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70" r:id="rId6"/>
    <p:sldId id="271" r:id="rId7"/>
    <p:sldId id="260" r:id="rId8"/>
    <p:sldId id="262" r:id="rId9"/>
    <p:sldId id="263" r:id="rId10"/>
    <p:sldId id="264" r:id="rId11"/>
    <p:sldId id="265" r:id="rId12"/>
    <p:sldId id="266" r:id="rId13"/>
    <p:sldId id="267" r:id="rId14"/>
    <p:sldId id="268" r:id="rId15"/>
    <p:sldId id="26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00"/>
    <a:srgbClr val="CCC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4" autoAdjust="0"/>
    <p:restoredTop sz="94590" autoAdjust="0"/>
  </p:normalViewPr>
  <p:slideViewPr>
    <p:cSldViewPr snapToGrid="0">
      <p:cViewPr varScale="1">
        <p:scale>
          <a:sx n="69" d="100"/>
          <a:sy n="69" d="100"/>
        </p:scale>
        <p:origin x="61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53657-8633-4382-A7FE-DEE9EA7FCC62}" type="datetimeFigureOut">
              <a:rPr lang="en-GB" smtClean="0"/>
              <a:t>15/01/2019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9B8AB-4976-4180-AC12-BADC5A7AA930}" type="slidenum">
              <a:rPr lang="en-GB" smtClean="0"/>
              <a:t>‹#›</a:t>
            </a:fld>
            <a:endParaRPr lang="en-GB"/>
          </a:p>
        </p:txBody>
      </p:sp>
    </p:spTree>
    <p:extLst>
      <p:ext uri="{BB962C8B-B14F-4D97-AF65-F5344CB8AC3E}">
        <p14:creationId xmlns:p14="http://schemas.microsoft.com/office/powerpoint/2010/main" val="340948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A9B8AB-4976-4180-AC12-BADC5A7AA930}" type="slidenum">
              <a:rPr lang="en-GB" smtClean="0"/>
              <a:t>1</a:t>
            </a:fld>
            <a:endParaRPr lang="en-GB"/>
          </a:p>
        </p:txBody>
      </p:sp>
    </p:spTree>
    <p:extLst>
      <p:ext uri="{BB962C8B-B14F-4D97-AF65-F5344CB8AC3E}">
        <p14:creationId xmlns:p14="http://schemas.microsoft.com/office/powerpoint/2010/main" val="399754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A9B8AB-4976-4180-AC12-BADC5A7AA930}" type="slidenum">
              <a:rPr lang="en-GB" smtClean="0"/>
              <a:t>3</a:t>
            </a:fld>
            <a:endParaRPr lang="en-GB"/>
          </a:p>
        </p:txBody>
      </p:sp>
    </p:spTree>
    <p:extLst>
      <p:ext uri="{BB962C8B-B14F-4D97-AF65-F5344CB8AC3E}">
        <p14:creationId xmlns:p14="http://schemas.microsoft.com/office/powerpoint/2010/main" val="255436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A9B8AB-4976-4180-AC12-BADC5A7AA930}" type="slidenum">
              <a:rPr lang="en-GB" smtClean="0"/>
              <a:t>5</a:t>
            </a:fld>
            <a:endParaRPr lang="en-GB"/>
          </a:p>
        </p:txBody>
      </p:sp>
    </p:spTree>
    <p:extLst>
      <p:ext uri="{BB962C8B-B14F-4D97-AF65-F5344CB8AC3E}">
        <p14:creationId xmlns:p14="http://schemas.microsoft.com/office/powerpoint/2010/main" val="271474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A9B8AB-4976-4180-AC12-BADC5A7AA930}" type="slidenum">
              <a:rPr lang="en-GB" smtClean="0"/>
              <a:t>8</a:t>
            </a:fld>
            <a:endParaRPr lang="en-GB"/>
          </a:p>
        </p:txBody>
      </p:sp>
    </p:spTree>
    <p:extLst>
      <p:ext uri="{BB962C8B-B14F-4D97-AF65-F5344CB8AC3E}">
        <p14:creationId xmlns:p14="http://schemas.microsoft.com/office/powerpoint/2010/main" val="211836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A9B8AB-4976-4180-AC12-BADC5A7AA930}" type="slidenum">
              <a:rPr lang="en-GB" smtClean="0"/>
              <a:t>9</a:t>
            </a:fld>
            <a:endParaRPr lang="en-GB"/>
          </a:p>
        </p:txBody>
      </p:sp>
    </p:spTree>
    <p:extLst>
      <p:ext uri="{BB962C8B-B14F-4D97-AF65-F5344CB8AC3E}">
        <p14:creationId xmlns:p14="http://schemas.microsoft.com/office/powerpoint/2010/main" val="272390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A9B8AB-4976-4180-AC12-BADC5A7AA930}" type="slidenum">
              <a:rPr lang="en-GB" smtClean="0"/>
              <a:t>10</a:t>
            </a:fld>
            <a:endParaRPr lang="en-GB"/>
          </a:p>
        </p:txBody>
      </p:sp>
    </p:spTree>
    <p:extLst>
      <p:ext uri="{BB962C8B-B14F-4D97-AF65-F5344CB8AC3E}">
        <p14:creationId xmlns:p14="http://schemas.microsoft.com/office/powerpoint/2010/main" val="177417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A9B8AB-4976-4180-AC12-BADC5A7AA930}" type="slidenum">
              <a:rPr lang="en-GB" smtClean="0"/>
              <a:t>12</a:t>
            </a:fld>
            <a:endParaRPr lang="en-GB"/>
          </a:p>
        </p:txBody>
      </p:sp>
    </p:spTree>
    <p:extLst>
      <p:ext uri="{BB962C8B-B14F-4D97-AF65-F5344CB8AC3E}">
        <p14:creationId xmlns:p14="http://schemas.microsoft.com/office/powerpoint/2010/main" val="99311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4943" y="1057048"/>
            <a:ext cx="8623663"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404943" y="3536723"/>
            <a:ext cx="862366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6D79ED-3FA7-4EF8-964B-EB8BCFAB02F8}"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943" y="1683613"/>
            <a:ext cx="8251553"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404943" y="4563338"/>
            <a:ext cx="825155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4943" y="1873975"/>
            <a:ext cx="42062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0926" y="1873975"/>
            <a:ext cx="429768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8623663" cy="1325563"/>
          </a:xfrm>
        </p:spPr>
        <p:txBody>
          <a:bodyPr/>
          <a:lstStyle/>
          <a:p>
            <a:r>
              <a:rPr lang="en-US"/>
              <a:t>Click to edit Master title style</a:t>
            </a:r>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04941" y="2439761"/>
            <a:ext cx="438912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1629"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11629" y="2439761"/>
            <a:ext cx="4116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594"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4" y="483326"/>
            <a:ext cx="2677886"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218899"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4944" y="2083526"/>
            <a:ext cx="26778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43" y="417376"/>
            <a:ext cx="113275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4944" y="1841862"/>
            <a:ext cx="8134146" cy="4387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4943" y="6356349"/>
            <a:ext cx="2183674" cy="365125"/>
          </a:xfrm>
          <a:prstGeom prst="rect">
            <a:avLst/>
          </a:prstGeom>
        </p:spPr>
        <p:txBody>
          <a:bodyPr vert="horz" lIns="91440" tIns="45720" rIns="91440" bIns="45720" rtlCol="0" anchor="ctr"/>
          <a:lstStyle>
            <a:lvl1pPr algn="l">
              <a:defRPr sz="1200">
                <a:solidFill>
                  <a:schemeClr val="bg1"/>
                </a:solidFill>
              </a:defRPr>
            </a:lvl1pPr>
          </a:lstStyle>
          <a:p>
            <a:fld id="{276D79ED-3FA7-4EF8-964B-EB8BCFAB02F8}" type="datetimeFigureOut">
              <a:rPr lang="en-US" smtClean="0"/>
              <a:pPr/>
              <a:t>1/15/2019</a:t>
            </a:fld>
            <a:endParaRPr lang="en-US"/>
          </a:p>
        </p:txBody>
      </p:sp>
      <p:sp>
        <p:nvSpPr>
          <p:cNvPr id="5" name="Footer Placeholder 4"/>
          <p:cNvSpPr>
            <a:spLocks noGrp="1"/>
          </p:cNvSpPr>
          <p:nvPr>
            <p:ph type="ftr" sz="quarter" idx="3"/>
          </p:nvPr>
        </p:nvSpPr>
        <p:spPr>
          <a:xfrm>
            <a:off x="3218899" y="6356349"/>
            <a:ext cx="3275511"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7124693" y="6356350"/>
            <a:ext cx="1903913" cy="365125"/>
          </a:xfrm>
          <a:prstGeom prst="rect">
            <a:avLst/>
          </a:prstGeom>
        </p:spPr>
        <p:txBody>
          <a:bodyPr vert="horz" lIns="91440" tIns="45720" rIns="91440" bIns="45720" rtlCol="0" anchor="ctr"/>
          <a:lstStyle>
            <a:lvl1pPr algn="r">
              <a:defRPr sz="1200">
                <a:solidFill>
                  <a:schemeClr val="bg1"/>
                </a:solidFill>
              </a:defRPr>
            </a:lvl1pPr>
          </a:lstStyle>
          <a:p>
            <a:fld id="{C6F12CB2-7F2C-47B9-AE70-22A94B49F233}" type="slidenum">
              <a:rPr lang="en-US" smtClean="0"/>
              <a:pPr/>
              <a:t>‹#›</a:t>
            </a:fld>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FFD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937" y="1082260"/>
            <a:ext cx="9772194" cy="4063999"/>
          </a:xfrm>
          <a:effectLst>
            <a:outerShdw blurRad="50800" dist="38100" sx="109000" sy="109000" algn="l" rotWithShape="0">
              <a:prstClr val="black">
                <a:alpha val="40000"/>
              </a:prstClr>
            </a:outerShdw>
          </a:effectLst>
        </p:spPr>
        <p:txBody>
          <a:bodyPr>
            <a:normAutofit lnSpcReduction="10000"/>
          </a:bodyPr>
          <a:lstStyle/>
          <a:p>
            <a:r>
              <a:rPr lang="en-GB" sz="2500" b="1" dirty="0" smtClean="0">
                <a:latin typeface="Cambria" pitchFamily="18" charset="0"/>
                <a:ea typeface="Verdana" panose="020B0604030504040204" pitchFamily="34" charset="0"/>
              </a:rPr>
              <a:t>Twinning Project  </a:t>
            </a:r>
          </a:p>
          <a:p>
            <a:r>
              <a:rPr lang="en-GB" sz="2500" b="1" i="1" dirty="0" smtClean="0">
                <a:latin typeface="Cambria" pitchFamily="18" charset="0"/>
                <a:ea typeface="Verdana" panose="020B0604030504040204" pitchFamily="34" charset="0"/>
              </a:rPr>
              <a:t>SUPPORT </a:t>
            </a:r>
            <a:r>
              <a:rPr lang="en-GB" sz="2500" b="1" i="1" dirty="0">
                <a:latin typeface="Cambria" pitchFamily="18" charset="0"/>
                <a:ea typeface="Verdana" panose="020B0604030504040204" pitchFamily="34" charset="0"/>
              </a:rPr>
              <a:t>TO STRENGTHENING </a:t>
            </a:r>
          </a:p>
          <a:p>
            <a:r>
              <a:rPr lang="en-GB" sz="2500" b="1" i="1" dirty="0">
                <a:latin typeface="Cambria" pitchFamily="18" charset="0"/>
                <a:ea typeface="Verdana" panose="020B0604030504040204" pitchFamily="34" charset="0"/>
              </a:rPr>
              <a:t>THE HIGHER EDUCATION SYSTEM </a:t>
            </a:r>
          </a:p>
          <a:p>
            <a:r>
              <a:rPr lang="en-GB" sz="2500" b="1" i="1" dirty="0">
                <a:latin typeface="Cambria" pitchFamily="18" charset="0"/>
                <a:ea typeface="Verdana" panose="020B0604030504040204" pitchFamily="34" charset="0"/>
              </a:rPr>
              <a:t>IN </a:t>
            </a:r>
            <a:r>
              <a:rPr lang="en-GB" sz="2500" b="1" i="1" dirty="0" smtClean="0">
                <a:latin typeface="Cambria" pitchFamily="18" charset="0"/>
                <a:ea typeface="Verdana" panose="020B0604030504040204" pitchFamily="34" charset="0"/>
              </a:rPr>
              <a:t>AZERBAIJAN</a:t>
            </a:r>
          </a:p>
          <a:p>
            <a:r>
              <a:rPr lang="en-US" sz="2000" b="1" dirty="0">
                <a:latin typeface="Cambria" pitchFamily="18" charset="0"/>
                <a:ea typeface="Verdana" panose="020B0604030504040204" pitchFamily="34" charset="0"/>
              </a:rPr>
              <a:t>ENI/2018/395-401</a:t>
            </a:r>
            <a:endParaRPr lang="en-GB" sz="2000" b="1" dirty="0">
              <a:latin typeface="Cambria" pitchFamily="18" charset="0"/>
              <a:ea typeface="Verdana" panose="020B0604030504040204" pitchFamily="34" charset="0"/>
            </a:endParaRPr>
          </a:p>
          <a:p>
            <a:r>
              <a:rPr lang="en-GB" sz="2500" b="1" dirty="0" smtClean="0">
                <a:latin typeface="Cambria" pitchFamily="18" charset="0"/>
                <a:ea typeface="Verdana" panose="020B0604030504040204" pitchFamily="34" charset="0"/>
              </a:rPr>
              <a:t>2018-2020</a:t>
            </a:r>
            <a:endParaRPr lang="en-GB" sz="2500" b="1" dirty="0">
              <a:latin typeface="Cambria" pitchFamily="18" charset="0"/>
            </a:endParaRPr>
          </a:p>
          <a:p>
            <a:endParaRPr lang="en-GB" sz="2500" b="1" dirty="0">
              <a:solidFill>
                <a:srgbClr val="FFC000"/>
              </a:solidFill>
              <a:latin typeface="Cambria" pitchFamily="18" charset="0"/>
              <a:ea typeface="Verdana" panose="020B0604030504040204" pitchFamily="34" charset="0"/>
            </a:endParaRPr>
          </a:p>
          <a:p>
            <a:r>
              <a:rPr lang="en-US" sz="25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BRIEF INTRODUCTION </a:t>
            </a:r>
          </a:p>
          <a:p>
            <a:r>
              <a:rPr lang="en-US" sz="25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INTO MAIN STAKEHOLDERS</a:t>
            </a:r>
            <a:endParaRPr lang="az-Latn-AZ" sz="25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a:xfrm>
            <a:off x="339673" y="6161950"/>
            <a:ext cx="4721628" cy="493677"/>
          </a:xfrm>
        </p:spPr>
        <p:txBody>
          <a:bodyPr/>
          <a:lstStyle/>
          <a:p>
            <a:r>
              <a:rPr lang="en-GB" dirty="0"/>
              <a:t>The project is funded by the European Union.</a:t>
            </a:r>
          </a:p>
        </p:txBody>
      </p:sp>
      <p:pic>
        <p:nvPicPr>
          <p:cNvPr id="6" name="Picture 8" descr="Image result for ciep fr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5945222" y="6050217"/>
            <a:ext cx="474526" cy="644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The European Social Fund Agency (ES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388" y="6013393"/>
            <a:ext cx="826077" cy="82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aic academic information cen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2913" y="6105720"/>
            <a:ext cx="1077088" cy="4465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inistry of education azerbaij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9763" y="6122751"/>
            <a:ext cx="902491" cy="550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europa.eu/about-eu/basic-information/symbols/images/flag_yellow_hig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3411" y="213355"/>
            <a:ext cx="1034504" cy="6896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descr="https://upload.wikimedia.org/wikipedia/commons/thumb/1/11/Flag_of_Lithuania.svg/1280px-Flag_of_Lithuania.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5317" y="230818"/>
            <a:ext cx="1009175" cy="6055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Image 10" descr="http://www.drapeauxdespays.fr/data/flags/ultra/f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4893" y="230818"/>
            <a:ext cx="1118744" cy="603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descr="Attēlu rezultāti vaicājumam “latvia fla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98027" y="178067"/>
            <a:ext cx="1034933" cy="682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2" descr="C:\Users\JurgitaGe\Desktop\Captur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4585" y="213355"/>
            <a:ext cx="1137238" cy="6254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Content Placeholder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3386" y="5982560"/>
            <a:ext cx="731483" cy="731483"/>
          </a:xfrm>
          <a:prstGeom prst="rect">
            <a:avLst/>
          </a:prstGeom>
        </p:spPr>
      </p:pic>
      <p:pic>
        <p:nvPicPr>
          <p:cNvPr id="1026" name="Picture 2" descr="C:\Users\mott\AppData\Local\Microsoft\Windows\Temporary Internet Files\Content.Outlook\DKCBVNEJ\Mosta logotipas ENG spalvota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13237" y="6146219"/>
            <a:ext cx="1774894" cy="36559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91D98F0F-87B9-4907-AD4E-1225B04161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22379" y="6131535"/>
            <a:ext cx="826077" cy="495647"/>
          </a:xfrm>
          <a:prstGeom prst="rect">
            <a:avLst/>
          </a:prstGeom>
        </p:spPr>
      </p:pic>
    </p:spTree>
    <p:extLst>
      <p:ext uri="{BB962C8B-B14F-4D97-AF65-F5344CB8AC3E}">
        <p14:creationId xmlns:p14="http://schemas.microsoft.com/office/powerpoint/2010/main" val="72092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327512" cy="1325563"/>
          </a:xfrm>
        </p:spPr>
        <p:txBody>
          <a:bodyPr>
            <a:normAutofit/>
          </a:bodyPr>
          <a:lstStyle/>
          <a:p>
            <a:pPr algn="l"/>
            <a:r>
              <a:rPr lang="en-US" sz="2500" dirty="0"/>
              <a:t>University profile: Azerbaijan </a:t>
            </a:r>
            <a:r>
              <a:rPr lang="en-US" sz="2500" dirty="0" smtClean="0"/>
              <a:t>State Pedagogical University </a:t>
            </a:r>
            <a:endParaRPr lang="ru-RU" sz="2500" dirty="0"/>
          </a:p>
        </p:txBody>
      </p:sp>
      <p:sp>
        <p:nvSpPr>
          <p:cNvPr id="3" name="Объект 2"/>
          <p:cNvSpPr>
            <a:spLocks noGrp="1"/>
          </p:cNvSpPr>
          <p:nvPr>
            <p:ph idx="1"/>
          </p:nvPr>
        </p:nvSpPr>
        <p:spPr>
          <a:xfrm>
            <a:off x="0" y="1103086"/>
            <a:ext cx="11742057" cy="5958114"/>
          </a:xfrm>
        </p:spPr>
        <p:txBody>
          <a:bodyPr>
            <a:normAutofit fontScale="70000" lnSpcReduction="20000"/>
          </a:bodyPr>
          <a:lstStyle/>
          <a:p>
            <a:r>
              <a:rPr lang="en-US" sz="3000" u="sng" dirty="0">
                <a:solidFill>
                  <a:srgbClr val="FFC000"/>
                </a:solidFill>
              </a:rPr>
              <a:t>Total number of students </a:t>
            </a:r>
            <a:r>
              <a:rPr lang="en-US" sz="3200" dirty="0">
                <a:solidFill>
                  <a:srgbClr val="FFC000"/>
                </a:solidFill>
              </a:rPr>
              <a:t>– </a:t>
            </a:r>
            <a:r>
              <a:rPr lang="en-US" sz="2900" dirty="0" smtClean="0"/>
              <a:t>10,600 </a:t>
            </a:r>
            <a:endParaRPr lang="en-US" sz="2900" dirty="0">
              <a:solidFill>
                <a:srgbClr val="FFC000"/>
              </a:solidFill>
            </a:endParaRPr>
          </a:p>
          <a:p>
            <a:pPr marL="0" indent="0">
              <a:buNone/>
            </a:pPr>
            <a:r>
              <a:rPr lang="en-US" dirty="0"/>
              <a:t>   </a:t>
            </a:r>
            <a:r>
              <a:rPr lang="en-US" dirty="0">
                <a:solidFill>
                  <a:srgbClr val="FFC000"/>
                </a:solidFill>
              </a:rPr>
              <a:t> - Bachelor</a:t>
            </a:r>
            <a:r>
              <a:rPr lang="en-US" dirty="0"/>
              <a:t> </a:t>
            </a:r>
            <a:r>
              <a:rPr lang="en-US" dirty="0">
                <a:solidFill>
                  <a:srgbClr val="FFC000"/>
                </a:solidFill>
              </a:rPr>
              <a:t>–</a:t>
            </a:r>
            <a:r>
              <a:rPr lang="en-US" dirty="0"/>
              <a:t> </a:t>
            </a:r>
            <a:r>
              <a:rPr lang="en-US" sz="2900" dirty="0" smtClean="0"/>
              <a:t>9,812</a:t>
            </a:r>
            <a:r>
              <a:rPr lang="en-US" dirty="0" smtClean="0"/>
              <a:t>; </a:t>
            </a:r>
            <a:r>
              <a:rPr lang="en-US" dirty="0">
                <a:solidFill>
                  <a:srgbClr val="FFC000"/>
                </a:solidFill>
              </a:rPr>
              <a:t>master</a:t>
            </a:r>
            <a:r>
              <a:rPr lang="en-US" dirty="0"/>
              <a:t> </a:t>
            </a:r>
            <a:r>
              <a:rPr lang="en-US" dirty="0">
                <a:solidFill>
                  <a:srgbClr val="FFC000"/>
                </a:solidFill>
              </a:rPr>
              <a:t>–</a:t>
            </a:r>
            <a:r>
              <a:rPr lang="en-US" dirty="0"/>
              <a:t> </a:t>
            </a:r>
            <a:r>
              <a:rPr lang="en-US" sz="2900" dirty="0" smtClean="0"/>
              <a:t>718</a:t>
            </a:r>
            <a:r>
              <a:rPr lang="en-US" dirty="0" smtClean="0"/>
              <a:t>; </a:t>
            </a:r>
            <a:r>
              <a:rPr lang="en-US" dirty="0">
                <a:solidFill>
                  <a:srgbClr val="FFC000"/>
                </a:solidFill>
              </a:rPr>
              <a:t>doctoral</a:t>
            </a:r>
            <a:r>
              <a:rPr lang="en-US" dirty="0"/>
              <a:t> </a:t>
            </a:r>
            <a:r>
              <a:rPr lang="en-US" dirty="0">
                <a:solidFill>
                  <a:srgbClr val="FFC000"/>
                </a:solidFill>
              </a:rPr>
              <a:t>–</a:t>
            </a:r>
            <a:r>
              <a:rPr lang="en-US" dirty="0"/>
              <a:t> </a:t>
            </a:r>
            <a:r>
              <a:rPr lang="en-US" sz="2900" dirty="0" smtClean="0"/>
              <a:t>70</a:t>
            </a:r>
            <a:endParaRPr lang="en-US" sz="2900" dirty="0"/>
          </a:p>
          <a:p>
            <a:r>
              <a:rPr lang="en-US" sz="3000" u="sng" dirty="0">
                <a:solidFill>
                  <a:srgbClr val="FFC000"/>
                </a:solidFill>
              </a:rPr>
              <a:t>Faculties</a:t>
            </a:r>
            <a:r>
              <a:rPr lang="en-US" sz="3200" dirty="0">
                <a:solidFill>
                  <a:srgbClr val="FFC000"/>
                </a:solidFill>
              </a:rPr>
              <a:t> </a:t>
            </a:r>
            <a:r>
              <a:rPr lang="en-US" sz="3200" dirty="0" smtClean="0">
                <a:solidFill>
                  <a:srgbClr val="FFC000"/>
                </a:solidFill>
              </a:rPr>
              <a:t>– </a:t>
            </a:r>
            <a:r>
              <a:rPr lang="en-US" sz="2600" dirty="0" smtClean="0"/>
              <a:t>Philology, History and Geography, Physics &amp; Technology, Math &amp; Informatics, Chemistry &amp; Biology, Primary Education, Faculty of Pre-school Education, Psychological Service and Correctional Training, Faculty of Music, Fine Arts and Military Training, plus the Unit for SABAH Groups</a:t>
            </a:r>
            <a:endParaRPr lang="en-US" sz="2600" dirty="0"/>
          </a:p>
          <a:p>
            <a:r>
              <a:rPr lang="en-US" sz="3000" u="sng" dirty="0">
                <a:solidFill>
                  <a:srgbClr val="FFC000"/>
                </a:solidFill>
              </a:rPr>
              <a:t>Number of regional branches </a:t>
            </a:r>
            <a:r>
              <a:rPr lang="en-US" sz="3200" dirty="0">
                <a:solidFill>
                  <a:srgbClr val="FFC000"/>
                </a:solidFill>
              </a:rPr>
              <a:t>– </a:t>
            </a:r>
            <a:r>
              <a:rPr lang="en-US" dirty="0" smtClean="0"/>
              <a:t>5  </a:t>
            </a:r>
            <a:endParaRPr lang="en-US" dirty="0"/>
          </a:p>
          <a:p>
            <a:r>
              <a:rPr lang="en-US" sz="3000" u="sng" dirty="0">
                <a:solidFill>
                  <a:srgbClr val="FFC000"/>
                </a:solidFill>
              </a:rPr>
              <a:t>Number of study </a:t>
            </a:r>
            <a:r>
              <a:rPr lang="en-US" sz="3000" u="sng" dirty="0" err="1">
                <a:solidFill>
                  <a:srgbClr val="FFC000"/>
                </a:solidFill>
              </a:rPr>
              <a:t>programmes</a:t>
            </a:r>
            <a:r>
              <a:rPr lang="en-US" sz="3000" u="sng" dirty="0">
                <a:solidFill>
                  <a:srgbClr val="FFC000"/>
                </a:solidFill>
              </a:rPr>
              <a:t> </a:t>
            </a:r>
            <a:r>
              <a:rPr lang="en-US" sz="3200" dirty="0">
                <a:solidFill>
                  <a:srgbClr val="FFC000"/>
                </a:solidFill>
              </a:rPr>
              <a:t>- </a:t>
            </a:r>
            <a:r>
              <a:rPr lang="en-US" dirty="0">
                <a:solidFill>
                  <a:srgbClr val="FFC000"/>
                </a:solidFill>
              </a:rPr>
              <a:t>bachelor - </a:t>
            </a:r>
            <a:r>
              <a:rPr lang="en-US" dirty="0" smtClean="0"/>
              <a:t>22; </a:t>
            </a:r>
            <a:r>
              <a:rPr lang="en-US" dirty="0">
                <a:solidFill>
                  <a:srgbClr val="FFC000"/>
                </a:solidFill>
              </a:rPr>
              <a:t>master – </a:t>
            </a:r>
            <a:r>
              <a:rPr lang="en-US" dirty="0" smtClean="0"/>
              <a:t>19; </a:t>
            </a:r>
            <a:r>
              <a:rPr lang="en-US" dirty="0" smtClean="0">
                <a:solidFill>
                  <a:srgbClr val="FFC000"/>
                </a:solidFill>
              </a:rPr>
              <a:t>doctoral</a:t>
            </a:r>
            <a:r>
              <a:rPr lang="en-US" dirty="0" smtClean="0"/>
              <a:t> </a:t>
            </a:r>
            <a:r>
              <a:rPr lang="en-US" dirty="0">
                <a:solidFill>
                  <a:srgbClr val="FFC000"/>
                </a:solidFill>
              </a:rPr>
              <a:t>– </a:t>
            </a:r>
            <a:r>
              <a:rPr lang="en-US" dirty="0" smtClean="0"/>
              <a:t>24</a:t>
            </a:r>
            <a:endParaRPr lang="en-US" dirty="0"/>
          </a:p>
          <a:p>
            <a:r>
              <a:rPr lang="en-US" sz="3000" u="sng" dirty="0">
                <a:solidFill>
                  <a:srgbClr val="FFC000"/>
                </a:solidFill>
              </a:rPr>
              <a:t>Existence of QA system </a:t>
            </a:r>
            <a:r>
              <a:rPr lang="en-US" sz="3200" dirty="0">
                <a:solidFill>
                  <a:srgbClr val="FFC000"/>
                </a:solidFill>
              </a:rPr>
              <a:t>-  </a:t>
            </a:r>
            <a:r>
              <a:rPr lang="en-US" sz="2600" dirty="0" smtClean="0"/>
              <a:t>Quality </a:t>
            </a:r>
            <a:r>
              <a:rPr lang="en-US" sz="2600" dirty="0"/>
              <a:t>Assurance </a:t>
            </a:r>
            <a:r>
              <a:rPr lang="en-US" sz="2600" dirty="0" smtClean="0"/>
              <a:t>Unit; </a:t>
            </a:r>
            <a:r>
              <a:rPr lang="en-US" sz="2600" dirty="0">
                <a:solidFill>
                  <a:srgbClr val="FFC000"/>
                </a:solidFill>
              </a:rPr>
              <a:t>Established</a:t>
            </a:r>
            <a:r>
              <a:rPr lang="en-US" sz="2600" dirty="0"/>
              <a:t> - in </a:t>
            </a:r>
            <a:r>
              <a:rPr lang="en-US" sz="2600" dirty="0" smtClean="0"/>
              <a:t>2017; Reports directly to Rector. At the moment QA Unit participates in EU-funded ERASMUS+ project aimed at establishing and  developing quality assurance centers in Azerbaijani universities. </a:t>
            </a:r>
            <a:endParaRPr lang="en-US" sz="2600" dirty="0"/>
          </a:p>
          <a:p>
            <a:r>
              <a:rPr lang="en-US" sz="3000" u="sng" dirty="0">
                <a:solidFill>
                  <a:srgbClr val="FFC000"/>
                </a:solidFill>
              </a:rPr>
              <a:t>Joint diploma </a:t>
            </a:r>
            <a:r>
              <a:rPr lang="en-US" sz="3000" u="sng" dirty="0" err="1">
                <a:solidFill>
                  <a:srgbClr val="FFC000"/>
                </a:solidFill>
              </a:rPr>
              <a:t>programme</a:t>
            </a:r>
            <a:r>
              <a:rPr lang="en-US" sz="3000" u="sng" dirty="0">
                <a:solidFill>
                  <a:srgbClr val="FFC000"/>
                </a:solidFill>
              </a:rPr>
              <a:t> with int’l HEIs </a:t>
            </a:r>
            <a:r>
              <a:rPr lang="en-US" sz="3000" dirty="0">
                <a:solidFill>
                  <a:srgbClr val="FFC000"/>
                </a:solidFill>
              </a:rPr>
              <a:t>–</a:t>
            </a:r>
            <a:r>
              <a:rPr lang="en-US" dirty="0">
                <a:solidFill>
                  <a:srgbClr val="FFC000"/>
                </a:solidFill>
              </a:rPr>
              <a:t> </a:t>
            </a:r>
            <a:r>
              <a:rPr lang="en-US" sz="2400" dirty="0" smtClean="0"/>
              <a:t>Not available at the moment.  </a:t>
            </a:r>
          </a:p>
          <a:p>
            <a:r>
              <a:rPr lang="en-US" sz="3000" u="sng" dirty="0" smtClean="0">
                <a:solidFill>
                  <a:srgbClr val="FFC000"/>
                </a:solidFill>
              </a:rPr>
              <a:t>Existence </a:t>
            </a:r>
            <a:r>
              <a:rPr lang="en-US" sz="3000" u="sng" dirty="0">
                <a:solidFill>
                  <a:srgbClr val="FFC000"/>
                </a:solidFill>
              </a:rPr>
              <a:t>of </a:t>
            </a:r>
            <a:r>
              <a:rPr lang="en-US" sz="3000" u="sng" dirty="0" smtClean="0">
                <a:solidFill>
                  <a:srgbClr val="FFC000"/>
                </a:solidFill>
              </a:rPr>
              <a:t>Career Center </a:t>
            </a:r>
            <a:r>
              <a:rPr lang="en-US" sz="3200" dirty="0" smtClean="0">
                <a:solidFill>
                  <a:srgbClr val="FFC000"/>
                </a:solidFill>
              </a:rPr>
              <a:t>– </a:t>
            </a:r>
            <a:r>
              <a:rPr lang="en-US" sz="2600" dirty="0" smtClean="0"/>
              <a:t>Alumni, Coordination and Career Unit at Education Dept.; established in January 2018.  It has built links with a number of private educational and training centers. </a:t>
            </a:r>
            <a:endParaRPr lang="en-US" sz="2600" dirty="0"/>
          </a:p>
          <a:p>
            <a:pPr lvl="0"/>
            <a:r>
              <a:rPr lang="en-US" sz="3000" u="sng" dirty="0">
                <a:solidFill>
                  <a:srgbClr val="FFC000"/>
                </a:solidFill>
              </a:rPr>
              <a:t>Key research areas </a:t>
            </a:r>
            <a:r>
              <a:rPr lang="en-US" sz="3000" dirty="0" smtClean="0">
                <a:solidFill>
                  <a:srgbClr val="FFC000"/>
                </a:solidFill>
              </a:rPr>
              <a:t>– </a:t>
            </a:r>
            <a:r>
              <a:rPr lang="en-US" sz="2600" dirty="0"/>
              <a:t>There are over 50 research areas at ASPU. </a:t>
            </a:r>
            <a:r>
              <a:rPr lang="en-US" sz="2600" dirty="0" smtClean="0"/>
              <a:t>They can be summarized as follows: </a:t>
            </a:r>
            <a:r>
              <a:rPr lang="az-Latn-AZ" sz="2600" dirty="0" smtClean="0"/>
              <a:t>Computational </a:t>
            </a:r>
            <a:r>
              <a:rPr lang="az-Latn-AZ" sz="2600" dirty="0"/>
              <a:t>Mathematics, Mathematical Analysis, Teaching Methodology of Informatics, Teaching Methodology of Physics, Solid Matter Physics, Molecular Transfer Phenomena in Liquids, Teaching Improvement, Ontogenesis and Physiological Mechanism of Neurohumoral System, Safety of Life Activities, Analytican Chemistry, Studying Flora and Fauna of Azerbaijan, Improvements in Content and Methodology of Teaching in Secondary Schools, Economic Geography, Histrory of Caucasian Nations, Teaching Methodology of Geography and History, Azerbaijani Literature, Modern Az. Language, Improvements in Foreign Language Study Programmes and Teaching Methodology at local HEIs, Improvements in Pre-school and Primary </a:t>
            </a:r>
            <a:r>
              <a:rPr lang="az-Latn-AZ" sz="2600" dirty="0" smtClean="0"/>
              <a:t>Education</a:t>
            </a:r>
            <a:r>
              <a:rPr lang="en-US" sz="2600" dirty="0" smtClean="0"/>
              <a:t>; </a:t>
            </a:r>
            <a:r>
              <a:rPr lang="en-US" sz="2600" u="sng" dirty="0" smtClean="0"/>
              <a:t>No links with private sector in the field of research.</a:t>
            </a:r>
            <a:r>
              <a:rPr lang="en-US" sz="2600" dirty="0" smtClean="0"/>
              <a:t> </a:t>
            </a:r>
            <a:endParaRPr lang="ru-RU" sz="2600" dirty="0"/>
          </a:p>
          <a:p>
            <a:endParaRPr lang="ru-RU" sz="2700" dirty="0"/>
          </a:p>
        </p:txBody>
      </p:sp>
    </p:spTree>
    <p:extLst>
      <p:ext uri="{BB962C8B-B14F-4D97-AF65-F5344CB8AC3E}">
        <p14:creationId xmlns:p14="http://schemas.microsoft.com/office/powerpoint/2010/main" val="3134604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327512" cy="1074057"/>
          </a:xfrm>
        </p:spPr>
        <p:txBody>
          <a:bodyPr/>
          <a:lstStyle/>
          <a:p>
            <a:pPr algn="l"/>
            <a:r>
              <a:rPr lang="en-US" sz="2500" dirty="0"/>
              <a:t>University profile: </a:t>
            </a:r>
            <a:r>
              <a:rPr lang="en-US" sz="2500" dirty="0" smtClean="0"/>
              <a:t>Baku Engineering University </a:t>
            </a:r>
            <a:endParaRPr lang="ru-RU" dirty="0"/>
          </a:p>
        </p:txBody>
      </p:sp>
      <p:sp>
        <p:nvSpPr>
          <p:cNvPr id="3" name="Объект 2"/>
          <p:cNvSpPr>
            <a:spLocks noGrp="1"/>
          </p:cNvSpPr>
          <p:nvPr>
            <p:ph idx="1"/>
          </p:nvPr>
        </p:nvSpPr>
        <p:spPr>
          <a:xfrm>
            <a:off x="0" y="972457"/>
            <a:ext cx="12192000" cy="6037943"/>
          </a:xfrm>
        </p:spPr>
        <p:txBody>
          <a:bodyPr>
            <a:normAutofit fontScale="85000" lnSpcReduction="20000"/>
          </a:bodyPr>
          <a:lstStyle/>
          <a:p>
            <a:r>
              <a:rPr lang="en-US" sz="2700" u="sng" dirty="0">
                <a:solidFill>
                  <a:srgbClr val="FFC000"/>
                </a:solidFill>
              </a:rPr>
              <a:t>Total number of students </a:t>
            </a:r>
            <a:r>
              <a:rPr lang="en-US" sz="3200" dirty="0">
                <a:solidFill>
                  <a:srgbClr val="FFC000"/>
                </a:solidFill>
              </a:rPr>
              <a:t>– </a:t>
            </a:r>
            <a:r>
              <a:rPr lang="en-US" sz="2400" dirty="0" smtClean="0"/>
              <a:t>4,748</a:t>
            </a:r>
            <a:endParaRPr lang="en-US" sz="2400" dirty="0">
              <a:solidFill>
                <a:srgbClr val="FFC000"/>
              </a:solidFill>
            </a:endParaRPr>
          </a:p>
          <a:p>
            <a:pPr marL="0" indent="0">
              <a:buNone/>
            </a:pPr>
            <a:r>
              <a:rPr lang="en-US" dirty="0"/>
              <a:t>   </a:t>
            </a:r>
            <a:r>
              <a:rPr lang="en-US" dirty="0">
                <a:solidFill>
                  <a:srgbClr val="FFC000"/>
                </a:solidFill>
              </a:rPr>
              <a:t> </a:t>
            </a:r>
            <a:r>
              <a:rPr lang="en-US" sz="2700" dirty="0">
                <a:solidFill>
                  <a:srgbClr val="FFC000"/>
                </a:solidFill>
              </a:rPr>
              <a:t>- Bachelor</a:t>
            </a:r>
            <a:r>
              <a:rPr lang="en-US" sz="2700" dirty="0"/>
              <a:t> </a:t>
            </a:r>
            <a:r>
              <a:rPr lang="en-US" sz="2700" dirty="0">
                <a:solidFill>
                  <a:srgbClr val="FFC000"/>
                </a:solidFill>
              </a:rPr>
              <a:t>–</a:t>
            </a:r>
            <a:r>
              <a:rPr lang="en-US" dirty="0"/>
              <a:t> </a:t>
            </a:r>
            <a:r>
              <a:rPr lang="en-US" sz="2400" dirty="0" smtClean="0"/>
              <a:t>4,247;</a:t>
            </a:r>
            <a:r>
              <a:rPr lang="en-US" dirty="0" smtClean="0"/>
              <a:t> </a:t>
            </a:r>
            <a:r>
              <a:rPr lang="en-US" sz="2700" dirty="0">
                <a:solidFill>
                  <a:srgbClr val="FFC000"/>
                </a:solidFill>
              </a:rPr>
              <a:t>master</a:t>
            </a:r>
            <a:r>
              <a:rPr lang="en-US" dirty="0"/>
              <a:t> </a:t>
            </a:r>
            <a:r>
              <a:rPr lang="en-US" dirty="0">
                <a:solidFill>
                  <a:srgbClr val="FFC000"/>
                </a:solidFill>
              </a:rPr>
              <a:t>–</a:t>
            </a:r>
            <a:r>
              <a:rPr lang="en-US" dirty="0"/>
              <a:t> </a:t>
            </a:r>
            <a:r>
              <a:rPr lang="en-US" sz="2400" dirty="0" smtClean="0"/>
              <a:t>447</a:t>
            </a:r>
            <a:r>
              <a:rPr lang="en-US" dirty="0" smtClean="0"/>
              <a:t>; </a:t>
            </a:r>
            <a:r>
              <a:rPr lang="en-US" sz="2700" dirty="0">
                <a:solidFill>
                  <a:srgbClr val="FFC000"/>
                </a:solidFill>
              </a:rPr>
              <a:t>doctoral</a:t>
            </a:r>
            <a:r>
              <a:rPr lang="en-US" dirty="0"/>
              <a:t> </a:t>
            </a:r>
            <a:r>
              <a:rPr lang="en-US" dirty="0">
                <a:solidFill>
                  <a:srgbClr val="FFC000"/>
                </a:solidFill>
              </a:rPr>
              <a:t>–</a:t>
            </a:r>
            <a:r>
              <a:rPr lang="en-US" dirty="0"/>
              <a:t> </a:t>
            </a:r>
            <a:r>
              <a:rPr lang="en-US" sz="2400" dirty="0" smtClean="0"/>
              <a:t>31</a:t>
            </a:r>
            <a:endParaRPr lang="en-US" sz="2400" dirty="0"/>
          </a:p>
          <a:p>
            <a:r>
              <a:rPr lang="en-US" sz="2700" u="sng" dirty="0">
                <a:solidFill>
                  <a:srgbClr val="FFC000"/>
                </a:solidFill>
              </a:rPr>
              <a:t>Faculties</a:t>
            </a:r>
            <a:r>
              <a:rPr lang="en-US" sz="3200" dirty="0">
                <a:solidFill>
                  <a:srgbClr val="FFC000"/>
                </a:solidFill>
              </a:rPr>
              <a:t> – </a:t>
            </a:r>
            <a:r>
              <a:rPr lang="en-US" sz="2400" dirty="0" smtClean="0"/>
              <a:t>Engineering, Pedagogy, Economy &amp; Management</a:t>
            </a:r>
            <a:r>
              <a:rPr lang="en-US" sz="2600" dirty="0" smtClean="0"/>
              <a:t>, plus the </a:t>
            </a:r>
            <a:r>
              <a:rPr lang="en-US" sz="2400" dirty="0" smtClean="0"/>
              <a:t>Unit </a:t>
            </a:r>
            <a:r>
              <a:rPr lang="en-US" sz="2400" dirty="0"/>
              <a:t>for SABAH </a:t>
            </a:r>
            <a:r>
              <a:rPr lang="en-US" sz="2400" dirty="0" smtClean="0"/>
              <a:t>Groups </a:t>
            </a:r>
            <a:endParaRPr lang="en-US" sz="2400" dirty="0"/>
          </a:p>
          <a:p>
            <a:r>
              <a:rPr lang="en-US" sz="2700" u="sng" dirty="0">
                <a:solidFill>
                  <a:srgbClr val="FFC000"/>
                </a:solidFill>
              </a:rPr>
              <a:t>Number of regional branches </a:t>
            </a:r>
            <a:r>
              <a:rPr lang="en-US" sz="3200" dirty="0">
                <a:solidFill>
                  <a:srgbClr val="FFC000"/>
                </a:solidFill>
              </a:rPr>
              <a:t>– </a:t>
            </a:r>
            <a:r>
              <a:rPr lang="en-US" sz="2400" dirty="0" smtClean="0"/>
              <a:t>N/A </a:t>
            </a:r>
            <a:endParaRPr lang="en-US" sz="2400" dirty="0"/>
          </a:p>
          <a:p>
            <a:r>
              <a:rPr lang="en-US" sz="2700" u="sng" dirty="0">
                <a:solidFill>
                  <a:srgbClr val="FFC000"/>
                </a:solidFill>
              </a:rPr>
              <a:t>Number of study </a:t>
            </a:r>
            <a:r>
              <a:rPr lang="en-US" sz="2700" u="sng" dirty="0" err="1">
                <a:solidFill>
                  <a:srgbClr val="FFC000"/>
                </a:solidFill>
              </a:rPr>
              <a:t>programmes</a:t>
            </a:r>
            <a:r>
              <a:rPr lang="en-US" sz="2700" u="sng" dirty="0">
                <a:solidFill>
                  <a:srgbClr val="FFC000"/>
                </a:solidFill>
              </a:rPr>
              <a:t> </a:t>
            </a:r>
            <a:r>
              <a:rPr lang="en-US" sz="2700" dirty="0">
                <a:solidFill>
                  <a:srgbClr val="FFC000"/>
                </a:solidFill>
              </a:rPr>
              <a:t>- bachelor - </a:t>
            </a:r>
            <a:r>
              <a:rPr lang="en-US" sz="2400" dirty="0" smtClean="0"/>
              <a:t>27</a:t>
            </a:r>
            <a:r>
              <a:rPr lang="en-US" dirty="0" smtClean="0"/>
              <a:t>; </a:t>
            </a:r>
            <a:r>
              <a:rPr lang="en-US" sz="2700" dirty="0">
                <a:solidFill>
                  <a:srgbClr val="FFC000"/>
                </a:solidFill>
              </a:rPr>
              <a:t>master –</a:t>
            </a:r>
            <a:r>
              <a:rPr lang="en-US" dirty="0">
                <a:solidFill>
                  <a:srgbClr val="FFC000"/>
                </a:solidFill>
              </a:rPr>
              <a:t> </a:t>
            </a:r>
            <a:r>
              <a:rPr lang="en-US" sz="2400" dirty="0" smtClean="0"/>
              <a:t>22</a:t>
            </a:r>
            <a:r>
              <a:rPr lang="en-US" dirty="0" smtClean="0"/>
              <a:t>; </a:t>
            </a:r>
            <a:r>
              <a:rPr lang="en-US" sz="2700" dirty="0">
                <a:solidFill>
                  <a:srgbClr val="FFC000"/>
                </a:solidFill>
              </a:rPr>
              <a:t>doctoral</a:t>
            </a:r>
            <a:r>
              <a:rPr lang="en-US" dirty="0"/>
              <a:t> </a:t>
            </a:r>
            <a:r>
              <a:rPr lang="en-US" dirty="0">
                <a:solidFill>
                  <a:srgbClr val="FFC000"/>
                </a:solidFill>
              </a:rPr>
              <a:t>– </a:t>
            </a:r>
            <a:r>
              <a:rPr lang="en-US" sz="2400" dirty="0" smtClean="0"/>
              <a:t>9</a:t>
            </a:r>
            <a:endParaRPr lang="en-US" sz="2400" dirty="0"/>
          </a:p>
          <a:p>
            <a:r>
              <a:rPr lang="en-US" sz="2700" u="sng" dirty="0">
                <a:solidFill>
                  <a:srgbClr val="FFC000"/>
                </a:solidFill>
              </a:rPr>
              <a:t>Existence of QA system </a:t>
            </a:r>
            <a:r>
              <a:rPr lang="en-US" sz="2700" dirty="0">
                <a:solidFill>
                  <a:srgbClr val="FFC000"/>
                </a:solidFill>
              </a:rPr>
              <a:t>-</a:t>
            </a:r>
            <a:r>
              <a:rPr lang="en-US" sz="3200" dirty="0">
                <a:solidFill>
                  <a:srgbClr val="FFC000"/>
                </a:solidFill>
              </a:rPr>
              <a:t>  </a:t>
            </a:r>
            <a:r>
              <a:rPr lang="en-US" sz="2400" dirty="0" smtClean="0"/>
              <a:t>N/A</a:t>
            </a:r>
            <a:r>
              <a:rPr lang="en-US" sz="2600" dirty="0" smtClean="0"/>
              <a:t> </a:t>
            </a:r>
            <a:endParaRPr lang="en-US" sz="2600" dirty="0"/>
          </a:p>
          <a:p>
            <a:r>
              <a:rPr lang="en-US" sz="2700" u="sng" dirty="0">
                <a:solidFill>
                  <a:srgbClr val="FFC000"/>
                </a:solidFill>
              </a:rPr>
              <a:t>Joint diploma </a:t>
            </a:r>
            <a:r>
              <a:rPr lang="en-US" sz="2700" u="sng" dirty="0" err="1">
                <a:solidFill>
                  <a:srgbClr val="FFC000"/>
                </a:solidFill>
              </a:rPr>
              <a:t>programme</a:t>
            </a:r>
            <a:r>
              <a:rPr lang="en-US" sz="2700" u="sng" dirty="0">
                <a:solidFill>
                  <a:srgbClr val="FFC000"/>
                </a:solidFill>
              </a:rPr>
              <a:t> with int’l HEIs </a:t>
            </a:r>
            <a:r>
              <a:rPr lang="en-US" sz="2700" dirty="0">
                <a:solidFill>
                  <a:srgbClr val="FFC000"/>
                </a:solidFill>
              </a:rPr>
              <a:t>– </a:t>
            </a:r>
            <a:r>
              <a:rPr lang="en-US" sz="2400" dirty="0"/>
              <a:t>Not available at the moment.  </a:t>
            </a:r>
          </a:p>
          <a:p>
            <a:r>
              <a:rPr lang="en-US" sz="2700" u="sng" dirty="0" smtClean="0">
                <a:solidFill>
                  <a:srgbClr val="FFC000"/>
                </a:solidFill>
              </a:rPr>
              <a:t>Existence of Career Center </a:t>
            </a:r>
            <a:r>
              <a:rPr lang="en-US" sz="2700" dirty="0" smtClean="0">
                <a:solidFill>
                  <a:srgbClr val="FFC000"/>
                </a:solidFill>
              </a:rPr>
              <a:t>– </a:t>
            </a:r>
            <a:r>
              <a:rPr lang="en-US" sz="2000" dirty="0" smtClean="0"/>
              <a:t>Department for Links with Companies and Career Issues.; established in March 2017.  It has built links with major companies of the country specialized in the field of manufacturing (consumer goods, construction materials, furniture, industrial goods, etc.), IT, banking, accounting, industrial chemistry, construction, as well as with a number of state institutions like State Oil Company, Sumgait Chemical Industry Park, certain state committees and branches of some foreign companies in Azerbaijan. </a:t>
            </a:r>
          </a:p>
          <a:p>
            <a:r>
              <a:rPr lang="en-US" sz="2700" u="sng" dirty="0" smtClean="0">
                <a:solidFill>
                  <a:srgbClr val="FFC000"/>
                </a:solidFill>
              </a:rPr>
              <a:t>Key research areas </a:t>
            </a:r>
            <a:r>
              <a:rPr lang="en-US" sz="2700" dirty="0" smtClean="0">
                <a:solidFill>
                  <a:srgbClr val="FFC000"/>
                </a:solidFill>
              </a:rPr>
              <a:t>– </a:t>
            </a:r>
            <a:r>
              <a:rPr lang="en-US" sz="2000" dirty="0" smtClean="0"/>
              <a:t>There are up to 20 research areas at BEU. </a:t>
            </a:r>
            <a:r>
              <a:rPr lang="en-US" sz="2000" dirty="0"/>
              <a:t>They can be summarized as follows: </a:t>
            </a:r>
            <a:r>
              <a:rPr lang="az-Latn-AZ" sz="2000" dirty="0"/>
              <a:t>The </a:t>
            </a:r>
            <a:r>
              <a:rPr lang="en-US" sz="2000" dirty="0" smtClean="0"/>
              <a:t>S</a:t>
            </a:r>
            <a:r>
              <a:rPr lang="az-Latn-AZ" sz="2000" dirty="0" smtClean="0"/>
              <a:t>tructure </a:t>
            </a:r>
            <a:r>
              <a:rPr lang="az-Latn-AZ" sz="2000" dirty="0"/>
              <a:t>of </a:t>
            </a:r>
            <a:r>
              <a:rPr lang="az-Latn-AZ" sz="2000" dirty="0" smtClean="0"/>
              <a:t>Substances, </a:t>
            </a:r>
            <a:r>
              <a:rPr lang="az-Latn-AZ" sz="2000" dirty="0"/>
              <a:t>Structure of </a:t>
            </a:r>
            <a:r>
              <a:rPr lang="az-Latn-AZ" sz="2000" dirty="0" smtClean="0"/>
              <a:t>Nanoparticles and Their Spectroscopic Properties, </a:t>
            </a:r>
            <a:r>
              <a:rPr lang="az-Latn-AZ" sz="2000" dirty="0"/>
              <a:t>Spectral </a:t>
            </a:r>
            <a:r>
              <a:rPr lang="az-Latn-AZ" sz="2000" dirty="0" smtClean="0"/>
              <a:t>Properties of Differential Operators, </a:t>
            </a:r>
            <a:r>
              <a:rPr lang="az-Latn-AZ" sz="2000" dirty="0"/>
              <a:t>Synthesis of </a:t>
            </a:r>
            <a:r>
              <a:rPr lang="az-Latn-AZ" sz="2000" dirty="0" smtClean="0"/>
              <a:t>Nitrogenous, Heterocyclic Compounds through Green Methods, </a:t>
            </a:r>
            <a:r>
              <a:rPr lang="az-Latn-AZ" sz="2000" dirty="0"/>
              <a:t>Study of </a:t>
            </a:r>
            <a:r>
              <a:rPr lang="az-Latn-AZ" sz="2000" dirty="0" smtClean="0"/>
              <a:t>Literary Language in Literature, </a:t>
            </a:r>
            <a:r>
              <a:rPr lang="az-Latn-AZ" sz="2000" dirty="0"/>
              <a:t>Practical and </a:t>
            </a:r>
            <a:r>
              <a:rPr lang="az-Latn-AZ" sz="2000" dirty="0" smtClean="0"/>
              <a:t>Methodical İssues of Foreign Languages Teaching, </a:t>
            </a:r>
            <a:r>
              <a:rPr lang="az-Latn-AZ" sz="2000" dirty="0"/>
              <a:t>Increasing the </a:t>
            </a:r>
            <a:r>
              <a:rPr lang="az-Latn-AZ" sz="2000" dirty="0" smtClean="0"/>
              <a:t>Effectiveness of İnformation Systems in Terms of Security of Data Processing, Sharing and Analysis, </a:t>
            </a:r>
            <a:r>
              <a:rPr lang="az-Latn-AZ" sz="2000" dirty="0"/>
              <a:t>Modern </a:t>
            </a:r>
            <a:r>
              <a:rPr lang="az-Latn-AZ" sz="2000" dirty="0" smtClean="0"/>
              <a:t>Problems of Science of Architecture and Construction in </a:t>
            </a:r>
            <a:r>
              <a:rPr lang="az-Latn-AZ" sz="2000" dirty="0"/>
              <a:t>Azerba</a:t>
            </a:r>
            <a:r>
              <a:rPr lang="en-US" sz="2000" dirty="0" err="1" smtClean="0"/>
              <a:t>ijan</a:t>
            </a:r>
            <a:r>
              <a:rPr lang="en-US" sz="2000" dirty="0" smtClean="0"/>
              <a:t>, </a:t>
            </a:r>
            <a:r>
              <a:rPr lang="az-Latn-AZ" sz="2000" dirty="0"/>
              <a:t>Education in Accounting and Auditing on Global Level, Strengthening </a:t>
            </a:r>
            <a:r>
              <a:rPr lang="az-Latn-AZ" sz="2000" dirty="0" smtClean="0"/>
              <a:t>Local Self-governance in </a:t>
            </a:r>
            <a:r>
              <a:rPr lang="az-Latn-AZ" sz="2000" dirty="0"/>
              <a:t>Azerbaijan, International Security Problems and Foreign Policy of Azerbaijan, Innovative </a:t>
            </a:r>
            <a:r>
              <a:rPr lang="az-Latn-AZ" sz="2000" dirty="0" smtClean="0"/>
              <a:t>Non-oil Sector Development: </a:t>
            </a:r>
            <a:r>
              <a:rPr lang="az-Latn-AZ" sz="2000" dirty="0"/>
              <a:t>World </a:t>
            </a:r>
            <a:r>
              <a:rPr lang="az-Latn-AZ" sz="2000" dirty="0" smtClean="0"/>
              <a:t>Experience</a:t>
            </a:r>
            <a:r>
              <a:rPr lang="az-Latn-AZ" sz="1800" dirty="0" smtClean="0"/>
              <a:t> </a:t>
            </a:r>
            <a:r>
              <a:rPr lang="az-Latn-AZ" sz="2000" dirty="0" smtClean="0"/>
              <a:t>and Opportunities of İts Application in </a:t>
            </a:r>
            <a:r>
              <a:rPr lang="az-Latn-AZ" sz="2000" dirty="0"/>
              <a:t>Azerbaijan, </a:t>
            </a:r>
            <a:r>
              <a:rPr lang="az-Latn-AZ" sz="2000" dirty="0" smtClean="0"/>
              <a:t>Increasing Business </a:t>
            </a:r>
            <a:r>
              <a:rPr lang="az-Latn-AZ" sz="2000" dirty="0"/>
              <a:t>Efficiency, Effective Management of Financial </a:t>
            </a:r>
            <a:r>
              <a:rPr lang="az-Latn-AZ" sz="2000" dirty="0" smtClean="0"/>
              <a:t>Resources</a:t>
            </a:r>
            <a:r>
              <a:rPr lang="en-US" sz="2000" dirty="0" smtClean="0"/>
              <a:t>. </a:t>
            </a:r>
            <a:endParaRPr lang="ru-RU" sz="2000" dirty="0"/>
          </a:p>
          <a:p>
            <a:endParaRPr lang="ru-RU" dirty="0"/>
          </a:p>
        </p:txBody>
      </p:sp>
    </p:spTree>
    <p:extLst>
      <p:ext uri="{BB962C8B-B14F-4D97-AF65-F5344CB8AC3E}">
        <p14:creationId xmlns:p14="http://schemas.microsoft.com/office/powerpoint/2010/main" val="425575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7715"/>
            <a:ext cx="11137369" cy="1048567"/>
          </a:xfrm>
        </p:spPr>
        <p:txBody>
          <a:bodyPr>
            <a:normAutofit/>
          </a:bodyPr>
          <a:lstStyle/>
          <a:p>
            <a:pPr algn="l"/>
            <a:r>
              <a:rPr lang="en-US" sz="2500" dirty="0"/>
              <a:t>University profile: </a:t>
            </a:r>
            <a:r>
              <a:rPr lang="en-US" sz="2500" dirty="0" smtClean="0"/>
              <a:t>Azerbaijan Technical University </a:t>
            </a:r>
            <a:endParaRPr lang="ru-RU" sz="2500" dirty="0"/>
          </a:p>
        </p:txBody>
      </p:sp>
      <p:sp>
        <p:nvSpPr>
          <p:cNvPr id="3" name="Объект 2"/>
          <p:cNvSpPr>
            <a:spLocks noGrp="1"/>
          </p:cNvSpPr>
          <p:nvPr>
            <p:ph idx="1"/>
          </p:nvPr>
        </p:nvSpPr>
        <p:spPr>
          <a:xfrm>
            <a:off x="0" y="522514"/>
            <a:ext cx="12192000" cy="6662057"/>
          </a:xfrm>
        </p:spPr>
        <p:txBody>
          <a:bodyPr>
            <a:normAutofit fontScale="70000" lnSpcReduction="20000"/>
          </a:bodyPr>
          <a:lstStyle/>
          <a:p>
            <a:r>
              <a:rPr lang="en-US" sz="2700" u="sng" dirty="0">
                <a:solidFill>
                  <a:srgbClr val="FFC000"/>
                </a:solidFill>
              </a:rPr>
              <a:t>Total number of students </a:t>
            </a:r>
            <a:r>
              <a:rPr lang="en-US" sz="2700" dirty="0">
                <a:solidFill>
                  <a:srgbClr val="FFC000"/>
                </a:solidFill>
              </a:rPr>
              <a:t>–</a:t>
            </a:r>
            <a:r>
              <a:rPr lang="en-US" sz="3600" dirty="0">
                <a:solidFill>
                  <a:srgbClr val="FFC000"/>
                </a:solidFill>
              </a:rPr>
              <a:t> </a:t>
            </a:r>
            <a:r>
              <a:rPr lang="en-US" sz="2400" dirty="0" smtClean="0"/>
              <a:t>8,381</a:t>
            </a:r>
            <a:endParaRPr lang="en-US" sz="2400" dirty="0">
              <a:solidFill>
                <a:srgbClr val="FFC000"/>
              </a:solidFill>
            </a:endParaRPr>
          </a:p>
          <a:p>
            <a:pPr marL="0" indent="0">
              <a:buNone/>
            </a:pPr>
            <a:r>
              <a:rPr lang="en-US" dirty="0"/>
              <a:t>   </a:t>
            </a:r>
            <a:r>
              <a:rPr lang="en-US" dirty="0">
                <a:solidFill>
                  <a:srgbClr val="FFC000"/>
                </a:solidFill>
              </a:rPr>
              <a:t> </a:t>
            </a:r>
            <a:r>
              <a:rPr lang="en-US" sz="2500" dirty="0">
                <a:solidFill>
                  <a:srgbClr val="FFC000"/>
                </a:solidFill>
              </a:rPr>
              <a:t>- </a:t>
            </a:r>
            <a:r>
              <a:rPr lang="en-US" sz="2700" dirty="0">
                <a:solidFill>
                  <a:srgbClr val="FFC000"/>
                </a:solidFill>
              </a:rPr>
              <a:t>Bachelor</a:t>
            </a:r>
            <a:r>
              <a:rPr lang="en-US" sz="2700" dirty="0"/>
              <a:t> </a:t>
            </a:r>
            <a:r>
              <a:rPr lang="en-US" sz="2700" dirty="0">
                <a:solidFill>
                  <a:srgbClr val="FFC000"/>
                </a:solidFill>
              </a:rPr>
              <a:t>–</a:t>
            </a:r>
            <a:r>
              <a:rPr lang="en-US" sz="2500" dirty="0"/>
              <a:t> </a:t>
            </a:r>
            <a:r>
              <a:rPr lang="en-US" sz="2400" dirty="0" smtClean="0"/>
              <a:t>7,477</a:t>
            </a:r>
            <a:r>
              <a:rPr lang="en-US" dirty="0" smtClean="0"/>
              <a:t>; </a:t>
            </a:r>
            <a:r>
              <a:rPr lang="en-US" sz="2700" dirty="0">
                <a:solidFill>
                  <a:srgbClr val="FFC000"/>
                </a:solidFill>
              </a:rPr>
              <a:t>master</a:t>
            </a:r>
            <a:r>
              <a:rPr lang="en-US" dirty="0"/>
              <a:t> </a:t>
            </a:r>
            <a:r>
              <a:rPr lang="en-US" dirty="0">
                <a:solidFill>
                  <a:srgbClr val="FFC000"/>
                </a:solidFill>
              </a:rPr>
              <a:t>–</a:t>
            </a:r>
            <a:r>
              <a:rPr lang="en-US" dirty="0"/>
              <a:t> </a:t>
            </a:r>
            <a:r>
              <a:rPr lang="en-US" sz="2400" dirty="0" smtClean="0"/>
              <a:t>657</a:t>
            </a:r>
            <a:r>
              <a:rPr lang="en-US" dirty="0" smtClean="0"/>
              <a:t>; </a:t>
            </a:r>
            <a:r>
              <a:rPr lang="en-US" sz="2700" dirty="0">
                <a:solidFill>
                  <a:srgbClr val="FFC000"/>
                </a:solidFill>
              </a:rPr>
              <a:t>doctoral</a:t>
            </a:r>
            <a:r>
              <a:rPr lang="en-US" dirty="0"/>
              <a:t> </a:t>
            </a:r>
            <a:r>
              <a:rPr lang="en-US" dirty="0">
                <a:solidFill>
                  <a:srgbClr val="FFC000"/>
                </a:solidFill>
              </a:rPr>
              <a:t>–</a:t>
            </a:r>
            <a:r>
              <a:rPr lang="en-US" dirty="0"/>
              <a:t> </a:t>
            </a:r>
            <a:r>
              <a:rPr lang="en-US" sz="2400" dirty="0" smtClean="0"/>
              <a:t>139</a:t>
            </a:r>
            <a:endParaRPr lang="en-US" sz="2400" dirty="0"/>
          </a:p>
          <a:p>
            <a:r>
              <a:rPr lang="en-US" sz="2700" u="sng" dirty="0">
                <a:solidFill>
                  <a:srgbClr val="FFC000"/>
                </a:solidFill>
              </a:rPr>
              <a:t>Faculties</a:t>
            </a:r>
            <a:r>
              <a:rPr lang="en-US" sz="2700" dirty="0">
                <a:solidFill>
                  <a:srgbClr val="FFC000"/>
                </a:solidFill>
              </a:rPr>
              <a:t> –</a:t>
            </a:r>
            <a:r>
              <a:rPr lang="en-US" sz="3600" dirty="0">
                <a:solidFill>
                  <a:srgbClr val="FFC000"/>
                </a:solidFill>
              </a:rPr>
              <a:t> </a:t>
            </a:r>
            <a:r>
              <a:rPr lang="en-US" sz="2300" dirty="0" smtClean="0"/>
              <a:t>Transportation, </a:t>
            </a:r>
            <a:r>
              <a:rPr lang="en-US" sz="2300" dirty="0" err="1" smtClean="0"/>
              <a:t>Electrotechnics</a:t>
            </a:r>
            <a:r>
              <a:rPr lang="en-US" sz="2300" dirty="0" smtClean="0"/>
              <a:t> and Power Engineering, </a:t>
            </a:r>
            <a:r>
              <a:rPr lang="en-US" sz="2300" dirty="0" err="1" smtClean="0"/>
              <a:t>Radiotechnics</a:t>
            </a:r>
            <a:r>
              <a:rPr lang="en-US" sz="2300" dirty="0"/>
              <a:t> </a:t>
            </a:r>
            <a:r>
              <a:rPr lang="en-US" sz="2300" dirty="0" smtClean="0"/>
              <a:t>&amp; Communication, Metallurgy, Machine Building, Automatics &amp; Computer Technology, </a:t>
            </a:r>
            <a:r>
              <a:rPr lang="en-US" sz="2300" dirty="0"/>
              <a:t>Special Technology, Engineer </a:t>
            </a:r>
            <a:r>
              <a:rPr lang="en-US" sz="2300" dirty="0" smtClean="0"/>
              <a:t>Business and Management, plus the Unit for SABAH Groups </a:t>
            </a:r>
            <a:endParaRPr lang="en-US" sz="2300" dirty="0"/>
          </a:p>
          <a:p>
            <a:r>
              <a:rPr lang="en-US" sz="2700" u="sng" dirty="0">
                <a:solidFill>
                  <a:srgbClr val="FFC000"/>
                </a:solidFill>
              </a:rPr>
              <a:t>Number of regional branches </a:t>
            </a:r>
            <a:r>
              <a:rPr lang="en-US" sz="2700" dirty="0">
                <a:solidFill>
                  <a:srgbClr val="FFC000"/>
                </a:solidFill>
              </a:rPr>
              <a:t>– </a:t>
            </a:r>
            <a:r>
              <a:rPr lang="en-US" sz="2400" dirty="0"/>
              <a:t>N/A </a:t>
            </a:r>
          </a:p>
          <a:p>
            <a:r>
              <a:rPr lang="en-US" sz="2700" u="sng" dirty="0">
                <a:solidFill>
                  <a:srgbClr val="FFC000"/>
                </a:solidFill>
              </a:rPr>
              <a:t>Number of study </a:t>
            </a:r>
            <a:r>
              <a:rPr lang="en-US" sz="2700" u="sng" dirty="0" err="1">
                <a:solidFill>
                  <a:srgbClr val="FFC000"/>
                </a:solidFill>
              </a:rPr>
              <a:t>programmes</a:t>
            </a:r>
            <a:r>
              <a:rPr lang="en-US" sz="2700" u="sng" dirty="0">
                <a:solidFill>
                  <a:srgbClr val="FFC000"/>
                </a:solidFill>
              </a:rPr>
              <a:t> </a:t>
            </a:r>
            <a:r>
              <a:rPr lang="en-US" sz="2700" dirty="0">
                <a:solidFill>
                  <a:srgbClr val="FFC000"/>
                </a:solidFill>
              </a:rPr>
              <a:t>- bachelor </a:t>
            </a:r>
            <a:r>
              <a:rPr lang="en-US" sz="2500" dirty="0">
                <a:solidFill>
                  <a:srgbClr val="FFC000"/>
                </a:solidFill>
              </a:rPr>
              <a:t>- </a:t>
            </a:r>
            <a:r>
              <a:rPr lang="en-US" sz="2400" dirty="0" smtClean="0"/>
              <a:t>37</a:t>
            </a:r>
            <a:r>
              <a:rPr lang="en-US" dirty="0" smtClean="0"/>
              <a:t>; </a:t>
            </a:r>
            <a:r>
              <a:rPr lang="en-US" sz="2700" dirty="0">
                <a:solidFill>
                  <a:srgbClr val="FFC000"/>
                </a:solidFill>
              </a:rPr>
              <a:t>master –</a:t>
            </a:r>
            <a:r>
              <a:rPr lang="en-US" dirty="0">
                <a:solidFill>
                  <a:srgbClr val="FFC000"/>
                </a:solidFill>
              </a:rPr>
              <a:t> </a:t>
            </a:r>
            <a:r>
              <a:rPr lang="en-US" sz="2400" dirty="0" smtClean="0"/>
              <a:t>33</a:t>
            </a:r>
            <a:r>
              <a:rPr lang="en-US" dirty="0" smtClean="0"/>
              <a:t>; </a:t>
            </a:r>
            <a:r>
              <a:rPr lang="en-US" sz="2700" dirty="0">
                <a:solidFill>
                  <a:srgbClr val="FFC000"/>
                </a:solidFill>
              </a:rPr>
              <a:t>doctoral</a:t>
            </a:r>
            <a:r>
              <a:rPr lang="en-US" sz="2500" dirty="0"/>
              <a:t> </a:t>
            </a:r>
            <a:r>
              <a:rPr lang="en-US" sz="2500" dirty="0">
                <a:solidFill>
                  <a:srgbClr val="FFC000"/>
                </a:solidFill>
              </a:rPr>
              <a:t>–</a:t>
            </a:r>
            <a:r>
              <a:rPr lang="en-US" dirty="0">
                <a:solidFill>
                  <a:srgbClr val="FFC000"/>
                </a:solidFill>
              </a:rPr>
              <a:t> </a:t>
            </a:r>
            <a:r>
              <a:rPr lang="en-US" sz="2400" dirty="0" smtClean="0"/>
              <a:t>31</a:t>
            </a:r>
            <a:endParaRPr lang="en-US" sz="2400" dirty="0"/>
          </a:p>
          <a:p>
            <a:r>
              <a:rPr lang="en-US" sz="2700" u="sng" dirty="0">
                <a:solidFill>
                  <a:srgbClr val="FFC000"/>
                </a:solidFill>
              </a:rPr>
              <a:t>Existence of QA system </a:t>
            </a:r>
            <a:r>
              <a:rPr lang="en-US" sz="2700" dirty="0">
                <a:solidFill>
                  <a:srgbClr val="FFC000"/>
                </a:solidFill>
              </a:rPr>
              <a:t>-  </a:t>
            </a:r>
            <a:r>
              <a:rPr lang="en-US" sz="2300" dirty="0" smtClean="0"/>
              <a:t>Assessment and Quality Assurance Unit at Education Dept.; established in May 2017.  It oversees the overall quality of education and teaching process, analyzes strength and weakness of teaching, assesses the level of performance of the academic staff and conducts regular surveys within the university. Submits the data collected directly to the university management</a:t>
            </a:r>
            <a:r>
              <a:rPr lang="en-US" sz="2200" dirty="0" smtClean="0"/>
              <a:t>. </a:t>
            </a:r>
            <a:endParaRPr lang="en-US" sz="2200" dirty="0"/>
          </a:p>
          <a:p>
            <a:r>
              <a:rPr lang="en-US" sz="2700" u="sng" dirty="0">
                <a:solidFill>
                  <a:srgbClr val="FFC000"/>
                </a:solidFill>
              </a:rPr>
              <a:t>Joint diploma </a:t>
            </a:r>
            <a:r>
              <a:rPr lang="en-US" sz="2700" u="sng" dirty="0" err="1">
                <a:solidFill>
                  <a:srgbClr val="FFC000"/>
                </a:solidFill>
              </a:rPr>
              <a:t>programme</a:t>
            </a:r>
            <a:r>
              <a:rPr lang="en-US" sz="2700" u="sng" dirty="0">
                <a:solidFill>
                  <a:srgbClr val="FFC000"/>
                </a:solidFill>
              </a:rPr>
              <a:t> with int’l HEIs </a:t>
            </a:r>
            <a:r>
              <a:rPr lang="en-US" sz="2500" dirty="0">
                <a:solidFill>
                  <a:srgbClr val="FFC000"/>
                </a:solidFill>
              </a:rPr>
              <a:t>– </a:t>
            </a:r>
            <a:r>
              <a:rPr lang="en-US" sz="2300" dirty="0" err="1" smtClean="0"/>
              <a:t>AzTU</a:t>
            </a:r>
            <a:r>
              <a:rPr lang="en-US" sz="2300" dirty="0" smtClean="0"/>
              <a:t> has </a:t>
            </a:r>
            <a:r>
              <a:rPr lang="en-US" sz="2300" dirty="0"/>
              <a:t>signed cooperation agreements with a number of </a:t>
            </a:r>
            <a:r>
              <a:rPr lang="en-US" sz="2300" dirty="0" smtClean="0"/>
              <a:t>foreign HEIs such as </a:t>
            </a:r>
            <a:r>
              <a:rPr lang="en-US" sz="2300" dirty="0" err="1"/>
              <a:t>Alexandru</a:t>
            </a:r>
            <a:r>
              <a:rPr lang="en-US" sz="2300" dirty="0"/>
              <a:t> </a:t>
            </a:r>
            <a:r>
              <a:rPr lang="en-US" sz="2300" dirty="0" err="1"/>
              <a:t>Ioan</a:t>
            </a:r>
            <a:r>
              <a:rPr lang="en-US" sz="2300" dirty="0"/>
              <a:t> </a:t>
            </a:r>
            <a:r>
              <a:rPr lang="en-US" sz="2300" dirty="0" err="1"/>
              <a:t>Cuza</a:t>
            </a:r>
            <a:r>
              <a:rPr lang="en-US" sz="2300" dirty="0"/>
              <a:t> University</a:t>
            </a:r>
            <a:r>
              <a:rPr lang="ru-RU" sz="2300" dirty="0"/>
              <a:t> </a:t>
            </a:r>
            <a:r>
              <a:rPr lang="ru-RU" sz="2300" dirty="0" err="1"/>
              <a:t>of</a:t>
            </a:r>
            <a:r>
              <a:rPr lang="ru-RU" sz="2300" dirty="0"/>
              <a:t> </a:t>
            </a:r>
            <a:r>
              <a:rPr lang="ru-RU" sz="2300" dirty="0" err="1"/>
              <a:t>Romania</a:t>
            </a:r>
            <a:r>
              <a:rPr lang="ru-RU" sz="2300" dirty="0"/>
              <a:t>, </a:t>
            </a:r>
            <a:r>
              <a:rPr lang="ru-RU" sz="2300" dirty="0" err="1"/>
              <a:t>Ankara</a:t>
            </a:r>
            <a:r>
              <a:rPr lang="ru-RU" sz="2300" dirty="0"/>
              <a:t> </a:t>
            </a:r>
            <a:r>
              <a:rPr lang="ru-RU" sz="2300" dirty="0" err="1"/>
              <a:t>University</a:t>
            </a:r>
            <a:r>
              <a:rPr lang="ru-RU" sz="2300" dirty="0"/>
              <a:t> </a:t>
            </a:r>
            <a:r>
              <a:rPr lang="ru-RU" sz="2300" dirty="0" err="1"/>
              <a:t>of</a:t>
            </a:r>
            <a:r>
              <a:rPr lang="ru-RU" sz="2300" dirty="0"/>
              <a:t> </a:t>
            </a:r>
            <a:r>
              <a:rPr lang="ru-RU" sz="2300" dirty="0" err="1"/>
              <a:t>Turkey</a:t>
            </a:r>
            <a:r>
              <a:rPr lang="ru-RU" sz="2300" dirty="0"/>
              <a:t>, </a:t>
            </a:r>
            <a:r>
              <a:rPr lang="ru-RU" sz="2300" dirty="0" err="1"/>
              <a:t>Odessa</a:t>
            </a:r>
            <a:r>
              <a:rPr lang="ru-RU" sz="2300" dirty="0"/>
              <a:t> </a:t>
            </a:r>
            <a:r>
              <a:rPr lang="ru-RU" sz="2300" dirty="0" err="1"/>
              <a:t>National</a:t>
            </a:r>
            <a:r>
              <a:rPr lang="ru-RU" sz="2300" dirty="0"/>
              <a:t> </a:t>
            </a:r>
            <a:r>
              <a:rPr lang="ru-RU" sz="2300" dirty="0" err="1"/>
              <a:t>Academy</a:t>
            </a:r>
            <a:r>
              <a:rPr lang="ru-RU" sz="2300" dirty="0"/>
              <a:t> </a:t>
            </a:r>
            <a:r>
              <a:rPr lang="ru-RU" sz="2300" dirty="0" err="1"/>
              <a:t>of</a:t>
            </a:r>
            <a:r>
              <a:rPr lang="ru-RU" sz="2300" dirty="0"/>
              <a:t> </a:t>
            </a:r>
            <a:r>
              <a:rPr lang="ru-RU" sz="2300" dirty="0" err="1"/>
              <a:t>Telecommunications</a:t>
            </a:r>
            <a:r>
              <a:rPr lang="ru-RU" sz="2300" dirty="0"/>
              <a:t> </a:t>
            </a:r>
            <a:r>
              <a:rPr lang="ru-RU" sz="2300" dirty="0" err="1"/>
              <a:t>of</a:t>
            </a:r>
            <a:r>
              <a:rPr lang="ru-RU" sz="2300" dirty="0"/>
              <a:t> </a:t>
            </a:r>
            <a:r>
              <a:rPr lang="ru-RU" sz="2300" dirty="0" err="1"/>
              <a:t>Ukraine</a:t>
            </a:r>
            <a:r>
              <a:rPr lang="ru-RU" sz="2300" dirty="0"/>
              <a:t>, EPITA </a:t>
            </a:r>
            <a:r>
              <a:rPr lang="ru-RU" sz="2300" dirty="0" err="1"/>
              <a:t>Engineering</a:t>
            </a:r>
            <a:r>
              <a:rPr lang="ru-RU" sz="2300" dirty="0"/>
              <a:t> </a:t>
            </a:r>
            <a:r>
              <a:rPr lang="ru-RU" sz="2300" dirty="0" err="1"/>
              <a:t>School</a:t>
            </a:r>
            <a:r>
              <a:rPr lang="ru-RU" sz="2300" dirty="0"/>
              <a:t> </a:t>
            </a:r>
            <a:r>
              <a:rPr lang="ru-RU" sz="2300" dirty="0" err="1"/>
              <a:t>of</a:t>
            </a:r>
            <a:r>
              <a:rPr lang="ru-RU" sz="2300" dirty="0"/>
              <a:t> </a:t>
            </a:r>
            <a:r>
              <a:rPr lang="ru-RU" sz="2300" dirty="0" err="1"/>
              <a:t>France</a:t>
            </a:r>
            <a:r>
              <a:rPr lang="ru-RU" sz="2300" dirty="0"/>
              <a:t>, </a:t>
            </a:r>
            <a:r>
              <a:rPr lang="ru-RU" sz="2300" dirty="0" err="1"/>
              <a:t>University</a:t>
            </a:r>
            <a:r>
              <a:rPr lang="ru-RU" sz="2300" dirty="0"/>
              <a:t> </a:t>
            </a:r>
            <a:r>
              <a:rPr lang="ru-RU" sz="2300" dirty="0" err="1"/>
              <a:t>of</a:t>
            </a:r>
            <a:r>
              <a:rPr lang="ru-RU" sz="2300" dirty="0"/>
              <a:t> </a:t>
            </a:r>
            <a:r>
              <a:rPr lang="ru-RU" sz="2300" dirty="0" err="1"/>
              <a:t>Girona</a:t>
            </a:r>
            <a:r>
              <a:rPr lang="ru-RU" sz="2300" dirty="0"/>
              <a:t> </a:t>
            </a:r>
            <a:r>
              <a:rPr lang="ru-RU" sz="2300" dirty="0" err="1"/>
              <a:t>of</a:t>
            </a:r>
            <a:r>
              <a:rPr lang="ru-RU" sz="2300" dirty="0"/>
              <a:t> </a:t>
            </a:r>
            <a:r>
              <a:rPr lang="ru-RU" sz="2300" dirty="0" err="1"/>
              <a:t>Spain</a:t>
            </a:r>
            <a:r>
              <a:rPr lang="ru-RU" sz="2300" dirty="0"/>
              <a:t>,  </a:t>
            </a:r>
            <a:r>
              <a:rPr lang="ru-RU" sz="2300" dirty="0" err="1"/>
              <a:t>University</a:t>
            </a:r>
            <a:r>
              <a:rPr lang="ru-RU" sz="2300" dirty="0"/>
              <a:t> </a:t>
            </a:r>
            <a:r>
              <a:rPr lang="ru-RU" sz="2300" dirty="0" err="1"/>
              <a:t>of</a:t>
            </a:r>
            <a:r>
              <a:rPr lang="ru-RU" sz="2300" dirty="0"/>
              <a:t> </a:t>
            </a:r>
            <a:r>
              <a:rPr lang="ru-RU" sz="2300" dirty="0" err="1"/>
              <a:t>Reims</a:t>
            </a:r>
            <a:r>
              <a:rPr lang="ru-RU" sz="2300" dirty="0"/>
              <a:t> </a:t>
            </a:r>
            <a:r>
              <a:rPr lang="ru-RU" sz="2300" dirty="0" err="1"/>
              <a:t>Champagne-Ardenne</a:t>
            </a:r>
            <a:r>
              <a:rPr lang="ru-RU" sz="2300" dirty="0"/>
              <a:t> </a:t>
            </a:r>
            <a:r>
              <a:rPr lang="ru-RU" sz="2300" dirty="0" err="1"/>
              <a:t>of</a:t>
            </a:r>
            <a:r>
              <a:rPr lang="ru-RU" sz="2300" dirty="0"/>
              <a:t> </a:t>
            </a:r>
            <a:r>
              <a:rPr lang="ru-RU" sz="2300" dirty="0" err="1"/>
              <a:t>France</a:t>
            </a:r>
            <a:r>
              <a:rPr lang="ru-RU" sz="2300" dirty="0"/>
              <a:t>, </a:t>
            </a:r>
            <a:r>
              <a:rPr lang="ru-RU" sz="2300" dirty="0" err="1"/>
              <a:t>St</a:t>
            </a:r>
            <a:r>
              <a:rPr lang="ru-RU" sz="2300" dirty="0"/>
              <a:t>. </a:t>
            </a:r>
            <a:r>
              <a:rPr lang="ru-RU" sz="2300" dirty="0" err="1"/>
              <a:t>Petersburg</a:t>
            </a:r>
            <a:r>
              <a:rPr lang="ru-RU" sz="2300" dirty="0"/>
              <a:t> </a:t>
            </a:r>
            <a:r>
              <a:rPr lang="ru-RU" sz="2300" dirty="0" err="1"/>
              <a:t>State</a:t>
            </a:r>
            <a:r>
              <a:rPr lang="ru-RU" sz="2300" dirty="0"/>
              <a:t> </a:t>
            </a:r>
            <a:r>
              <a:rPr lang="ru-RU" sz="2300" dirty="0" err="1"/>
              <a:t>Institute</a:t>
            </a:r>
            <a:r>
              <a:rPr lang="ru-RU" sz="2300" dirty="0"/>
              <a:t> </a:t>
            </a:r>
            <a:r>
              <a:rPr lang="ru-RU" sz="2300" dirty="0" err="1"/>
              <a:t>of</a:t>
            </a:r>
            <a:r>
              <a:rPr lang="ru-RU" sz="2300" dirty="0"/>
              <a:t> </a:t>
            </a:r>
            <a:r>
              <a:rPr lang="ru-RU" sz="2300" dirty="0" err="1"/>
              <a:t>Technology</a:t>
            </a:r>
            <a:r>
              <a:rPr lang="ru-RU" sz="2300" dirty="0"/>
              <a:t> </a:t>
            </a:r>
            <a:r>
              <a:rPr lang="ru-RU" sz="2300" dirty="0" err="1"/>
              <a:t>of</a:t>
            </a:r>
            <a:r>
              <a:rPr lang="ru-RU" sz="2300" dirty="0"/>
              <a:t> </a:t>
            </a:r>
            <a:r>
              <a:rPr lang="ru-RU" sz="2300" dirty="0" err="1" smtClean="0"/>
              <a:t>Russia</a:t>
            </a:r>
            <a:r>
              <a:rPr lang="en-US" sz="2300" dirty="0" smtClean="0"/>
              <a:t> and joint diploma </a:t>
            </a:r>
            <a:r>
              <a:rPr lang="en-US" sz="2300" dirty="0" err="1" smtClean="0"/>
              <a:t>programmes</a:t>
            </a:r>
            <a:r>
              <a:rPr lang="en-US" sz="2300" dirty="0" smtClean="0"/>
              <a:t> are planned to be launches with those universities in future. It is also a part </a:t>
            </a:r>
            <a:r>
              <a:rPr lang="en-US" sz="2300" dirty="0"/>
              <a:t>of </a:t>
            </a:r>
            <a:r>
              <a:rPr lang="en-US" sz="2300" dirty="0" smtClean="0"/>
              <a:t>EU-funded ERASMUS</a:t>
            </a:r>
            <a:r>
              <a:rPr lang="en-US" sz="2300" dirty="0"/>
              <a:t>+ project aimed at establishing </a:t>
            </a:r>
            <a:r>
              <a:rPr lang="en-US" sz="2300" dirty="0" smtClean="0"/>
              <a:t>and </a:t>
            </a:r>
            <a:r>
              <a:rPr lang="en-US" sz="2300" dirty="0"/>
              <a:t>developing quality assurance centers in Azerbaijani </a:t>
            </a:r>
            <a:r>
              <a:rPr lang="en-US" sz="2300" dirty="0" smtClean="0"/>
              <a:t>universities.</a:t>
            </a:r>
          </a:p>
          <a:p>
            <a:r>
              <a:rPr lang="en-US" sz="2700" u="sng" dirty="0" smtClean="0">
                <a:solidFill>
                  <a:srgbClr val="FFC000"/>
                </a:solidFill>
              </a:rPr>
              <a:t>Existence </a:t>
            </a:r>
            <a:r>
              <a:rPr lang="en-US" sz="2700" u="sng" dirty="0">
                <a:solidFill>
                  <a:srgbClr val="FFC000"/>
                </a:solidFill>
              </a:rPr>
              <a:t>of Career Center </a:t>
            </a:r>
            <a:r>
              <a:rPr lang="en-US" sz="2700" dirty="0">
                <a:solidFill>
                  <a:srgbClr val="FFC000"/>
                </a:solidFill>
              </a:rPr>
              <a:t>– </a:t>
            </a:r>
            <a:r>
              <a:rPr lang="en-US" sz="2300" dirty="0" smtClean="0"/>
              <a:t>Career Center was established in May 2016. It has built links with major public and private companies like </a:t>
            </a:r>
            <a:r>
              <a:rPr lang="az-Latn-AZ" sz="2300" dirty="0" smtClean="0"/>
              <a:t>“</a:t>
            </a:r>
            <a:r>
              <a:rPr lang="en-US" sz="2300" dirty="0" smtClean="0"/>
              <a:t>Azerbaijan </a:t>
            </a:r>
            <a:r>
              <a:rPr lang="az-Latn-AZ" sz="2300" dirty="0" smtClean="0"/>
              <a:t>Coca-Cola </a:t>
            </a:r>
            <a:r>
              <a:rPr lang="az-Latn-AZ" sz="2300" dirty="0"/>
              <a:t>BOTTLERS </a:t>
            </a:r>
            <a:r>
              <a:rPr lang="en-US" sz="2300" dirty="0" smtClean="0"/>
              <a:t>LLC</a:t>
            </a:r>
            <a:r>
              <a:rPr lang="az-Latn-AZ" sz="2300" dirty="0" smtClean="0"/>
              <a:t>”, </a:t>
            </a:r>
            <a:r>
              <a:rPr lang="az-Latn-AZ" sz="2300" dirty="0"/>
              <a:t>“Carlsberg Group”, “Ulduz” </a:t>
            </a:r>
            <a:r>
              <a:rPr lang="en-US" sz="2300" dirty="0" smtClean="0"/>
              <a:t>chocolate factory</a:t>
            </a:r>
            <a:r>
              <a:rPr lang="az-Latn-AZ" sz="2300" dirty="0" smtClean="0"/>
              <a:t>, </a:t>
            </a:r>
            <a:r>
              <a:rPr lang="en-US" sz="2300" dirty="0" smtClean="0"/>
              <a:t>Sumgait Technology Park, British Petroleum</a:t>
            </a:r>
            <a:r>
              <a:rPr lang="az-Latn-AZ" sz="2300" dirty="0" smtClean="0"/>
              <a:t>, </a:t>
            </a:r>
            <a:r>
              <a:rPr lang="en-US" sz="2300" dirty="0" err="1" smtClean="0"/>
              <a:t>Sangachal</a:t>
            </a:r>
            <a:r>
              <a:rPr lang="en-US" sz="2300" dirty="0" smtClean="0"/>
              <a:t> Terminal, </a:t>
            </a:r>
            <a:r>
              <a:rPr lang="en-US" sz="2300" dirty="0" err="1" smtClean="0"/>
              <a:t>Bakcell</a:t>
            </a:r>
            <a:r>
              <a:rPr lang="en-US" sz="2300" dirty="0" smtClean="0"/>
              <a:t>, </a:t>
            </a:r>
            <a:r>
              <a:rPr lang="en-US" sz="2300" dirty="0" err="1" smtClean="0"/>
              <a:t>Azercell</a:t>
            </a:r>
            <a:r>
              <a:rPr lang="en-US" sz="2300" dirty="0" smtClean="0"/>
              <a:t>, </a:t>
            </a:r>
            <a:r>
              <a:rPr lang="en-US" sz="2300" dirty="0" err="1" smtClean="0"/>
              <a:t>Azersun</a:t>
            </a:r>
            <a:r>
              <a:rPr lang="en-US" sz="2300" dirty="0" smtClean="0"/>
              <a:t> Holding, </a:t>
            </a:r>
            <a:r>
              <a:rPr lang="en-US" sz="2300" dirty="0" err="1" smtClean="0"/>
              <a:t>Gilan</a:t>
            </a:r>
            <a:r>
              <a:rPr lang="en-US" sz="2300" dirty="0" smtClean="0"/>
              <a:t> Holding, State Oil Company, Baku Metro LLC, </a:t>
            </a:r>
            <a:r>
              <a:rPr lang="en-US" sz="2300" dirty="0" err="1" smtClean="0"/>
              <a:t>Azerishiq</a:t>
            </a:r>
            <a:r>
              <a:rPr lang="en-US" sz="2300" dirty="0" smtClean="0"/>
              <a:t> (national power supplier), institutes of the National Academy of Sciences of Azerbaijan, etc. </a:t>
            </a:r>
            <a:endParaRPr lang="en-US" sz="2300" dirty="0"/>
          </a:p>
          <a:p>
            <a:r>
              <a:rPr lang="en-US" sz="2700" u="sng" dirty="0">
                <a:solidFill>
                  <a:srgbClr val="FFC000"/>
                </a:solidFill>
              </a:rPr>
              <a:t>Key research areas </a:t>
            </a:r>
            <a:r>
              <a:rPr lang="en-US" sz="2700" dirty="0">
                <a:solidFill>
                  <a:srgbClr val="FFC000"/>
                </a:solidFill>
              </a:rPr>
              <a:t>– </a:t>
            </a:r>
            <a:r>
              <a:rPr lang="en-US" sz="2300" dirty="0"/>
              <a:t>Machine building, </a:t>
            </a:r>
            <a:r>
              <a:rPr lang="en-US" sz="2300" dirty="0" err="1"/>
              <a:t>Electrotechnics</a:t>
            </a:r>
            <a:r>
              <a:rPr lang="en-US" sz="2300" dirty="0"/>
              <a:t> &amp; Power Eng</a:t>
            </a:r>
            <a:r>
              <a:rPr lang="en-US" sz="2300" dirty="0" smtClean="0"/>
              <a:t>., </a:t>
            </a:r>
            <a:r>
              <a:rPr lang="en-US" sz="2300" dirty="0" err="1"/>
              <a:t>Radiotechnics</a:t>
            </a:r>
            <a:r>
              <a:rPr lang="en-US" sz="2300" dirty="0" smtClean="0"/>
              <a:t>, </a:t>
            </a:r>
            <a:r>
              <a:rPr lang="en-US" sz="2300" dirty="0" err="1" smtClean="0"/>
              <a:t>Metallurygy</a:t>
            </a:r>
            <a:r>
              <a:rPr lang="en-US" sz="2300" dirty="0" smtClean="0"/>
              <a:t> </a:t>
            </a:r>
            <a:r>
              <a:rPr lang="en-US" sz="2300" dirty="0"/>
              <a:t>and Material Studies, </a:t>
            </a:r>
            <a:r>
              <a:rPr lang="en-US" sz="2300" dirty="0" smtClean="0"/>
              <a:t>Automatics</a:t>
            </a:r>
            <a:r>
              <a:rPr lang="en-US" sz="2300" dirty="0"/>
              <a:t>, Transportation, Technology of Instrumentation, Natural Sciences, </a:t>
            </a:r>
            <a:r>
              <a:rPr lang="en-US" sz="2300" dirty="0" smtClean="0"/>
              <a:t>Telecommunication</a:t>
            </a:r>
            <a:r>
              <a:rPr lang="en-US" sz="2300" dirty="0"/>
              <a:t>, Humanities, Modern Machines and Equipment, </a:t>
            </a:r>
            <a:r>
              <a:rPr lang="en-US" sz="2300" dirty="0" err="1"/>
              <a:t>Tribotechnics</a:t>
            </a:r>
            <a:r>
              <a:rPr lang="en-US" sz="2300" dirty="0"/>
              <a:t>, Robots and </a:t>
            </a:r>
            <a:r>
              <a:rPr lang="en-US" sz="2300" dirty="0" smtClean="0"/>
              <a:t>Manipulators, Metallurgy </a:t>
            </a:r>
            <a:r>
              <a:rPr lang="en-US" sz="2300" dirty="0"/>
              <a:t>of </a:t>
            </a:r>
            <a:r>
              <a:rPr lang="en-US" sz="2300" dirty="0" smtClean="0"/>
              <a:t>High-strength Alloys, </a:t>
            </a:r>
            <a:r>
              <a:rPr lang="en-US" sz="2300" dirty="0"/>
              <a:t>Cyclic </a:t>
            </a:r>
            <a:r>
              <a:rPr lang="en-US" sz="2300" dirty="0" smtClean="0"/>
              <a:t>Compounds, </a:t>
            </a:r>
            <a:r>
              <a:rPr lang="en-US" sz="2300" dirty="0"/>
              <a:t>Management in </a:t>
            </a:r>
            <a:r>
              <a:rPr lang="en-US" sz="2300" dirty="0" smtClean="0"/>
              <a:t>Hierarchical Industrial Systems, </a:t>
            </a:r>
            <a:r>
              <a:rPr lang="en-US" sz="2300" dirty="0"/>
              <a:t>Renewable Energy </a:t>
            </a:r>
            <a:r>
              <a:rPr lang="en-US" sz="2300" dirty="0" smtClean="0"/>
              <a:t>Sources and Energy </a:t>
            </a:r>
            <a:r>
              <a:rPr lang="en-US" sz="2300" dirty="0"/>
              <a:t>Machinery and Hydrodynamics </a:t>
            </a:r>
            <a:r>
              <a:rPr lang="en-US" sz="2300" dirty="0" smtClean="0"/>
              <a:t>Processes. </a:t>
            </a:r>
            <a:r>
              <a:rPr lang="en-US" sz="2300" b="1" u="sng" dirty="0" err="1" smtClean="0"/>
              <a:t>AzTU</a:t>
            </a:r>
            <a:r>
              <a:rPr lang="en-US" sz="2300" b="1" u="sng" dirty="0" smtClean="0"/>
              <a:t> mainly cooperates with research institutes</a:t>
            </a:r>
            <a:r>
              <a:rPr lang="en-US" sz="2300" dirty="0" smtClean="0"/>
              <a:t> of the National Academy of Sciences of Azerbaijan (Management Systems Ins., Math and Mechanics Ins., Radiation Problems Ins., Ins. of Catalysis and Inorganic Chemistry</a:t>
            </a:r>
            <a:r>
              <a:rPr lang="en-US" sz="2300" dirty="0"/>
              <a:t>, Astrophysics </a:t>
            </a:r>
            <a:r>
              <a:rPr lang="en-US" sz="2300" dirty="0" smtClean="0"/>
              <a:t>Observatory, etc.) in the field of research. </a:t>
            </a:r>
            <a:endParaRPr lang="ru-RU" sz="2300" dirty="0"/>
          </a:p>
          <a:p>
            <a:endParaRPr lang="ru-RU" dirty="0"/>
          </a:p>
        </p:txBody>
      </p:sp>
    </p:spTree>
    <p:extLst>
      <p:ext uri="{BB962C8B-B14F-4D97-AF65-F5344CB8AC3E}">
        <p14:creationId xmlns:p14="http://schemas.microsoft.com/office/powerpoint/2010/main" val="272034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066255" cy="754743"/>
          </a:xfrm>
        </p:spPr>
        <p:txBody>
          <a:bodyPr>
            <a:normAutofit/>
          </a:bodyPr>
          <a:lstStyle/>
          <a:p>
            <a:pPr algn="l"/>
            <a:r>
              <a:rPr lang="en-US" sz="2500" dirty="0"/>
              <a:t>University profile: Ganja S</a:t>
            </a:r>
            <a:r>
              <a:rPr lang="en-US" sz="2500" dirty="0" smtClean="0"/>
              <a:t>tate University </a:t>
            </a:r>
            <a:endParaRPr lang="ru-RU" sz="2500" dirty="0"/>
          </a:p>
        </p:txBody>
      </p:sp>
      <p:sp>
        <p:nvSpPr>
          <p:cNvPr id="3" name="Объект 2"/>
          <p:cNvSpPr>
            <a:spLocks noGrp="1"/>
          </p:cNvSpPr>
          <p:nvPr>
            <p:ph idx="1"/>
          </p:nvPr>
        </p:nvSpPr>
        <p:spPr>
          <a:xfrm>
            <a:off x="0" y="841829"/>
            <a:ext cx="11451770" cy="6016171"/>
          </a:xfrm>
        </p:spPr>
        <p:txBody>
          <a:bodyPr>
            <a:normAutofit fontScale="70000" lnSpcReduction="20000"/>
          </a:bodyPr>
          <a:lstStyle/>
          <a:p>
            <a:r>
              <a:rPr lang="en-US" sz="3000" u="sng" dirty="0">
                <a:solidFill>
                  <a:srgbClr val="FFC000"/>
                </a:solidFill>
              </a:rPr>
              <a:t>Total number of students </a:t>
            </a:r>
            <a:r>
              <a:rPr lang="en-US" sz="3000" dirty="0">
                <a:solidFill>
                  <a:srgbClr val="FFC000"/>
                </a:solidFill>
              </a:rPr>
              <a:t>– </a:t>
            </a:r>
            <a:r>
              <a:rPr lang="en-US" sz="2700" b="1" dirty="0" smtClean="0"/>
              <a:t>6050 </a:t>
            </a:r>
            <a:endParaRPr lang="en-US" sz="2700" dirty="0">
              <a:solidFill>
                <a:srgbClr val="FFC000"/>
              </a:solidFill>
            </a:endParaRPr>
          </a:p>
          <a:p>
            <a:pPr marL="0" indent="0">
              <a:buNone/>
            </a:pPr>
            <a:r>
              <a:rPr lang="en-US" dirty="0"/>
              <a:t>   </a:t>
            </a:r>
            <a:r>
              <a:rPr lang="en-US" dirty="0">
                <a:solidFill>
                  <a:srgbClr val="FFC000"/>
                </a:solidFill>
              </a:rPr>
              <a:t> </a:t>
            </a:r>
            <a:r>
              <a:rPr lang="en-US" sz="2700" dirty="0">
                <a:solidFill>
                  <a:srgbClr val="FFC000"/>
                </a:solidFill>
              </a:rPr>
              <a:t>- Bachelor</a:t>
            </a:r>
            <a:r>
              <a:rPr lang="en-US" sz="2700" dirty="0"/>
              <a:t> </a:t>
            </a:r>
            <a:r>
              <a:rPr lang="en-US" sz="2700" dirty="0">
                <a:solidFill>
                  <a:srgbClr val="FFC000"/>
                </a:solidFill>
              </a:rPr>
              <a:t>–</a:t>
            </a:r>
            <a:r>
              <a:rPr lang="en-US" sz="2700" dirty="0"/>
              <a:t> </a:t>
            </a:r>
            <a:r>
              <a:rPr lang="en-US" sz="2700" dirty="0" smtClean="0"/>
              <a:t>5573; </a:t>
            </a:r>
            <a:r>
              <a:rPr lang="en-US" sz="2700" dirty="0">
                <a:solidFill>
                  <a:srgbClr val="FFC000"/>
                </a:solidFill>
              </a:rPr>
              <a:t>master</a:t>
            </a:r>
            <a:r>
              <a:rPr lang="en-US" sz="2700" dirty="0"/>
              <a:t> </a:t>
            </a:r>
            <a:r>
              <a:rPr lang="en-US" sz="2700" dirty="0">
                <a:solidFill>
                  <a:srgbClr val="FFC000"/>
                </a:solidFill>
              </a:rPr>
              <a:t>–</a:t>
            </a:r>
            <a:r>
              <a:rPr lang="en-US" sz="2700" dirty="0"/>
              <a:t> </a:t>
            </a:r>
            <a:r>
              <a:rPr lang="en-US" sz="2700" dirty="0" smtClean="0"/>
              <a:t>315; </a:t>
            </a:r>
            <a:r>
              <a:rPr lang="en-US" sz="2700" dirty="0">
                <a:solidFill>
                  <a:srgbClr val="FFC000"/>
                </a:solidFill>
              </a:rPr>
              <a:t>doctoral</a:t>
            </a:r>
            <a:r>
              <a:rPr lang="en-US" sz="2700" dirty="0"/>
              <a:t> </a:t>
            </a:r>
            <a:r>
              <a:rPr lang="en-US" sz="2700" dirty="0">
                <a:solidFill>
                  <a:srgbClr val="FFC000"/>
                </a:solidFill>
              </a:rPr>
              <a:t>–</a:t>
            </a:r>
            <a:r>
              <a:rPr lang="en-US" sz="2700" dirty="0"/>
              <a:t> </a:t>
            </a:r>
            <a:r>
              <a:rPr lang="en-US" sz="2700" dirty="0" smtClean="0"/>
              <a:t>162 </a:t>
            </a:r>
            <a:endParaRPr lang="en-US" sz="2700" dirty="0"/>
          </a:p>
          <a:p>
            <a:r>
              <a:rPr lang="en-US" sz="3000" u="sng" dirty="0">
                <a:solidFill>
                  <a:srgbClr val="FFC000"/>
                </a:solidFill>
              </a:rPr>
              <a:t>Faculties</a:t>
            </a:r>
            <a:r>
              <a:rPr lang="en-US" sz="3000" dirty="0">
                <a:solidFill>
                  <a:srgbClr val="FFC000"/>
                </a:solidFill>
              </a:rPr>
              <a:t> –</a:t>
            </a:r>
            <a:r>
              <a:rPr lang="en-US" sz="4400" dirty="0">
                <a:solidFill>
                  <a:srgbClr val="FFC000"/>
                </a:solidFill>
              </a:rPr>
              <a:t> </a:t>
            </a:r>
            <a:r>
              <a:rPr lang="en-US" sz="2700" dirty="0" smtClean="0"/>
              <a:t>Biology/Chemistry, Math/Informatics, Physics and Technical Sciences, Pedagogy, History/Geography, Foreign Languages, Economy and Management, Philology, Further Education</a:t>
            </a:r>
            <a:endParaRPr lang="en-US" sz="2700" dirty="0"/>
          </a:p>
          <a:p>
            <a:r>
              <a:rPr lang="en-US" sz="3000" u="sng" dirty="0">
                <a:solidFill>
                  <a:srgbClr val="FFC000"/>
                </a:solidFill>
              </a:rPr>
              <a:t>Number of regional branches </a:t>
            </a:r>
            <a:r>
              <a:rPr lang="en-US" sz="3000" dirty="0">
                <a:solidFill>
                  <a:srgbClr val="FFC000"/>
                </a:solidFill>
              </a:rPr>
              <a:t>– </a:t>
            </a:r>
            <a:r>
              <a:rPr lang="en-US" sz="2700" dirty="0"/>
              <a:t>N/A </a:t>
            </a:r>
          </a:p>
          <a:p>
            <a:r>
              <a:rPr lang="en-US" sz="3000" u="sng" dirty="0">
                <a:solidFill>
                  <a:srgbClr val="FFC000"/>
                </a:solidFill>
              </a:rPr>
              <a:t>Number of study </a:t>
            </a:r>
            <a:r>
              <a:rPr lang="en-US" sz="3000" u="sng" dirty="0" err="1">
                <a:solidFill>
                  <a:srgbClr val="FFC000"/>
                </a:solidFill>
              </a:rPr>
              <a:t>programmes</a:t>
            </a:r>
            <a:r>
              <a:rPr lang="en-US" sz="3000" u="sng" dirty="0">
                <a:solidFill>
                  <a:srgbClr val="FFC000"/>
                </a:solidFill>
              </a:rPr>
              <a:t> </a:t>
            </a:r>
            <a:r>
              <a:rPr lang="en-US" sz="3000" dirty="0">
                <a:solidFill>
                  <a:srgbClr val="FFC000"/>
                </a:solidFill>
              </a:rPr>
              <a:t>- </a:t>
            </a:r>
            <a:r>
              <a:rPr lang="en-US" sz="2700" dirty="0">
                <a:solidFill>
                  <a:srgbClr val="FFC000"/>
                </a:solidFill>
              </a:rPr>
              <a:t>bachelor - </a:t>
            </a:r>
            <a:r>
              <a:rPr lang="en-US" sz="2700" dirty="0" smtClean="0"/>
              <a:t>41; </a:t>
            </a:r>
            <a:r>
              <a:rPr lang="en-US" sz="2700" dirty="0">
                <a:solidFill>
                  <a:srgbClr val="FFC000"/>
                </a:solidFill>
              </a:rPr>
              <a:t>master – </a:t>
            </a:r>
            <a:r>
              <a:rPr lang="en-US" sz="2700" dirty="0" smtClean="0"/>
              <a:t>40; </a:t>
            </a:r>
            <a:r>
              <a:rPr lang="en-US" sz="2700" dirty="0">
                <a:solidFill>
                  <a:srgbClr val="FFC000"/>
                </a:solidFill>
              </a:rPr>
              <a:t>doctoral</a:t>
            </a:r>
            <a:r>
              <a:rPr lang="en-US" sz="2700" dirty="0"/>
              <a:t> </a:t>
            </a:r>
            <a:r>
              <a:rPr lang="en-US" sz="2700" dirty="0">
                <a:solidFill>
                  <a:srgbClr val="FFC000"/>
                </a:solidFill>
              </a:rPr>
              <a:t>– </a:t>
            </a:r>
            <a:r>
              <a:rPr lang="en-US" sz="2700" dirty="0" smtClean="0"/>
              <a:t>29</a:t>
            </a:r>
            <a:endParaRPr lang="en-US" sz="2700" dirty="0"/>
          </a:p>
          <a:p>
            <a:r>
              <a:rPr lang="en-US" sz="3000" u="sng" dirty="0">
                <a:solidFill>
                  <a:srgbClr val="FFC000"/>
                </a:solidFill>
              </a:rPr>
              <a:t>Existence of QA system </a:t>
            </a:r>
            <a:r>
              <a:rPr lang="en-US" sz="3000" dirty="0">
                <a:solidFill>
                  <a:srgbClr val="FFC000"/>
                </a:solidFill>
              </a:rPr>
              <a:t>-  </a:t>
            </a:r>
            <a:r>
              <a:rPr lang="en-US" sz="2700" dirty="0"/>
              <a:t>No QA </a:t>
            </a:r>
            <a:r>
              <a:rPr lang="en-US" sz="2700" dirty="0" smtClean="0"/>
              <a:t>center at GSU at the moment. It is under construction as part of the </a:t>
            </a:r>
            <a:r>
              <a:rPr lang="en-US" sz="2700" dirty="0"/>
              <a:t>EU-funded ERASMUS+ project aimed at establishing and developing quality assurance centers in Azerbaijani </a:t>
            </a:r>
            <a:r>
              <a:rPr lang="en-US" sz="2700" dirty="0" smtClean="0"/>
              <a:t>universities. Instead, currently there is Strategic Analysis, Assessment and Monitoring Department which partially executes duties of the QA Center. </a:t>
            </a:r>
            <a:endParaRPr lang="en-US" sz="2700" dirty="0"/>
          </a:p>
          <a:p>
            <a:r>
              <a:rPr lang="en-US" sz="3000" u="sng" dirty="0">
                <a:solidFill>
                  <a:srgbClr val="FFC000"/>
                </a:solidFill>
              </a:rPr>
              <a:t>Joint diploma </a:t>
            </a:r>
            <a:r>
              <a:rPr lang="en-US" sz="3000" u="sng" dirty="0" err="1">
                <a:solidFill>
                  <a:srgbClr val="FFC000"/>
                </a:solidFill>
              </a:rPr>
              <a:t>programme</a:t>
            </a:r>
            <a:r>
              <a:rPr lang="en-US" sz="3000" u="sng" dirty="0">
                <a:solidFill>
                  <a:srgbClr val="FFC000"/>
                </a:solidFill>
              </a:rPr>
              <a:t> with int’l HEIs </a:t>
            </a:r>
            <a:r>
              <a:rPr lang="en-US" sz="3000" dirty="0" smtClean="0">
                <a:solidFill>
                  <a:srgbClr val="FFC000"/>
                </a:solidFill>
              </a:rPr>
              <a:t>– </a:t>
            </a:r>
            <a:r>
              <a:rPr lang="en-US" sz="2700" dirty="0" smtClean="0"/>
              <a:t>No joint diploma </a:t>
            </a:r>
            <a:r>
              <a:rPr lang="en-US" sz="2700" dirty="0" err="1" smtClean="0"/>
              <a:t>programmes</a:t>
            </a:r>
            <a:r>
              <a:rPr lang="en-US" sz="2700" dirty="0" smtClean="0"/>
              <a:t> at the moment. GSU is currently at the stage of talks with a number of Turkish universities  on establishing joint  degree </a:t>
            </a:r>
            <a:r>
              <a:rPr lang="en-US" sz="2700" dirty="0" err="1" smtClean="0"/>
              <a:t>programmes</a:t>
            </a:r>
            <a:r>
              <a:rPr lang="en-US" sz="2700" dirty="0" smtClean="0"/>
              <a:t>.  </a:t>
            </a:r>
            <a:endParaRPr lang="en-US" sz="2700" dirty="0"/>
          </a:p>
          <a:p>
            <a:r>
              <a:rPr lang="en-US" u="sng" dirty="0">
                <a:solidFill>
                  <a:srgbClr val="FFC000"/>
                </a:solidFill>
              </a:rPr>
              <a:t>Existence of Career Center </a:t>
            </a:r>
            <a:r>
              <a:rPr lang="en-US" dirty="0">
                <a:solidFill>
                  <a:srgbClr val="FFC000"/>
                </a:solidFill>
              </a:rPr>
              <a:t>– </a:t>
            </a:r>
            <a:r>
              <a:rPr lang="en-US" dirty="0" smtClean="0"/>
              <a:t>Internship and Career Center. </a:t>
            </a:r>
            <a:r>
              <a:rPr lang="en-US" dirty="0" smtClean="0">
                <a:solidFill>
                  <a:srgbClr val="FFC000"/>
                </a:solidFill>
              </a:rPr>
              <a:t>Established</a:t>
            </a:r>
            <a:r>
              <a:rPr lang="en-US" dirty="0" smtClean="0"/>
              <a:t>:  in 2012. It</a:t>
            </a:r>
            <a:r>
              <a:rPr lang="en-US" dirty="0"/>
              <a:t>s</a:t>
            </a:r>
            <a:r>
              <a:rPr lang="en-US" dirty="0" smtClean="0"/>
              <a:t> main responsibility is to arrange internship for students and organize job fairs for students to help them to find employment. </a:t>
            </a:r>
            <a:endParaRPr lang="en-US" dirty="0"/>
          </a:p>
          <a:p>
            <a:r>
              <a:rPr lang="en-US" u="sng" dirty="0">
                <a:solidFill>
                  <a:srgbClr val="FFC000"/>
                </a:solidFill>
              </a:rPr>
              <a:t>Key research areas </a:t>
            </a:r>
            <a:r>
              <a:rPr lang="en-US" dirty="0">
                <a:solidFill>
                  <a:srgbClr val="FFC000"/>
                </a:solidFill>
              </a:rPr>
              <a:t>– </a:t>
            </a:r>
            <a:r>
              <a:rPr lang="en-US" dirty="0"/>
              <a:t>Problems of Azerbaijani Language, Modern Pedagogy, Humanities, Floral Biodiversity in Western Azerbaijan, Modern Problems of Inorganic and Organic Chemistry, Geographical Problems in Ganga Area,  Increasing Economic Efficiency, Formation of Regional Infrastructure in </a:t>
            </a:r>
            <a:r>
              <a:rPr lang="en-US" dirty="0" err="1"/>
              <a:t>Azerb</a:t>
            </a:r>
            <a:r>
              <a:rPr lang="en-US" dirty="0"/>
              <a:t>., Modern Research Methods in Physics and Chemistry, Development of Cognitive Processes in Schoolchildren, Pedagogical and Social Psychology, Physical Training, Comparative Teaching  of Foreign Languages, Child </a:t>
            </a:r>
            <a:r>
              <a:rPr lang="en-US" dirty="0" smtClean="0"/>
              <a:t>Psychology. </a:t>
            </a:r>
            <a:endParaRPr lang="ru-RU" dirty="0"/>
          </a:p>
        </p:txBody>
      </p:sp>
    </p:spTree>
    <p:extLst>
      <p:ext uri="{BB962C8B-B14F-4D97-AF65-F5344CB8AC3E}">
        <p14:creationId xmlns:p14="http://schemas.microsoft.com/office/powerpoint/2010/main" val="2178952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327512" cy="845367"/>
          </a:xfrm>
        </p:spPr>
        <p:txBody>
          <a:bodyPr>
            <a:normAutofit/>
          </a:bodyPr>
          <a:lstStyle/>
          <a:p>
            <a:pPr algn="l"/>
            <a:r>
              <a:rPr lang="en-US" sz="2500" dirty="0"/>
              <a:t>University profile: </a:t>
            </a:r>
            <a:r>
              <a:rPr lang="en-US" sz="2500" dirty="0" err="1" smtClean="0"/>
              <a:t>Nakhchivan</a:t>
            </a:r>
            <a:r>
              <a:rPr lang="en-US" sz="2500" dirty="0" smtClean="0"/>
              <a:t> State University </a:t>
            </a:r>
            <a:endParaRPr lang="ru-RU" sz="2500" dirty="0"/>
          </a:p>
        </p:txBody>
      </p:sp>
      <p:sp>
        <p:nvSpPr>
          <p:cNvPr id="3" name="Объект 2"/>
          <p:cNvSpPr>
            <a:spLocks noGrp="1"/>
          </p:cNvSpPr>
          <p:nvPr>
            <p:ph idx="1"/>
          </p:nvPr>
        </p:nvSpPr>
        <p:spPr>
          <a:xfrm>
            <a:off x="0" y="1117600"/>
            <a:ext cx="12192000" cy="5740400"/>
          </a:xfrm>
        </p:spPr>
        <p:txBody>
          <a:bodyPr>
            <a:normAutofit fontScale="77500" lnSpcReduction="20000"/>
          </a:bodyPr>
          <a:lstStyle/>
          <a:p>
            <a:r>
              <a:rPr lang="en-US" sz="2700" u="sng" dirty="0">
                <a:solidFill>
                  <a:srgbClr val="FFC000"/>
                </a:solidFill>
              </a:rPr>
              <a:t>Total number of students </a:t>
            </a:r>
            <a:r>
              <a:rPr lang="en-US" sz="2700" dirty="0">
                <a:solidFill>
                  <a:srgbClr val="FFC000"/>
                </a:solidFill>
              </a:rPr>
              <a:t>– </a:t>
            </a:r>
            <a:r>
              <a:rPr lang="az-Latn-AZ" sz="2400" b="1" dirty="0" smtClean="0"/>
              <a:t>5827</a:t>
            </a:r>
            <a:r>
              <a:rPr lang="en-US" sz="2400" b="1" dirty="0" smtClean="0"/>
              <a:t> </a:t>
            </a:r>
            <a:endParaRPr lang="en-US" sz="2400" dirty="0">
              <a:solidFill>
                <a:srgbClr val="FFC000"/>
              </a:solidFill>
            </a:endParaRPr>
          </a:p>
          <a:p>
            <a:pPr marL="0" indent="0">
              <a:buNone/>
            </a:pPr>
            <a:r>
              <a:rPr lang="en-US" dirty="0"/>
              <a:t>   </a:t>
            </a:r>
            <a:r>
              <a:rPr lang="en-US" dirty="0">
                <a:solidFill>
                  <a:srgbClr val="FFC000"/>
                </a:solidFill>
              </a:rPr>
              <a:t> </a:t>
            </a:r>
            <a:r>
              <a:rPr lang="en-US" sz="2700" dirty="0">
                <a:solidFill>
                  <a:srgbClr val="FFC000"/>
                </a:solidFill>
              </a:rPr>
              <a:t>- Bachelor</a:t>
            </a:r>
            <a:r>
              <a:rPr lang="en-US" sz="2700" dirty="0"/>
              <a:t> </a:t>
            </a:r>
            <a:r>
              <a:rPr lang="en-US" sz="2700" dirty="0">
                <a:solidFill>
                  <a:srgbClr val="FFC000"/>
                </a:solidFill>
              </a:rPr>
              <a:t>–</a:t>
            </a:r>
            <a:r>
              <a:rPr lang="en-US" dirty="0"/>
              <a:t> </a:t>
            </a:r>
            <a:r>
              <a:rPr lang="az-Latn-AZ" sz="2400" b="1" dirty="0"/>
              <a:t>5346</a:t>
            </a:r>
            <a:r>
              <a:rPr lang="en-US" dirty="0" smtClean="0"/>
              <a:t>; </a:t>
            </a:r>
            <a:r>
              <a:rPr lang="en-US" sz="2700" dirty="0">
                <a:solidFill>
                  <a:srgbClr val="FFC000"/>
                </a:solidFill>
              </a:rPr>
              <a:t>master</a:t>
            </a:r>
            <a:r>
              <a:rPr lang="en-US" sz="2700" dirty="0"/>
              <a:t> </a:t>
            </a:r>
            <a:r>
              <a:rPr lang="en-US" sz="2700" dirty="0">
                <a:solidFill>
                  <a:srgbClr val="FFC000"/>
                </a:solidFill>
              </a:rPr>
              <a:t>–</a:t>
            </a:r>
            <a:r>
              <a:rPr lang="en-US" dirty="0"/>
              <a:t> </a:t>
            </a:r>
            <a:r>
              <a:rPr lang="az-Latn-AZ" sz="2400" b="1" dirty="0"/>
              <a:t>328</a:t>
            </a:r>
            <a:r>
              <a:rPr lang="en-US" dirty="0" smtClean="0"/>
              <a:t>; </a:t>
            </a:r>
            <a:r>
              <a:rPr lang="en-US" sz="2700" dirty="0">
                <a:solidFill>
                  <a:srgbClr val="FFC000"/>
                </a:solidFill>
              </a:rPr>
              <a:t>doctoral</a:t>
            </a:r>
            <a:r>
              <a:rPr lang="en-US" sz="2700" dirty="0"/>
              <a:t> </a:t>
            </a:r>
            <a:r>
              <a:rPr lang="en-US" sz="2700" dirty="0">
                <a:solidFill>
                  <a:srgbClr val="FFC000"/>
                </a:solidFill>
              </a:rPr>
              <a:t>–</a:t>
            </a:r>
            <a:r>
              <a:rPr lang="en-US" dirty="0"/>
              <a:t> </a:t>
            </a:r>
            <a:r>
              <a:rPr lang="az-Latn-AZ" sz="2400" b="1" dirty="0"/>
              <a:t>153</a:t>
            </a:r>
            <a:endParaRPr lang="en-US" sz="2400" dirty="0"/>
          </a:p>
          <a:p>
            <a:r>
              <a:rPr lang="en-US" sz="2700" u="sng" dirty="0">
                <a:solidFill>
                  <a:srgbClr val="FFC000"/>
                </a:solidFill>
              </a:rPr>
              <a:t>Faculties</a:t>
            </a:r>
            <a:r>
              <a:rPr lang="en-US" sz="2700" dirty="0">
                <a:solidFill>
                  <a:srgbClr val="FFC000"/>
                </a:solidFill>
              </a:rPr>
              <a:t> –</a:t>
            </a:r>
            <a:r>
              <a:rPr lang="en-US" sz="4000" dirty="0">
                <a:solidFill>
                  <a:srgbClr val="FFC000"/>
                </a:solidFill>
              </a:rPr>
              <a:t> </a:t>
            </a:r>
            <a:r>
              <a:rPr lang="en-US" sz="2400" dirty="0"/>
              <a:t>History/Philology, Physics/Math, Int’l Relations and Foreign Languages, Medicine, Social Management and Law, Natural Science and Agriculture, Pedagogy, Architecture and Engineering, Economics, Arts, Dean’s Office for Foreign Students, Master Studies Department </a:t>
            </a:r>
          </a:p>
          <a:p>
            <a:r>
              <a:rPr lang="en-US" sz="2700" u="sng" dirty="0">
                <a:solidFill>
                  <a:srgbClr val="FFC000"/>
                </a:solidFill>
              </a:rPr>
              <a:t>Number of regional branches </a:t>
            </a:r>
            <a:r>
              <a:rPr lang="en-US" sz="2700" dirty="0">
                <a:solidFill>
                  <a:srgbClr val="FFC000"/>
                </a:solidFill>
              </a:rPr>
              <a:t>– </a:t>
            </a:r>
            <a:r>
              <a:rPr lang="en-US" sz="2400" dirty="0"/>
              <a:t>N/A </a:t>
            </a:r>
          </a:p>
          <a:p>
            <a:r>
              <a:rPr lang="en-US" sz="2700" u="sng" dirty="0">
                <a:solidFill>
                  <a:srgbClr val="FFC000"/>
                </a:solidFill>
              </a:rPr>
              <a:t>Number of study </a:t>
            </a:r>
            <a:r>
              <a:rPr lang="en-US" sz="2700" u="sng" dirty="0" err="1">
                <a:solidFill>
                  <a:srgbClr val="FFC000"/>
                </a:solidFill>
              </a:rPr>
              <a:t>programmes</a:t>
            </a:r>
            <a:r>
              <a:rPr lang="en-US" sz="2700" u="sng" dirty="0">
                <a:solidFill>
                  <a:srgbClr val="FFC000"/>
                </a:solidFill>
              </a:rPr>
              <a:t> </a:t>
            </a:r>
            <a:r>
              <a:rPr lang="en-US" sz="2700" dirty="0">
                <a:solidFill>
                  <a:srgbClr val="FFC000"/>
                </a:solidFill>
              </a:rPr>
              <a:t>- bachelor </a:t>
            </a:r>
            <a:r>
              <a:rPr lang="en-US" dirty="0">
                <a:solidFill>
                  <a:srgbClr val="FFC000"/>
                </a:solidFill>
              </a:rPr>
              <a:t>- </a:t>
            </a:r>
            <a:r>
              <a:rPr lang="en-US" sz="2400" dirty="0" smtClean="0"/>
              <a:t>60</a:t>
            </a:r>
            <a:r>
              <a:rPr lang="en-US" dirty="0" smtClean="0"/>
              <a:t>; </a:t>
            </a:r>
            <a:r>
              <a:rPr lang="en-US" sz="2700" dirty="0">
                <a:solidFill>
                  <a:srgbClr val="FFC000"/>
                </a:solidFill>
              </a:rPr>
              <a:t>master –</a:t>
            </a:r>
            <a:r>
              <a:rPr lang="en-US" dirty="0">
                <a:solidFill>
                  <a:srgbClr val="FFC000"/>
                </a:solidFill>
              </a:rPr>
              <a:t> </a:t>
            </a:r>
            <a:r>
              <a:rPr lang="en-US" sz="2400" dirty="0" smtClean="0"/>
              <a:t>64</a:t>
            </a:r>
            <a:r>
              <a:rPr lang="en-US" dirty="0" smtClean="0"/>
              <a:t>; </a:t>
            </a:r>
            <a:r>
              <a:rPr lang="en-US" sz="2700" dirty="0">
                <a:solidFill>
                  <a:srgbClr val="FFC000"/>
                </a:solidFill>
              </a:rPr>
              <a:t>doctoral</a:t>
            </a:r>
            <a:r>
              <a:rPr lang="en-US" sz="2700" dirty="0"/>
              <a:t> </a:t>
            </a:r>
            <a:r>
              <a:rPr lang="en-US" sz="2700" dirty="0">
                <a:solidFill>
                  <a:srgbClr val="FFC000"/>
                </a:solidFill>
              </a:rPr>
              <a:t>–</a:t>
            </a:r>
            <a:r>
              <a:rPr lang="en-US" dirty="0">
                <a:solidFill>
                  <a:srgbClr val="FFC000"/>
                </a:solidFill>
              </a:rPr>
              <a:t> </a:t>
            </a:r>
            <a:r>
              <a:rPr lang="en-US" sz="2400" dirty="0" smtClean="0"/>
              <a:t>47</a:t>
            </a:r>
            <a:endParaRPr lang="en-US" sz="2400" dirty="0"/>
          </a:p>
          <a:p>
            <a:r>
              <a:rPr lang="en-US" sz="2700" u="sng" dirty="0">
                <a:solidFill>
                  <a:srgbClr val="FFC000"/>
                </a:solidFill>
              </a:rPr>
              <a:t>Existence of QA system </a:t>
            </a:r>
            <a:r>
              <a:rPr lang="en-US" sz="2700" dirty="0">
                <a:solidFill>
                  <a:srgbClr val="FFC000"/>
                </a:solidFill>
              </a:rPr>
              <a:t>-  </a:t>
            </a:r>
            <a:r>
              <a:rPr lang="en-US" sz="2400" dirty="0" smtClean="0"/>
              <a:t>No QA system at NSU at the moment. QA Center existed at the university in 2001-2002 as part of the project financed by the U.S. Embassy in Azerbaijan. </a:t>
            </a:r>
          </a:p>
          <a:p>
            <a:r>
              <a:rPr lang="en-US" sz="2700" u="sng" dirty="0" smtClean="0">
                <a:solidFill>
                  <a:srgbClr val="FFC000"/>
                </a:solidFill>
              </a:rPr>
              <a:t>Joint </a:t>
            </a:r>
            <a:r>
              <a:rPr lang="en-US" sz="2700" u="sng" dirty="0">
                <a:solidFill>
                  <a:srgbClr val="FFC000"/>
                </a:solidFill>
              </a:rPr>
              <a:t>diploma </a:t>
            </a:r>
            <a:r>
              <a:rPr lang="en-US" sz="2700" u="sng" dirty="0" err="1">
                <a:solidFill>
                  <a:srgbClr val="FFC000"/>
                </a:solidFill>
              </a:rPr>
              <a:t>programme</a:t>
            </a:r>
            <a:r>
              <a:rPr lang="en-US" sz="2700" u="sng" dirty="0">
                <a:solidFill>
                  <a:srgbClr val="FFC000"/>
                </a:solidFill>
              </a:rPr>
              <a:t> with int’l HEIs </a:t>
            </a:r>
            <a:r>
              <a:rPr lang="en-US" sz="2700" dirty="0" smtClean="0">
                <a:solidFill>
                  <a:srgbClr val="FFC000"/>
                </a:solidFill>
              </a:rPr>
              <a:t>– </a:t>
            </a:r>
            <a:r>
              <a:rPr lang="en-US" sz="2400" dirty="0" smtClean="0"/>
              <a:t>NSU is currently at the stage of talks with </a:t>
            </a:r>
            <a:r>
              <a:rPr lang="az-Latn-AZ" sz="2400" dirty="0"/>
              <a:t>Çankırı Karatekin </a:t>
            </a:r>
            <a:r>
              <a:rPr lang="en-US" sz="2400" dirty="0"/>
              <a:t>University </a:t>
            </a:r>
            <a:r>
              <a:rPr lang="en-US" sz="2400" dirty="0" smtClean="0"/>
              <a:t> and </a:t>
            </a:r>
            <a:r>
              <a:rPr lang="en-US" sz="2400" dirty="0" err="1" smtClean="0"/>
              <a:t>Igdir</a:t>
            </a:r>
            <a:r>
              <a:rPr lang="en-US" sz="2400" dirty="0" smtClean="0"/>
              <a:t> University of Turkey to establish joint diploma </a:t>
            </a:r>
            <a:r>
              <a:rPr lang="en-US" sz="2400" dirty="0" err="1" smtClean="0"/>
              <a:t>programmes</a:t>
            </a:r>
            <a:r>
              <a:rPr lang="en-US" sz="2400" dirty="0" smtClean="0"/>
              <a:t>. </a:t>
            </a:r>
            <a:endParaRPr lang="en-US" sz="2400" dirty="0"/>
          </a:p>
          <a:p>
            <a:r>
              <a:rPr lang="en-US" sz="2700" u="sng" dirty="0">
                <a:solidFill>
                  <a:srgbClr val="FFC000"/>
                </a:solidFill>
              </a:rPr>
              <a:t>Existence of Career Center </a:t>
            </a:r>
            <a:r>
              <a:rPr lang="en-US" sz="2700" dirty="0">
                <a:solidFill>
                  <a:srgbClr val="FFC000"/>
                </a:solidFill>
              </a:rPr>
              <a:t>– </a:t>
            </a:r>
            <a:r>
              <a:rPr lang="en-US" sz="2400" dirty="0" smtClean="0"/>
              <a:t>No Career Center at NSU. However, based on governmental decision, various state institutions (ministries, committees, etc.) act as custodians for relevant study </a:t>
            </a:r>
            <a:r>
              <a:rPr lang="en-US" sz="2400" dirty="0" err="1" smtClean="0"/>
              <a:t>programmes</a:t>
            </a:r>
            <a:r>
              <a:rPr lang="en-US" sz="2400" dirty="0" smtClean="0"/>
              <a:t> at NSU and employ high-performing students upon graduation. </a:t>
            </a:r>
            <a:endParaRPr lang="en-US" sz="2400" dirty="0"/>
          </a:p>
          <a:p>
            <a:r>
              <a:rPr lang="en-US" sz="2700" u="sng" dirty="0">
                <a:solidFill>
                  <a:srgbClr val="FFC000"/>
                </a:solidFill>
              </a:rPr>
              <a:t>Key research areas </a:t>
            </a:r>
            <a:r>
              <a:rPr lang="en-US" sz="2700" dirty="0">
                <a:solidFill>
                  <a:srgbClr val="FFC000"/>
                </a:solidFill>
              </a:rPr>
              <a:t>– </a:t>
            </a:r>
            <a:r>
              <a:rPr lang="en-US" sz="2400" dirty="0"/>
              <a:t>Technical Sciences, Mathematical </a:t>
            </a:r>
            <a:r>
              <a:rPr lang="en-US" sz="2400" dirty="0" smtClean="0"/>
              <a:t>Sciences, </a:t>
            </a:r>
            <a:r>
              <a:rPr lang="en-US" sz="2400" dirty="0"/>
              <a:t>Physical Sciences, Chemical Sciences, Geography, Biological Sciences, Medicine and Heath, Philosophy, History, Economy, Politics, Legal Sciences, Pedagogy, Philology, Art Studies, Urban Planning and </a:t>
            </a:r>
            <a:r>
              <a:rPr lang="en-US" sz="2400" dirty="0" smtClean="0"/>
              <a:t>Architecture . </a:t>
            </a:r>
            <a:r>
              <a:rPr lang="en-US" sz="2400" dirty="0"/>
              <a:t>The research in the field of Economy, Agriculture, Tourism and Hospitality, Architecture is carried out in close cooperation with relevant ministries and committees. </a:t>
            </a:r>
            <a:endParaRPr lang="ru-RU" sz="2400" dirty="0"/>
          </a:p>
          <a:p>
            <a:r>
              <a:rPr lang="en-US" sz="2400" dirty="0" smtClean="0"/>
              <a:t> </a:t>
            </a:r>
            <a:endParaRPr lang="ru-RU" sz="2400" dirty="0"/>
          </a:p>
          <a:p>
            <a:endParaRPr lang="ru-RU" dirty="0"/>
          </a:p>
        </p:txBody>
      </p:sp>
    </p:spTree>
    <p:extLst>
      <p:ext uri="{BB962C8B-B14F-4D97-AF65-F5344CB8AC3E}">
        <p14:creationId xmlns:p14="http://schemas.microsoft.com/office/powerpoint/2010/main" val="88001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1327512" cy="928914"/>
          </a:xfrm>
        </p:spPr>
        <p:txBody>
          <a:bodyPr>
            <a:normAutofit/>
          </a:bodyPr>
          <a:lstStyle/>
          <a:p>
            <a:pPr algn="l"/>
            <a:r>
              <a:rPr lang="en-US" sz="2500" dirty="0"/>
              <a:t>University profile: </a:t>
            </a:r>
            <a:r>
              <a:rPr lang="en-US" sz="2500" dirty="0" smtClean="0"/>
              <a:t>Sumgait State University </a:t>
            </a:r>
            <a:endParaRPr lang="ru-RU" sz="2500" dirty="0"/>
          </a:p>
        </p:txBody>
      </p:sp>
      <p:sp>
        <p:nvSpPr>
          <p:cNvPr id="3" name="Объект 2"/>
          <p:cNvSpPr>
            <a:spLocks noGrp="1"/>
          </p:cNvSpPr>
          <p:nvPr>
            <p:ph idx="1"/>
          </p:nvPr>
        </p:nvSpPr>
        <p:spPr>
          <a:xfrm>
            <a:off x="0" y="1161143"/>
            <a:ext cx="12192000" cy="5588000"/>
          </a:xfrm>
        </p:spPr>
        <p:txBody>
          <a:bodyPr>
            <a:normAutofit fontScale="85000" lnSpcReduction="20000"/>
          </a:bodyPr>
          <a:lstStyle/>
          <a:p>
            <a:r>
              <a:rPr lang="en-US" sz="2700" u="sng" dirty="0">
                <a:solidFill>
                  <a:srgbClr val="FFC000"/>
                </a:solidFill>
              </a:rPr>
              <a:t>Total number of students </a:t>
            </a:r>
            <a:r>
              <a:rPr lang="en-US" sz="2700" dirty="0">
                <a:solidFill>
                  <a:srgbClr val="FFC000"/>
                </a:solidFill>
              </a:rPr>
              <a:t>– </a:t>
            </a:r>
            <a:r>
              <a:rPr lang="en-US" sz="2400" dirty="0" smtClean="0"/>
              <a:t>6144</a:t>
            </a:r>
            <a:endParaRPr lang="en-US" sz="2400" dirty="0">
              <a:solidFill>
                <a:srgbClr val="FFC000"/>
              </a:solidFill>
            </a:endParaRPr>
          </a:p>
          <a:p>
            <a:pPr marL="0" indent="0">
              <a:buNone/>
            </a:pPr>
            <a:r>
              <a:rPr lang="en-US" dirty="0"/>
              <a:t>   </a:t>
            </a:r>
            <a:r>
              <a:rPr lang="en-US" dirty="0">
                <a:solidFill>
                  <a:srgbClr val="FFC000"/>
                </a:solidFill>
              </a:rPr>
              <a:t> - </a:t>
            </a:r>
            <a:r>
              <a:rPr lang="en-US" sz="2700" dirty="0">
                <a:solidFill>
                  <a:srgbClr val="FFC000"/>
                </a:solidFill>
              </a:rPr>
              <a:t>Bachelor</a:t>
            </a:r>
            <a:r>
              <a:rPr lang="en-US" sz="2700" dirty="0"/>
              <a:t> </a:t>
            </a:r>
            <a:r>
              <a:rPr lang="en-US" sz="2700" dirty="0">
                <a:solidFill>
                  <a:srgbClr val="FFC000"/>
                </a:solidFill>
              </a:rPr>
              <a:t>–</a:t>
            </a:r>
            <a:r>
              <a:rPr lang="en-US" dirty="0"/>
              <a:t> </a:t>
            </a:r>
            <a:r>
              <a:rPr lang="en-US" sz="2400" dirty="0"/>
              <a:t>5733</a:t>
            </a:r>
            <a:r>
              <a:rPr lang="en-US" dirty="0" smtClean="0"/>
              <a:t>; </a:t>
            </a:r>
            <a:r>
              <a:rPr lang="en-US" sz="2700" dirty="0">
                <a:solidFill>
                  <a:srgbClr val="FFC000"/>
                </a:solidFill>
              </a:rPr>
              <a:t>master</a:t>
            </a:r>
            <a:r>
              <a:rPr lang="en-US" dirty="0"/>
              <a:t> </a:t>
            </a:r>
            <a:r>
              <a:rPr lang="en-US" dirty="0">
                <a:solidFill>
                  <a:srgbClr val="FFC000"/>
                </a:solidFill>
              </a:rPr>
              <a:t>–</a:t>
            </a:r>
            <a:r>
              <a:rPr lang="en-US" dirty="0"/>
              <a:t> </a:t>
            </a:r>
            <a:r>
              <a:rPr lang="en-US" sz="2400" dirty="0"/>
              <a:t>300</a:t>
            </a:r>
            <a:r>
              <a:rPr lang="en-US" dirty="0" smtClean="0"/>
              <a:t>; </a:t>
            </a:r>
            <a:r>
              <a:rPr lang="en-US" sz="2700" dirty="0">
                <a:solidFill>
                  <a:srgbClr val="FFC000"/>
                </a:solidFill>
              </a:rPr>
              <a:t>doctoral</a:t>
            </a:r>
            <a:r>
              <a:rPr lang="en-US" dirty="0"/>
              <a:t> </a:t>
            </a:r>
            <a:r>
              <a:rPr lang="en-US" dirty="0">
                <a:solidFill>
                  <a:srgbClr val="FFC000"/>
                </a:solidFill>
              </a:rPr>
              <a:t>–</a:t>
            </a:r>
            <a:r>
              <a:rPr lang="en-US" dirty="0"/>
              <a:t> </a:t>
            </a:r>
            <a:r>
              <a:rPr lang="en-US" sz="2400" dirty="0" smtClean="0"/>
              <a:t>111</a:t>
            </a:r>
            <a:r>
              <a:rPr lang="en-US" sz="2400" b="1" dirty="0" smtClean="0"/>
              <a:t> </a:t>
            </a:r>
            <a:endParaRPr lang="en-US" sz="2400" dirty="0"/>
          </a:p>
          <a:p>
            <a:r>
              <a:rPr lang="en-US" sz="2700" u="sng" dirty="0">
                <a:solidFill>
                  <a:srgbClr val="FFC000"/>
                </a:solidFill>
              </a:rPr>
              <a:t>Faculties</a:t>
            </a:r>
            <a:r>
              <a:rPr lang="en-US" sz="2700" dirty="0">
                <a:solidFill>
                  <a:srgbClr val="FFC000"/>
                </a:solidFill>
              </a:rPr>
              <a:t> –</a:t>
            </a:r>
            <a:r>
              <a:rPr lang="en-US" sz="4000" dirty="0">
                <a:solidFill>
                  <a:srgbClr val="FFC000"/>
                </a:solidFill>
              </a:rPr>
              <a:t> </a:t>
            </a:r>
            <a:r>
              <a:rPr lang="en-US" sz="2400" dirty="0"/>
              <a:t>History and Geography, Economy and Management, Math, Engineering, Physics and Power Engineering, Chemistry and Biology, </a:t>
            </a:r>
            <a:r>
              <a:rPr lang="en-US" sz="2400" dirty="0" smtClean="0"/>
              <a:t>Philology</a:t>
            </a:r>
            <a:r>
              <a:rPr lang="en-US" sz="2400" b="1" dirty="0" smtClean="0"/>
              <a:t> </a:t>
            </a:r>
            <a:endParaRPr lang="en-US" sz="2400" dirty="0"/>
          </a:p>
          <a:p>
            <a:r>
              <a:rPr lang="en-US" sz="2700" u="sng" dirty="0">
                <a:solidFill>
                  <a:srgbClr val="FFC000"/>
                </a:solidFill>
              </a:rPr>
              <a:t>Number of regional branches </a:t>
            </a:r>
            <a:r>
              <a:rPr lang="en-US" sz="2700" dirty="0">
                <a:solidFill>
                  <a:srgbClr val="FFC000"/>
                </a:solidFill>
              </a:rPr>
              <a:t>– </a:t>
            </a:r>
            <a:r>
              <a:rPr lang="en-US" sz="2400" dirty="0"/>
              <a:t>N/A</a:t>
            </a:r>
            <a:r>
              <a:rPr lang="en-US" dirty="0"/>
              <a:t> </a:t>
            </a:r>
          </a:p>
          <a:p>
            <a:r>
              <a:rPr lang="en-US" sz="2700" u="sng" dirty="0">
                <a:solidFill>
                  <a:srgbClr val="FFC000"/>
                </a:solidFill>
              </a:rPr>
              <a:t>Number of study </a:t>
            </a:r>
            <a:r>
              <a:rPr lang="en-US" sz="2700" u="sng" dirty="0" err="1">
                <a:solidFill>
                  <a:srgbClr val="FFC000"/>
                </a:solidFill>
              </a:rPr>
              <a:t>programmes</a:t>
            </a:r>
            <a:r>
              <a:rPr lang="en-US" sz="2700" u="sng" dirty="0">
                <a:solidFill>
                  <a:srgbClr val="FFC000"/>
                </a:solidFill>
              </a:rPr>
              <a:t> </a:t>
            </a:r>
            <a:r>
              <a:rPr lang="en-US" sz="2700" dirty="0">
                <a:solidFill>
                  <a:srgbClr val="FFC000"/>
                </a:solidFill>
              </a:rPr>
              <a:t>- bachelor -</a:t>
            </a:r>
            <a:r>
              <a:rPr lang="en-US" dirty="0">
                <a:solidFill>
                  <a:srgbClr val="FFC000"/>
                </a:solidFill>
              </a:rPr>
              <a:t> </a:t>
            </a:r>
            <a:r>
              <a:rPr lang="en-US" sz="2400" dirty="0"/>
              <a:t>42</a:t>
            </a:r>
            <a:r>
              <a:rPr lang="en-US" dirty="0" smtClean="0"/>
              <a:t>; </a:t>
            </a:r>
            <a:r>
              <a:rPr lang="en-US" sz="2700" dirty="0">
                <a:solidFill>
                  <a:srgbClr val="FFC000"/>
                </a:solidFill>
              </a:rPr>
              <a:t>master – </a:t>
            </a:r>
            <a:r>
              <a:rPr lang="en-US" sz="2400" dirty="0" smtClean="0"/>
              <a:t>33</a:t>
            </a:r>
            <a:r>
              <a:rPr lang="en-US" dirty="0" smtClean="0"/>
              <a:t>; </a:t>
            </a:r>
            <a:r>
              <a:rPr lang="en-US" sz="2700" dirty="0">
                <a:solidFill>
                  <a:srgbClr val="FFC000"/>
                </a:solidFill>
              </a:rPr>
              <a:t>doctoral</a:t>
            </a:r>
            <a:r>
              <a:rPr lang="en-US" sz="2700" dirty="0"/>
              <a:t> </a:t>
            </a:r>
            <a:r>
              <a:rPr lang="en-US" sz="2700" dirty="0">
                <a:solidFill>
                  <a:srgbClr val="FFC000"/>
                </a:solidFill>
              </a:rPr>
              <a:t>– </a:t>
            </a:r>
            <a:r>
              <a:rPr lang="en-US" sz="2400" dirty="0"/>
              <a:t>19 </a:t>
            </a:r>
            <a:r>
              <a:rPr lang="en-US" sz="2400" dirty="0" smtClean="0"/>
              <a:t> </a:t>
            </a:r>
          </a:p>
          <a:p>
            <a:r>
              <a:rPr lang="en-US" sz="2700" u="sng" dirty="0" smtClean="0">
                <a:solidFill>
                  <a:srgbClr val="FFC000"/>
                </a:solidFill>
              </a:rPr>
              <a:t>Existence of QA system </a:t>
            </a:r>
            <a:r>
              <a:rPr lang="en-US" sz="2700" dirty="0" smtClean="0">
                <a:solidFill>
                  <a:srgbClr val="FFC000"/>
                </a:solidFill>
              </a:rPr>
              <a:t>-  </a:t>
            </a:r>
            <a:r>
              <a:rPr lang="en-US" sz="2400" dirty="0" smtClean="0"/>
              <a:t>Assessment and Quality Assurance Center established in 2016. It is part of the EU-funded </a:t>
            </a:r>
            <a:r>
              <a:rPr lang="en-US" sz="2400" dirty="0"/>
              <a:t>ERASMUS+ p</a:t>
            </a:r>
            <a:r>
              <a:rPr lang="en-US" sz="2400" dirty="0" smtClean="0"/>
              <a:t>roject </a:t>
            </a:r>
            <a:r>
              <a:rPr lang="en-US" sz="2400" dirty="0"/>
              <a:t>aimed at establishing and developing quality assurance centers in Azerbaijani </a:t>
            </a:r>
            <a:r>
              <a:rPr lang="en-US" sz="2400" dirty="0" smtClean="0"/>
              <a:t>universities. </a:t>
            </a:r>
          </a:p>
          <a:p>
            <a:r>
              <a:rPr lang="en-US" sz="2700" u="sng" dirty="0" smtClean="0">
                <a:solidFill>
                  <a:srgbClr val="FFC000"/>
                </a:solidFill>
              </a:rPr>
              <a:t>Joint </a:t>
            </a:r>
            <a:r>
              <a:rPr lang="en-US" sz="2700" u="sng" dirty="0">
                <a:solidFill>
                  <a:srgbClr val="FFC000"/>
                </a:solidFill>
              </a:rPr>
              <a:t>diploma </a:t>
            </a:r>
            <a:r>
              <a:rPr lang="en-US" sz="2700" u="sng" dirty="0" err="1">
                <a:solidFill>
                  <a:srgbClr val="FFC000"/>
                </a:solidFill>
              </a:rPr>
              <a:t>programme</a:t>
            </a:r>
            <a:r>
              <a:rPr lang="en-US" sz="2700" u="sng" dirty="0">
                <a:solidFill>
                  <a:srgbClr val="FFC000"/>
                </a:solidFill>
              </a:rPr>
              <a:t> with int’l HEIs </a:t>
            </a:r>
            <a:r>
              <a:rPr lang="en-US" sz="2700" dirty="0">
                <a:solidFill>
                  <a:srgbClr val="FFC000"/>
                </a:solidFill>
              </a:rPr>
              <a:t>– </a:t>
            </a:r>
            <a:r>
              <a:rPr lang="en-US" sz="2400" dirty="0" smtClean="0"/>
              <a:t>No joint diploma </a:t>
            </a:r>
            <a:r>
              <a:rPr lang="en-US" sz="2400" dirty="0" err="1" smtClean="0"/>
              <a:t>programmes</a:t>
            </a:r>
            <a:r>
              <a:rPr lang="en-US" sz="2400" dirty="0" smtClean="0"/>
              <a:t> at the moment. But three study </a:t>
            </a:r>
            <a:r>
              <a:rPr lang="en-US" sz="2400" dirty="0" err="1" smtClean="0"/>
              <a:t>programmes</a:t>
            </a:r>
            <a:r>
              <a:rPr lang="en-US" sz="2400" dirty="0" smtClean="0"/>
              <a:t> - </a:t>
            </a:r>
            <a:r>
              <a:rPr lang="en-US" sz="2400" dirty="0"/>
              <a:t>P</a:t>
            </a:r>
            <a:r>
              <a:rPr lang="en-US" sz="2400" dirty="0" smtClean="0"/>
              <a:t>rocess Automation, Energy Management, Economy – have been accredited by ASIIN as part of the EU-funded TEMPUS project. </a:t>
            </a:r>
          </a:p>
          <a:p>
            <a:r>
              <a:rPr lang="en-US" sz="2700" u="sng" dirty="0" smtClean="0">
                <a:solidFill>
                  <a:srgbClr val="FFC000"/>
                </a:solidFill>
              </a:rPr>
              <a:t>Existence </a:t>
            </a:r>
            <a:r>
              <a:rPr lang="en-US" sz="2700" u="sng" dirty="0">
                <a:solidFill>
                  <a:srgbClr val="FFC000"/>
                </a:solidFill>
              </a:rPr>
              <a:t>of Career Center </a:t>
            </a:r>
            <a:r>
              <a:rPr lang="en-US" sz="2700" dirty="0">
                <a:solidFill>
                  <a:srgbClr val="FFC000"/>
                </a:solidFill>
              </a:rPr>
              <a:t>– </a:t>
            </a:r>
            <a:r>
              <a:rPr lang="en-US" sz="2400" dirty="0" smtClean="0"/>
              <a:t>Career Center was established in 2016. The main duties of the Center is to create electronic database of students, to develop business incubation mechanism for students, to organize job fairs, to arrange internships  for students, to offer consulting services and to develop projects in a variety of fields. </a:t>
            </a:r>
            <a:endParaRPr lang="en-US" sz="2400" dirty="0"/>
          </a:p>
          <a:p>
            <a:r>
              <a:rPr lang="en-US" sz="2700" u="sng" dirty="0">
                <a:solidFill>
                  <a:srgbClr val="FFC000"/>
                </a:solidFill>
              </a:rPr>
              <a:t>Key research areas </a:t>
            </a:r>
            <a:r>
              <a:rPr lang="en-US" sz="2700" dirty="0">
                <a:solidFill>
                  <a:srgbClr val="FFC000"/>
                </a:solidFill>
              </a:rPr>
              <a:t>– </a:t>
            </a:r>
            <a:r>
              <a:rPr lang="en-US" sz="2400" dirty="0"/>
              <a:t>Technology, </a:t>
            </a:r>
            <a:r>
              <a:rPr lang="en-US" sz="2400" dirty="0" smtClean="0"/>
              <a:t>Chemistry and Physics. At the moment SSU does not maintain any links with private sector in the field of research. </a:t>
            </a:r>
            <a:endParaRPr lang="ru-RU" sz="2400" dirty="0"/>
          </a:p>
        </p:txBody>
      </p:sp>
    </p:spTree>
    <p:extLst>
      <p:ext uri="{BB962C8B-B14F-4D97-AF65-F5344CB8AC3E}">
        <p14:creationId xmlns:p14="http://schemas.microsoft.com/office/powerpoint/2010/main" val="321933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5527" y="417375"/>
            <a:ext cx="11496928" cy="6149679"/>
          </a:xfrm>
        </p:spPr>
        <p:txBody>
          <a:bodyPr>
            <a:normAutofit/>
          </a:bodyPr>
          <a:lstStyle/>
          <a:p>
            <a:r>
              <a:rPr lang="en-US" sz="2300" dirty="0">
                <a:solidFill>
                  <a:srgbClr val="FFC000"/>
                </a:solidFill>
              </a:rPr>
              <a:t>For more info about Twinning project, please consult</a:t>
            </a:r>
            <a:r>
              <a:rPr lang="en-US" sz="2300" dirty="0" smtClean="0">
                <a:solidFill>
                  <a:srgbClr val="FFC000"/>
                </a:solidFill>
              </a:rPr>
              <a:t>:</a:t>
            </a:r>
            <a:br>
              <a:rPr lang="en-US" sz="2300" dirty="0" smtClean="0">
                <a:solidFill>
                  <a:srgbClr val="FFC000"/>
                </a:solidFill>
              </a:rPr>
            </a:br>
            <a:r>
              <a:rPr lang="en-US" sz="2100" dirty="0">
                <a:solidFill>
                  <a:schemeClr val="bg1"/>
                </a:solidFill>
              </a:rPr>
              <a:t>twinning4he.edu.gov.az</a:t>
            </a:r>
            <a:r>
              <a:rPr lang="en-US" sz="2100" dirty="0">
                <a:solidFill>
                  <a:schemeClr val="bg1"/>
                </a:solidFill>
              </a:rPr>
              <a:t/>
            </a:r>
            <a:br>
              <a:rPr lang="en-US" sz="2100" dirty="0">
                <a:solidFill>
                  <a:schemeClr val="bg1"/>
                </a:solidFill>
              </a:rPr>
            </a:br>
            <a:r>
              <a:rPr lang="en-US" sz="2100" dirty="0">
                <a:solidFill>
                  <a:schemeClr val="bg1"/>
                </a:solidFill>
              </a:rPr>
              <a:t>https://www.facebook.com/twinningInHE</a:t>
            </a:r>
            <a:r>
              <a:rPr lang="en-US" sz="2100" dirty="0" smtClean="0">
                <a:solidFill>
                  <a:schemeClr val="bg1"/>
                </a:solidFill>
              </a:rPr>
              <a:t>/</a:t>
            </a:r>
            <a:br>
              <a:rPr lang="en-US" sz="2100" dirty="0" smtClean="0">
                <a:solidFill>
                  <a:schemeClr val="bg1"/>
                </a:solidFill>
              </a:rPr>
            </a:br>
            <a:r>
              <a:rPr lang="en-US" sz="2100" dirty="0" smtClean="0">
                <a:solidFill>
                  <a:schemeClr val="bg1"/>
                </a:solidFill>
              </a:rPr>
              <a:t/>
            </a:r>
            <a:br>
              <a:rPr lang="en-US" sz="2100" dirty="0" smtClean="0">
                <a:solidFill>
                  <a:schemeClr val="bg1"/>
                </a:solidFill>
              </a:rPr>
            </a:br>
            <a:r>
              <a:rPr lang="en-US" sz="2100" dirty="0">
                <a:solidFill>
                  <a:schemeClr val="bg1"/>
                </a:solidFill>
              </a:rPr>
              <a:t/>
            </a:r>
            <a:br>
              <a:rPr lang="en-US" sz="2100" dirty="0">
                <a:solidFill>
                  <a:schemeClr val="bg1"/>
                </a:solidFill>
              </a:rPr>
            </a:br>
            <a:endParaRPr lang="ru-RU" sz="2100" dirty="0">
              <a:solidFill>
                <a:schemeClr val="bg1"/>
              </a:solidFill>
            </a:endParaRPr>
          </a:p>
        </p:txBody>
      </p:sp>
    </p:spTree>
    <p:extLst>
      <p:ext uri="{BB962C8B-B14F-4D97-AF65-F5344CB8AC3E}">
        <p14:creationId xmlns:p14="http://schemas.microsoft.com/office/powerpoint/2010/main" val="213544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0A141-4F69-4E10-8D0E-437291F312E7}"/>
              </a:ext>
            </a:extLst>
          </p:cNvPr>
          <p:cNvSpPr>
            <a:spLocks noGrp="1"/>
          </p:cNvSpPr>
          <p:nvPr>
            <p:ph type="title"/>
          </p:nvPr>
        </p:nvSpPr>
        <p:spPr>
          <a:xfrm>
            <a:off x="134912" y="387397"/>
            <a:ext cx="11102868" cy="706886"/>
          </a:xfrm>
        </p:spPr>
        <p:txBody>
          <a:bodyPr>
            <a:normAutofit/>
          </a:bodyPr>
          <a:lstStyle/>
          <a:p>
            <a:pPr algn="l"/>
            <a:r>
              <a:rPr lang="fr-FR" sz="2500" dirty="0" smtClean="0"/>
              <a:t>Azerbaijan in a world map </a:t>
            </a:r>
            <a:endParaRPr lang="fr-FR" sz="2500" dirty="0"/>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34321"/>
            <a:ext cx="8034728" cy="582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150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222789" cy="1141601"/>
          </a:xfrm>
        </p:spPr>
        <p:txBody>
          <a:bodyPr>
            <a:normAutofit/>
          </a:bodyPr>
          <a:lstStyle/>
          <a:p>
            <a:pPr algn="l"/>
            <a:r>
              <a:rPr lang="en-US" sz="3000" dirty="0" smtClean="0"/>
              <a:t> </a:t>
            </a:r>
            <a:r>
              <a:rPr lang="en-US" sz="2500" dirty="0" smtClean="0"/>
              <a:t>Key facts about Azerbaijan </a:t>
            </a:r>
            <a:endParaRPr lang="ru-RU" sz="2500" dirty="0"/>
          </a:p>
        </p:txBody>
      </p:sp>
      <p:sp>
        <p:nvSpPr>
          <p:cNvPr id="3" name="Объект 2"/>
          <p:cNvSpPr>
            <a:spLocks noGrp="1"/>
          </p:cNvSpPr>
          <p:nvPr>
            <p:ph idx="1"/>
          </p:nvPr>
        </p:nvSpPr>
        <p:spPr>
          <a:xfrm>
            <a:off x="-29029" y="696686"/>
            <a:ext cx="8481033" cy="5097100"/>
          </a:xfrm>
        </p:spPr>
        <p:txBody>
          <a:bodyPr anchor="b">
            <a:normAutofit/>
          </a:bodyPr>
          <a:lstStyle/>
          <a:p>
            <a:pPr>
              <a:lnSpc>
                <a:spcPct val="100000"/>
              </a:lnSpc>
              <a:buClr>
                <a:schemeClr val="accent1"/>
              </a:buClr>
              <a:buSzPct val="85000"/>
              <a:defRPr/>
            </a:pPr>
            <a:r>
              <a:rPr lang="en-US" sz="2300" b="1" u="sng" dirty="0" smtClean="0">
                <a:solidFill>
                  <a:srgbClr val="FFC000"/>
                </a:solidFill>
                <a:ea typeface="Tahoma" pitchFamily="34" charset="0"/>
                <a:cs typeface="Tahoma" pitchFamily="34" charset="0"/>
              </a:rPr>
              <a:t>Area </a:t>
            </a:r>
            <a:r>
              <a:rPr lang="en-US" sz="2300" b="1" dirty="0" smtClean="0">
                <a:solidFill>
                  <a:srgbClr val="FFC000"/>
                </a:solidFill>
                <a:ea typeface="Tahoma" pitchFamily="34" charset="0"/>
                <a:cs typeface="Tahoma" pitchFamily="34" charset="0"/>
              </a:rPr>
              <a:t>-</a:t>
            </a:r>
            <a:r>
              <a:rPr lang="en-US" dirty="0" smtClean="0">
                <a:ea typeface="Tahoma" pitchFamily="34" charset="0"/>
                <a:cs typeface="Tahoma" pitchFamily="34" charset="0"/>
              </a:rPr>
              <a:t> </a:t>
            </a:r>
            <a:r>
              <a:rPr lang="en-US" sz="2000" dirty="0" smtClean="0"/>
              <a:t>86,600</a:t>
            </a:r>
            <a:r>
              <a:rPr lang="en-US" sz="2000" dirty="0" smtClean="0">
                <a:ea typeface="Tahoma" pitchFamily="34" charset="0"/>
                <a:cs typeface="Tahoma" pitchFamily="34" charset="0"/>
              </a:rPr>
              <a:t> sq. km</a:t>
            </a:r>
            <a:r>
              <a:rPr lang="en-US" sz="2000" dirty="0">
                <a:ea typeface="Tahoma" pitchFamily="34" charset="0"/>
                <a:cs typeface="Tahoma" pitchFamily="34" charset="0"/>
              </a:rPr>
              <a:t>;</a:t>
            </a:r>
            <a:r>
              <a:rPr lang="cs-CZ" sz="2000" dirty="0" smtClean="0">
                <a:ea typeface="Tahoma" pitchFamily="34" charset="0"/>
                <a:cs typeface="Tahoma" pitchFamily="34" charset="0"/>
              </a:rPr>
              <a:t> </a:t>
            </a:r>
            <a:r>
              <a:rPr lang="en-US" sz="2300" b="1" u="sng" dirty="0" smtClean="0">
                <a:solidFill>
                  <a:srgbClr val="FFC000"/>
                </a:solidFill>
                <a:ea typeface="Tahoma" pitchFamily="34" charset="0"/>
                <a:cs typeface="Tahoma" pitchFamily="34" charset="0"/>
              </a:rPr>
              <a:t>Population</a:t>
            </a:r>
            <a:r>
              <a:rPr lang="en-US" sz="2500" dirty="0">
                <a:solidFill>
                  <a:srgbClr val="FFC000"/>
                </a:solidFill>
                <a:ea typeface="Tahoma" pitchFamily="34" charset="0"/>
                <a:cs typeface="Tahoma" pitchFamily="34" charset="0"/>
              </a:rPr>
              <a:t>-</a:t>
            </a:r>
            <a:r>
              <a:rPr lang="en-US" sz="2500" dirty="0" smtClean="0">
                <a:ea typeface="Tahoma" pitchFamily="34" charset="0"/>
                <a:cs typeface="Tahoma" pitchFamily="34" charset="0"/>
              </a:rPr>
              <a:t> </a:t>
            </a:r>
            <a:r>
              <a:rPr lang="en-US" sz="2000" dirty="0" smtClean="0"/>
              <a:t>9.8</a:t>
            </a:r>
            <a:r>
              <a:rPr lang="en-US" sz="2000" dirty="0" smtClean="0">
                <a:ea typeface="Tahoma" pitchFamily="34" charset="0"/>
                <a:cs typeface="Tahoma" pitchFamily="34" charset="0"/>
              </a:rPr>
              <a:t> million</a:t>
            </a:r>
          </a:p>
          <a:p>
            <a:pPr>
              <a:lnSpc>
                <a:spcPct val="100000"/>
              </a:lnSpc>
              <a:buClr>
                <a:schemeClr val="accent1"/>
              </a:buClr>
              <a:buSzPct val="85000"/>
              <a:defRPr/>
            </a:pPr>
            <a:r>
              <a:rPr lang="en-US" sz="2300" b="1" u="sng" dirty="0" smtClean="0">
                <a:solidFill>
                  <a:srgbClr val="FFC000"/>
                </a:solidFill>
                <a:ea typeface="Tahoma" pitchFamily="34" charset="0"/>
                <a:cs typeface="Tahoma" pitchFamily="34" charset="0"/>
              </a:rPr>
              <a:t>Capital</a:t>
            </a:r>
            <a:r>
              <a:rPr lang="en-US" sz="2700" b="1" dirty="0" smtClean="0">
                <a:solidFill>
                  <a:srgbClr val="FFC000"/>
                </a:solidFill>
                <a:ea typeface="Tahoma" pitchFamily="34" charset="0"/>
                <a:cs typeface="Tahoma" pitchFamily="34" charset="0"/>
              </a:rPr>
              <a:t> -</a:t>
            </a:r>
            <a:r>
              <a:rPr lang="en-US" dirty="0" smtClean="0">
                <a:ea typeface="Tahoma" pitchFamily="34" charset="0"/>
                <a:cs typeface="Tahoma" pitchFamily="34" charset="0"/>
              </a:rPr>
              <a:t> </a:t>
            </a:r>
            <a:r>
              <a:rPr lang="en-US" sz="2000" dirty="0" smtClean="0">
                <a:ea typeface="Tahoma" pitchFamily="34" charset="0"/>
                <a:cs typeface="Tahoma" pitchFamily="34" charset="0"/>
              </a:rPr>
              <a:t>Baku</a:t>
            </a:r>
            <a:r>
              <a:rPr lang="en-US" dirty="0" smtClean="0">
                <a:ea typeface="Tahoma" pitchFamily="34" charset="0"/>
                <a:cs typeface="Tahoma" pitchFamily="34" charset="0"/>
              </a:rPr>
              <a:t>;</a:t>
            </a:r>
            <a:r>
              <a:rPr lang="en-US" b="1" dirty="0" smtClean="0">
                <a:ea typeface="Tahoma" pitchFamily="34" charset="0"/>
                <a:cs typeface="Tahoma" pitchFamily="34" charset="0"/>
              </a:rPr>
              <a:t> </a:t>
            </a:r>
            <a:r>
              <a:rPr lang="en-US" sz="2300" b="1" dirty="0" smtClean="0">
                <a:solidFill>
                  <a:srgbClr val="FFC000"/>
                </a:solidFill>
                <a:ea typeface="Tahoma" pitchFamily="34" charset="0"/>
                <a:cs typeface="Tahoma" pitchFamily="34" charset="0"/>
              </a:rPr>
              <a:t>Language</a:t>
            </a:r>
            <a:r>
              <a:rPr lang="en-US" sz="2300" dirty="0">
                <a:solidFill>
                  <a:srgbClr val="FFC000"/>
                </a:solidFill>
                <a:ea typeface="Tahoma" pitchFamily="34" charset="0"/>
                <a:cs typeface="Tahoma" pitchFamily="34" charset="0"/>
              </a:rPr>
              <a:t> </a:t>
            </a:r>
            <a:r>
              <a:rPr lang="en-US" sz="2300" dirty="0" smtClean="0">
                <a:solidFill>
                  <a:srgbClr val="FFC000"/>
                </a:solidFill>
                <a:ea typeface="Tahoma" pitchFamily="34" charset="0"/>
                <a:cs typeface="Tahoma" pitchFamily="34" charset="0"/>
              </a:rPr>
              <a:t>-</a:t>
            </a:r>
            <a:r>
              <a:rPr lang="en-US" dirty="0" smtClean="0">
                <a:ea typeface="Tahoma" pitchFamily="34" charset="0"/>
                <a:cs typeface="Tahoma" pitchFamily="34" charset="0"/>
              </a:rPr>
              <a:t> </a:t>
            </a:r>
            <a:r>
              <a:rPr lang="en-US" sz="2000" dirty="0"/>
              <a:t>Azerbaijani</a:t>
            </a:r>
          </a:p>
          <a:p>
            <a:pPr>
              <a:lnSpc>
                <a:spcPct val="100000"/>
              </a:lnSpc>
              <a:buClr>
                <a:schemeClr val="accent1"/>
              </a:buClr>
              <a:buSzPct val="85000"/>
              <a:defRPr/>
            </a:pPr>
            <a:r>
              <a:rPr lang="en-US" sz="2000" dirty="0">
                <a:solidFill>
                  <a:srgbClr val="FFC000"/>
                </a:solidFill>
              </a:rPr>
              <a:t>Religion</a:t>
            </a:r>
            <a:r>
              <a:rPr lang="en-US" sz="2500" dirty="0"/>
              <a:t> </a:t>
            </a:r>
            <a:r>
              <a:rPr lang="en-US" sz="2000" dirty="0"/>
              <a:t>- Islam (95% Muslims, 3.1% Christians, 1.9% others)</a:t>
            </a:r>
          </a:p>
          <a:p>
            <a:pPr>
              <a:buClr>
                <a:schemeClr val="accent1"/>
              </a:buClr>
              <a:buSzPct val="85000"/>
              <a:defRPr/>
            </a:pPr>
            <a:r>
              <a:rPr lang="en-US" sz="2300" b="1" u="sng" dirty="0" smtClean="0">
                <a:solidFill>
                  <a:srgbClr val="FFC000"/>
                </a:solidFill>
                <a:ea typeface="Tahoma" pitchFamily="34" charset="0"/>
                <a:cs typeface="Tahoma" pitchFamily="34" charset="0"/>
              </a:rPr>
              <a:t>Key sectors of economy</a:t>
            </a:r>
            <a:r>
              <a:rPr lang="en-US" sz="2300" b="1" dirty="0" smtClean="0">
                <a:solidFill>
                  <a:srgbClr val="FFC000"/>
                </a:solidFill>
                <a:ea typeface="Tahoma" pitchFamily="34" charset="0"/>
                <a:cs typeface="Tahoma" pitchFamily="34" charset="0"/>
              </a:rPr>
              <a:t> -</a:t>
            </a:r>
            <a:r>
              <a:rPr lang="en-US" sz="2300" b="1" dirty="0" smtClean="0">
                <a:ea typeface="Tahoma" pitchFamily="34" charset="0"/>
                <a:cs typeface="Tahoma" pitchFamily="34" charset="0"/>
              </a:rPr>
              <a:t> </a:t>
            </a:r>
            <a:r>
              <a:rPr lang="en-US" sz="2000" dirty="0" smtClean="0"/>
              <a:t>Energy (Oil &amp; Gas), Agriculture, Tourism, Science and Technology</a:t>
            </a:r>
          </a:p>
          <a:p>
            <a:pPr>
              <a:buClr>
                <a:schemeClr val="accent1"/>
              </a:buClr>
              <a:buSzPct val="85000"/>
              <a:defRPr/>
            </a:pPr>
            <a:r>
              <a:rPr lang="en-US" sz="2300" b="1" u="sng" dirty="0">
                <a:solidFill>
                  <a:srgbClr val="FFC000"/>
                </a:solidFill>
                <a:ea typeface="Tahoma" pitchFamily="34" charset="0"/>
                <a:cs typeface="Tahoma" pitchFamily="34" charset="0"/>
              </a:rPr>
              <a:t>GDP</a:t>
            </a:r>
            <a:r>
              <a:rPr lang="en-US" sz="2300" dirty="0" smtClean="0"/>
              <a:t> </a:t>
            </a:r>
            <a:r>
              <a:rPr lang="en-US" sz="2300" dirty="0" smtClean="0">
                <a:solidFill>
                  <a:srgbClr val="FFC000"/>
                </a:solidFill>
              </a:rPr>
              <a:t>-</a:t>
            </a:r>
            <a:r>
              <a:rPr lang="en-US" sz="2300" dirty="0" smtClean="0"/>
              <a:t> </a:t>
            </a:r>
            <a:r>
              <a:rPr lang="en-US" sz="2000" dirty="0"/>
              <a:t>40.75 billion US dollars as of 2017</a:t>
            </a:r>
          </a:p>
          <a:p>
            <a:pPr>
              <a:buClr>
                <a:schemeClr val="accent1"/>
              </a:buClr>
              <a:buSzPct val="85000"/>
              <a:defRPr/>
            </a:pPr>
            <a:r>
              <a:rPr lang="en-US" sz="2300" b="1" u="sng" dirty="0" smtClean="0">
                <a:solidFill>
                  <a:srgbClr val="FFC000"/>
                </a:solidFill>
                <a:ea typeface="Tahoma" pitchFamily="34" charset="0"/>
                <a:cs typeface="Tahoma" pitchFamily="34" charset="0"/>
              </a:rPr>
              <a:t>Average </a:t>
            </a:r>
            <a:r>
              <a:rPr lang="en-US" sz="2300" b="1" u="sng" dirty="0">
                <a:solidFill>
                  <a:srgbClr val="FFC000"/>
                </a:solidFill>
                <a:ea typeface="Tahoma" pitchFamily="34" charset="0"/>
                <a:cs typeface="Tahoma" pitchFamily="34" charset="0"/>
              </a:rPr>
              <a:t>monthly salary </a:t>
            </a:r>
            <a:r>
              <a:rPr lang="en-US" sz="2300" dirty="0" smtClean="0">
                <a:solidFill>
                  <a:srgbClr val="FFC000"/>
                </a:solidFill>
              </a:rPr>
              <a:t>-</a:t>
            </a:r>
            <a:r>
              <a:rPr lang="en-US" sz="2300" dirty="0" smtClean="0"/>
              <a:t> </a:t>
            </a:r>
            <a:r>
              <a:rPr lang="ru-RU" sz="2000" dirty="0"/>
              <a:t>542</a:t>
            </a:r>
            <a:r>
              <a:rPr lang="en-US" sz="2000" dirty="0"/>
              <a:t> AZN as of Sept. </a:t>
            </a:r>
            <a:r>
              <a:rPr lang="en-US" sz="2000" dirty="0" smtClean="0"/>
              <a:t>2018</a:t>
            </a:r>
          </a:p>
          <a:p>
            <a:pPr>
              <a:buClr>
                <a:schemeClr val="accent1"/>
              </a:buClr>
              <a:buSzPct val="85000"/>
              <a:defRPr/>
            </a:pPr>
            <a:r>
              <a:rPr lang="en-US" sz="2300" b="1" u="sng" dirty="0">
                <a:solidFill>
                  <a:srgbClr val="FFC000"/>
                </a:solidFill>
                <a:ea typeface="Tahoma" pitchFamily="34" charset="0"/>
                <a:cs typeface="Tahoma" pitchFamily="34" charset="0"/>
              </a:rPr>
              <a:t>Living cost </a:t>
            </a:r>
            <a:r>
              <a:rPr lang="en-US" sz="2300" dirty="0">
                <a:solidFill>
                  <a:srgbClr val="FFC000"/>
                </a:solidFill>
              </a:rPr>
              <a:t>–</a:t>
            </a:r>
            <a:r>
              <a:rPr lang="en-US" sz="2300" dirty="0"/>
              <a:t> </a:t>
            </a:r>
            <a:r>
              <a:rPr lang="en-US" sz="2000" dirty="0"/>
              <a:t>173 </a:t>
            </a:r>
            <a:r>
              <a:rPr lang="en-US" sz="2000" dirty="0" smtClean="0"/>
              <a:t>AZN </a:t>
            </a:r>
            <a:endParaRPr lang="en-US" sz="2000" dirty="0"/>
          </a:p>
          <a:p>
            <a:pPr marL="0" indent="0">
              <a:buClr>
                <a:schemeClr val="accent1"/>
              </a:buClr>
              <a:buSzPct val="85000"/>
              <a:buNone/>
              <a:defRPr/>
            </a:pPr>
            <a:r>
              <a:rPr lang="en-US" sz="2500" dirty="0" smtClean="0"/>
              <a:t> </a:t>
            </a:r>
            <a:endParaRPr lang="en-US" sz="2500" dirty="0"/>
          </a:p>
          <a:p>
            <a:pPr marL="400050" lvl="1" indent="0">
              <a:buClr>
                <a:schemeClr val="accent1"/>
              </a:buClr>
              <a:buSzPct val="85000"/>
              <a:buNone/>
              <a:defRPr/>
            </a:pPr>
            <a:endParaRPr lang="ru-RU" dirty="0"/>
          </a:p>
        </p:txBody>
      </p:sp>
    </p:spTree>
    <p:extLst>
      <p:ext uri="{BB962C8B-B14F-4D97-AF65-F5344CB8AC3E}">
        <p14:creationId xmlns:p14="http://schemas.microsoft.com/office/powerpoint/2010/main" val="383969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728114" cy="931738"/>
          </a:xfrm>
        </p:spPr>
        <p:txBody>
          <a:bodyPr>
            <a:normAutofit/>
          </a:bodyPr>
          <a:lstStyle/>
          <a:p>
            <a:pPr algn="l"/>
            <a:r>
              <a:rPr lang="en-US" sz="2500" dirty="0" smtClean="0"/>
              <a:t>Recent figures about higher </a:t>
            </a:r>
            <a:r>
              <a:rPr lang="en-US" sz="2500" dirty="0"/>
              <a:t>education in Azerbaijan </a:t>
            </a:r>
            <a:endParaRPr lang="ru-RU" sz="2500" dirty="0"/>
          </a:p>
        </p:txBody>
      </p:sp>
      <p:sp>
        <p:nvSpPr>
          <p:cNvPr id="3" name="Объект 2"/>
          <p:cNvSpPr>
            <a:spLocks noGrp="1"/>
          </p:cNvSpPr>
          <p:nvPr>
            <p:ph idx="1"/>
          </p:nvPr>
        </p:nvSpPr>
        <p:spPr>
          <a:xfrm>
            <a:off x="284813" y="1409075"/>
            <a:ext cx="8254277" cy="4820139"/>
          </a:xfrm>
        </p:spPr>
        <p:txBody>
          <a:bodyPr>
            <a:normAutofit/>
          </a:bodyPr>
          <a:lstStyle/>
          <a:p>
            <a:pPr>
              <a:lnSpc>
                <a:spcPct val="100000"/>
              </a:lnSpc>
              <a:buClr>
                <a:schemeClr val="accent1"/>
              </a:buClr>
              <a:buSzPct val="85000"/>
              <a:defRPr/>
            </a:pPr>
            <a:r>
              <a:rPr lang="en-US" sz="2300" b="1" u="sng" dirty="0">
                <a:solidFill>
                  <a:srgbClr val="FFC000"/>
                </a:solidFill>
                <a:ea typeface="Tahoma" pitchFamily="34" charset="0"/>
                <a:cs typeface="Tahoma" pitchFamily="34" charset="0"/>
              </a:rPr>
              <a:t>Total number of </a:t>
            </a:r>
            <a:r>
              <a:rPr lang="en-US" sz="2300" b="1" u="sng" dirty="0" smtClean="0">
                <a:solidFill>
                  <a:srgbClr val="FFC000"/>
                </a:solidFill>
                <a:ea typeface="Tahoma" pitchFamily="34" charset="0"/>
                <a:cs typeface="Tahoma" pitchFamily="34" charset="0"/>
              </a:rPr>
              <a:t>HEIs - </a:t>
            </a:r>
            <a:r>
              <a:rPr lang="en-US" sz="2300" b="1" u="sng" dirty="0">
                <a:solidFill>
                  <a:srgbClr val="FFC000"/>
                </a:solidFill>
                <a:ea typeface="Tahoma" pitchFamily="34" charset="0"/>
                <a:cs typeface="Tahoma" pitchFamily="34" charset="0"/>
              </a:rPr>
              <a:t>51 </a:t>
            </a:r>
          </a:p>
          <a:p>
            <a:pPr marL="0" indent="0">
              <a:lnSpc>
                <a:spcPct val="100000"/>
              </a:lnSpc>
              <a:buClr>
                <a:schemeClr val="accent1"/>
              </a:buClr>
              <a:buSzPct val="85000"/>
              <a:buNone/>
              <a:defRPr/>
            </a:pPr>
            <a:r>
              <a:rPr lang="en-US" sz="2300" dirty="0">
                <a:solidFill>
                  <a:srgbClr val="FFC000"/>
                </a:solidFill>
                <a:ea typeface="Tahoma" pitchFamily="34" charset="0"/>
                <a:cs typeface="Tahoma" pitchFamily="34" charset="0"/>
              </a:rPr>
              <a:t> </a:t>
            </a:r>
            <a:r>
              <a:rPr lang="en-US" sz="2300" dirty="0" smtClean="0">
                <a:solidFill>
                  <a:srgbClr val="FFC000"/>
                </a:solidFill>
                <a:ea typeface="Tahoma" pitchFamily="34" charset="0"/>
                <a:cs typeface="Tahoma" pitchFamily="34" charset="0"/>
              </a:rPr>
              <a:t>   </a:t>
            </a:r>
            <a:r>
              <a:rPr lang="en-US" sz="2000" dirty="0" smtClean="0">
                <a:solidFill>
                  <a:srgbClr val="FFC000"/>
                </a:solidFill>
                <a:ea typeface="Tahoma" pitchFamily="34" charset="0"/>
                <a:cs typeface="Tahoma" pitchFamily="34" charset="0"/>
              </a:rPr>
              <a:t>Under Ministry of Education - </a:t>
            </a:r>
            <a:r>
              <a:rPr lang="en-US" sz="2000" dirty="0" smtClean="0">
                <a:ea typeface="Tahoma" pitchFamily="34" charset="0"/>
                <a:cs typeface="Tahoma" pitchFamily="34" charset="0"/>
              </a:rPr>
              <a:t>20</a:t>
            </a:r>
          </a:p>
          <a:p>
            <a:pPr marL="0" indent="0">
              <a:lnSpc>
                <a:spcPct val="100000"/>
              </a:lnSpc>
              <a:buClr>
                <a:schemeClr val="accent1"/>
              </a:buClr>
              <a:buSzPct val="85000"/>
              <a:buNone/>
              <a:defRPr/>
            </a:pPr>
            <a:r>
              <a:rPr lang="en-US" sz="2000" dirty="0">
                <a:ea typeface="Tahoma" pitchFamily="34" charset="0"/>
                <a:cs typeface="Tahoma" pitchFamily="34" charset="0"/>
              </a:rPr>
              <a:t> </a:t>
            </a:r>
            <a:r>
              <a:rPr lang="en-US" sz="2000" dirty="0" smtClean="0">
                <a:ea typeface="Tahoma" pitchFamily="34" charset="0"/>
                <a:cs typeface="Tahoma" pitchFamily="34" charset="0"/>
              </a:rPr>
              <a:t>   </a:t>
            </a:r>
            <a:r>
              <a:rPr lang="en-US" sz="2000" dirty="0">
                <a:solidFill>
                  <a:srgbClr val="FFC000"/>
                </a:solidFill>
                <a:ea typeface="Tahoma" pitchFamily="34" charset="0"/>
                <a:cs typeface="Tahoma" pitchFamily="34" charset="0"/>
              </a:rPr>
              <a:t>Under various ministries and </a:t>
            </a:r>
            <a:r>
              <a:rPr lang="en-US" sz="2000" dirty="0" smtClean="0">
                <a:solidFill>
                  <a:srgbClr val="FFC000"/>
                </a:solidFill>
                <a:ea typeface="Tahoma" pitchFamily="34" charset="0"/>
                <a:cs typeface="Tahoma" pitchFamily="34" charset="0"/>
              </a:rPr>
              <a:t>committees -</a:t>
            </a:r>
            <a:r>
              <a:rPr lang="en-US" sz="2000" dirty="0" smtClean="0">
                <a:ea typeface="Tahoma" pitchFamily="34" charset="0"/>
                <a:cs typeface="Tahoma" pitchFamily="34" charset="0"/>
              </a:rPr>
              <a:t> </a:t>
            </a:r>
            <a:r>
              <a:rPr lang="en-US" sz="2000" dirty="0">
                <a:ea typeface="Tahoma" pitchFamily="34" charset="0"/>
                <a:cs typeface="Tahoma" pitchFamily="34" charset="0"/>
              </a:rPr>
              <a:t>13</a:t>
            </a:r>
          </a:p>
          <a:p>
            <a:pPr marL="0" indent="0">
              <a:lnSpc>
                <a:spcPct val="100000"/>
              </a:lnSpc>
              <a:buClr>
                <a:schemeClr val="accent1"/>
              </a:buClr>
              <a:buSzPct val="85000"/>
              <a:buNone/>
              <a:defRPr/>
            </a:pPr>
            <a:r>
              <a:rPr lang="en-US" sz="2000" dirty="0">
                <a:ea typeface="Tahoma" pitchFamily="34" charset="0"/>
                <a:cs typeface="Tahoma" pitchFamily="34" charset="0"/>
              </a:rPr>
              <a:t>    </a:t>
            </a:r>
            <a:r>
              <a:rPr lang="en-US" sz="2000" dirty="0" smtClean="0">
                <a:solidFill>
                  <a:srgbClr val="FFC000"/>
                </a:solidFill>
                <a:ea typeface="Tahoma" pitchFamily="34" charset="0"/>
                <a:cs typeface="Tahoma" pitchFamily="34" charset="0"/>
              </a:rPr>
              <a:t>Private</a:t>
            </a:r>
            <a:r>
              <a:rPr lang="en-US" sz="2000" dirty="0">
                <a:solidFill>
                  <a:srgbClr val="FFC000"/>
                </a:solidFill>
                <a:ea typeface="Tahoma" pitchFamily="34" charset="0"/>
                <a:cs typeface="Tahoma" pitchFamily="34" charset="0"/>
              </a:rPr>
              <a:t> </a:t>
            </a:r>
            <a:r>
              <a:rPr lang="en-US" sz="2000" dirty="0" smtClean="0">
                <a:solidFill>
                  <a:srgbClr val="FFC000"/>
                </a:solidFill>
                <a:ea typeface="Tahoma" pitchFamily="34" charset="0"/>
                <a:cs typeface="Tahoma" pitchFamily="34" charset="0"/>
              </a:rPr>
              <a:t>-</a:t>
            </a:r>
            <a:r>
              <a:rPr lang="en-US" sz="2000" dirty="0" smtClean="0">
                <a:ea typeface="Tahoma" pitchFamily="34" charset="0"/>
                <a:cs typeface="Tahoma" pitchFamily="34" charset="0"/>
              </a:rPr>
              <a:t> 11</a:t>
            </a:r>
          </a:p>
          <a:p>
            <a:pPr marL="0" indent="0">
              <a:lnSpc>
                <a:spcPct val="100000"/>
              </a:lnSpc>
              <a:buClr>
                <a:schemeClr val="accent1"/>
              </a:buClr>
              <a:buSzPct val="85000"/>
              <a:buNone/>
              <a:defRPr/>
            </a:pPr>
            <a:r>
              <a:rPr lang="en-US" sz="2000" dirty="0">
                <a:solidFill>
                  <a:srgbClr val="FFC000"/>
                </a:solidFill>
                <a:ea typeface="Tahoma" pitchFamily="34" charset="0"/>
                <a:cs typeface="Tahoma" pitchFamily="34" charset="0"/>
              </a:rPr>
              <a:t> </a:t>
            </a:r>
            <a:r>
              <a:rPr lang="en-US" sz="2000" dirty="0" smtClean="0">
                <a:solidFill>
                  <a:srgbClr val="FFC000"/>
                </a:solidFill>
                <a:ea typeface="Tahoma" pitchFamily="34" charset="0"/>
                <a:cs typeface="Tahoma" pitchFamily="34" charset="0"/>
              </a:rPr>
              <a:t>   Specialized -</a:t>
            </a:r>
            <a:r>
              <a:rPr lang="en-US" sz="2000" dirty="0" smtClean="0">
                <a:ea typeface="Tahoma" pitchFamily="34" charset="0"/>
                <a:cs typeface="Tahoma" pitchFamily="34" charset="0"/>
              </a:rPr>
              <a:t>7</a:t>
            </a:r>
            <a:r>
              <a:rPr lang="en-US" sz="2000" dirty="0" smtClean="0">
                <a:solidFill>
                  <a:srgbClr val="FFC000"/>
                </a:solidFill>
                <a:ea typeface="Tahoma" pitchFamily="34" charset="0"/>
                <a:cs typeface="Tahoma" pitchFamily="34" charset="0"/>
              </a:rPr>
              <a:t> </a:t>
            </a:r>
            <a:r>
              <a:rPr lang="en-US" sz="2000" dirty="0" smtClean="0">
                <a:ea typeface="Tahoma" pitchFamily="34" charset="0"/>
                <a:cs typeface="Tahoma" pitchFamily="34" charset="0"/>
              </a:rPr>
              <a:t>(academies, etc.)</a:t>
            </a:r>
          </a:p>
          <a:p>
            <a:pPr>
              <a:lnSpc>
                <a:spcPct val="100000"/>
              </a:lnSpc>
              <a:buClr>
                <a:schemeClr val="accent1"/>
              </a:buClr>
              <a:buSzPct val="85000"/>
              <a:defRPr/>
            </a:pPr>
            <a:r>
              <a:rPr lang="en-US" sz="2300" b="1" u="sng" dirty="0">
                <a:solidFill>
                  <a:srgbClr val="FFC000"/>
                </a:solidFill>
                <a:ea typeface="Tahoma" pitchFamily="34" charset="0"/>
                <a:cs typeface="Tahoma" pitchFamily="34" charset="0"/>
              </a:rPr>
              <a:t>Total number of students </a:t>
            </a:r>
            <a:r>
              <a:rPr lang="en-US" sz="2300" b="1" u="sng" dirty="0" smtClean="0">
                <a:solidFill>
                  <a:srgbClr val="FFC000"/>
                </a:solidFill>
                <a:ea typeface="Tahoma" pitchFamily="34" charset="0"/>
                <a:cs typeface="Tahoma" pitchFamily="34" charset="0"/>
              </a:rPr>
              <a:t>nationwide - 179,892</a:t>
            </a:r>
          </a:p>
          <a:p>
            <a:pPr marL="0" indent="0">
              <a:lnSpc>
                <a:spcPct val="100000"/>
              </a:lnSpc>
              <a:buClr>
                <a:schemeClr val="accent1"/>
              </a:buClr>
              <a:buSzPct val="85000"/>
              <a:buNone/>
              <a:defRPr/>
            </a:pPr>
            <a:r>
              <a:rPr lang="en-US" sz="2000" dirty="0" smtClean="0">
                <a:solidFill>
                  <a:srgbClr val="FFC000"/>
                </a:solidFill>
                <a:ea typeface="Tahoma" pitchFamily="34" charset="0"/>
                <a:cs typeface="Tahoma" pitchFamily="34" charset="0"/>
              </a:rPr>
              <a:t>    Bachelor level - </a:t>
            </a:r>
            <a:r>
              <a:rPr lang="en-US" sz="2100" dirty="0">
                <a:ea typeface="Tahoma" pitchFamily="34" charset="0"/>
                <a:cs typeface="Tahoma" pitchFamily="34" charset="0"/>
              </a:rPr>
              <a:t>157,662</a:t>
            </a:r>
          </a:p>
          <a:p>
            <a:pPr marL="0" indent="0">
              <a:lnSpc>
                <a:spcPct val="100000"/>
              </a:lnSpc>
              <a:buClr>
                <a:schemeClr val="accent1"/>
              </a:buClr>
              <a:buSzPct val="85000"/>
              <a:buNone/>
              <a:defRPr/>
            </a:pPr>
            <a:r>
              <a:rPr lang="en-US" sz="2100" dirty="0" smtClean="0">
                <a:ea typeface="Tahoma" pitchFamily="34" charset="0"/>
                <a:cs typeface="Tahoma" pitchFamily="34" charset="0"/>
              </a:rPr>
              <a:t>    </a:t>
            </a:r>
            <a:r>
              <a:rPr lang="en-US" sz="2100" dirty="0" smtClean="0">
                <a:solidFill>
                  <a:srgbClr val="FFC000"/>
                </a:solidFill>
                <a:ea typeface="Tahoma" pitchFamily="34" charset="0"/>
                <a:cs typeface="Tahoma" pitchFamily="34" charset="0"/>
              </a:rPr>
              <a:t>Master level - </a:t>
            </a:r>
            <a:r>
              <a:rPr lang="en-US" sz="2100" dirty="0">
                <a:ea typeface="Tahoma" pitchFamily="34" charset="0"/>
                <a:cs typeface="Tahoma" pitchFamily="34" charset="0"/>
              </a:rPr>
              <a:t>13,442</a:t>
            </a:r>
          </a:p>
          <a:p>
            <a:pPr marL="0" indent="0">
              <a:lnSpc>
                <a:spcPct val="100000"/>
              </a:lnSpc>
              <a:buClr>
                <a:schemeClr val="accent1"/>
              </a:buClr>
              <a:buSzPct val="85000"/>
              <a:buNone/>
              <a:defRPr/>
            </a:pPr>
            <a:r>
              <a:rPr lang="en-US" sz="2100" dirty="0" smtClean="0">
                <a:ea typeface="Tahoma" pitchFamily="34" charset="0"/>
                <a:cs typeface="Tahoma" pitchFamily="34" charset="0"/>
              </a:rPr>
              <a:t>    </a:t>
            </a:r>
            <a:r>
              <a:rPr lang="en-US" sz="2100" dirty="0" smtClean="0">
                <a:solidFill>
                  <a:srgbClr val="FFC000"/>
                </a:solidFill>
                <a:ea typeface="Tahoma" pitchFamily="34" charset="0"/>
                <a:cs typeface="Tahoma" pitchFamily="34" charset="0"/>
              </a:rPr>
              <a:t>Doctoral level - </a:t>
            </a:r>
            <a:r>
              <a:rPr lang="en-US" sz="2100" dirty="0">
                <a:ea typeface="Tahoma" pitchFamily="34" charset="0"/>
                <a:cs typeface="Tahoma" pitchFamily="34" charset="0"/>
              </a:rPr>
              <a:t>2723</a:t>
            </a:r>
          </a:p>
          <a:p>
            <a:pPr marL="0" indent="0">
              <a:lnSpc>
                <a:spcPct val="100000"/>
              </a:lnSpc>
              <a:buClr>
                <a:schemeClr val="accent1"/>
              </a:buClr>
              <a:buSzPct val="85000"/>
              <a:buNone/>
              <a:defRPr/>
            </a:pPr>
            <a:r>
              <a:rPr lang="en-US" sz="2100" dirty="0" smtClean="0">
                <a:ea typeface="Tahoma" pitchFamily="34" charset="0"/>
                <a:cs typeface="Tahoma" pitchFamily="34" charset="0"/>
              </a:rPr>
              <a:t>    </a:t>
            </a:r>
            <a:r>
              <a:rPr lang="en-US" sz="2100" dirty="0" smtClean="0">
                <a:solidFill>
                  <a:srgbClr val="FFC000"/>
                </a:solidFill>
                <a:ea typeface="Tahoma" pitchFamily="34" charset="0"/>
                <a:cs typeface="Tahoma" pitchFamily="34" charset="0"/>
              </a:rPr>
              <a:t>Foreign students - </a:t>
            </a:r>
            <a:r>
              <a:rPr lang="en-US" sz="2100" dirty="0">
                <a:ea typeface="Tahoma" pitchFamily="34" charset="0"/>
                <a:cs typeface="Tahoma" pitchFamily="34" charset="0"/>
              </a:rPr>
              <a:t>6065 (mainly from Turkey, Russia, Georgia, Iran, Iraq, Bangladesh</a:t>
            </a:r>
            <a:r>
              <a:rPr lang="en-US" sz="2100" dirty="0" smtClean="0">
                <a:ea typeface="Tahoma" pitchFamily="34" charset="0"/>
                <a:cs typeface="Tahoma" pitchFamily="34" charset="0"/>
              </a:rPr>
              <a:t>) </a:t>
            </a:r>
            <a:endParaRPr lang="en-US" sz="2100" dirty="0">
              <a:ea typeface="Tahoma" pitchFamily="34" charset="0"/>
              <a:cs typeface="Tahoma" pitchFamily="34" charset="0"/>
            </a:endParaRPr>
          </a:p>
          <a:p>
            <a:pPr marL="0" indent="0" algn="r">
              <a:buClr>
                <a:schemeClr val="accent1"/>
              </a:buClr>
              <a:buSzPct val="85000"/>
              <a:buNone/>
              <a:defRPr/>
            </a:pPr>
            <a:endParaRPr lang="en-US" sz="2300" dirty="0">
              <a:solidFill>
                <a:srgbClr val="FFC000"/>
              </a:solidFill>
              <a:ea typeface="Tahoma" pitchFamily="34" charset="0"/>
              <a:cs typeface="Tahoma" pitchFamily="34" charset="0"/>
            </a:endParaRPr>
          </a:p>
          <a:p>
            <a:pPr marL="0" indent="0">
              <a:buClr>
                <a:schemeClr val="accent1"/>
              </a:buClr>
              <a:buSzPct val="85000"/>
              <a:buNone/>
              <a:defRPr/>
            </a:pPr>
            <a:endParaRPr lang="en-US" sz="2300" dirty="0" smtClean="0">
              <a:solidFill>
                <a:srgbClr val="FFC000"/>
              </a:solidFill>
              <a:ea typeface="Tahoma" pitchFamily="34" charset="0"/>
              <a:cs typeface="Tahoma" pitchFamily="34" charset="0"/>
            </a:endParaRPr>
          </a:p>
          <a:p>
            <a:endParaRPr lang="ru-RU" dirty="0"/>
          </a:p>
        </p:txBody>
      </p:sp>
    </p:spTree>
    <p:extLst>
      <p:ext uri="{BB962C8B-B14F-4D97-AF65-F5344CB8AC3E}">
        <p14:creationId xmlns:p14="http://schemas.microsoft.com/office/powerpoint/2010/main" val="1686930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2229"/>
            <a:ext cx="11327512" cy="1325563"/>
          </a:xfrm>
        </p:spPr>
        <p:txBody>
          <a:bodyPr>
            <a:normAutofit/>
          </a:bodyPr>
          <a:lstStyle/>
          <a:p>
            <a:pPr algn="l"/>
            <a:r>
              <a:rPr lang="en-US" sz="2500" dirty="0" smtClean="0"/>
              <a:t>Main stakeholders of Twinning project in HE </a:t>
            </a:r>
            <a:endParaRPr lang="ru-RU" sz="2500" dirty="0"/>
          </a:p>
        </p:txBody>
      </p:sp>
      <p:sp>
        <p:nvSpPr>
          <p:cNvPr id="3" name="Объект 2"/>
          <p:cNvSpPr>
            <a:spLocks noGrp="1"/>
          </p:cNvSpPr>
          <p:nvPr>
            <p:ph idx="1"/>
          </p:nvPr>
        </p:nvSpPr>
        <p:spPr>
          <a:xfrm>
            <a:off x="-1" y="1001485"/>
            <a:ext cx="11611429" cy="5733143"/>
          </a:xfrm>
        </p:spPr>
        <p:txBody>
          <a:bodyPr/>
          <a:lstStyle/>
          <a:p>
            <a:endParaRPr lang="en-US" b="1" dirty="0" smtClean="0">
              <a:solidFill>
                <a:srgbClr val="FFC000"/>
              </a:solidFill>
              <a:ea typeface="Tahoma" pitchFamily="34" charset="0"/>
              <a:cs typeface="Tahoma" pitchFamily="34" charset="0"/>
            </a:endParaRPr>
          </a:p>
          <a:p>
            <a:endParaRPr lang="en-US" b="1" dirty="0" smtClean="0">
              <a:solidFill>
                <a:srgbClr val="FFC000"/>
              </a:solidFill>
              <a:ea typeface="Tahoma" pitchFamily="34" charset="0"/>
              <a:cs typeface="Tahoma" pitchFamily="34" charset="0"/>
            </a:endParaRPr>
          </a:p>
          <a:p>
            <a:r>
              <a:rPr lang="en-US" sz="2300" u="sng" dirty="0" smtClean="0">
                <a:solidFill>
                  <a:srgbClr val="FFC000"/>
                </a:solidFill>
                <a:ea typeface="Tahoma" pitchFamily="34" charset="0"/>
                <a:cs typeface="Tahoma" pitchFamily="34" charset="0"/>
              </a:rPr>
              <a:t>Ministry of Education</a:t>
            </a:r>
          </a:p>
          <a:p>
            <a:r>
              <a:rPr lang="en-US" sz="2300" u="sng" dirty="0" smtClean="0">
                <a:solidFill>
                  <a:srgbClr val="FFC000"/>
                </a:solidFill>
                <a:ea typeface="Tahoma" pitchFamily="34" charset="0"/>
                <a:cs typeface="Tahoma" pitchFamily="34" charset="0"/>
              </a:rPr>
              <a:t>Accreditation and </a:t>
            </a:r>
            <a:r>
              <a:rPr lang="en-US" sz="2300" u="sng" dirty="0" err="1" smtClean="0">
                <a:solidFill>
                  <a:srgbClr val="FFC000"/>
                </a:solidFill>
                <a:ea typeface="Tahoma" pitchFamily="34" charset="0"/>
                <a:cs typeface="Tahoma" pitchFamily="34" charset="0"/>
              </a:rPr>
              <a:t>Nostrification</a:t>
            </a:r>
            <a:r>
              <a:rPr lang="en-US" sz="2300" u="sng" dirty="0" smtClean="0">
                <a:solidFill>
                  <a:srgbClr val="FFC000"/>
                </a:solidFill>
                <a:ea typeface="Tahoma" pitchFamily="34" charset="0"/>
                <a:cs typeface="Tahoma" pitchFamily="34" charset="0"/>
              </a:rPr>
              <a:t> Bureau </a:t>
            </a:r>
          </a:p>
          <a:p>
            <a:r>
              <a:rPr lang="en-US" sz="2300" u="sng" dirty="0" smtClean="0">
                <a:solidFill>
                  <a:srgbClr val="FFC000"/>
                </a:solidFill>
                <a:ea typeface="Tahoma" pitchFamily="34" charset="0"/>
                <a:cs typeface="Tahoma" pitchFamily="34" charset="0"/>
              </a:rPr>
              <a:t>Five pilot universities + three selected regional universities </a:t>
            </a:r>
            <a:endParaRPr lang="ru-RU" sz="2300" u="sng" dirty="0"/>
          </a:p>
        </p:txBody>
      </p:sp>
    </p:spTree>
    <p:extLst>
      <p:ext uri="{BB962C8B-B14F-4D97-AF65-F5344CB8AC3E}">
        <p14:creationId xmlns:p14="http://schemas.microsoft.com/office/powerpoint/2010/main" val="391007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1327512" cy="899885"/>
          </a:xfrm>
        </p:spPr>
        <p:txBody>
          <a:bodyPr>
            <a:normAutofit/>
          </a:bodyPr>
          <a:lstStyle/>
          <a:p>
            <a:pPr algn="l"/>
            <a:r>
              <a:rPr lang="en-US" sz="2500" dirty="0" smtClean="0"/>
              <a:t>Accreditation and </a:t>
            </a:r>
            <a:r>
              <a:rPr lang="en-US" sz="2500" dirty="0" err="1" smtClean="0"/>
              <a:t>Nostrification</a:t>
            </a:r>
            <a:r>
              <a:rPr lang="en-US" sz="2500" dirty="0" smtClean="0"/>
              <a:t> Bureau </a:t>
            </a:r>
            <a:endParaRPr lang="ru-RU" sz="2500" dirty="0"/>
          </a:p>
        </p:txBody>
      </p:sp>
      <p:sp>
        <p:nvSpPr>
          <p:cNvPr id="4" name="Объект 3"/>
          <p:cNvSpPr>
            <a:spLocks noGrp="1"/>
          </p:cNvSpPr>
          <p:nvPr>
            <p:ph idx="1"/>
          </p:nvPr>
        </p:nvSpPr>
        <p:spPr>
          <a:xfrm>
            <a:off x="0" y="986971"/>
            <a:ext cx="8539090" cy="5242243"/>
          </a:xfrm>
        </p:spPr>
        <p:txBody>
          <a:bodyPr>
            <a:normAutofit lnSpcReduction="10000"/>
          </a:bodyPr>
          <a:lstStyle/>
          <a:p>
            <a:r>
              <a:rPr lang="en-US" sz="2300" u="sng" dirty="0" smtClean="0">
                <a:solidFill>
                  <a:srgbClr val="FFC000"/>
                </a:solidFill>
                <a:ea typeface="Tahoma" pitchFamily="34" charset="0"/>
                <a:cs typeface="Tahoma" pitchFamily="34" charset="0"/>
              </a:rPr>
              <a:t>Established –</a:t>
            </a:r>
            <a:r>
              <a:rPr lang="en-US" b="1" dirty="0" smtClean="0">
                <a:solidFill>
                  <a:srgbClr val="FFC000"/>
                </a:solidFill>
                <a:ea typeface="Tahoma" pitchFamily="34" charset="0"/>
                <a:cs typeface="Tahoma" pitchFamily="34" charset="0"/>
              </a:rPr>
              <a:t> </a:t>
            </a:r>
            <a:r>
              <a:rPr lang="en-US" sz="2000" u="sng" dirty="0" smtClean="0">
                <a:ea typeface="Tahoma" pitchFamily="34" charset="0"/>
                <a:cs typeface="Tahoma" pitchFamily="34" charset="0"/>
              </a:rPr>
              <a:t>in April 2016 </a:t>
            </a:r>
            <a:r>
              <a:rPr lang="en-US" sz="2000" dirty="0" smtClean="0">
                <a:ea typeface="Tahoma" pitchFamily="34" charset="0"/>
                <a:cs typeface="Tahoma" pitchFamily="34" charset="0"/>
              </a:rPr>
              <a:t>upon ministerial decree</a:t>
            </a:r>
          </a:p>
          <a:p>
            <a:r>
              <a:rPr lang="en-US" sz="2300" u="sng" dirty="0" smtClean="0">
                <a:solidFill>
                  <a:srgbClr val="FFC000"/>
                </a:solidFill>
                <a:ea typeface="Tahoma" pitchFamily="34" charset="0"/>
                <a:cs typeface="Tahoma" pitchFamily="34" charset="0"/>
              </a:rPr>
              <a:t>Status</a:t>
            </a:r>
            <a:r>
              <a:rPr lang="en-US" sz="2300" b="1" dirty="0" smtClean="0">
                <a:solidFill>
                  <a:srgbClr val="FFC000"/>
                </a:solidFill>
                <a:ea typeface="Tahoma" pitchFamily="34" charset="0"/>
                <a:cs typeface="Tahoma" pitchFamily="34" charset="0"/>
              </a:rPr>
              <a:t> – </a:t>
            </a:r>
            <a:r>
              <a:rPr lang="en-US" sz="2000" dirty="0" smtClean="0">
                <a:ea typeface="Tahoma" pitchFamily="34" charset="0"/>
                <a:cs typeface="Tahoma" pitchFamily="34" charset="0"/>
              </a:rPr>
              <a:t>a public body attached to the Ministry of Education </a:t>
            </a:r>
          </a:p>
          <a:p>
            <a:r>
              <a:rPr lang="en-US" sz="2300" u="sng" dirty="0" smtClean="0">
                <a:solidFill>
                  <a:srgbClr val="FFC000"/>
                </a:solidFill>
                <a:ea typeface="Tahoma" pitchFamily="34" charset="0"/>
                <a:cs typeface="Tahoma" pitchFamily="34" charset="0"/>
              </a:rPr>
              <a:t>Organizational </a:t>
            </a:r>
            <a:r>
              <a:rPr lang="en-US" sz="2300" u="sng" dirty="0">
                <a:solidFill>
                  <a:srgbClr val="FFC000"/>
                </a:solidFill>
                <a:ea typeface="Tahoma" pitchFamily="34" charset="0"/>
                <a:cs typeface="Tahoma" pitchFamily="34" charset="0"/>
              </a:rPr>
              <a:t>structure </a:t>
            </a:r>
            <a:r>
              <a:rPr lang="en-US" sz="2300" b="1" dirty="0" smtClean="0">
                <a:solidFill>
                  <a:srgbClr val="FFC000"/>
                </a:solidFill>
                <a:ea typeface="Tahoma" pitchFamily="34" charset="0"/>
                <a:cs typeface="Tahoma" pitchFamily="34" charset="0"/>
              </a:rPr>
              <a:t>–</a:t>
            </a:r>
          </a:p>
          <a:p>
            <a:r>
              <a:rPr lang="en-US" sz="2300" b="1" dirty="0">
                <a:solidFill>
                  <a:srgbClr val="FFC000"/>
                </a:solidFill>
                <a:ea typeface="Tahoma" pitchFamily="34" charset="0"/>
                <a:cs typeface="Tahoma" pitchFamily="34" charset="0"/>
              </a:rPr>
              <a:t>  </a:t>
            </a:r>
            <a:r>
              <a:rPr lang="en-US" sz="2300" b="1" dirty="0" smtClean="0">
                <a:ea typeface="Tahoma" pitchFamily="34" charset="0"/>
                <a:cs typeface="Tahoma" pitchFamily="34" charset="0"/>
              </a:rPr>
              <a:t>-</a:t>
            </a:r>
            <a:r>
              <a:rPr lang="en-US" sz="2300" b="1" dirty="0" smtClean="0">
                <a:solidFill>
                  <a:srgbClr val="FFC000"/>
                </a:solidFill>
                <a:ea typeface="Tahoma" pitchFamily="34" charset="0"/>
                <a:cs typeface="Tahoma" pitchFamily="34" charset="0"/>
              </a:rPr>
              <a:t> </a:t>
            </a:r>
            <a:r>
              <a:rPr lang="en-US" sz="2000" dirty="0" smtClean="0">
                <a:ea typeface="Tahoma" pitchFamily="34" charset="0"/>
                <a:cs typeface="Tahoma" pitchFamily="34" charset="0"/>
              </a:rPr>
              <a:t>Accreditation Department</a:t>
            </a:r>
          </a:p>
          <a:p>
            <a:r>
              <a:rPr lang="en-US" sz="2000" dirty="0">
                <a:solidFill>
                  <a:srgbClr val="FFC000"/>
                </a:solidFill>
                <a:ea typeface="Tahoma" pitchFamily="34" charset="0"/>
                <a:cs typeface="Tahoma" pitchFamily="34" charset="0"/>
              </a:rPr>
              <a:t> </a:t>
            </a:r>
            <a:r>
              <a:rPr lang="en-US" sz="2000" dirty="0" smtClean="0">
                <a:solidFill>
                  <a:srgbClr val="FFC000"/>
                </a:solidFill>
                <a:ea typeface="Tahoma" pitchFamily="34" charset="0"/>
                <a:cs typeface="Tahoma" pitchFamily="34" charset="0"/>
              </a:rPr>
              <a:t> </a:t>
            </a:r>
            <a:r>
              <a:rPr lang="en-US" sz="2000" dirty="0" smtClean="0">
                <a:ea typeface="Tahoma" pitchFamily="34" charset="0"/>
                <a:cs typeface="Tahoma" pitchFamily="34" charset="0"/>
              </a:rPr>
              <a:t>-</a:t>
            </a:r>
            <a:r>
              <a:rPr lang="en-US" sz="2000" dirty="0" smtClean="0">
                <a:solidFill>
                  <a:srgbClr val="FFC000"/>
                </a:solidFill>
                <a:ea typeface="Tahoma" pitchFamily="34" charset="0"/>
                <a:cs typeface="Tahoma" pitchFamily="34" charset="0"/>
              </a:rPr>
              <a:t> </a:t>
            </a:r>
            <a:r>
              <a:rPr lang="en-US" sz="2000" dirty="0" err="1" smtClean="0">
                <a:ea typeface="Tahoma" pitchFamily="34" charset="0"/>
                <a:cs typeface="Tahoma" pitchFamily="34" charset="0"/>
              </a:rPr>
              <a:t>Nostrification</a:t>
            </a:r>
            <a:r>
              <a:rPr lang="en-US" sz="2000" dirty="0" smtClean="0">
                <a:ea typeface="Tahoma" pitchFamily="34" charset="0"/>
                <a:cs typeface="Tahoma" pitchFamily="34" charset="0"/>
              </a:rPr>
              <a:t> Department</a:t>
            </a:r>
          </a:p>
          <a:p>
            <a:pPr marL="0" indent="0">
              <a:buNone/>
            </a:pPr>
            <a:r>
              <a:rPr lang="en-US" sz="2000" dirty="0">
                <a:ea typeface="Tahoma" pitchFamily="34" charset="0"/>
                <a:cs typeface="Tahoma" pitchFamily="34" charset="0"/>
              </a:rPr>
              <a:t> </a:t>
            </a:r>
            <a:r>
              <a:rPr lang="en-US" sz="2000" dirty="0" smtClean="0">
                <a:ea typeface="Tahoma" pitchFamily="34" charset="0"/>
                <a:cs typeface="Tahoma" pitchFamily="34" charset="0"/>
              </a:rPr>
              <a:t>    - Information Department</a:t>
            </a:r>
            <a:endParaRPr lang="en-US" sz="2000" dirty="0">
              <a:ea typeface="Tahoma" pitchFamily="34" charset="0"/>
              <a:cs typeface="Tahoma" pitchFamily="34" charset="0"/>
            </a:endParaRPr>
          </a:p>
          <a:p>
            <a:r>
              <a:rPr lang="en-US" sz="2300" u="sng" dirty="0" smtClean="0">
                <a:solidFill>
                  <a:srgbClr val="FFC000"/>
                </a:solidFill>
                <a:ea typeface="Tahoma" pitchFamily="34" charset="0"/>
                <a:cs typeface="Tahoma" pitchFamily="34" charset="0"/>
              </a:rPr>
              <a:t>Areas of activity - </a:t>
            </a:r>
          </a:p>
          <a:p>
            <a:pPr marL="0" indent="0">
              <a:buNone/>
            </a:pPr>
            <a:r>
              <a:rPr lang="en-US" sz="2000" b="1" dirty="0">
                <a:solidFill>
                  <a:srgbClr val="FFC000"/>
                </a:solidFill>
                <a:ea typeface="Tahoma" pitchFamily="34" charset="0"/>
                <a:cs typeface="Tahoma" pitchFamily="34" charset="0"/>
              </a:rPr>
              <a:t> </a:t>
            </a:r>
            <a:r>
              <a:rPr lang="en-US" sz="2000" b="1" dirty="0" smtClean="0">
                <a:solidFill>
                  <a:srgbClr val="FFC000"/>
                </a:solidFill>
                <a:ea typeface="Tahoma" pitchFamily="34" charset="0"/>
                <a:cs typeface="Tahoma" pitchFamily="34" charset="0"/>
              </a:rPr>
              <a:t>    </a:t>
            </a:r>
            <a:r>
              <a:rPr lang="en-US" sz="2000" dirty="0" smtClean="0">
                <a:ea typeface="Tahoma" pitchFamily="34" charset="0"/>
                <a:cs typeface="Tahoma" pitchFamily="34" charset="0"/>
              </a:rPr>
              <a:t>- accreditation of educational institutions and their study </a:t>
            </a:r>
            <a:r>
              <a:rPr lang="en-US" sz="2000" dirty="0" err="1" smtClean="0">
                <a:ea typeface="Tahoma" pitchFamily="34" charset="0"/>
                <a:cs typeface="Tahoma" pitchFamily="34" charset="0"/>
              </a:rPr>
              <a:t>programmes</a:t>
            </a:r>
            <a:endParaRPr lang="en-US" sz="2000" dirty="0" smtClean="0">
              <a:ea typeface="Tahoma" pitchFamily="34" charset="0"/>
              <a:cs typeface="Tahoma" pitchFamily="34" charset="0"/>
            </a:endParaRPr>
          </a:p>
          <a:p>
            <a:pPr marL="0" indent="0">
              <a:buNone/>
            </a:pPr>
            <a:r>
              <a:rPr lang="en-US" sz="2000" dirty="0">
                <a:ea typeface="Tahoma" pitchFamily="34" charset="0"/>
                <a:cs typeface="Tahoma" pitchFamily="34" charset="0"/>
              </a:rPr>
              <a:t> </a:t>
            </a:r>
            <a:r>
              <a:rPr lang="en-US" sz="2000" dirty="0" smtClean="0">
                <a:ea typeface="Tahoma" pitchFamily="34" charset="0"/>
                <a:cs typeface="Tahoma" pitchFamily="34" charset="0"/>
              </a:rPr>
              <a:t>    - </a:t>
            </a:r>
            <a:r>
              <a:rPr lang="en-GB" sz="2000" dirty="0" smtClean="0"/>
              <a:t>assistance </a:t>
            </a:r>
            <a:r>
              <a:rPr lang="en-GB" sz="2000" dirty="0"/>
              <a:t>to education institutions in </a:t>
            </a:r>
            <a:r>
              <a:rPr lang="en-GB" sz="2000" dirty="0" smtClean="0"/>
              <a:t>carrying out the accreditation</a:t>
            </a:r>
          </a:p>
          <a:p>
            <a:pPr marL="0" indent="0">
              <a:buNone/>
            </a:pPr>
            <a:r>
              <a:rPr lang="en-GB" sz="2000" dirty="0">
                <a:ea typeface="Tahoma" pitchFamily="34" charset="0"/>
                <a:cs typeface="Tahoma" pitchFamily="34" charset="0"/>
              </a:rPr>
              <a:t> </a:t>
            </a:r>
            <a:r>
              <a:rPr lang="en-GB" sz="2000" dirty="0" smtClean="0">
                <a:ea typeface="Tahoma" pitchFamily="34" charset="0"/>
                <a:cs typeface="Tahoma" pitchFamily="34" charset="0"/>
              </a:rPr>
              <a:t>    - </a:t>
            </a:r>
            <a:r>
              <a:rPr lang="en-GB" sz="2000" dirty="0"/>
              <a:t>recognition of specialities of </a:t>
            </a:r>
            <a:r>
              <a:rPr lang="en-GB" sz="2000" dirty="0" smtClean="0"/>
              <a:t>foreign higher </a:t>
            </a:r>
            <a:r>
              <a:rPr lang="en-GB" sz="2000" dirty="0"/>
              <a:t>education institutions </a:t>
            </a:r>
            <a:r>
              <a:rPr lang="en-GB" sz="2000" dirty="0" smtClean="0"/>
              <a:t>and their </a:t>
            </a:r>
            <a:r>
              <a:rPr lang="en-GB" sz="2000" dirty="0" err="1" smtClean="0"/>
              <a:t>nostrification</a:t>
            </a:r>
            <a:endParaRPr lang="en-GB" sz="2000" dirty="0" smtClean="0"/>
          </a:p>
          <a:p>
            <a:pPr marL="0" indent="0">
              <a:buNone/>
            </a:pPr>
            <a:r>
              <a:rPr lang="en-GB" sz="2000" dirty="0">
                <a:ea typeface="Tahoma" pitchFamily="34" charset="0"/>
                <a:cs typeface="Tahoma" pitchFamily="34" charset="0"/>
              </a:rPr>
              <a:t> </a:t>
            </a:r>
            <a:r>
              <a:rPr lang="en-GB" sz="2000" dirty="0" smtClean="0">
                <a:ea typeface="Tahoma" pitchFamily="34" charset="0"/>
                <a:cs typeface="Tahoma" pitchFamily="34" charset="0"/>
              </a:rPr>
              <a:t>     - </a:t>
            </a:r>
            <a:r>
              <a:rPr lang="en-GB" sz="2000" dirty="0"/>
              <a:t>recognition and determination of equivalence (</a:t>
            </a:r>
            <a:r>
              <a:rPr lang="en-GB" sz="2000" dirty="0" err="1"/>
              <a:t>nostrification</a:t>
            </a:r>
            <a:r>
              <a:rPr lang="en-GB" sz="2000" dirty="0"/>
              <a:t>) of documents awarded by </a:t>
            </a:r>
            <a:r>
              <a:rPr lang="en-GB" sz="2000" dirty="0" smtClean="0"/>
              <a:t>foreign education institutions</a:t>
            </a:r>
          </a:p>
          <a:p>
            <a:pPr marL="0" indent="0">
              <a:buNone/>
            </a:pPr>
            <a:endParaRPr lang="en-US" sz="2000" b="1" dirty="0" smtClean="0">
              <a:ea typeface="Tahoma" pitchFamily="34" charset="0"/>
              <a:cs typeface="Tahoma" pitchFamily="34" charset="0"/>
            </a:endParaRPr>
          </a:p>
          <a:p>
            <a:pPr marL="0" indent="0">
              <a:buNone/>
            </a:pPr>
            <a:endParaRPr lang="ru-RU" sz="2000" dirty="0"/>
          </a:p>
        </p:txBody>
      </p:sp>
    </p:spTree>
    <p:extLst>
      <p:ext uri="{BB962C8B-B14F-4D97-AF65-F5344CB8AC3E}">
        <p14:creationId xmlns:p14="http://schemas.microsoft.com/office/powerpoint/2010/main" val="2410069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1462632" cy="783770"/>
          </a:xfrm>
        </p:spPr>
        <p:txBody>
          <a:bodyPr>
            <a:normAutofit/>
          </a:bodyPr>
          <a:lstStyle/>
          <a:p>
            <a:pPr algn="l"/>
            <a:r>
              <a:rPr lang="en-US" sz="2500" dirty="0"/>
              <a:t>Pilot </a:t>
            </a:r>
            <a:r>
              <a:rPr lang="en-US" sz="2500" dirty="0" smtClean="0"/>
              <a:t>universities + three regional </a:t>
            </a:r>
            <a:r>
              <a:rPr lang="en-US" sz="2500" dirty="0"/>
              <a:t>universities </a:t>
            </a:r>
            <a:endParaRPr lang="ru-RU" sz="2500" dirty="0"/>
          </a:p>
        </p:txBody>
      </p:sp>
      <p:sp>
        <p:nvSpPr>
          <p:cNvPr id="3" name="Объект 2"/>
          <p:cNvSpPr>
            <a:spLocks noGrp="1"/>
          </p:cNvSpPr>
          <p:nvPr>
            <p:ph idx="1"/>
          </p:nvPr>
        </p:nvSpPr>
        <p:spPr>
          <a:xfrm>
            <a:off x="0" y="943429"/>
            <a:ext cx="8539090" cy="5285785"/>
          </a:xfrm>
        </p:spPr>
        <p:txBody>
          <a:bodyPr/>
          <a:lstStyle/>
          <a:p>
            <a:r>
              <a:rPr lang="en-US" sz="2300" u="sng" dirty="0" smtClean="0">
                <a:solidFill>
                  <a:srgbClr val="FFC000"/>
                </a:solidFill>
              </a:rPr>
              <a:t>Pilot universities</a:t>
            </a:r>
          </a:p>
          <a:p>
            <a:r>
              <a:rPr lang="en-US" sz="2000" dirty="0" smtClean="0"/>
              <a:t>Baku State University </a:t>
            </a:r>
          </a:p>
          <a:p>
            <a:r>
              <a:rPr lang="en-US" sz="2000" dirty="0" smtClean="0"/>
              <a:t>Azerbaijan State Pedagogical University </a:t>
            </a:r>
          </a:p>
          <a:p>
            <a:r>
              <a:rPr lang="en-US" sz="2000" dirty="0" smtClean="0"/>
              <a:t>Azerbaijan Oil and Industry University</a:t>
            </a:r>
          </a:p>
          <a:p>
            <a:r>
              <a:rPr lang="en-US" sz="2000" dirty="0" smtClean="0"/>
              <a:t>Baku Engineering University</a:t>
            </a:r>
          </a:p>
          <a:p>
            <a:r>
              <a:rPr lang="en-US" sz="2000" dirty="0" smtClean="0"/>
              <a:t>Azerbaijan Technical University</a:t>
            </a:r>
          </a:p>
          <a:p>
            <a:r>
              <a:rPr lang="en-US" sz="2300" u="sng" dirty="0" smtClean="0">
                <a:solidFill>
                  <a:srgbClr val="FFC000"/>
                </a:solidFill>
              </a:rPr>
              <a:t>Regional universities</a:t>
            </a:r>
          </a:p>
          <a:p>
            <a:r>
              <a:rPr lang="en-US" sz="2000" dirty="0"/>
              <a:t>Ganja State University</a:t>
            </a:r>
          </a:p>
          <a:p>
            <a:r>
              <a:rPr lang="en-US" sz="2000" dirty="0"/>
              <a:t>Sumgait State University </a:t>
            </a:r>
            <a:endParaRPr lang="en-US" sz="2000" dirty="0" smtClean="0"/>
          </a:p>
          <a:p>
            <a:r>
              <a:rPr lang="en-US" sz="2000" dirty="0" err="1" smtClean="0"/>
              <a:t>Nakhchivan</a:t>
            </a:r>
            <a:r>
              <a:rPr lang="en-US" sz="2000" dirty="0" smtClean="0"/>
              <a:t> State University </a:t>
            </a:r>
            <a:endParaRPr lang="ru-RU" sz="2000" dirty="0"/>
          </a:p>
        </p:txBody>
      </p:sp>
    </p:spTree>
    <p:extLst>
      <p:ext uri="{BB962C8B-B14F-4D97-AF65-F5344CB8AC3E}">
        <p14:creationId xmlns:p14="http://schemas.microsoft.com/office/powerpoint/2010/main" val="64397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843" y="0"/>
            <a:ext cx="11462632" cy="1325563"/>
          </a:xfrm>
        </p:spPr>
        <p:txBody>
          <a:bodyPr>
            <a:normAutofit/>
          </a:bodyPr>
          <a:lstStyle/>
          <a:p>
            <a:pPr algn="l"/>
            <a:r>
              <a:rPr lang="en-US" sz="2500" dirty="0" smtClean="0"/>
              <a:t>University profile: Baku State University </a:t>
            </a:r>
            <a:endParaRPr lang="ru-RU" sz="2500" dirty="0"/>
          </a:p>
        </p:txBody>
      </p:sp>
      <p:sp>
        <p:nvSpPr>
          <p:cNvPr id="3" name="Объект 2"/>
          <p:cNvSpPr>
            <a:spLocks noGrp="1"/>
          </p:cNvSpPr>
          <p:nvPr>
            <p:ph idx="1"/>
          </p:nvPr>
        </p:nvSpPr>
        <p:spPr>
          <a:xfrm>
            <a:off x="0" y="889654"/>
            <a:ext cx="10189029" cy="6135260"/>
          </a:xfrm>
          <a:ln>
            <a:solidFill>
              <a:schemeClr val="accent1"/>
            </a:solidFill>
          </a:ln>
        </p:spPr>
        <p:txBody>
          <a:bodyPr>
            <a:normAutofit lnSpcReduction="10000"/>
          </a:bodyPr>
          <a:lstStyle/>
          <a:p>
            <a:r>
              <a:rPr lang="en-US" sz="2300" u="sng" dirty="0" smtClean="0">
                <a:solidFill>
                  <a:srgbClr val="FFC000"/>
                </a:solidFill>
              </a:rPr>
              <a:t>Total number of students </a:t>
            </a:r>
            <a:r>
              <a:rPr lang="en-US" sz="2300" dirty="0" smtClean="0">
                <a:solidFill>
                  <a:srgbClr val="FFC000"/>
                </a:solidFill>
              </a:rPr>
              <a:t>- </a:t>
            </a:r>
            <a:r>
              <a:rPr lang="en-US" sz="2000" dirty="0"/>
              <a:t>23,495 </a:t>
            </a:r>
            <a:endParaRPr lang="en-US" sz="2000" dirty="0">
              <a:solidFill>
                <a:srgbClr val="FFC000"/>
              </a:solidFill>
            </a:endParaRPr>
          </a:p>
          <a:p>
            <a:pPr marL="0" indent="0">
              <a:buNone/>
            </a:pPr>
            <a:r>
              <a:rPr lang="en-US" sz="2000" dirty="0"/>
              <a:t> </a:t>
            </a:r>
            <a:r>
              <a:rPr lang="en-US" sz="2000" dirty="0" smtClean="0"/>
              <a:t>   - </a:t>
            </a:r>
            <a:r>
              <a:rPr lang="en-US" sz="1900" dirty="0" smtClean="0">
                <a:solidFill>
                  <a:srgbClr val="FFC000"/>
                </a:solidFill>
              </a:rPr>
              <a:t>Bachelor</a:t>
            </a:r>
            <a:r>
              <a:rPr lang="en-US" sz="1900" dirty="0" smtClean="0"/>
              <a:t> </a:t>
            </a:r>
            <a:r>
              <a:rPr lang="en-US" sz="1900" dirty="0" smtClean="0">
                <a:solidFill>
                  <a:srgbClr val="FFC000"/>
                </a:solidFill>
              </a:rPr>
              <a:t>-</a:t>
            </a:r>
            <a:r>
              <a:rPr lang="en-US" sz="1900" dirty="0" smtClean="0"/>
              <a:t> 19,036; </a:t>
            </a:r>
            <a:r>
              <a:rPr lang="en-US" sz="1900" dirty="0">
                <a:solidFill>
                  <a:srgbClr val="FFC000"/>
                </a:solidFill>
              </a:rPr>
              <a:t>master</a:t>
            </a:r>
            <a:r>
              <a:rPr lang="en-US" sz="1900" dirty="0" smtClean="0"/>
              <a:t> </a:t>
            </a:r>
            <a:r>
              <a:rPr lang="en-US" sz="1900" dirty="0" smtClean="0">
                <a:solidFill>
                  <a:srgbClr val="FFC000"/>
                </a:solidFill>
              </a:rPr>
              <a:t>–</a:t>
            </a:r>
            <a:r>
              <a:rPr lang="en-US" sz="1900" dirty="0" smtClean="0"/>
              <a:t> 1,300; </a:t>
            </a:r>
            <a:r>
              <a:rPr lang="en-US" sz="1900" dirty="0">
                <a:solidFill>
                  <a:srgbClr val="FFC000"/>
                </a:solidFill>
              </a:rPr>
              <a:t>doctoral</a:t>
            </a:r>
            <a:r>
              <a:rPr lang="en-US" sz="1900" dirty="0" smtClean="0">
                <a:solidFill>
                  <a:srgbClr val="FFC000"/>
                </a:solidFill>
              </a:rPr>
              <a:t> –</a:t>
            </a:r>
            <a:r>
              <a:rPr lang="en-US" sz="1900" dirty="0" smtClean="0"/>
              <a:t> 645</a:t>
            </a:r>
          </a:p>
          <a:p>
            <a:r>
              <a:rPr lang="en-US" sz="2300" u="sng" dirty="0" smtClean="0">
                <a:solidFill>
                  <a:srgbClr val="FFC000"/>
                </a:solidFill>
              </a:rPr>
              <a:t>Faculties</a:t>
            </a:r>
            <a:r>
              <a:rPr lang="en-US" sz="2300" dirty="0" smtClean="0">
                <a:solidFill>
                  <a:srgbClr val="FFC000"/>
                </a:solidFill>
              </a:rPr>
              <a:t> -</a:t>
            </a:r>
            <a:r>
              <a:rPr lang="en-US" sz="2000" dirty="0" smtClean="0">
                <a:solidFill>
                  <a:srgbClr val="FFC000"/>
                </a:solidFill>
              </a:rPr>
              <a:t> </a:t>
            </a:r>
            <a:r>
              <a:rPr lang="en-US" sz="1800" dirty="0" err="1" smtClean="0"/>
              <a:t>Mechaniscs</a:t>
            </a:r>
            <a:r>
              <a:rPr lang="en-US" sz="1800" dirty="0" smtClean="0"/>
              <a:t> &amp; Math, Applied Math &amp; Cybernetics, Physics, Chemistry, Biology, Ecology &amp; Soil Science, Geography, Geology, Philology, History, Int’l Relations &amp; Economy, Law, Journalism</a:t>
            </a:r>
            <a:r>
              <a:rPr lang="en-US" sz="1800" dirty="0"/>
              <a:t>, </a:t>
            </a:r>
            <a:r>
              <a:rPr lang="en-US" sz="1800" dirty="0" smtClean="0"/>
              <a:t>Librarianship &amp; Information, Oriental Studies, Social Sciences and Psychology, plus the Unit for SABAH Groups </a:t>
            </a:r>
          </a:p>
          <a:p>
            <a:r>
              <a:rPr lang="en-US" sz="2300" u="sng" dirty="0">
                <a:solidFill>
                  <a:srgbClr val="FFC000"/>
                </a:solidFill>
              </a:rPr>
              <a:t>Number of regional </a:t>
            </a:r>
            <a:r>
              <a:rPr lang="en-US" sz="2300" u="sng" dirty="0" smtClean="0">
                <a:solidFill>
                  <a:srgbClr val="FFC000"/>
                </a:solidFill>
              </a:rPr>
              <a:t>branches </a:t>
            </a:r>
            <a:r>
              <a:rPr lang="en-US" sz="2300" dirty="0" smtClean="0">
                <a:solidFill>
                  <a:srgbClr val="FFC000"/>
                </a:solidFill>
              </a:rPr>
              <a:t>- </a:t>
            </a:r>
            <a:r>
              <a:rPr lang="en-US" sz="1900" dirty="0" smtClean="0"/>
              <a:t>1 (</a:t>
            </a:r>
            <a:r>
              <a:rPr lang="en-US" sz="1900" dirty="0" err="1" smtClean="0"/>
              <a:t>Gazakh</a:t>
            </a:r>
            <a:r>
              <a:rPr lang="en-US" sz="1900" dirty="0" smtClean="0"/>
              <a:t> branch)</a:t>
            </a:r>
          </a:p>
          <a:p>
            <a:r>
              <a:rPr lang="en-US" sz="2300" u="sng" dirty="0" smtClean="0">
                <a:solidFill>
                  <a:srgbClr val="FFC000"/>
                </a:solidFill>
              </a:rPr>
              <a:t>Number of study </a:t>
            </a:r>
            <a:r>
              <a:rPr lang="en-US" sz="2300" u="sng" dirty="0" err="1" smtClean="0">
                <a:solidFill>
                  <a:srgbClr val="FFC000"/>
                </a:solidFill>
              </a:rPr>
              <a:t>programmes</a:t>
            </a:r>
            <a:r>
              <a:rPr lang="en-US" sz="2300" u="sng" dirty="0" smtClean="0">
                <a:solidFill>
                  <a:srgbClr val="FFC000"/>
                </a:solidFill>
              </a:rPr>
              <a:t> </a:t>
            </a:r>
            <a:r>
              <a:rPr lang="en-US" sz="2300" dirty="0" smtClean="0">
                <a:solidFill>
                  <a:srgbClr val="FFC000"/>
                </a:solidFill>
              </a:rPr>
              <a:t>- </a:t>
            </a:r>
            <a:r>
              <a:rPr lang="en-US" sz="1900" dirty="0" smtClean="0">
                <a:solidFill>
                  <a:srgbClr val="FFC000"/>
                </a:solidFill>
              </a:rPr>
              <a:t>bachelor - </a:t>
            </a:r>
            <a:r>
              <a:rPr lang="en-US" sz="1900" dirty="0" smtClean="0"/>
              <a:t>65; </a:t>
            </a:r>
            <a:r>
              <a:rPr lang="en-US" sz="1900" dirty="0">
                <a:solidFill>
                  <a:srgbClr val="FFC000"/>
                </a:solidFill>
              </a:rPr>
              <a:t>master – </a:t>
            </a:r>
            <a:r>
              <a:rPr lang="en-US" sz="1900" dirty="0"/>
              <a:t>44; </a:t>
            </a:r>
            <a:r>
              <a:rPr lang="en-US" sz="1900" dirty="0">
                <a:solidFill>
                  <a:srgbClr val="FFC000"/>
                </a:solidFill>
              </a:rPr>
              <a:t>doctor</a:t>
            </a:r>
            <a:r>
              <a:rPr lang="en-US" sz="1900" dirty="0"/>
              <a:t> </a:t>
            </a:r>
            <a:r>
              <a:rPr lang="en-US" sz="1900" dirty="0" smtClean="0">
                <a:solidFill>
                  <a:srgbClr val="FFC000"/>
                </a:solidFill>
              </a:rPr>
              <a:t>– </a:t>
            </a:r>
            <a:r>
              <a:rPr lang="en-US" sz="1900" dirty="0" smtClean="0"/>
              <a:t>12</a:t>
            </a:r>
          </a:p>
          <a:p>
            <a:r>
              <a:rPr lang="en-US" sz="2300" u="sng" dirty="0">
                <a:solidFill>
                  <a:srgbClr val="FFC000"/>
                </a:solidFill>
              </a:rPr>
              <a:t>Existence of QA </a:t>
            </a:r>
            <a:r>
              <a:rPr lang="en-US" sz="2300" u="sng" dirty="0" smtClean="0">
                <a:solidFill>
                  <a:srgbClr val="FFC000"/>
                </a:solidFill>
              </a:rPr>
              <a:t>system </a:t>
            </a:r>
            <a:r>
              <a:rPr lang="en-US" sz="2300" dirty="0" smtClean="0">
                <a:solidFill>
                  <a:srgbClr val="FFC000"/>
                </a:solidFill>
              </a:rPr>
              <a:t>-  </a:t>
            </a:r>
            <a:r>
              <a:rPr lang="en-US" sz="1900" dirty="0" smtClean="0"/>
              <a:t>Quality </a:t>
            </a:r>
            <a:r>
              <a:rPr lang="en-US" sz="1900" dirty="0"/>
              <a:t>Assurance, Monitoring and Evaluation Unit under the Education </a:t>
            </a:r>
            <a:r>
              <a:rPr lang="en-US" sz="1900" dirty="0" smtClean="0"/>
              <a:t>Department; </a:t>
            </a:r>
            <a:r>
              <a:rPr lang="en-US" sz="1900" dirty="0">
                <a:solidFill>
                  <a:srgbClr val="FFC000"/>
                </a:solidFill>
              </a:rPr>
              <a:t>e</a:t>
            </a:r>
            <a:r>
              <a:rPr lang="en-US" sz="1900" dirty="0" smtClean="0">
                <a:solidFill>
                  <a:srgbClr val="FFC000"/>
                </a:solidFill>
              </a:rPr>
              <a:t>stablished</a:t>
            </a:r>
            <a:r>
              <a:rPr lang="en-US" sz="1900" dirty="0" smtClean="0"/>
              <a:t> </a:t>
            </a:r>
            <a:r>
              <a:rPr lang="en-US" sz="1900" dirty="0" smtClean="0">
                <a:solidFill>
                  <a:srgbClr val="FFC000"/>
                </a:solidFill>
              </a:rPr>
              <a:t>-</a:t>
            </a:r>
            <a:r>
              <a:rPr lang="en-US" sz="1900" dirty="0" smtClean="0"/>
              <a:t> in 2017 </a:t>
            </a:r>
          </a:p>
          <a:p>
            <a:r>
              <a:rPr lang="en-US" sz="2300" u="sng" dirty="0">
                <a:solidFill>
                  <a:srgbClr val="FFC000"/>
                </a:solidFill>
              </a:rPr>
              <a:t>Joint diploma </a:t>
            </a:r>
            <a:r>
              <a:rPr lang="en-US" sz="2300" u="sng" dirty="0" err="1">
                <a:solidFill>
                  <a:srgbClr val="FFC000"/>
                </a:solidFill>
              </a:rPr>
              <a:t>programme</a:t>
            </a:r>
            <a:r>
              <a:rPr lang="en-US" sz="2300" u="sng" dirty="0">
                <a:solidFill>
                  <a:srgbClr val="FFC000"/>
                </a:solidFill>
              </a:rPr>
              <a:t> with international </a:t>
            </a:r>
            <a:r>
              <a:rPr lang="en-US" sz="2300" u="sng" dirty="0" smtClean="0">
                <a:solidFill>
                  <a:srgbClr val="FFC000"/>
                </a:solidFill>
              </a:rPr>
              <a:t>HEI </a:t>
            </a:r>
            <a:r>
              <a:rPr lang="en-US" sz="2300" dirty="0" smtClean="0">
                <a:solidFill>
                  <a:srgbClr val="FFC000"/>
                </a:solidFill>
              </a:rPr>
              <a:t>– </a:t>
            </a:r>
            <a:r>
              <a:rPr lang="en-US" sz="1900" dirty="0"/>
              <a:t>joint </a:t>
            </a:r>
            <a:r>
              <a:rPr lang="en-US" sz="1900" dirty="0" err="1" smtClean="0"/>
              <a:t>programme</a:t>
            </a:r>
            <a:r>
              <a:rPr lang="en-US" sz="1900" dirty="0" smtClean="0"/>
              <a:t> </a:t>
            </a:r>
            <a:r>
              <a:rPr lang="en-US" sz="1900" dirty="0"/>
              <a:t>with University of </a:t>
            </a:r>
            <a:r>
              <a:rPr lang="en-US" sz="1900" dirty="0" err="1"/>
              <a:t>Würzburg</a:t>
            </a:r>
            <a:r>
              <a:rPr lang="en-US" sz="1900" dirty="0"/>
              <a:t> of Germany in European law. </a:t>
            </a:r>
            <a:r>
              <a:rPr lang="en-US" sz="1900" dirty="0" smtClean="0"/>
              <a:t>Not accredited so far. </a:t>
            </a:r>
          </a:p>
          <a:p>
            <a:pPr lvl="0"/>
            <a:r>
              <a:rPr lang="en-US" sz="2300" u="sng" dirty="0">
                <a:solidFill>
                  <a:srgbClr val="FFC000"/>
                </a:solidFill>
              </a:rPr>
              <a:t>Existence of </a:t>
            </a:r>
            <a:r>
              <a:rPr lang="en-US" sz="2300" u="sng" dirty="0" smtClean="0">
                <a:solidFill>
                  <a:srgbClr val="FFC000"/>
                </a:solidFill>
              </a:rPr>
              <a:t>Career </a:t>
            </a:r>
            <a:r>
              <a:rPr lang="en-US" sz="2300" u="sng" dirty="0">
                <a:solidFill>
                  <a:srgbClr val="FFC000"/>
                </a:solidFill>
              </a:rPr>
              <a:t>C</a:t>
            </a:r>
            <a:r>
              <a:rPr lang="en-US" sz="2300" u="sng" dirty="0" smtClean="0">
                <a:solidFill>
                  <a:srgbClr val="FFC000"/>
                </a:solidFill>
              </a:rPr>
              <a:t>enter </a:t>
            </a:r>
            <a:r>
              <a:rPr lang="en-US" sz="2300" dirty="0">
                <a:solidFill>
                  <a:srgbClr val="FFC000"/>
                </a:solidFill>
              </a:rPr>
              <a:t>- </a:t>
            </a:r>
            <a:r>
              <a:rPr lang="en-US" sz="1900" dirty="0"/>
              <a:t>Center for Career, Internship and Links with Graduates. </a:t>
            </a:r>
            <a:r>
              <a:rPr lang="en-US" sz="1900" dirty="0" smtClean="0"/>
              <a:t>It has established links </a:t>
            </a:r>
            <a:r>
              <a:rPr lang="en-US" sz="1900" dirty="0"/>
              <a:t>with mainly state institutions, Academy of Sciences, </a:t>
            </a:r>
            <a:r>
              <a:rPr lang="en-US" sz="1900" dirty="0" smtClean="0"/>
              <a:t>also some </a:t>
            </a:r>
            <a:r>
              <a:rPr lang="en-US" sz="1900" dirty="0"/>
              <a:t>private </a:t>
            </a:r>
            <a:r>
              <a:rPr lang="en-US" sz="1900" dirty="0" smtClean="0"/>
              <a:t>institutions. Its main function is to arrange internship for students, build contacts with labor market and to help graduates to find employment. </a:t>
            </a:r>
          </a:p>
          <a:p>
            <a:pPr lvl="0"/>
            <a:r>
              <a:rPr lang="en-US" sz="2300" u="sng" dirty="0">
                <a:solidFill>
                  <a:srgbClr val="FFC000"/>
                </a:solidFill>
              </a:rPr>
              <a:t>Key research areas </a:t>
            </a:r>
            <a:r>
              <a:rPr lang="en-US" sz="2300" dirty="0">
                <a:solidFill>
                  <a:srgbClr val="FFC000"/>
                </a:solidFill>
              </a:rPr>
              <a:t>- </a:t>
            </a:r>
            <a:r>
              <a:rPr lang="en-US" sz="1900" dirty="0"/>
              <a:t>Nanotechnology, </a:t>
            </a:r>
            <a:r>
              <a:rPr lang="en-US" sz="1900" dirty="0" smtClean="0"/>
              <a:t>Theoretical Physics, Biology, Chemistry, Semiconductor Physics, etc. </a:t>
            </a:r>
            <a:endParaRPr lang="ru-RU" sz="1900" dirty="0"/>
          </a:p>
          <a:p>
            <a:endParaRPr lang="en-US" sz="2300" dirty="0">
              <a:solidFill>
                <a:srgbClr val="FFC000"/>
              </a:solidFill>
            </a:endParaRPr>
          </a:p>
          <a:p>
            <a:endParaRPr lang="ru-RU" sz="1900" dirty="0">
              <a:solidFill>
                <a:srgbClr val="FFC000"/>
              </a:solidFill>
            </a:endParaRPr>
          </a:p>
        </p:txBody>
      </p:sp>
    </p:spTree>
    <p:extLst>
      <p:ext uri="{BB962C8B-B14F-4D97-AF65-F5344CB8AC3E}">
        <p14:creationId xmlns:p14="http://schemas.microsoft.com/office/powerpoint/2010/main" val="272659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171" y="-201741"/>
            <a:ext cx="11552573" cy="1406427"/>
          </a:xfrm>
        </p:spPr>
        <p:txBody>
          <a:bodyPr>
            <a:normAutofit/>
          </a:bodyPr>
          <a:lstStyle/>
          <a:p>
            <a:pPr algn="l"/>
            <a:r>
              <a:rPr lang="en-US" sz="3000" dirty="0" smtClean="0"/>
              <a:t>  </a:t>
            </a:r>
            <a:r>
              <a:rPr lang="en-US" sz="2500" dirty="0" smtClean="0"/>
              <a:t>University </a:t>
            </a:r>
            <a:r>
              <a:rPr lang="en-US" sz="2500" dirty="0"/>
              <a:t>profile: </a:t>
            </a:r>
            <a:r>
              <a:rPr lang="en-US" sz="2500" dirty="0" smtClean="0"/>
              <a:t>Azerbaijan Oil and Industry University </a:t>
            </a:r>
            <a:endParaRPr lang="ru-RU" sz="2500" dirty="0"/>
          </a:p>
        </p:txBody>
      </p:sp>
      <p:sp>
        <p:nvSpPr>
          <p:cNvPr id="3" name="Объект 2"/>
          <p:cNvSpPr>
            <a:spLocks noGrp="1"/>
          </p:cNvSpPr>
          <p:nvPr>
            <p:ph idx="1"/>
          </p:nvPr>
        </p:nvSpPr>
        <p:spPr>
          <a:xfrm>
            <a:off x="0" y="914400"/>
            <a:ext cx="11727543" cy="5834744"/>
          </a:xfrm>
        </p:spPr>
        <p:txBody>
          <a:bodyPr>
            <a:normAutofit fontScale="62500" lnSpcReduction="20000"/>
          </a:bodyPr>
          <a:lstStyle/>
          <a:p>
            <a:r>
              <a:rPr lang="en-US" sz="3700" u="sng" dirty="0">
                <a:solidFill>
                  <a:srgbClr val="FFC000"/>
                </a:solidFill>
              </a:rPr>
              <a:t>Total number of students </a:t>
            </a:r>
            <a:r>
              <a:rPr lang="en-US" sz="4000" dirty="0" smtClean="0">
                <a:solidFill>
                  <a:srgbClr val="FFC000"/>
                </a:solidFill>
              </a:rPr>
              <a:t>– </a:t>
            </a:r>
            <a:r>
              <a:rPr lang="en-US" sz="3200" dirty="0" smtClean="0"/>
              <a:t>12,471 </a:t>
            </a:r>
            <a:endParaRPr lang="en-US" sz="3200" dirty="0">
              <a:solidFill>
                <a:srgbClr val="FFC000"/>
              </a:solidFill>
            </a:endParaRPr>
          </a:p>
          <a:p>
            <a:pPr marL="0" indent="0">
              <a:buNone/>
            </a:pPr>
            <a:r>
              <a:rPr lang="en-US" sz="3600" dirty="0"/>
              <a:t>   </a:t>
            </a:r>
            <a:r>
              <a:rPr lang="en-US" sz="3600" dirty="0">
                <a:solidFill>
                  <a:srgbClr val="FFC000"/>
                </a:solidFill>
              </a:rPr>
              <a:t> - Bachelor</a:t>
            </a:r>
            <a:r>
              <a:rPr lang="en-US" sz="3600" dirty="0"/>
              <a:t> </a:t>
            </a:r>
            <a:r>
              <a:rPr lang="en-US" sz="3600" dirty="0" smtClean="0">
                <a:solidFill>
                  <a:srgbClr val="FFC000"/>
                </a:solidFill>
              </a:rPr>
              <a:t>–</a:t>
            </a:r>
            <a:r>
              <a:rPr lang="en-US" sz="3600" dirty="0" smtClean="0"/>
              <a:t> </a:t>
            </a:r>
            <a:r>
              <a:rPr lang="en-US" sz="3200" dirty="0" smtClean="0"/>
              <a:t>10,297</a:t>
            </a:r>
            <a:r>
              <a:rPr lang="en-US" sz="3600" dirty="0" smtClean="0"/>
              <a:t>; </a:t>
            </a:r>
            <a:r>
              <a:rPr lang="en-US" sz="3600" dirty="0">
                <a:solidFill>
                  <a:srgbClr val="FFC000"/>
                </a:solidFill>
              </a:rPr>
              <a:t>master</a:t>
            </a:r>
            <a:r>
              <a:rPr lang="en-US" sz="3600" dirty="0"/>
              <a:t> </a:t>
            </a:r>
            <a:r>
              <a:rPr lang="en-US" sz="3600" dirty="0">
                <a:solidFill>
                  <a:srgbClr val="FFC000"/>
                </a:solidFill>
              </a:rPr>
              <a:t>–</a:t>
            </a:r>
            <a:r>
              <a:rPr lang="en-US" sz="3600" dirty="0"/>
              <a:t> </a:t>
            </a:r>
            <a:r>
              <a:rPr lang="en-US" sz="3200" dirty="0" smtClean="0"/>
              <a:t>1,192</a:t>
            </a:r>
            <a:r>
              <a:rPr lang="en-US" sz="3600" dirty="0" smtClean="0"/>
              <a:t>; </a:t>
            </a:r>
            <a:r>
              <a:rPr lang="en-US" sz="3600" dirty="0">
                <a:solidFill>
                  <a:srgbClr val="FFC000"/>
                </a:solidFill>
              </a:rPr>
              <a:t>doctoral</a:t>
            </a:r>
            <a:r>
              <a:rPr lang="en-US" sz="3600" dirty="0"/>
              <a:t> </a:t>
            </a:r>
            <a:r>
              <a:rPr lang="en-US" sz="3600" dirty="0">
                <a:solidFill>
                  <a:srgbClr val="FFC000"/>
                </a:solidFill>
              </a:rPr>
              <a:t>–</a:t>
            </a:r>
            <a:r>
              <a:rPr lang="en-US" sz="3600" dirty="0"/>
              <a:t> </a:t>
            </a:r>
            <a:r>
              <a:rPr lang="en-US" sz="3200" dirty="0" smtClean="0"/>
              <a:t>244</a:t>
            </a:r>
            <a:endParaRPr lang="en-US" sz="3200" dirty="0"/>
          </a:p>
          <a:p>
            <a:r>
              <a:rPr lang="en-US" sz="3700" u="sng" dirty="0">
                <a:solidFill>
                  <a:srgbClr val="FFC000"/>
                </a:solidFill>
              </a:rPr>
              <a:t>Faculties</a:t>
            </a:r>
            <a:r>
              <a:rPr lang="en-US" sz="3700" dirty="0">
                <a:solidFill>
                  <a:srgbClr val="FFC000"/>
                </a:solidFill>
              </a:rPr>
              <a:t> -</a:t>
            </a:r>
            <a:r>
              <a:rPr lang="en-US" sz="3600" dirty="0">
                <a:solidFill>
                  <a:srgbClr val="FFC000"/>
                </a:solidFill>
              </a:rPr>
              <a:t> </a:t>
            </a:r>
            <a:r>
              <a:rPr lang="en-US" dirty="0"/>
              <a:t>Geological </a:t>
            </a:r>
            <a:r>
              <a:rPr lang="en-US" dirty="0" smtClean="0"/>
              <a:t>Exploration, </a:t>
            </a:r>
            <a:r>
              <a:rPr lang="en-US" dirty="0"/>
              <a:t>Oil, Gas and Mining, Chemical Technology, Oil Mechanics, Power </a:t>
            </a:r>
            <a:r>
              <a:rPr lang="en-US" dirty="0" smtClean="0"/>
              <a:t>Engineering, IT </a:t>
            </a:r>
            <a:r>
              <a:rPr lang="en-US" dirty="0"/>
              <a:t>and Management, Economics and </a:t>
            </a:r>
            <a:r>
              <a:rPr lang="en-US" dirty="0" smtClean="0"/>
              <a:t>Management, plus the Unit for SABAH Groups</a:t>
            </a:r>
            <a:endParaRPr lang="en-US" dirty="0"/>
          </a:p>
          <a:p>
            <a:r>
              <a:rPr lang="en-US" sz="3700" u="sng" dirty="0">
                <a:solidFill>
                  <a:srgbClr val="FFC000"/>
                </a:solidFill>
              </a:rPr>
              <a:t>Number of regional branches </a:t>
            </a:r>
            <a:r>
              <a:rPr lang="en-US" sz="4000" dirty="0" smtClean="0">
                <a:solidFill>
                  <a:srgbClr val="FFC000"/>
                </a:solidFill>
              </a:rPr>
              <a:t>– </a:t>
            </a:r>
            <a:r>
              <a:rPr lang="en-US" sz="3200" dirty="0" smtClean="0"/>
              <a:t>N/A</a:t>
            </a:r>
            <a:r>
              <a:rPr lang="en-US" sz="3600" dirty="0" smtClean="0"/>
              <a:t> </a:t>
            </a:r>
            <a:endParaRPr lang="en-US" sz="3600" dirty="0"/>
          </a:p>
          <a:p>
            <a:r>
              <a:rPr lang="en-US" sz="3700" u="sng" dirty="0">
                <a:solidFill>
                  <a:srgbClr val="FFC000"/>
                </a:solidFill>
              </a:rPr>
              <a:t>Number of study </a:t>
            </a:r>
            <a:r>
              <a:rPr lang="en-US" sz="3700" u="sng" dirty="0" err="1">
                <a:solidFill>
                  <a:srgbClr val="FFC000"/>
                </a:solidFill>
              </a:rPr>
              <a:t>programmes</a:t>
            </a:r>
            <a:r>
              <a:rPr lang="en-US" sz="3700" u="sng" dirty="0">
                <a:solidFill>
                  <a:srgbClr val="FFC000"/>
                </a:solidFill>
              </a:rPr>
              <a:t> </a:t>
            </a:r>
            <a:r>
              <a:rPr lang="en-US" sz="4000" dirty="0">
                <a:solidFill>
                  <a:srgbClr val="FFC000"/>
                </a:solidFill>
              </a:rPr>
              <a:t>- </a:t>
            </a:r>
            <a:r>
              <a:rPr lang="en-US" sz="3600" dirty="0">
                <a:solidFill>
                  <a:srgbClr val="FFC000"/>
                </a:solidFill>
              </a:rPr>
              <a:t>bachelor - </a:t>
            </a:r>
            <a:r>
              <a:rPr lang="en-US" sz="3600" dirty="0" smtClean="0"/>
              <a:t>44; </a:t>
            </a:r>
            <a:r>
              <a:rPr lang="en-US" sz="3600" dirty="0">
                <a:solidFill>
                  <a:srgbClr val="FFC000"/>
                </a:solidFill>
              </a:rPr>
              <a:t>master – </a:t>
            </a:r>
            <a:r>
              <a:rPr lang="en-US" sz="3600" dirty="0" smtClean="0"/>
              <a:t>34; </a:t>
            </a:r>
            <a:r>
              <a:rPr lang="en-US" sz="3600" dirty="0">
                <a:solidFill>
                  <a:srgbClr val="FFC000"/>
                </a:solidFill>
              </a:rPr>
              <a:t>doctor</a:t>
            </a:r>
            <a:r>
              <a:rPr lang="en-US" sz="3600" dirty="0"/>
              <a:t> </a:t>
            </a:r>
            <a:r>
              <a:rPr lang="en-US" sz="3600" dirty="0">
                <a:solidFill>
                  <a:srgbClr val="FFC000"/>
                </a:solidFill>
              </a:rPr>
              <a:t>– </a:t>
            </a:r>
            <a:r>
              <a:rPr lang="en-US" sz="3600" dirty="0" smtClean="0"/>
              <a:t>41</a:t>
            </a:r>
            <a:endParaRPr lang="en-US" sz="3600" dirty="0"/>
          </a:p>
          <a:p>
            <a:r>
              <a:rPr lang="en-US" sz="3700" u="sng" dirty="0">
                <a:solidFill>
                  <a:srgbClr val="FFC000"/>
                </a:solidFill>
              </a:rPr>
              <a:t>Existence of QA system </a:t>
            </a:r>
            <a:r>
              <a:rPr lang="en-US" sz="3700" dirty="0">
                <a:solidFill>
                  <a:srgbClr val="FFC000"/>
                </a:solidFill>
              </a:rPr>
              <a:t>-  </a:t>
            </a:r>
            <a:r>
              <a:rPr lang="en-US" sz="2900" dirty="0" smtClean="0"/>
              <a:t>Assessment and Quality Assurance Center; </a:t>
            </a:r>
            <a:r>
              <a:rPr lang="en-US" sz="3600" dirty="0">
                <a:solidFill>
                  <a:srgbClr val="FFC000"/>
                </a:solidFill>
              </a:rPr>
              <a:t>Established</a:t>
            </a:r>
            <a:r>
              <a:rPr lang="en-US" sz="3600" dirty="0"/>
              <a:t> - </a:t>
            </a:r>
            <a:r>
              <a:rPr lang="en-US" sz="2900" dirty="0"/>
              <a:t>in </a:t>
            </a:r>
            <a:r>
              <a:rPr lang="en-US" sz="2900" dirty="0" smtClean="0"/>
              <a:t>201</a:t>
            </a:r>
            <a:r>
              <a:rPr lang="en-US" sz="3600" dirty="0" smtClean="0"/>
              <a:t>5</a:t>
            </a:r>
            <a:endParaRPr lang="en-US" sz="3600" dirty="0"/>
          </a:p>
          <a:p>
            <a:r>
              <a:rPr lang="en-US" sz="3700" u="sng" dirty="0">
                <a:solidFill>
                  <a:srgbClr val="FFC000"/>
                </a:solidFill>
              </a:rPr>
              <a:t>Joint diploma </a:t>
            </a:r>
            <a:r>
              <a:rPr lang="en-US" sz="3700" u="sng" dirty="0" err="1">
                <a:solidFill>
                  <a:srgbClr val="FFC000"/>
                </a:solidFill>
              </a:rPr>
              <a:t>programme</a:t>
            </a:r>
            <a:r>
              <a:rPr lang="en-US" sz="3700" u="sng" dirty="0">
                <a:solidFill>
                  <a:srgbClr val="FFC000"/>
                </a:solidFill>
              </a:rPr>
              <a:t> with </a:t>
            </a:r>
            <a:r>
              <a:rPr lang="en-US" sz="3700" u="sng" dirty="0" smtClean="0">
                <a:solidFill>
                  <a:srgbClr val="FFC000"/>
                </a:solidFill>
              </a:rPr>
              <a:t>int’l HEIs </a:t>
            </a:r>
            <a:r>
              <a:rPr lang="en-US" sz="3300" dirty="0">
                <a:solidFill>
                  <a:srgbClr val="FFC000"/>
                </a:solidFill>
              </a:rPr>
              <a:t>– </a:t>
            </a:r>
            <a:r>
              <a:rPr lang="en-US" sz="2900" dirty="0"/>
              <a:t>joint </a:t>
            </a:r>
            <a:r>
              <a:rPr lang="en-US" sz="2900" dirty="0" err="1" smtClean="0"/>
              <a:t>programmes</a:t>
            </a:r>
            <a:r>
              <a:rPr lang="en-US" sz="2900" dirty="0" smtClean="0"/>
              <a:t> </a:t>
            </a:r>
            <a:r>
              <a:rPr lang="en-US" sz="2900" dirty="0"/>
              <a:t>with University of </a:t>
            </a:r>
            <a:r>
              <a:rPr lang="en-US" sz="2900" dirty="0" smtClean="0"/>
              <a:t>Siegen of Germany and University of </a:t>
            </a:r>
            <a:r>
              <a:rPr lang="en-US" sz="2900" dirty="0" err="1" smtClean="0"/>
              <a:t>Georiga</a:t>
            </a:r>
            <a:r>
              <a:rPr lang="en-US" sz="2900" dirty="0" smtClean="0"/>
              <a:t> of U,S., both accredited by SIBA (Germany) and ASIIN.  Also, French-Azerbaijan University (UFAZ), a joint project with the University of Strasbourg</a:t>
            </a:r>
            <a:r>
              <a:rPr lang="en-US" sz="3300" dirty="0" smtClean="0"/>
              <a:t>. </a:t>
            </a:r>
            <a:endParaRPr lang="en-US" sz="3300" dirty="0"/>
          </a:p>
          <a:p>
            <a:pPr lvl="0"/>
            <a:r>
              <a:rPr lang="en-US" sz="3700" u="sng" dirty="0">
                <a:solidFill>
                  <a:srgbClr val="FFC000"/>
                </a:solidFill>
              </a:rPr>
              <a:t>Existence of </a:t>
            </a:r>
            <a:r>
              <a:rPr lang="en-US" sz="3700" u="sng" dirty="0" smtClean="0">
                <a:solidFill>
                  <a:srgbClr val="FFC000"/>
                </a:solidFill>
              </a:rPr>
              <a:t>Career </a:t>
            </a:r>
            <a:r>
              <a:rPr lang="en-US" sz="3700" u="sng" dirty="0">
                <a:solidFill>
                  <a:srgbClr val="FFC000"/>
                </a:solidFill>
              </a:rPr>
              <a:t>C</a:t>
            </a:r>
            <a:r>
              <a:rPr lang="en-US" sz="3700" u="sng" dirty="0" smtClean="0">
                <a:solidFill>
                  <a:srgbClr val="FFC000"/>
                </a:solidFill>
              </a:rPr>
              <a:t>enter </a:t>
            </a:r>
            <a:r>
              <a:rPr lang="en-US" sz="4000" dirty="0" smtClean="0">
                <a:solidFill>
                  <a:srgbClr val="FFC000"/>
                </a:solidFill>
              </a:rPr>
              <a:t>- </a:t>
            </a:r>
            <a:r>
              <a:rPr lang="en-US" sz="2900" dirty="0" smtClean="0"/>
              <a:t>Public Relations and Marketing Dept. deals with career issues of students</a:t>
            </a:r>
            <a:r>
              <a:rPr lang="en-US" sz="2900" dirty="0"/>
              <a:t> </a:t>
            </a:r>
            <a:r>
              <a:rPr lang="en-US" sz="2900" dirty="0" smtClean="0"/>
              <a:t>as well. </a:t>
            </a:r>
          </a:p>
          <a:p>
            <a:pPr lvl="0"/>
            <a:r>
              <a:rPr lang="en-US" sz="3700" u="sng" dirty="0" smtClean="0">
                <a:solidFill>
                  <a:srgbClr val="FFC000"/>
                </a:solidFill>
              </a:rPr>
              <a:t>Key research areas </a:t>
            </a:r>
            <a:r>
              <a:rPr lang="en-US" sz="3700" dirty="0" smtClean="0">
                <a:solidFill>
                  <a:srgbClr val="FFC000"/>
                </a:solidFill>
              </a:rPr>
              <a:t>- </a:t>
            </a:r>
            <a:r>
              <a:rPr lang="az-Latn-AZ" sz="2900" dirty="0"/>
              <a:t>Geophysics, Soil </a:t>
            </a:r>
            <a:r>
              <a:rPr lang="en-US" sz="2900" dirty="0" smtClean="0"/>
              <a:t>C</a:t>
            </a:r>
            <a:r>
              <a:rPr lang="az-Latn-AZ" sz="2900" dirty="0" smtClean="0"/>
              <a:t>ultivation</a:t>
            </a:r>
            <a:r>
              <a:rPr lang="az-Latn-AZ" sz="2900" dirty="0"/>
              <a:t>, Natural </a:t>
            </a:r>
            <a:r>
              <a:rPr lang="en-US" sz="2900" dirty="0" smtClean="0"/>
              <a:t>R</a:t>
            </a:r>
            <a:r>
              <a:rPr lang="az-Latn-AZ" sz="2900" dirty="0" smtClean="0"/>
              <a:t>esources </a:t>
            </a:r>
            <a:r>
              <a:rPr lang="en-US" sz="2900" dirty="0"/>
              <a:t>M</a:t>
            </a:r>
            <a:r>
              <a:rPr lang="az-Latn-AZ" sz="2900" dirty="0" smtClean="0"/>
              <a:t>ining </a:t>
            </a:r>
            <a:r>
              <a:rPr lang="en-US" sz="2900" dirty="0"/>
              <a:t>T</a:t>
            </a:r>
            <a:r>
              <a:rPr lang="az-Latn-AZ" sz="2900" dirty="0" smtClean="0"/>
              <a:t>echnologies</a:t>
            </a:r>
            <a:r>
              <a:rPr lang="az-Latn-AZ" sz="2900" dirty="0"/>
              <a:t>, Cost-effective and </a:t>
            </a:r>
            <a:r>
              <a:rPr lang="en-US" sz="2900" dirty="0" smtClean="0"/>
              <a:t>I</a:t>
            </a:r>
            <a:r>
              <a:rPr lang="az-Latn-AZ" sz="2900" dirty="0" smtClean="0"/>
              <a:t>nnovative </a:t>
            </a:r>
            <a:r>
              <a:rPr lang="en-US" sz="2900" dirty="0"/>
              <a:t>E</a:t>
            </a:r>
            <a:r>
              <a:rPr lang="az-Latn-AZ" sz="2900" dirty="0" smtClean="0"/>
              <a:t>xtraction </a:t>
            </a:r>
            <a:r>
              <a:rPr lang="en-US" sz="2900" dirty="0"/>
              <a:t>T</a:t>
            </a:r>
            <a:r>
              <a:rPr lang="az-Latn-AZ" sz="2900" dirty="0" smtClean="0"/>
              <a:t>echnology</a:t>
            </a:r>
            <a:r>
              <a:rPr lang="az-Latn-AZ" sz="2900" dirty="0"/>
              <a:t>,, Nanotechnology, </a:t>
            </a:r>
            <a:r>
              <a:rPr lang="en-US" sz="2900" dirty="0" smtClean="0"/>
              <a:t>H</a:t>
            </a:r>
            <a:r>
              <a:rPr lang="az-Latn-AZ" sz="2900" dirty="0" smtClean="0"/>
              <a:t>igh-tech </a:t>
            </a:r>
            <a:r>
              <a:rPr lang="en-US" sz="2900" dirty="0"/>
              <a:t>E</a:t>
            </a:r>
            <a:r>
              <a:rPr lang="az-Latn-AZ" sz="2900" dirty="0" smtClean="0"/>
              <a:t>nergy </a:t>
            </a:r>
            <a:r>
              <a:rPr lang="en-US" sz="2900" dirty="0"/>
              <a:t>S</a:t>
            </a:r>
            <a:r>
              <a:rPr lang="az-Latn-AZ" sz="2900" dirty="0" smtClean="0"/>
              <a:t>ystems</a:t>
            </a:r>
            <a:r>
              <a:rPr lang="az-Latn-AZ" sz="2900" dirty="0"/>
              <a:t>, Efficient </a:t>
            </a:r>
            <a:r>
              <a:rPr lang="en-US" sz="2900" dirty="0" smtClean="0"/>
              <a:t>U</a:t>
            </a:r>
            <a:r>
              <a:rPr lang="az-Latn-AZ" sz="2900" dirty="0" smtClean="0"/>
              <a:t>se </a:t>
            </a:r>
            <a:r>
              <a:rPr lang="az-Latn-AZ" sz="2900" dirty="0"/>
              <a:t>of </a:t>
            </a:r>
            <a:r>
              <a:rPr lang="en-US" sz="2900" dirty="0" smtClean="0"/>
              <a:t>W</a:t>
            </a:r>
            <a:r>
              <a:rPr lang="az-Latn-AZ" sz="2900" dirty="0" smtClean="0"/>
              <a:t>ater </a:t>
            </a:r>
            <a:r>
              <a:rPr lang="en-US" sz="2900" dirty="0"/>
              <a:t>R</a:t>
            </a:r>
            <a:r>
              <a:rPr lang="az-Latn-AZ" sz="2900" dirty="0" smtClean="0"/>
              <a:t>esources</a:t>
            </a:r>
            <a:r>
              <a:rPr lang="az-Latn-AZ" sz="2900" dirty="0"/>
              <a:t>, </a:t>
            </a:r>
            <a:r>
              <a:rPr lang="en-US" sz="2900" dirty="0" smtClean="0"/>
              <a:t>S</a:t>
            </a:r>
            <a:r>
              <a:rPr lang="az-Latn-AZ" sz="2900" dirty="0" smtClean="0"/>
              <a:t>mart </a:t>
            </a:r>
            <a:r>
              <a:rPr lang="en-US" sz="2900" dirty="0"/>
              <a:t>M</a:t>
            </a:r>
            <a:r>
              <a:rPr lang="az-Latn-AZ" sz="2900" dirty="0" smtClean="0"/>
              <a:t>easurement </a:t>
            </a:r>
            <a:r>
              <a:rPr lang="en-US" sz="2900" dirty="0"/>
              <a:t>S</a:t>
            </a:r>
            <a:r>
              <a:rPr lang="az-Latn-AZ" sz="2900" dirty="0" smtClean="0"/>
              <a:t>ystems</a:t>
            </a:r>
            <a:r>
              <a:rPr lang="en-US" sz="2900" dirty="0" smtClean="0"/>
              <a:t>. Links mainly with the State Oil Company, Sumgait Chemical &amp; Industrial Park and some other private manufacturing companies.  ASOIU maintains links mainly with the State Oil Company, Sumgait Chemical Industry Park and many other private manufacturing companies in the field of research. </a:t>
            </a:r>
            <a:endParaRPr lang="ru-RU" sz="2900" dirty="0" smtClean="0"/>
          </a:p>
          <a:p>
            <a:endParaRPr lang="ru-RU" dirty="0"/>
          </a:p>
        </p:txBody>
      </p:sp>
    </p:spTree>
    <p:extLst>
      <p:ext uri="{BB962C8B-B14F-4D97-AF65-F5344CB8AC3E}">
        <p14:creationId xmlns:p14="http://schemas.microsoft.com/office/powerpoint/2010/main" val="2779525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 Age PowerPoint Template" id="{D85D0602-0B68-9349-9E0E-69BF1BBA49AF}" vid="{8B518266-8126-634B-BDF3-6E39FA3BC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EU-PowerPoint-Template</Template>
  <TotalTime>1246</TotalTime>
  <Words>2230</Words>
  <Application>Microsoft Office PowerPoint</Application>
  <PresentationFormat>Широкоэкранный</PresentationFormat>
  <Paragraphs>150</Paragraphs>
  <Slides>16</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Cambria</vt:lpstr>
      <vt:lpstr>Tahoma</vt:lpstr>
      <vt:lpstr>Trebuchet MS</vt:lpstr>
      <vt:lpstr>Verdana</vt:lpstr>
      <vt:lpstr>Office Theme</vt:lpstr>
      <vt:lpstr>Презентация PowerPoint</vt:lpstr>
      <vt:lpstr>Azerbaijan in a world map </vt:lpstr>
      <vt:lpstr> Key facts about Azerbaijan </vt:lpstr>
      <vt:lpstr>Recent figures about higher education in Azerbaijan </vt:lpstr>
      <vt:lpstr>Main stakeholders of Twinning project in HE </vt:lpstr>
      <vt:lpstr>Accreditation and Nostrification Bureau </vt:lpstr>
      <vt:lpstr>Pilot universities + three regional universities </vt:lpstr>
      <vt:lpstr>University profile: Baku State University </vt:lpstr>
      <vt:lpstr>  University profile: Azerbaijan Oil and Industry University </vt:lpstr>
      <vt:lpstr>University profile: Azerbaijan State Pedagogical University </vt:lpstr>
      <vt:lpstr>University profile: Baku Engineering University </vt:lpstr>
      <vt:lpstr>University profile: Azerbaijan Technical University </vt:lpstr>
      <vt:lpstr>University profile: Ganja State University </vt:lpstr>
      <vt:lpstr>University profile: Nakhchivan State University </vt:lpstr>
      <vt:lpstr>University profile: Sumgait State University </vt:lpstr>
      <vt:lpstr>For more info about Twinning project, please consult: twinning4he.edu.gov.az https://www.facebook.com/twinningInHE/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arzumanov.t@outlook.com</dc:creator>
  <cp:lastModifiedBy>Aytac Atakishiyeva</cp:lastModifiedBy>
  <cp:revision>84</cp:revision>
  <dcterms:created xsi:type="dcterms:W3CDTF">2018-06-01T07:01:28Z</dcterms:created>
  <dcterms:modified xsi:type="dcterms:W3CDTF">2019-01-15T10:54:38Z</dcterms:modified>
</cp:coreProperties>
</file>