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83" r:id="rId2"/>
    <p:sldId id="302" r:id="rId3"/>
    <p:sldId id="281" r:id="rId4"/>
    <p:sldId id="294" r:id="rId5"/>
    <p:sldId id="284" r:id="rId6"/>
    <p:sldId id="300" r:id="rId7"/>
    <p:sldId id="282" r:id="rId8"/>
    <p:sldId id="295" r:id="rId9"/>
    <p:sldId id="301" r:id="rId10"/>
    <p:sldId id="286" r:id="rId11"/>
    <p:sldId id="287" r:id="rId12"/>
    <p:sldId id="291" r:id="rId13"/>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2" d="100"/>
          <a:sy n="62" d="100"/>
        </p:scale>
        <p:origin x="-136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0A8192-CFAA-C34B-8B04-E82222BB0789}" type="datetimeFigureOut">
              <a:rPr lang="fr-FR" smtClean="0"/>
              <a:t>02/10/2019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A6C99C-77BA-9647-98CF-0F18FF33899E}" type="slidenum">
              <a:rPr lang="fr-FR" smtClean="0"/>
              <a:t>‹N°›</a:t>
            </a:fld>
            <a:endParaRPr lang="fr-FR"/>
          </a:p>
        </p:txBody>
      </p:sp>
    </p:spTree>
    <p:extLst>
      <p:ext uri="{BB962C8B-B14F-4D97-AF65-F5344CB8AC3E}">
        <p14:creationId xmlns:p14="http://schemas.microsoft.com/office/powerpoint/2010/main" val="133106126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35A4C0A3-B708-A44B-9510-8B365807CD8D}" type="datetimeFigureOut">
              <a:rPr lang="fr-FR" smtClean="0"/>
              <a:t>02/10/2019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6F5DE5A-3F7F-5E45-9546-80DF50704DF7}" type="slidenum">
              <a:rPr lang="fr-FR" smtClean="0"/>
              <a:t>‹N°›</a:t>
            </a:fld>
            <a:endParaRPr lang="fr-FR"/>
          </a:p>
        </p:txBody>
      </p:sp>
    </p:spTree>
    <p:extLst>
      <p:ext uri="{BB962C8B-B14F-4D97-AF65-F5344CB8AC3E}">
        <p14:creationId xmlns:p14="http://schemas.microsoft.com/office/powerpoint/2010/main" val="1254341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5A4C0A3-B708-A44B-9510-8B365807CD8D}" type="datetimeFigureOut">
              <a:rPr lang="fr-FR" smtClean="0"/>
              <a:t>02/10/2019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6F5DE5A-3F7F-5E45-9546-80DF50704DF7}" type="slidenum">
              <a:rPr lang="fr-FR" smtClean="0"/>
              <a:t>‹N°›</a:t>
            </a:fld>
            <a:endParaRPr lang="fr-FR"/>
          </a:p>
        </p:txBody>
      </p:sp>
    </p:spTree>
    <p:extLst>
      <p:ext uri="{BB962C8B-B14F-4D97-AF65-F5344CB8AC3E}">
        <p14:creationId xmlns:p14="http://schemas.microsoft.com/office/powerpoint/2010/main" val="2166867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5A4C0A3-B708-A44B-9510-8B365807CD8D}" type="datetimeFigureOut">
              <a:rPr lang="fr-FR" smtClean="0"/>
              <a:t>02/10/2019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6F5DE5A-3F7F-5E45-9546-80DF50704DF7}" type="slidenum">
              <a:rPr lang="fr-FR" smtClean="0"/>
              <a:t>‹N°›</a:t>
            </a:fld>
            <a:endParaRPr lang="fr-FR"/>
          </a:p>
        </p:txBody>
      </p:sp>
    </p:spTree>
    <p:extLst>
      <p:ext uri="{BB962C8B-B14F-4D97-AF65-F5344CB8AC3E}">
        <p14:creationId xmlns:p14="http://schemas.microsoft.com/office/powerpoint/2010/main" val="1684621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Fin">
    <p:spTree>
      <p:nvGrpSpPr>
        <p:cNvPr id="1" name=""/>
        <p:cNvGrpSpPr/>
        <p:nvPr/>
      </p:nvGrpSpPr>
      <p:grpSpPr>
        <a:xfrm>
          <a:off x="0" y="0"/>
          <a:ext cx="0" cy="0"/>
          <a:chOff x="0" y="0"/>
          <a:chExt cx="0" cy="0"/>
        </a:xfrm>
      </p:grpSpPr>
      <p:pic>
        <p:nvPicPr>
          <p:cNvPr id="3" name="Imag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943932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5A4C0A3-B708-A44B-9510-8B365807CD8D}" type="datetimeFigureOut">
              <a:rPr lang="fr-FR" smtClean="0"/>
              <a:t>02/10/2019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6F5DE5A-3F7F-5E45-9546-80DF50704DF7}" type="slidenum">
              <a:rPr lang="fr-FR" smtClean="0"/>
              <a:t>‹N°›</a:t>
            </a:fld>
            <a:endParaRPr lang="fr-FR"/>
          </a:p>
        </p:txBody>
      </p:sp>
    </p:spTree>
    <p:extLst>
      <p:ext uri="{BB962C8B-B14F-4D97-AF65-F5344CB8AC3E}">
        <p14:creationId xmlns:p14="http://schemas.microsoft.com/office/powerpoint/2010/main" val="2789555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35A4C0A3-B708-A44B-9510-8B365807CD8D}" type="datetimeFigureOut">
              <a:rPr lang="fr-FR" smtClean="0"/>
              <a:t>02/10/2019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6F5DE5A-3F7F-5E45-9546-80DF50704DF7}" type="slidenum">
              <a:rPr lang="fr-FR" smtClean="0"/>
              <a:t>‹N°›</a:t>
            </a:fld>
            <a:endParaRPr lang="fr-FR"/>
          </a:p>
        </p:txBody>
      </p:sp>
    </p:spTree>
    <p:extLst>
      <p:ext uri="{BB962C8B-B14F-4D97-AF65-F5344CB8AC3E}">
        <p14:creationId xmlns:p14="http://schemas.microsoft.com/office/powerpoint/2010/main" val="367052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5A4C0A3-B708-A44B-9510-8B365807CD8D}" type="datetimeFigureOut">
              <a:rPr lang="fr-FR" smtClean="0"/>
              <a:t>02/10/2019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6F5DE5A-3F7F-5E45-9546-80DF50704DF7}" type="slidenum">
              <a:rPr lang="fr-FR" smtClean="0"/>
              <a:t>‹N°›</a:t>
            </a:fld>
            <a:endParaRPr lang="fr-FR"/>
          </a:p>
        </p:txBody>
      </p:sp>
    </p:spTree>
    <p:extLst>
      <p:ext uri="{BB962C8B-B14F-4D97-AF65-F5344CB8AC3E}">
        <p14:creationId xmlns:p14="http://schemas.microsoft.com/office/powerpoint/2010/main" val="926521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5A4C0A3-B708-A44B-9510-8B365807CD8D}" type="datetimeFigureOut">
              <a:rPr lang="fr-FR" smtClean="0"/>
              <a:t>02/10/2019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6F5DE5A-3F7F-5E45-9546-80DF50704DF7}" type="slidenum">
              <a:rPr lang="fr-FR" smtClean="0"/>
              <a:t>‹N°›</a:t>
            </a:fld>
            <a:endParaRPr lang="fr-FR"/>
          </a:p>
        </p:txBody>
      </p:sp>
    </p:spTree>
    <p:extLst>
      <p:ext uri="{BB962C8B-B14F-4D97-AF65-F5344CB8AC3E}">
        <p14:creationId xmlns:p14="http://schemas.microsoft.com/office/powerpoint/2010/main" val="619070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35A4C0A3-B708-A44B-9510-8B365807CD8D}" type="datetimeFigureOut">
              <a:rPr lang="fr-FR" smtClean="0"/>
              <a:t>02/10/2019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6F5DE5A-3F7F-5E45-9546-80DF50704DF7}" type="slidenum">
              <a:rPr lang="fr-FR" smtClean="0"/>
              <a:t>‹N°›</a:t>
            </a:fld>
            <a:endParaRPr lang="fr-FR"/>
          </a:p>
        </p:txBody>
      </p:sp>
    </p:spTree>
    <p:extLst>
      <p:ext uri="{BB962C8B-B14F-4D97-AF65-F5344CB8AC3E}">
        <p14:creationId xmlns:p14="http://schemas.microsoft.com/office/powerpoint/2010/main" val="3490400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5A4C0A3-B708-A44B-9510-8B365807CD8D}" type="datetimeFigureOut">
              <a:rPr lang="fr-FR" smtClean="0"/>
              <a:t>02/10/2019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6F5DE5A-3F7F-5E45-9546-80DF50704DF7}" type="slidenum">
              <a:rPr lang="fr-FR" smtClean="0"/>
              <a:t>‹N°›</a:t>
            </a:fld>
            <a:endParaRPr lang="fr-FR"/>
          </a:p>
        </p:txBody>
      </p:sp>
    </p:spTree>
    <p:extLst>
      <p:ext uri="{BB962C8B-B14F-4D97-AF65-F5344CB8AC3E}">
        <p14:creationId xmlns:p14="http://schemas.microsoft.com/office/powerpoint/2010/main" val="3168922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5A4C0A3-B708-A44B-9510-8B365807CD8D}" type="datetimeFigureOut">
              <a:rPr lang="fr-FR" smtClean="0"/>
              <a:t>02/10/2019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6F5DE5A-3F7F-5E45-9546-80DF50704DF7}" type="slidenum">
              <a:rPr lang="fr-FR" smtClean="0"/>
              <a:t>‹N°›</a:t>
            </a:fld>
            <a:endParaRPr lang="fr-FR"/>
          </a:p>
        </p:txBody>
      </p:sp>
    </p:spTree>
    <p:extLst>
      <p:ext uri="{BB962C8B-B14F-4D97-AF65-F5344CB8AC3E}">
        <p14:creationId xmlns:p14="http://schemas.microsoft.com/office/powerpoint/2010/main" val="2194565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5A4C0A3-B708-A44B-9510-8B365807CD8D}" type="datetimeFigureOut">
              <a:rPr lang="fr-FR" smtClean="0"/>
              <a:t>02/10/2019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6F5DE5A-3F7F-5E45-9546-80DF50704DF7}" type="slidenum">
              <a:rPr lang="fr-FR" smtClean="0"/>
              <a:t>‹N°›</a:t>
            </a:fld>
            <a:endParaRPr lang="fr-FR"/>
          </a:p>
        </p:txBody>
      </p:sp>
    </p:spTree>
    <p:extLst>
      <p:ext uri="{BB962C8B-B14F-4D97-AF65-F5344CB8AC3E}">
        <p14:creationId xmlns:p14="http://schemas.microsoft.com/office/powerpoint/2010/main" val="4041795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A4C0A3-B708-A44B-9510-8B365807CD8D}" type="datetimeFigureOut">
              <a:rPr lang="fr-FR" smtClean="0"/>
              <a:t>02/10/2019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F5DE5A-3F7F-5E45-9546-80DF50704DF7}" type="slidenum">
              <a:rPr lang="fr-FR" smtClean="0"/>
              <a:t>‹N°›</a:t>
            </a:fld>
            <a:endParaRPr lang="fr-FR"/>
          </a:p>
        </p:txBody>
      </p:sp>
    </p:spTree>
    <p:extLst>
      <p:ext uri="{BB962C8B-B14F-4D97-AF65-F5344CB8AC3E}">
        <p14:creationId xmlns:p14="http://schemas.microsoft.com/office/powerpoint/2010/main" val="4270070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7"/>
            <a:ext cx="8229600" cy="5851525"/>
          </a:xfrm>
        </p:spPr>
        <p:txBody>
          <a:bodyPr>
            <a:normAutofit/>
          </a:bodyPr>
          <a:lstStyle/>
          <a:p>
            <a:r>
              <a:rPr lang="fr-FR" dirty="0" smtClean="0"/>
              <a:t>Workshop 1</a:t>
            </a:r>
            <a:br>
              <a:rPr lang="fr-FR" dirty="0" smtClean="0"/>
            </a:br>
            <a:r>
              <a:rPr lang="fr-FR" dirty="0" err="1" smtClean="0"/>
              <a:t>Criteria</a:t>
            </a:r>
            <a:r>
              <a:rPr lang="fr-FR" dirty="0" smtClean="0"/>
              <a:t> </a:t>
            </a:r>
            <a:r>
              <a:rPr lang="fr-FR" dirty="0" smtClean="0"/>
              <a:t>1</a:t>
            </a:r>
            <a:br>
              <a:rPr lang="fr-FR" dirty="0" smtClean="0"/>
            </a:br>
            <a:r>
              <a:rPr lang="fr-FR" dirty="0" smtClean="0"/>
              <a:t>Computer Engineering</a:t>
            </a:r>
            <a:br>
              <a:rPr lang="fr-FR" dirty="0" smtClean="0"/>
            </a:br>
            <a:r>
              <a:rPr lang="fr-FR" dirty="0" smtClean="0"/>
              <a:t>ASOIU &amp; SUMGAYIT </a:t>
            </a:r>
            <a:endParaRPr lang="fr-FR" dirty="0"/>
          </a:p>
        </p:txBody>
      </p:sp>
      <p:sp>
        <p:nvSpPr>
          <p:cNvPr id="3" name="Espace réservé du contenu 2"/>
          <p:cNvSpPr>
            <a:spLocks noGrp="1"/>
          </p:cNvSpPr>
          <p:nvPr>
            <p:ph idx="1"/>
          </p:nvPr>
        </p:nvSpPr>
        <p:spPr>
          <a:xfrm>
            <a:off x="457200" y="914400"/>
            <a:ext cx="8229600" cy="5211763"/>
          </a:xfrm>
        </p:spPr>
        <p:txBody>
          <a:bodyPr/>
          <a:lstStyle/>
          <a:p>
            <a:pPr lvl="0"/>
            <a:r>
              <a:rPr lang="en-US" b="1" dirty="0">
                <a:solidFill>
                  <a:schemeClr val="lt1"/>
                </a:solidFill>
              </a:rPr>
              <a:t>“The content is regularly updated</a:t>
            </a:r>
          </a:p>
          <a:p>
            <a:pPr marL="0" indent="0">
              <a:buNone/>
            </a:pPr>
            <a:endParaRPr lang="fr-FR" dirty="0"/>
          </a:p>
        </p:txBody>
      </p:sp>
    </p:spTree>
    <p:extLst>
      <p:ext uri="{BB962C8B-B14F-4D97-AF65-F5344CB8AC3E}">
        <p14:creationId xmlns:p14="http://schemas.microsoft.com/office/powerpoint/2010/main" val="615532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5978" y="457200"/>
            <a:ext cx="8229600" cy="1143000"/>
          </a:xfrm>
        </p:spPr>
        <p:txBody>
          <a:bodyPr>
            <a:normAutofit/>
          </a:bodyPr>
          <a:lstStyle/>
          <a:p>
            <a:r>
              <a:rPr lang="fr-FR" sz="3100" dirty="0" err="1"/>
              <a:t>Expert’s</a:t>
            </a:r>
            <a:r>
              <a:rPr lang="fr-FR" sz="3100" dirty="0"/>
              <a:t> </a:t>
            </a:r>
            <a:r>
              <a:rPr lang="fr-FR" sz="3100" dirty="0" err="1"/>
              <a:t>work</a:t>
            </a:r>
            <a:r>
              <a:rPr lang="fr-FR" sz="3100" dirty="0"/>
              <a:t> </a:t>
            </a:r>
            <a:r>
              <a:rPr lang="fr-FR" sz="3100" dirty="0" err="1"/>
              <a:t>before</a:t>
            </a:r>
            <a:r>
              <a:rPr lang="fr-FR" sz="3100" dirty="0"/>
              <a:t> the </a:t>
            </a:r>
            <a:r>
              <a:rPr lang="fr-FR" sz="3100" dirty="0" err="1"/>
              <a:t>visit</a:t>
            </a:r>
            <a:r>
              <a:rPr lang="fr-FR" dirty="0"/>
              <a:t/>
            </a:r>
            <a:br>
              <a:rPr lang="fr-FR" dirty="0"/>
            </a:br>
            <a:r>
              <a:rPr lang="fr-FR" sz="3100" dirty="0"/>
              <a:t>An </a:t>
            </a:r>
            <a:r>
              <a:rPr lang="fr-FR" sz="3100" dirty="0" err="1"/>
              <a:t>example</a:t>
            </a:r>
            <a:r>
              <a:rPr lang="fr-FR" sz="3100" dirty="0"/>
              <a:t> : Computer Engineering ASOIU</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448697430"/>
              </p:ext>
            </p:extLst>
          </p:nvPr>
        </p:nvGraphicFramePr>
        <p:xfrm>
          <a:off x="457200" y="1834444"/>
          <a:ext cx="8229600" cy="4388557"/>
        </p:xfrm>
        <a:graphic>
          <a:graphicData uri="http://schemas.openxmlformats.org/drawingml/2006/table">
            <a:tbl>
              <a:tblPr firstRow="1" bandRow="1">
                <a:tableStyleId>{5C22544A-7EE6-4342-B048-85BDC9FD1C3A}</a:tableStyleId>
              </a:tblPr>
              <a:tblGrid>
                <a:gridCol w="8229600"/>
              </a:tblGrid>
              <a:tr h="189505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b="1" i="1" kern="1200" dirty="0" smtClean="0">
                          <a:solidFill>
                            <a:schemeClr val="lt1"/>
                          </a:solidFill>
                          <a:effectLst/>
                          <a:latin typeface="+mn-lt"/>
                          <a:ea typeface="+mn-ea"/>
                          <a:cs typeface="+mn-cs"/>
                        </a:rPr>
                        <a:t>5.4. Students have the opportunity to participate in exchange programs;</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800" b="1" kern="1200" dirty="0" smtClean="0">
                          <a:solidFill>
                            <a:schemeClr val="lt1"/>
                          </a:solidFill>
                          <a:effectLst/>
                          <a:latin typeface="+mn-lt"/>
                          <a:ea typeface="+mn-ea"/>
                          <a:cs typeface="+mn-cs"/>
                        </a:rPr>
                        <a:t>Within our Tempus, DAAD and other international exchange programs, our students take part in short and long-term projects and gain the knowledge they have gained after returning to the university and widely disseminate to teachers and students.</a:t>
                      </a:r>
                      <a:endParaRPr lang="en-US" sz="1800" b="1" kern="1200" dirty="0" smtClean="0">
                        <a:solidFill>
                          <a:schemeClr val="lt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800" b="1" kern="1200" dirty="0" smtClean="0">
                        <a:solidFill>
                          <a:schemeClr val="lt1"/>
                        </a:solidFill>
                        <a:effectLst/>
                        <a:latin typeface="+mn-lt"/>
                        <a:ea typeface="+mn-ea"/>
                        <a:cs typeface="+mn-cs"/>
                      </a:endParaRPr>
                    </a:p>
                    <a:p>
                      <a:endParaRPr lang="fr-FR" dirty="0"/>
                    </a:p>
                  </a:txBody>
                  <a:tcPr/>
                </a:tc>
              </a:tr>
              <a:tr h="2493499">
                <a:tc>
                  <a:txBody>
                    <a:bodyPr/>
                    <a:lstStyle/>
                    <a:p>
                      <a:r>
                        <a:rPr lang="fr-FR" dirty="0" err="1" smtClean="0"/>
                        <a:t>Number</a:t>
                      </a:r>
                      <a:r>
                        <a:rPr lang="fr-FR" baseline="0" dirty="0" smtClean="0"/>
                        <a:t> of </a:t>
                      </a:r>
                      <a:r>
                        <a:rPr lang="fr-FR" baseline="0" dirty="0" err="1" smtClean="0"/>
                        <a:t>outgoing</a:t>
                      </a:r>
                      <a:r>
                        <a:rPr lang="fr-FR" baseline="0" dirty="0" smtClean="0"/>
                        <a:t> </a:t>
                      </a:r>
                      <a:r>
                        <a:rPr lang="fr-FR" baseline="0" dirty="0" err="1" smtClean="0"/>
                        <a:t>sudents</a:t>
                      </a:r>
                      <a:r>
                        <a:rPr lang="fr-FR" baseline="0" dirty="0" smtClean="0"/>
                        <a:t> ?</a:t>
                      </a:r>
                    </a:p>
                    <a:p>
                      <a:r>
                        <a:rPr lang="fr-FR" baseline="0" dirty="0" err="1" smtClean="0"/>
                        <a:t>Ways</a:t>
                      </a:r>
                      <a:r>
                        <a:rPr lang="fr-FR" baseline="0" dirty="0" smtClean="0"/>
                        <a:t> of </a:t>
                      </a:r>
                      <a:r>
                        <a:rPr lang="fr-FR" baseline="0" dirty="0" err="1" smtClean="0"/>
                        <a:t>selection</a:t>
                      </a:r>
                      <a:r>
                        <a:rPr lang="fr-FR" baseline="0" dirty="0" smtClean="0"/>
                        <a:t> of </a:t>
                      </a:r>
                      <a:r>
                        <a:rPr lang="fr-FR" baseline="0" dirty="0" err="1" smtClean="0"/>
                        <a:t>outgoing</a:t>
                      </a:r>
                      <a:r>
                        <a:rPr lang="fr-FR" baseline="0" dirty="0" smtClean="0"/>
                        <a:t> </a:t>
                      </a:r>
                      <a:r>
                        <a:rPr lang="fr-FR" baseline="0" dirty="0" err="1" smtClean="0"/>
                        <a:t>students</a:t>
                      </a:r>
                      <a:r>
                        <a:rPr lang="fr-FR" baseline="0" dirty="0" smtClean="0"/>
                        <a:t> ?</a:t>
                      </a:r>
                    </a:p>
                    <a:p>
                      <a:r>
                        <a:rPr lang="fr-FR" baseline="0" dirty="0" smtClean="0"/>
                        <a:t>Of </a:t>
                      </a:r>
                      <a:r>
                        <a:rPr lang="fr-FR" baseline="0" dirty="0" err="1" smtClean="0"/>
                        <a:t>incoming</a:t>
                      </a:r>
                      <a:r>
                        <a:rPr lang="fr-FR" baseline="0" dirty="0" smtClean="0"/>
                        <a:t> </a:t>
                      </a:r>
                      <a:r>
                        <a:rPr lang="fr-FR" baseline="0" dirty="0" err="1" smtClean="0"/>
                        <a:t>students</a:t>
                      </a:r>
                      <a:r>
                        <a:rPr lang="fr-FR" baseline="0" dirty="0" smtClean="0"/>
                        <a:t> ?</a:t>
                      </a:r>
                    </a:p>
                    <a:p>
                      <a:r>
                        <a:rPr lang="fr-FR" baseline="0" dirty="0" smtClean="0"/>
                        <a:t>To/ </a:t>
                      </a:r>
                      <a:r>
                        <a:rPr lang="fr-FR" baseline="0" dirty="0" err="1" smtClean="0"/>
                        <a:t>from</a:t>
                      </a:r>
                      <a:r>
                        <a:rPr lang="fr-FR" baseline="0" dirty="0" smtClean="0"/>
                        <a:t> </a:t>
                      </a:r>
                      <a:r>
                        <a:rPr lang="fr-FR" baseline="0" dirty="0" err="1" smtClean="0"/>
                        <a:t>which</a:t>
                      </a:r>
                      <a:r>
                        <a:rPr lang="fr-FR" baseline="0" dirty="0" smtClean="0"/>
                        <a:t> countries ?</a:t>
                      </a:r>
                    </a:p>
                    <a:p>
                      <a:endParaRPr lang="fr-FR" baseline="0" dirty="0" smtClean="0"/>
                    </a:p>
                    <a:p>
                      <a:r>
                        <a:rPr lang="fr-FR" baseline="0" dirty="0" smtClean="0"/>
                        <a:t>Support to </a:t>
                      </a:r>
                      <a:r>
                        <a:rPr lang="fr-FR" baseline="0" dirty="0" err="1" smtClean="0"/>
                        <a:t>learn</a:t>
                      </a:r>
                      <a:r>
                        <a:rPr lang="fr-FR" baseline="0" dirty="0" smtClean="0"/>
                        <a:t> / practice a </a:t>
                      </a:r>
                      <a:r>
                        <a:rPr lang="fr-FR" baseline="0" dirty="0" err="1" smtClean="0"/>
                        <a:t>foreign</a:t>
                      </a:r>
                      <a:r>
                        <a:rPr lang="fr-FR" baseline="0" dirty="0" smtClean="0"/>
                        <a:t> </a:t>
                      </a:r>
                      <a:r>
                        <a:rPr lang="fr-FR" baseline="0" dirty="0" err="1" smtClean="0"/>
                        <a:t>language</a:t>
                      </a:r>
                      <a:r>
                        <a:rPr lang="fr-FR" baseline="0" dirty="0" smtClean="0"/>
                        <a:t>  ?</a:t>
                      </a:r>
                    </a:p>
                    <a:p>
                      <a:r>
                        <a:rPr lang="fr-FR" baseline="0" dirty="0" smtClean="0"/>
                        <a:t>Face to face / online / </a:t>
                      </a:r>
                      <a:r>
                        <a:rPr lang="fr-FR" baseline="0" dirty="0" err="1" smtClean="0"/>
                        <a:t>lab</a:t>
                      </a:r>
                      <a:r>
                        <a:rPr lang="fr-FR" baseline="0" dirty="0" smtClean="0"/>
                        <a:t> </a:t>
                      </a:r>
                    </a:p>
                    <a:p>
                      <a:r>
                        <a:rPr lang="fr-FR" baseline="0" dirty="0" smtClean="0"/>
                        <a:t>How do </a:t>
                      </a:r>
                      <a:r>
                        <a:rPr lang="fr-FR" baseline="0" dirty="0" err="1" smtClean="0"/>
                        <a:t>you</a:t>
                      </a:r>
                      <a:r>
                        <a:rPr lang="fr-FR" baseline="0" dirty="0" smtClean="0"/>
                        <a:t> </a:t>
                      </a:r>
                      <a:r>
                        <a:rPr lang="fr-FR" baseline="0" dirty="0" err="1" smtClean="0"/>
                        <a:t>assess</a:t>
                      </a:r>
                      <a:r>
                        <a:rPr lang="fr-FR" baseline="0" dirty="0" smtClean="0"/>
                        <a:t> the </a:t>
                      </a:r>
                      <a:r>
                        <a:rPr lang="fr-FR" baseline="0" dirty="0" err="1" smtClean="0"/>
                        <a:t>students</a:t>
                      </a:r>
                      <a:r>
                        <a:rPr lang="fr-FR" baseline="0" dirty="0" smtClean="0"/>
                        <a:t>’ </a:t>
                      </a:r>
                      <a:r>
                        <a:rPr lang="fr-FR" baseline="0" dirty="0" err="1" smtClean="0"/>
                        <a:t>level</a:t>
                      </a:r>
                      <a:r>
                        <a:rPr lang="fr-FR" baseline="0" dirty="0" smtClean="0"/>
                        <a:t> in a </a:t>
                      </a:r>
                      <a:r>
                        <a:rPr lang="fr-FR" baseline="0" dirty="0" err="1" smtClean="0"/>
                        <a:t>foreign</a:t>
                      </a:r>
                      <a:r>
                        <a:rPr lang="fr-FR" baseline="0" dirty="0" smtClean="0"/>
                        <a:t> </a:t>
                      </a:r>
                      <a:r>
                        <a:rPr lang="fr-FR" baseline="0" dirty="0" err="1" smtClean="0"/>
                        <a:t>language</a:t>
                      </a:r>
                      <a:r>
                        <a:rPr lang="fr-FR" baseline="0" dirty="0" smtClean="0"/>
                        <a:t> ?</a:t>
                      </a:r>
                      <a:endParaRPr lang="fr-FR" dirty="0"/>
                    </a:p>
                  </a:txBody>
                  <a:tcPr/>
                </a:tc>
              </a:tr>
            </a:tbl>
          </a:graphicData>
        </a:graphic>
      </p:graphicFrame>
    </p:spTree>
    <p:extLst>
      <p:ext uri="{BB962C8B-B14F-4D97-AF65-F5344CB8AC3E}">
        <p14:creationId xmlns:p14="http://schemas.microsoft.com/office/powerpoint/2010/main" val="41084909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100" dirty="0" err="1"/>
              <a:t>Expert’s</a:t>
            </a:r>
            <a:r>
              <a:rPr lang="fr-FR" sz="3100" dirty="0"/>
              <a:t> </a:t>
            </a:r>
            <a:r>
              <a:rPr lang="fr-FR" sz="3100" dirty="0" err="1"/>
              <a:t>work</a:t>
            </a:r>
            <a:r>
              <a:rPr lang="fr-FR" sz="3100" dirty="0"/>
              <a:t> </a:t>
            </a:r>
            <a:r>
              <a:rPr lang="fr-FR" sz="3100" dirty="0" err="1"/>
              <a:t>before</a:t>
            </a:r>
            <a:r>
              <a:rPr lang="fr-FR" sz="3100" dirty="0"/>
              <a:t> the </a:t>
            </a:r>
            <a:r>
              <a:rPr lang="fr-FR" sz="3100" dirty="0" err="1"/>
              <a:t>visit</a:t>
            </a:r>
            <a:r>
              <a:rPr lang="fr-FR" dirty="0"/>
              <a:t/>
            </a:r>
            <a:br>
              <a:rPr lang="fr-FR" dirty="0"/>
            </a:br>
            <a:r>
              <a:rPr lang="fr-FR" sz="3100" dirty="0"/>
              <a:t>An </a:t>
            </a:r>
            <a:r>
              <a:rPr lang="fr-FR" sz="3100" dirty="0" err="1"/>
              <a:t>example</a:t>
            </a:r>
            <a:r>
              <a:rPr lang="fr-FR" sz="3100" dirty="0"/>
              <a:t> : Computer Engineering ASOIU</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780329686"/>
              </p:ext>
            </p:extLst>
          </p:nvPr>
        </p:nvGraphicFramePr>
        <p:xfrm>
          <a:off x="457200" y="1600200"/>
          <a:ext cx="8229600" cy="2651760"/>
        </p:xfrm>
        <a:graphic>
          <a:graphicData uri="http://schemas.openxmlformats.org/drawingml/2006/table">
            <a:tbl>
              <a:tblPr firstRow="1" bandRow="1">
                <a:tableStyleId>{5C22544A-7EE6-4342-B048-85BDC9FD1C3A}</a:tableStyleId>
              </a:tblPr>
              <a:tblGrid>
                <a:gridCol w="8229600"/>
              </a:tblGrid>
              <a:tr h="370840">
                <a:tc>
                  <a:txBody>
                    <a:bodyPr/>
                    <a:lstStyle/>
                    <a:p>
                      <a:r>
                        <a:rPr lang="en-GB" sz="1800" b="1" i="1" kern="1200" dirty="0" smtClean="0">
                          <a:solidFill>
                            <a:schemeClr val="lt1"/>
                          </a:solidFill>
                          <a:effectLst/>
                          <a:latin typeface="+mn-lt"/>
                          <a:ea typeface="+mn-ea"/>
                          <a:cs typeface="+mn-cs"/>
                        </a:rPr>
                        <a:t>5.7. There is an opportunity to educate students with special needs within the curriculum;</a:t>
                      </a:r>
                      <a:endParaRPr lang="en-US" sz="1800" b="1" i="1" kern="1200" dirty="0" smtClean="0">
                        <a:solidFill>
                          <a:schemeClr val="lt1"/>
                        </a:solidFill>
                        <a:effectLst/>
                        <a:latin typeface="+mn-lt"/>
                        <a:ea typeface="+mn-ea"/>
                        <a:cs typeface="+mn-cs"/>
                      </a:endParaRPr>
                    </a:p>
                    <a:p>
                      <a:pPr lvl="0"/>
                      <a:r>
                        <a:rPr lang="en-GB" sz="1800" b="1" kern="1200" dirty="0" smtClean="0">
                          <a:solidFill>
                            <a:schemeClr val="lt1"/>
                          </a:solidFill>
                          <a:effectLst/>
                          <a:latin typeface="+mn-lt"/>
                          <a:ea typeface="+mn-ea"/>
                          <a:cs typeface="+mn-cs"/>
                        </a:rPr>
                        <a:t>Student-student meetings are organized taking into consideration the needs and differences of the student. Special conditions are created for those who do not finish their education program (left out of school / incomplete education).</a:t>
                      </a:r>
                      <a:endParaRPr lang="en-US" sz="1800" b="1" kern="1200" dirty="0" smtClean="0">
                        <a:solidFill>
                          <a:schemeClr val="lt1"/>
                        </a:solidFill>
                        <a:effectLst/>
                        <a:latin typeface="+mn-lt"/>
                        <a:ea typeface="+mn-ea"/>
                        <a:cs typeface="+mn-cs"/>
                      </a:endParaRPr>
                    </a:p>
                    <a:p>
                      <a:endParaRPr lang="fr-FR" dirty="0"/>
                    </a:p>
                  </a:txBody>
                  <a:tcPr/>
                </a:tc>
              </a:tr>
              <a:tr h="370840">
                <a:tc>
                  <a:txBody>
                    <a:bodyPr/>
                    <a:lstStyle/>
                    <a:p>
                      <a:r>
                        <a:rPr lang="fr-FR" dirty="0" smtClean="0"/>
                        <a:t>The case of </a:t>
                      </a:r>
                      <a:r>
                        <a:rPr lang="fr-FR" dirty="0" err="1" smtClean="0"/>
                        <a:t>students</a:t>
                      </a:r>
                      <a:r>
                        <a:rPr lang="fr-FR" dirty="0" smtClean="0"/>
                        <a:t> </a:t>
                      </a:r>
                      <a:r>
                        <a:rPr lang="fr-FR" dirty="0" err="1" smtClean="0"/>
                        <a:t>with</a:t>
                      </a:r>
                      <a:r>
                        <a:rPr lang="fr-FR" dirty="0" smtClean="0"/>
                        <a:t> </a:t>
                      </a:r>
                      <a:r>
                        <a:rPr lang="fr-FR" dirty="0" err="1" smtClean="0"/>
                        <a:t>special</a:t>
                      </a:r>
                      <a:r>
                        <a:rPr lang="fr-FR" dirty="0" smtClean="0"/>
                        <a:t> </a:t>
                      </a:r>
                      <a:r>
                        <a:rPr lang="fr-FR" dirty="0" err="1" smtClean="0"/>
                        <a:t>needs</a:t>
                      </a:r>
                      <a:r>
                        <a:rPr lang="fr-FR" dirty="0" smtClean="0"/>
                        <a:t> </a:t>
                      </a:r>
                      <a:r>
                        <a:rPr lang="fr-FR" dirty="0" err="1" smtClean="0"/>
                        <a:t>is</a:t>
                      </a:r>
                      <a:r>
                        <a:rPr lang="fr-FR" baseline="0" dirty="0" smtClean="0"/>
                        <a:t> </a:t>
                      </a:r>
                      <a:r>
                        <a:rPr lang="fr-FR" baseline="0" dirty="0" err="1" smtClean="0"/>
                        <a:t>different</a:t>
                      </a:r>
                      <a:r>
                        <a:rPr lang="fr-FR" baseline="0" dirty="0" smtClean="0"/>
                        <a:t> </a:t>
                      </a:r>
                      <a:r>
                        <a:rPr lang="fr-FR" baseline="0" dirty="0" err="1" smtClean="0"/>
                        <a:t>from</a:t>
                      </a:r>
                      <a:r>
                        <a:rPr lang="fr-FR" baseline="0" dirty="0" smtClean="0"/>
                        <a:t> the issue of </a:t>
                      </a:r>
                      <a:r>
                        <a:rPr lang="fr-FR" baseline="0" dirty="0" err="1" smtClean="0"/>
                        <a:t>students</a:t>
                      </a:r>
                      <a:r>
                        <a:rPr lang="fr-FR" baseline="0" dirty="0" smtClean="0"/>
                        <a:t> </a:t>
                      </a:r>
                      <a:r>
                        <a:rPr lang="fr-FR" baseline="0" dirty="0" err="1" smtClean="0"/>
                        <a:t>who</a:t>
                      </a:r>
                      <a:r>
                        <a:rPr lang="fr-FR" baseline="0" dirty="0" smtClean="0"/>
                        <a:t> </a:t>
                      </a:r>
                      <a:r>
                        <a:rPr lang="fr-FR" baseline="0" dirty="0" err="1" smtClean="0"/>
                        <a:t>leave</a:t>
                      </a:r>
                      <a:r>
                        <a:rPr lang="fr-FR" baseline="0" dirty="0" smtClean="0"/>
                        <a:t> </a:t>
                      </a:r>
                      <a:r>
                        <a:rPr lang="fr-FR" baseline="0" dirty="0" err="1" smtClean="0"/>
                        <a:t>university</a:t>
                      </a:r>
                      <a:r>
                        <a:rPr lang="fr-FR" baseline="0" dirty="0" smtClean="0"/>
                        <a:t> </a:t>
                      </a:r>
                      <a:r>
                        <a:rPr lang="fr-FR" baseline="0" dirty="0" err="1" smtClean="0"/>
                        <a:t>without</a:t>
                      </a:r>
                      <a:r>
                        <a:rPr lang="fr-FR" baseline="0" dirty="0" smtClean="0"/>
                        <a:t> </a:t>
                      </a:r>
                      <a:r>
                        <a:rPr lang="fr-FR" baseline="0" dirty="0" err="1" smtClean="0"/>
                        <a:t>graduating</a:t>
                      </a:r>
                      <a:endParaRPr lang="fr-FR" baseline="0" dirty="0" smtClean="0"/>
                    </a:p>
                    <a:p>
                      <a:r>
                        <a:rPr lang="fr-FR" baseline="0" dirty="0" smtClean="0"/>
                        <a:t>Are </a:t>
                      </a:r>
                      <a:r>
                        <a:rPr lang="fr-FR" baseline="0" dirty="0" err="1" smtClean="0"/>
                        <a:t>students</a:t>
                      </a:r>
                      <a:r>
                        <a:rPr lang="fr-FR" baseline="0" dirty="0" smtClean="0"/>
                        <a:t> </a:t>
                      </a:r>
                      <a:r>
                        <a:rPr lang="fr-FR" baseline="0" dirty="0" err="1" smtClean="0"/>
                        <a:t>with</a:t>
                      </a:r>
                      <a:r>
                        <a:rPr lang="fr-FR" baseline="0" dirty="0" smtClean="0"/>
                        <a:t> </a:t>
                      </a:r>
                      <a:r>
                        <a:rPr lang="fr-FR" baseline="0" dirty="0" err="1" smtClean="0"/>
                        <a:t>disabilities</a:t>
                      </a:r>
                      <a:r>
                        <a:rPr lang="fr-FR" baseline="0" dirty="0" smtClean="0"/>
                        <a:t> </a:t>
                      </a:r>
                      <a:r>
                        <a:rPr lang="fr-FR" baseline="0" dirty="0" err="1" smtClean="0"/>
                        <a:t>helped</a:t>
                      </a:r>
                      <a:r>
                        <a:rPr lang="fr-FR" baseline="0" dirty="0" smtClean="0"/>
                        <a:t> and how are </a:t>
                      </a:r>
                      <a:r>
                        <a:rPr lang="fr-FR" baseline="0" dirty="0" err="1" smtClean="0"/>
                        <a:t>they</a:t>
                      </a:r>
                      <a:r>
                        <a:rPr lang="fr-FR" baseline="0" dirty="0" smtClean="0"/>
                        <a:t> </a:t>
                      </a:r>
                      <a:r>
                        <a:rPr lang="fr-FR" baseline="0" dirty="0" err="1" smtClean="0"/>
                        <a:t>taken</a:t>
                      </a:r>
                      <a:r>
                        <a:rPr lang="fr-FR" baseline="0" dirty="0" smtClean="0"/>
                        <a:t> </a:t>
                      </a:r>
                      <a:r>
                        <a:rPr lang="fr-FR" baseline="0" dirty="0" err="1" smtClean="0"/>
                        <a:t>into</a:t>
                      </a:r>
                      <a:r>
                        <a:rPr lang="fr-FR" baseline="0" dirty="0" smtClean="0"/>
                        <a:t> </a:t>
                      </a:r>
                      <a:r>
                        <a:rPr lang="fr-FR" baseline="0" dirty="0" err="1" smtClean="0"/>
                        <a:t>consideration</a:t>
                      </a:r>
                      <a:r>
                        <a:rPr lang="fr-FR" baseline="0" dirty="0" smtClean="0"/>
                        <a:t> ?</a:t>
                      </a:r>
                      <a:endParaRPr lang="fr-FR" dirty="0"/>
                    </a:p>
                  </a:txBody>
                  <a:tcPr/>
                </a:tc>
              </a:tr>
            </a:tbl>
          </a:graphicData>
        </a:graphic>
      </p:graphicFrame>
    </p:spTree>
    <p:extLst>
      <p:ext uri="{BB962C8B-B14F-4D97-AF65-F5344CB8AC3E}">
        <p14:creationId xmlns:p14="http://schemas.microsoft.com/office/powerpoint/2010/main" val="16625147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73136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General observations on </a:t>
            </a:r>
            <a:r>
              <a:rPr lang="fr-FR" dirty="0" err="1" smtClean="0"/>
              <a:t>both</a:t>
            </a:r>
            <a:r>
              <a:rPr lang="fr-FR" dirty="0" smtClean="0"/>
              <a:t> SER</a:t>
            </a:r>
            <a:endParaRPr lang="fr-FR" dirty="0"/>
          </a:p>
        </p:txBody>
      </p:sp>
      <p:sp>
        <p:nvSpPr>
          <p:cNvPr id="3" name="Espace réservé du contenu 2"/>
          <p:cNvSpPr>
            <a:spLocks noGrp="1"/>
          </p:cNvSpPr>
          <p:nvPr>
            <p:ph idx="1"/>
          </p:nvPr>
        </p:nvSpPr>
        <p:spPr/>
        <p:txBody>
          <a:bodyPr/>
          <a:lstStyle/>
          <a:p>
            <a:pPr marL="0" indent="0">
              <a:buNone/>
            </a:pPr>
            <a:r>
              <a:rPr lang="fr-FR" dirty="0" err="1" smtClean="0"/>
              <a:t>Pay</a:t>
            </a:r>
            <a:r>
              <a:rPr lang="fr-FR" dirty="0" smtClean="0"/>
              <a:t> attention:</a:t>
            </a:r>
          </a:p>
          <a:p>
            <a:r>
              <a:rPr lang="fr-FR" dirty="0" smtClean="0"/>
              <a:t> people </a:t>
            </a:r>
            <a:r>
              <a:rPr lang="fr-FR" dirty="0" err="1" smtClean="0"/>
              <a:t>names</a:t>
            </a:r>
            <a:r>
              <a:rPr lang="fr-FR" dirty="0"/>
              <a:t>,</a:t>
            </a:r>
            <a:r>
              <a:rPr lang="fr-FR" dirty="0" smtClean="0"/>
              <a:t> marks or </a:t>
            </a:r>
            <a:r>
              <a:rPr lang="fr-FR" dirty="0" err="1" smtClean="0"/>
              <a:t>personal</a:t>
            </a:r>
            <a:r>
              <a:rPr lang="fr-FR" dirty="0" smtClean="0"/>
              <a:t> situation </a:t>
            </a:r>
            <a:r>
              <a:rPr lang="fr-FR" dirty="0" err="1" smtClean="0"/>
              <a:t>should</a:t>
            </a:r>
            <a:r>
              <a:rPr lang="fr-FR" dirty="0" smtClean="0"/>
              <a:t> not </a:t>
            </a:r>
            <a:r>
              <a:rPr lang="fr-FR" dirty="0" err="1" smtClean="0"/>
              <a:t>be</a:t>
            </a:r>
            <a:r>
              <a:rPr lang="fr-FR" dirty="0" smtClean="0"/>
              <a:t> </a:t>
            </a:r>
            <a:r>
              <a:rPr lang="fr-FR" dirty="0" err="1" smtClean="0"/>
              <a:t>mentioned</a:t>
            </a:r>
            <a:endParaRPr lang="fr-FR" dirty="0" smtClean="0"/>
          </a:p>
          <a:p>
            <a:r>
              <a:rPr lang="fr-FR" dirty="0" smtClean="0"/>
              <a:t>Cf. page 21 &amp; 26 (</a:t>
            </a:r>
            <a:r>
              <a:rPr lang="fr-FR" dirty="0" err="1" smtClean="0"/>
              <a:t>Sumgayit</a:t>
            </a:r>
            <a:r>
              <a:rPr lang="fr-FR" dirty="0" smtClean="0"/>
              <a:t> report).</a:t>
            </a:r>
          </a:p>
          <a:p>
            <a:endParaRPr lang="fr-FR" dirty="0"/>
          </a:p>
          <a:p>
            <a:r>
              <a:rPr lang="fr-FR" dirty="0" smtClean="0"/>
              <a:t>Description </a:t>
            </a:r>
            <a:r>
              <a:rPr lang="fr-FR" dirty="0" err="1" smtClean="0"/>
              <a:t>is</a:t>
            </a:r>
            <a:r>
              <a:rPr lang="fr-FR" dirty="0" smtClean="0"/>
              <a:t> </a:t>
            </a:r>
            <a:r>
              <a:rPr lang="fr-FR" dirty="0" err="1" smtClean="0"/>
              <a:t>provided</a:t>
            </a:r>
            <a:r>
              <a:rPr lang="fr-FR" dirty="0" smtClean="0"/>
              <a:t> but no </a:t>
            </a:r>
            <a:r>
              <a:rPr lang="fr-FR" dirty="0" err="1" smtClean="0"/>
              <a:t>analysis</a:t>
            </a:r>
            <a:r>
              <a:rPr lang="fr-FR" dirty="0" smtClean="0"/>
              <a:t> !</a:t>
            </a:r>
          </a:p>
          <a:p>
            <a:r>
              <a:rPr lang="fr-FR" dirty="0" err="1" smtClean="0"/>
              <a:t>Lack</a:t>
            </a:r>
            <a:r>
              <a:rPr lang="fr-FR" dirty="0" smtClean="0"/>
              <a:t> of </a:t>
            </a:r>
            <a:r>
              <a:rPr lang="fr-FR" dirty="0" err="1" smtClean="0"/>
              <a:t>examples</a:t>
            </a:r>
            <a:r>
              <a:rPr lang="fr-FR" dirty="0" smtClean="0"/>
              <a:t>, </a:t>
            </a:r>
            <a:r>
              <a:rPr lang="fr-FR" dirty="0" err="1" smtClean="0"/>
              <a:t>details</a:t>
            </a:r>
            <a:r>
              <a:rPr lang="fr-FR" dirty="0" smtClean="0"/>
              <a:t>, </a:t>
            </a:r>
            <a:r>
              <a:rPr lang="fr-FR" dirty="0" err="1" smtClean="0"/>
              <a:t>references</a:t>
            </a:r>
            <a:r>
              <a:rPr lang="fr-FR" dirty="0" smtClean="0"/>
              <a:t> to the data</a:t>
            </a:r>
            <a:endParaRPr lang="fr-FR" dirty="0"/>
          </a:p>
        </p:txBody>
      </p:sp>
    </p:spTree>
    <p:extLst>
      <p:ext uri="{BB962C8B-B14F-4D97-AF65-F5344CB8AC3E}">
        <p14:creationId xmlns:p14="http://schemas.microsoft.com/office/powerpoint/2010/main" val="38143371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305806"/>
          </a:xfrm>
        </p:spPr>
        <p:txBody>
          <a:bodyPr>
            <a:normAutofit fontScale="90000"/>
          </a:bodyPr>
          <a:lstStyle/>
          <a:p>
            <a:r>
              <a:rPr lang="fr-FR" sz="3200" dirty="0" err="1" smtClean="0"/>
              <a:t>Expert’s</a:t>
            </a:r>
            <a:r>
              <a:rPr lang="fr-FR" sz="3200" dirty="0" smtClean="0"/>
              <a:t> </a:t>
            </a:r>
            <a:r>
              <a:rPr lang="fr-FR" sz="3200" dirty="0" err="1" smtClean="0"/>
              <a:t>work</a:t>
            </a:r>
            <a:r>
              <a:rPr lang="fr-FR" sz="3200" dirty="0" smtClean="0"/>
              <a:t> </a:t>
            </a:r>
            <a:r>
              <a:rPr lang="fr-FR" sz="3200" dirty="0" err="1" smtClean="0"/>
              <a:t>before</a:t>
            </a:r>
            <a:r>
              <a:rPr lang="fr-FR" sz="3200" dirty="0" smtClean="0"/>
              <a:t> the </a:t>
            </a:r>
            <a:r>
              <a:rPr lang="fr-FR" sz="3200" dirty="0" err="1" smtClean="0"/>
              <a:t>visit</a:t>
            </a:r>
            <a:r>
              <a:rPr lang="fr-FR" sz="3200" dirty="0" smtClean="0"/>
              <a:t/>
            </a:r>
            <a:br>
              <a:rPr lang="fr-FR" sz="3200" dirty="0" smtClean="0"/>
            </a:br>
            <a:r>
              <a:rPr lang="fr-FR" sz="3200" dirty="0" smtClean="0"/>
              <a:t>An </a:t>
            </a:r>
            <a:r>
              <a:rPr lang="fr-FR" sz="3200" dirty="0" err="1" smtClean="0"/>
              <a:t>example</a:t>
            </a:r>
            <a:r>
              <a:rPr lang="fr-FR" sz="3200" dirty="0" smtClean="0"/>
              <a:t> : Computer Engineering ASOIU</a:t>
            </a:r>
            <a:br>
              <a:rPr lang="fr-FR" sz="3200" dirty="0" smtClean="0"/>
            </a:br>
            <a:r>
              <a:rPr lang="fr-FR" sz="3200" dirty="0" smtClean="0"/>
              <a:t>General questions : </a:t>
            </a:r>
            <a:r>
              <a:rPr lang="fr-FR" sz="3200" dirty="0" err="1" smtClean="0"/>
              <a:t>Criteria</a:t>
            </a:r>
            <a:r>
              <a:rPr lang="fr-FR" sz="3200" dirty="0" smtClean="0"/>
              <a:t> 1</a:t>
            </a:r>
            <a:endParaRPr lang="fr-FR" sz="32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725782425"/>
              </p:ext>
            </p:extLst>
          </p:nvPr>
        </p:nvGraphicFramePr>
        <p:xfrm>
          <a:off x="316089" y="1698978"/>
          <a:ext cx="8229600" cy="4425244"/>
        </p:xfrm>
        <a:graphic>
          <a:graphicData uri="http://schemas.openxmlformats.org/drawingml/2006/table">
            <a:tbl>
              <a:tblPr firstRow="1" bandRow="1">
                <a:tableStyleId>{5C22544A-7EE6-4342-B048-85BDC9FD1C3A}</a:tableStyleId>
              </a:tblPr>
              <a:tblGrid>
                <a:gridCol w="8229600"/>
              </a:tblGrid>
              <a:tr h="2212622">
                <a:tc>
                  <a:txBody>
                    <a:bodyPr/>
                    <a:lstStyle/>
                    <a:p>
                      <a:pPr lvl="0"/>
                      <a:r>
                        <a:rPr lang="en-US" sz="1800" b="1" i="1" kern="1200" dirty="0" smtClean="0">
                          <a:solidFill>
                            <a:schemeClr val="lt1"/>
                          </a:solidFill>
                          <a:effectLst/>
                          <a:latin typeface="+mn-lt"/>
                          <a:ea typeface="+mn-ea"/>
                          <a:cs typeface="+mn-cs"/>
                        </a:rPr>
                        <a:t>Inconsistencies</a:t>
                      </a:r>
                      <a:endParaRPr lang="en-US" sz="1800" b="1" kern="1200" dirty="0" smtClean="0">
                        <a:solidFill>
                          <a:schemeClr val="lt1"/>
                        </a:solidFill>
                        <a:effectLst/>
                        <a:latin typeface="+mn-lt"/>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Tx/>
                        <a:buAutoNum type="arabicPeriod"/>
                        <a:tabLst/>
                        <a:defRPr/>
                      </a:pPr>
                      <a:r>
                        <a:rPr lang="en-US" sz="1800" b="1" kern="1200" dirty="0" smtClean="0">
                          <a:solidFill>
                            <a:schemeClr val="lt1"/>
                          </a:solidFill>
                          <a:effectLst/>
                          <a:latin typeface="+mn-lt"/>
                          <a:ea typeface="+mn-ea"/>
                          <a:cs typeface="+mn-cs"/>
                        </a:rPr>
                        <a:t>A</a:t>
                      </a:r>
                      <a:r>
                        <a:rPr lang="en-US" sz="1800" b="1" kern="1200" baseline="0" dirty="0" smtClean="0">
                          <a:solidFill>
                            <a:schemeClr val="lt1"/>
                          </a:solidFill>
                          <a:effectLst/>
                          <a:latin typeface="+mn-lt"/>
                          <a:ea typeface="+mn-ea"/>
                          <a:cs typeface="+mn-cs"/>
                        </a:rPr>
                        <a:t> syllabus defined by the Ministry </a:t>
                      </a:r>
                      <a:r>
                        <a:rPr lang="en-US" sz="1800" b="1" kern="1200" baseline="0" dirty="0" err="1" smtClean="0">
                          <a:solidFill>
                            <a:schemeClr val="lt1"/>
                          </a:solidFill>
                          <a:effectLst/>
                          <a:latin typeface="+mn-lt"/>
                          <a:ea typeface="+mn-ea"/>
                          <a:cs typeface="+mn-cs"/>
                        </a:rPr>
                        <a:t>vs</a:t>
                      </a:r>
                      <a:r>
                        <a:rPr lang="en-US" sz="1800" b="1" kern="1200" baseline="0" dirty="0" smtClean="0">
                          <a:solidFill>
                            <a:schemeClr val="lt1"/>
                          </a:solidFill>
                          <a:effectLst/>
                          <a:latin typeface="+mn-lt"/>
                          <a:ea typeface="+mn-ea"/>
                          <a:cs typeface="+mn-cs"/>
                        </a:rPr>
                        <a:t> </a:t>
                      </a:r>
                      <a:r>
                        <a:rPr lang="en-US" sz="1800" b="1" kern="1200" dirty="0" smtClean="0">
                          <a:solidFill>
                            <a:schemeClr val="lt1"/>
                          </a:solidFill>
                          <a:effectLst/>
                          <a:latin typeface="+mn-lt"/>
                          <a:ea typeface="+mn-ea"/>
                          <a:cs typeface="+mn-cs"/>
                        </a:rPr>
                        <a:t>“The content is regularly updated”</a:t>
                      </a:r>
                    </a:p>
                    <a:p>
                      <a:pPr marL="342900" indent="-342900">
                        <a:buAutoNum type="arabicPeriod"/>
                      </a:pPr>
                      <a:r>
                        <a:rPr lang="fr-FR" dirty="0" err="1" smtClean="0"/>
                        <a:t>Weakness</a:t>
                      </a:r>
                      <a:r>
                        <a:rPr lang="fr-FR" dirty="0" smtClean="0"/>
                        <a:t> : </a:t>
                      </a:r>
                      <a:r>
                        <a:rPr lang="fr-FR" dirty="0" err="1" smtClean="0"/>
                        <a:t>practical</a:t>
                      </a:r>
                      <a:r>
                        <a:rPr lang="fr-FR" dirty="0" smtClean="0"/>
                        <a:t> </a:t>
                      </a:r>
                      <a:r>
                        <a:rPr lang="fr-FR" dirty="0" err="1" smtClean="0"/>
                        <a:t>lessons</a:t>
                      </a:r>
                      <a:r>
                        <a:rPr lang="fr-FR" dirty="0" smtClean="0"/>
                        <a:t> not </a:t>
                      </a:r>
                      <a:r>
                        <a:rPr lang="fr-FR" dirty="0" err="1" smtClean="0"/>
                        <a:t>really</a:t>
                      </a:r>
                      <a:r>
                        <a:rPr lang="fr-FR" dirty="0" smtClean="0"/>
                        <a:t> </a:t>
                      </a:r>
                      <a:r>
                        <a:rPr lang="fr-FR" dirty="0" err="1" smtClean="0"/>
                        <a:t>adapted</a:t>
                      </a:r>
                      <a:r>
                        <a:rPr lang="fr-FR" dirty="0" smtClean="0"/>
                        <a:t> to the </a:t>
                      </a:r>
                      <a:r>
                        <a:rPr lang="fr-FR" dirty="0" err="1" smtClean="0"/>
                        <a:t>needs</a:t>
                      </a:r>
                      <a:r>
                        <a:rPr lang="fr-FR" dirty="0" smtClean="0"/>
                        <a:t> of the </a:t>
                      </a:r>
                      <a:r>
                        <a:rPr lang="fr-FR" dirty="0" err="1" smtClean="0"/>
                        <a:t>labor</a:t>
                      </a:r>
                      <a:r>
                        <a:rPr lang="fr-FR" baseline="0" dirty="0" smtClean="0"/>
                        <a:t> </a:t>
                      </a:r>
                      <a:r>
                        <a:rPr lang="fr-FR" baseline="0" dirty="0" err="1" smtClean="0"/>
                        <a:t>market</a:t>
                      </a:r>
                      <a:r>
                        <a:rPr lang="fr-FR" baseline="0" dirty="0" smtClean="0"/>
                        <a:t> vs not </a:t>
                      </a:r>
                      <a:r>
                        <a:rPr lang="fr-FR" baseline="0" dirty="0" err="1" smtClean="0"/>
                        <a:t>related</a:t>
                      </a:r>
                      <a:r>
                        <a:rPr lang="fr-FR" baseline="0" dirty="0" smtClean="0"/>
                        <a:t> to the content of the report</a:t>
                      </a:r>
                      <a:endParaRPr lang="fr-FR" dirty="0"/>
                    </a:p>
                  </a:txBody>
                  <a:tcPr/>
                </a:tc>
              </a:tr>
              <a:tr h="2212622">
                <a:tc>
                  <a:txBody>
                    <a:bodyPr/>
                    <a:lstStyle/>
                    <a:p>
                      <a:pPr marL="0" indent="0">
                        <a:buNone/>
                      </a:pPr>
                      <a:endParaRPr lang="fr-FR" dirty="0" smtClean="0"/>
                    </a:p>
                  </a:txBody>
                  <a:tcPr/>
                </a:tc>
              </a:tr>
            </a:tbl>
          </a:graphicData>
        </a:graphic>
      </p:graphicFrame>
    </p:spTree>
    <p:extLst>
      <p:ext uri="{BB962C8B-B14F-4D97-AF65-F5344CB8AC3E}">
        <p14:creationId xmlns:p14="http://schemas.microsoft.com/office/powerpoint/2010/main" val="8231110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305806"/>
          </a:xfrm>
        </p:spPr>
        <p:txBody>
          <a:bodyPr>
            <a:normAutofit fontScale="90000"/>
          </a:bodyPr>
          <a:lstStyle/>
          <a:p>
            <a:r>
              <a:rPr lang="fr-FR" sz="3200" dirty="0" err="1" smtClean="0"/>
              <a:t>Expert’s</a:t>
            </a:r>
            <a:r>
              <a:rPr lang="fr-FR" sz="3200" dirty="0" smtClean="0"/>
              <a:t> </a:t>
            </a:r>
            <a:r>
              <a:rPr lang="fr-FR" sz="3200" dirty="0" err="1" smtClean="0"/>
              <a:t>work</a:t>
            </a:r>
            <a:r>
              <a:rPr lang="fr-FR" sz="3200" dirty="0" smtClean="0"/>
              <a:t> </a:t>
            </a:r>
            <a:r>
              <a:rPr lang="fr-FR" sz="3200" dirty="0" err="1" smtClean="0"/>
              <a:t>before</a:t>
            </a:r>
            <a:r>
              <a:rPr lang="fr-FR" sz="3200" dirty="0" smtClean="0"/>
              <a:t> the </a:t>
            </a:r>
            <a:r>
              <a:rPr lang="fr-FR" sz="3200" dirty="0" err="1" smtClean="0"/>
              <a:t>visit</a:t>
            </a:r>
            <a:r>
              <a:rPr lang="fr-FR" sz="3200" dirty="0" smtClean="0"/>
              <a:t/>
            </a:r>
            <a:br>
              <a:rPr lang="fr-FR" sz="3200" dirty="0" smtClean="0"/>
            </a:br>
            <a:r>
              <a:rPr lang="fr-FR" sz="3200" dirty="0" smtClean="0"/>
              <a:t>An </a:t>
            </a:r>
            <a:r>
              <a:rPr lang="fr-FR" sz="3200" dirty="0" err="1" smtClean="0"/>
              <a:t>example</a:t>
            </a:r>
            <a:r>
              <a:rPr lang="fr-FR" sz="3200" dirty="0" smtClean="0"/>
              <a:t> : Computer Engineering ASOIU</a:t>
            </a:r>
            <a:br>
              <a:rPr lang="fr-FR" sz="3200" dirty="0" smtClean="0"/>
            </a:br>
            <a:r>
              <a:rPr lang="fr-FR" sz="3200" dirty="0" smtClean="0"/>
              <a:t>General questions : </a:t>
            </a:r>
            <a:r>
              <a:rPr lang="fr-FR" sz="3200" dirty="0" err="1" smtClean="0"/>
              <a:t>Criteria</a:t>
            </a:r>
            <a:r>
              <a:rPr lang="fr-FR" sz="3200" dirty="0" smtClean="0"/>
              <a:t> 1</a:t>
            </a:r>
            <a:endParaRPr lang="fr-FR" sz="32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427732198"/>
              </p:ext>
            </p:extLst>
          </p:nvPr>
        </p:nvGraphicFramePr>
        <p:xfrm>
          <a:off x="316089" y="1698978"/>
          <a:ext cx="8229600" cy="4425244"/>
        </p:xfrm>
        <a:graphic>
          <a:graphicData uri="http://schemas.openxmlformats.org/drawingml/2006/table">
            <a:tbl>
              <a:tblPr firstRow="1" bandRow="1">
                <a:tableStyleId>{5C22544A-7EE6-4342-B048-85BDC9FD1C3A}</a:tableStyleId>
              </a:tblPr>
              <a:tblGrid>
                <a:gridCol w="8229600"/>
              </a:tblGrid>
              <a:tr h="2212622">
                <a:tc>
                  <a:txBody>
                    <a:bodyPr/>
                    <a:lstStyle/>
                    <a:p>
                      <a:pPr lvl="0"/>
                      <a:r>
                        <a:rPr lang="en-US" sz="1800" b="1" i="1" kern="1200" dirty="0" smtClean="0">
                          <a:solidFill>
                            <a:schemeClr val="lt1"/>
                          </a:solidFill>
                          <a:effectLst/>
                          <a:latin typeface="+mn-lt"/>
                          <a:ea typeface="+mn-ea"/>
                          <a:cs typeface="+mn-cs"/>
                        </a:rPr>
                        <a:t>Inconsistencies</a:t>
                      </a:r>
                      <a:endParaRPr lang="en-US" sz="1800" b="1" kern="1200" dirty="0" smtClean="0">
                        <a:solidFill>
                          <a:schemeClr val="lt1"/>
                        </a:solidFill>
                        <a:effectLst/>
                        <a:latin typeface="+mn-lt"/>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Tx/>
                        <a:buAutoNum type="arabicPeriod"/>
                        <a:tabLst/>
                        <a:defRPr/>
                      </a:pPr>
                      <a:r>
                        <a:rPr lang="en-US" sz="1800" b="1" kern="1200" dirty="0" smtClean="0">
                          <a:solidFill>
                            <a:schemeClr val="lt1"/>
                          </a:solidFill>
                          <a:effectLst/>
                          <a:latin typeface="+mn-lt"/>
                          <a:ea typeface="+mn-ea"/>
                          <a:cs typeface="+mn-cs"/>
                        </a:rPr>
                        <a:t>A</a:t>
                      </a:r>
                      <a:r>
                        <a:rPr lang="en-US" sz="1800" b="1" kern="1200" baseline="0" dirty="0" smtClean="0">
                          <a:solidFill>
                            <a:schemeClr val="lt1"/>
                          </a:solidFill>
                          <a:effectLst/>
                          <a:latin typeface="+mn-lt"/>
                          <a:ea typeface="+mn-ea"/>
                          <a:cs typeface="+mn-cs"/>
                        </a:rPr>
                        <a:t> syllabus defined by the Ministry </a:t>
                      </a:r>
                      <a:r>
                        <a:rPr lang="en-US" sz="1800" b="1" kern="1200" baseline="0" dirty="0" err="1" smtClean="0">
                          <a:solidFill>
                            <a:schemeClr val="lt1"/>
                          </a:solidFill>
                          <a:effectLst/>
                          <a:latin typeface="+mn-lt"/>
                          <a:ea typeface="+mn-ea"/>
                          <a:cs typeface="+mn-cs"/>
                        </a:rPr>
                        <a:t>vs</a:t>
                      </a:r>
                      <a:r>
                        <a:rPr lang="en-US" sz="1800" b="1" kern="1200" baseline="0" dirty="0" smtClean="0">
                          <a:solidFill>
                            <a:schemeClr val="lt1"/>
                          </a:solidFill>
                          <a:effectLst/>
                          <a:latin typeface="+mn-lt"/>
                          <a:ea typeface="+mn-ea"/>
                          <a:cs typeface="+mn-cs"/>
                        </a:rPr>
                        <a:t> </a:t>
                      </a:r>
                      <a:r>
                        <a:rPr lang="en-US" sz="1800" b="1" kern="1200" dirty="0" smtClean="0">
                          <a:solidFill>
                            <a:schemeClr val="lt1"/>
                          </a:solidFill>
                          <a:effectLst/>
                          <a:latin typeface="+mn-lt"/>
                          <a:ea typeface="+mn-ea"/>
                          <a:cs typeface="+mn-cs"/>
                        </a:rPr>
                        <a:t>“The content is regularly updated”</a:t>
                      </a:r>
                    </a:p>
                    <a:p>
                      <a:pPr marL="342900" indent="-342900">
                        <a:buAutoNum type="arabicPeriod"/>
                      </a:pPr>
                      <a:r>
                        <a:rPr lang="fr-FR" dirty="0" err="1" smtClean="0"/>
                        <a:t>Weakness</a:t>
                      </a:r>
                      <a:r>
                        <a:rPr lang="fr-FR" dirty="0" smtClean="0"/>
                        <a:t> : </a:t>
                      </a:r>
                      <a:r>
                        <a:rPr lang="fr-FR" dirty="0" err="1" smtClean="0"/>
                        <a:t>practical</a:t>
                      </a:r>
                      <a:r>
                        <a:rPr lang="fr-FR" dirty="0" smtClean="0"/>
                        <a:t> </a:t>
                      </a:r>
                      <a:r>
                        <a:rPr lang="fr-FR" dirty="0" err="1" smtClean="0"/>
                        <a:t>lessons</a:t>
                      </a:r>
                      <a:r>
                        <a:rPr lang="fr-FR" dirty="0" smtClean="0"/>
                        <a:t> not </a:t>
                      </a:r>
                      <a:r>
                        <a:rPr lang="fr-FR" dirty="0" err="1" smtClean="0"/>
                        <a:t>really</a:t>
                      </a:r>
                      <a:r>
                        <a:rPr lang="fr-FR" dirty="0" smtClean="0"/>
                        <a:t> </a:t>
                      </a:r>
                      <a:r>
                        <a:rPr lang="fr-FR" dirty="0" err="1" smtClean="0"/>
                        <a:t>adapted</a:t>
                      </a:r>
                      <a:r>
                        <a:rPr lang="fr-FR" dirty="0" smtClean="0"/>
                        <a:t> to the </a:t>
                      </a:r>
                      <a:r>
                        <a:rPr lang="fr-FR" dirty="0" err="1" smtClean="0"/>
                        <a:t>needs</a:t>
                      </a:r>
                      <a:r>
                        <a:rPr lang="fr-FR" dirty="0" smtClean="0"/>
                        <a:t> of the </a:t>
                      </a:r>
                      <a:r>
                        <a:rPr lang="fr-FR" dirty="0" err="1" smtClean="0"/>
                        <a:t>labor</a:t>
                      </a:r>
                      <a:r>
                        <a:rPr lang="fr-FR" baseline="0" dirty="0" smtClean="0"/>
                        <a:t> </a:t>
                      </a:r>
                      <a:r>
                        <a:rPr lang="fr-FR" baseline="0" dirty="0" err="1" smtClean="0"/>
                        <a:t>market</a:t>
                      </a:r>
                      <a:r>
                        <a:rPr lang="fr-FR" baseline="0" dirty="0" smtClean="0"/>
                        <a:t> vs not </a:t>
                      </a:r>
                      <a:r>
                        <a:rPr lang="fr-FR" baseline="0" dirty="0" err="1" smtClean="0"/>
                        <a:t>related</a:t>
                      </a:r>
                      <a:r>
                        <a:rPr lang="fr-FR" baseline="0" dirty="0" smtClean="0"/>
                        <a:t> to the content of the report</a:t>
                      </a:r>
                      <a:endParaRPr lang="fr-FR" dirty="0"/>
                    </a:p>
                  </a:txBody>
                  <a:tcPr/>
                </a:tc>
              </a:tr>
              <a:tr h="2212622">
                <a:tc>
                  <a:txBody>
                    <a:bodyPr/>
                    <a:lstStyle/>
                    <a:p>
                      <a:pPr marL="0" indent="0">
                        <a:buNone/>
                      </a:pPr>
                      <a:r>
                        <a:rPr lang="fr-FR" dirty="0" smtClean="0"/>
                        <a:t>Questions</a:t>
                      </a:r>
                      <a:r>
                        <a:rPr lang="fr-FR" baseline="0" dirty="0" smtClean="0"/>
                        <a:t> :</a:t>
                      </a:r>
                    </a:p>
                    <a:p>
                      <a:pPr marL="0" indent="0">
                        <a:buNone/>
                      </a:pPr>
                      <a:r>
                        <a:rPr lang="fr-FR" baseline="0" dirty="0" smtClean="0"/>
                        <a:t>1 How do </a:t>
                      </a:r>
                      <a:r>
                        <a:rPr lang="fr-FR" baseline="0" dirty="0" err="1" smtClean="0"/>
                        <a:t>you</a:t>
                      </a:r>
                      <a:r>
                        <a:rPr lang="fr-FR" baseline="0" dirty="0" smtClean="0"/>
                        <a:t> manage to </a:t>
                      </a:r>
                      <a:r>
                        <a:rPr lang="fr-FR" baseline="0" dirty="0" err="1" smtClean="0"/>
                        <a:t>adapt</a:t>
                      </a:r>
                      <a:r>
                        <a:rPr lang="fr-FR" baseline="0" dirty="0" smtClean="0"/>
                        <a:t> the content of the syllabus ?</a:t>
                      </a:r>
                    </a:p>
                    <a:p>
                      <a:pPr marL="0" indent="0">
                        <a:buNone/>
                      </a:pPr>
                      <a:r>
                        <a:rPr lang="fr-FR" baseline="0" dirty="0" err="1" smtClean="0"/>
                        <a:t>Who</a:t>
                      </a:r>
                      <a:r>
                        <a:rPr lang="fr-FR" baseline="0" dirty="0" smtClean="0"/>
                        <a:t> </a:t>
                      </a:r>
                      <a:r>
                        <a:rPr lang="fr-FR" baseline="0" dirty="0" err="1" smtClean="0"/>
                        <a:t>is</a:t>
                      </a:r>
                      <a:r>
                        <a:rPr lang="fr-FR" baseline="0" dirty="0" smtClean="0"/>
                        <a:t> in charge of the </a:t>
                      </a:r>
                      <a:r>
                        <a:rPr lang="fr-FR" baseline="0" dirty="0" err="1" smtClean="0"/>
                        <a:t>decision</a:t>
                      </a:r>
                      <a:r>
                        <a:rPr lang="fr-FR" baseline="0" dirty="0" smtClean="0"/>
                        <a:t> ?</a:t>
                      </a:r>
                    </a:p>
                    <a:p>
                      <a:pPr marL="0" indent="0">
                        <a:buNone/>
                      </a:pPr>
                      <a:endParaRPr lang="fr-FR" baseline="0" dirty="0" smtClean="0"/>
                    </a:p>
                    <a:p>
                      <a:pPr marL="0" indent="0">
                        <a:buNone/>
                      </a:pPr>
                      <a:r>
                        <a:rPr lang="fr-FR" baseline="0" dirty="0" smtClean="0"/>
                        <a:t>2 How do </a:t>
                      </a:r>
                      <a:r>
                        <a:rPr lang="fr-FR" baseline="0" dirty="0" err="1" smtClean="0"/>
                        <a:t>professional</a:t>
                      </a:r>
                      <a:r>
                        <a:rPr lang="fr-FR" baseline="0" dirty="0" smtClean="0"/>
                        <a:t> </a:t>
                      </a:r>
                      <a:r>
                        <a:rPr lang="fr-FR" baseline="0" dirty="0" err="1" smtClean="0"/>
                        <a:t>give</a:t>
                      </a:r>
                      <a:r>
                        <a:rPr lang="fr-FR" baseline="0" dirty="0" smtClean="0"/>
                        <a:t> a </a:t>
                      </a:r>
                      <a:r>
                        <a:rPr lang="fr-FR" baseline="0" dirty="0" err="1" smtClean="0"/>
                        <a:t>qualified</a:t>
                      </a:r>
                      <a:r>
                        <a:rPr lang="fr-FR" baseline="0" dirty="0" smtClean="0"/>
                        <a:t> input in the programs</a:t>
                      </a:r>
                    </a:p>
                    <a:p>
                      <a:pPr marL="0" indent="0">
                        <a:buNone/>
                      </a:pPr>
                      <a:endParaRPr lang="fr-FR" dirty="0" smtClean="0"/>
                    </a:p>
                  </a:txBody>
                  <a:tcPr/>
                </a:tc>
              </a:tr>
            </a:tbl>
          </a:graphicData>
        </a:graphic>
      </p:graphicFrame>
    </p:spTree>
    <p:extLst>
      <p:ext uri="{BB962C8B-B14F-4D97-AF65-F5344CB8AC3E}">
        <p14:creationId xmlns:p14="http://schemas.microsoft.com/office/powerpoint/2010/main" val="4915461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305806"/>
          </a:xfrm>
        </p:spPr>
        <p:txBody>
          <a:bodyPr>
            <a:normAutofit fontScale="90000"/>
          </a:bodyPr>
          <a:lstStyle/>
          <a:p>
            <a:r>
              <a:rPr lang="fr-FR" sz="3200" dirty="0" err="1" smtClean="0"/>
              <a:t>Expert’s</a:t>
            </a:r>
            <a:r>
              <a:rPr lang="fr-FR" sz="3200" dirty="0" smtClean="0"/>
              <a:t> </a:t>
            </a:r>
            <a:r>
              <a:rPr lang="fr-FR" sz="3200" dirty="0" err="1" smtClean="0"/>
              <a:t>work</a:t>
            </a:r>
            <a:r>
              <a:rPr lang="fr-FR" sz="3200" dirty="0" smtClean="0"/>
              <a:t> </a:t>
            </a:r>
            <a:r>
              <a:rPr lang="fr-FR" sz="3200" dirty="0" err="1" smtClean="0"/>
              <a:t>before</a:t>
            </a:r>
            <a:r>
              <a:rPr lang="fr-FR" sz="3200" dirty="0" smtClean="0"/>
              <a:t> the </a:t>
            </a:r>
            <a:r>
              <a:rPr lang="fr-FR" sz="3200" dirty="0" err="1" smtClean="0"/>
              <a:t>visit</a:t>
            </a:r>
            <a:r>
              <a:rPr lang="fr-FR" sz="3200" dirty="0" smtClean="0"/>
              <a:t/>
            </a:r>
            <a:br>
              <a:rPr lang="fr-FR" sz="3200" dirty="0" smtClean="0"/>
            </a:br>
            <a:r>
              <a:rPr lang="fr-FR" sz="3200" dirty="0" smtClean="0"/>
              <a:t>An </a:t>
            </a:r>
            <a:r>
              <a:rPr lang="fr-FR" sz="3200" dirty="0" err="1" smtClean="0"/>
              <a:t>example</a:t>
            </a:r>
            <a:r>
              <a:rPr lang="fr-FR" sz="3200" dirty="0" smtClean="0"/>
              <a:t> : </a:t>
            </a:r>
            <a:r>
              <a:rPr lang="fr-FR" sz="3200" dirty="0" err="1" smtClean="0"/>
              <a:t>Sumgayit</a:t>
            </a:r>
            <a:r>
              <a:rPr lang="fr-FR" sz="3200" dirty="0" smtClean="0"/>
              <a:t/>
            </a:r>
            <a:br>
              <a:rPr lang="fr-FR" sz="3200" dirty="0" smtClean="0"/>
            </a:br>
            <a:r>
              <a:rPr lang="fr-FR" sz="3200" dirty="0" err="1" smtClean="0"/>
              <a:t>Criteria</a:t>
            </a:r>
            <a:r>
              <a:rPr lang="fr-FR" sz="3200" dirty="0" smtClean="0"/>
              <a:t> 1</a:t>
            </a:r>
            <a:endParaRPr lang="fr-FR" sz="32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727071148"/>
              </p:ext>
            </p:extLst>
          </p:nvPr>
        </p:nvGraphicFramePr>
        <p:xfrm>
          <a:off x="316089" y="1698978"/>
          <a:ext cx="8229600" cy="4425244"/>
        </p:xfrm>
        <a:graphic>
          <a:graphicData uri="http://schemas.openxmlformats.org/drawingml/2006/table">
            <a:tbl>
              <a:tblPr firstRow="1" bandRow="1">
                <a:tableStyleId>{5C22544A-7EE6-4342-B048-85BDC9FD1C3A}</a:tableStyleId>
              </a:tblPr>
              <a:tblGrid>
                <a:gridCol w="8229600"/>
              </a:tblGrid>
              <a:tr h="2212622">
                <a:tc>
                  <a:txBody>
                    <a:bodyPr/>
                    <a:lstStyle/>
                    <a:p>
                      <a:r>
                        <a:rPr lang="fr-FR" dirty="0" err="1" smtClean="0"/>
                        <a:t>Thematics</a:t>
                      </a:r>
                      <a:r>
                        <a:rPr lang="fr-FR" baseline="0" dirty="0" smtClean="0"/>
                        <a:t> to </a:t>
                      </a:r>
                      <a:r>
                        <a:rPr lang="fr-FR" baseline="0" dirty="0" err="1" smtClean="0"/>
                        <a:t>investigate</a:t>
                      </a:r>
                      <a:r>
                        <a:rPr lang="fr-FR" baseline="0" dirty="0" smtClean="0"/>
                        <a:t> :</a:t>
                      </a:r>
                      <a:endParaRPr lang="fr-FR" dirty="0" smtClean="0"/>
                    </a:p>
                    <a:p>
                      <a:pPr marL="285750" indent="-285750">
                        <a:buFontTx/>
                        <a:buChar char="-"/>
                      </a:pPr>
                      <a:r>
                        <a:rPr lang="fr-FR" baseline="0" dirty="0" err="1" smtClean="0"/>
                        <a:t>Pursuit</a:t>
                      </a:r>
                      <a:r>
                        <a:rPr lang="fr-FR" baseline="0" dirty="0" smtClean="0"/>
                        <a:t> of </a:t>
                      </a:r>
                      <a:r>
                        <a:rPr lang="fr-FR" baseline="0" dirty="0" err="1" smtClean="0"/>
                        <a:t>studies</a:t>
                      </a:r>
                      <a:endParaRPr lang="fr-FR" baseline="0" dirty="0" smtClean="0"/>
                    </a:p>
                    <a:p>
                      <a:pPr marL="285750" indent="-285750">
                        <a:buFontTx/>
                        <a:buChar char="-"/>
                      </a:pPr>
                      <a:r>
                        <a:rPr lang="fr-FR" baseline="0" dirty="0" err="1" smtClean="0"/>
                        <a:t>Employability</a:t>
                      </a:r>
                      <a:endParaRPr lang="fr-FR" baseline="0" dirty="0" smtClean="0"/>
                    </a:p>
                    <a:p>
                      <a:pPr marL="285750" indent="-285750">
                        <a:buFontTx/>
                        <a:buChar char="-"/>
                      </a:pPr>
                      <a:r>
                        <a:rPr lang="fr-FR" baseline="0" dirty="0" smtClean="0"/>
                        <a:t>Bridges and recognition of </a:t>
                      </a:r>
                      <a:r>
                        <a:rPr lang="fr-FR" baseline="0" dirty="0" err="1" smtClean="0"/>
                        <a:t>awarded</a:t>
                      </a:r>
                      <a:r>
                        <a:rPr lang="fr-FR" baseline="0" dirty="0" smtClean="0"/>
                        <a:t> </a:t>
                      </a:r>
                      <a:r>
                        <a:rPr lang="fr-FR" baseline="0" dirty="0" err="1" smtClean="0"/>
                        <a:t>credits</a:t>
                      </a:r>
                      <a:endParaRPr lang="fr-FR" baseline="0" dirty="0" smtClean="0"/>
                    </a:p>
                    <a:p>
                      <a:pPr marL="285750" indent="-285750">
                        <a:buFontTx/>
                        <a:buChar char="-"/>
                      </a:pPr>
                      <a:r>
                        <a:rPr lang="fr-FR" baseline="0" dirty="0" err="1" smtClean="0"/>
                        <a:t>Mobility</a:t>
                      </a:r>
                      <a:endParaRPr lang="fr-FR" baseline="0" dirty="0" smtClean="0"/>
                    </a:p>
                    <a:p>
                      <a:pPr marL="285750" indent="-285750">
                        <a:buFontTx/>
                        <a:buChar char="-"/>
                      </a:pPr>
                      <a:r>
                        <a:rPr lang="fr-FR" baseline="0" dirty="0" err="1" smtClean="0"/>
                        <a:t>Optional</a:t>
                      </a:r>
                      <a:r>
                        <a:rPr lang="fr-FR" baseline="0" dirty="0" smtClean="0"/>
                        <a:t> </a:t>
                      </a:r>
                      <a:r>
                        <a:rPr lang="fr-FR" baseline="0" dirty="0" err="1" smtClean="0"/>
                        <a:t>subjects</a:t>
                      </a:r>
                      <a:endParaRPr lang="fr-FR" dirty="0"/>
                    </a:p>
                  </a:txBody>
                  <a:tcPr/>
                </a:tc>
              </a:tr>
              <a:tr h="2212622">
                <a:tc>
                  <a:txBody>
                    <a:bodyPr/>
                    <a:lstStyle/>
                    <a:p>
                      <a:pPr marL="0" indent="0">
                        <a:buNone/>
                      </a:pPr>
                      <a:endParaRPr lang="fr-FR" baseline="0" dirty="0" smtClean="0"/>
                    </a:p>
                  </a:txBody>
                  <a:tcPr/>
                </a:tc>
              </a:tr>
            </a:tbl>
          </a:graphicData>
        </a:graphic>
      </p:graphicFrame>
    </p:spTree>
    <p:extLst>
      <p:ext uri="{BB962C8B-B14F-4D97-AF65-F5344CB8AC3E}">
        <p14:creationId xmlns:p14="http://schemas.microsoft.com/office/powerpoint/2010/main" val="33816275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305806"/>
          </a:xfrm>
        </p:spPr>
        <p:txBody>
          <a:bodyPr>
            <a:normAutofit fontScale="90000"/>
          </a:bodyPr>
          <a:lstStyle/>
          <a:p>
            <a:r>
              <a:rPr lang="fr-FR" sz="3200" dirty="0" err="1" smtClean="0"/>
              <a:t>Expert’s</a:t>
            </a:r>
            <a:r>
              <a:rPr lang="fr-FR" sz="3200" dirty="0" smtClean="0"/>
              <a:t> </a:t>
            </a:r>
            <a:r>
              <a:rPr lang="fr-FR" sz="3200" dirty="0" err="1" smtClean="0"/>
              <a:t>work</a:t>
            </a:r>
            <a:r>
              <a:rPr lang="fr-FR" sz="3200" dirty="0" smtClean="0"/>
              <a:t> </a:t>
            </a:r>
            <a:r>
              <a:rPr lang="fr-FR" sz="3200" dirty="0" err="1" smtClean="0"/>
              <a:t>before</a:t>
            </a:r>
            <a:r>
              <a:rPr lang="fr-FR" sz="3200" dirty="0" smtClean="0"/>
              <a:t> the </a:t>
            </a:r>
            <a:r>
              <a:rPr lang="fr-FR" sz="3200" dirty="0" err="1" smtClean="0"/>
              <a:t>visit</a:t>
            </a:r>
            <a:r>
              <a:rPr lang="fr-FR" sz="3200" dirty="0" smtClean="0"/>
              <a:t/>
            </a:r>
            <a:br>
              <a:rPr lang="fr-FR" sz="3200" dirty="0" smtClean="0"/>
            </a:br>
            <a:r>
              <a:rPr lang="fr-FR" sz="3200" dirty="0" smtClean="0"/>
              <a:t>An </a:t>
            </a:r>
            <a:r>
              <a:rPr lang="fr-FR" sz="3200" dirty="0" err="1" smtClean="0"/>
              <a:t>example</a:t>
            </a:r>
            <a:r>
              <a:rPr lang="fr-FR" sz="3200" dirty="0" smtClean="0"/>
              <a:t> : Computer Engineering </a:t>
            </a:r>
            <a:r>
              <a:rPr lang="fr-FR" sz="3200" dirty="0" err="1" smtClean="0"/>
              <a:t>Sumgayit</a:t>
            </a:r>
            <a:r>
              <a:rPr lang="fr-FR" sz="3200" dirty="0" smtClean="0"/>
              <a:t/>
            </a:r>
            <a:br>
              <a:rPr lang="fr-FR" sz="3200" dirty="0" smtClean="0"/>
            </a:br>
            <a:r>
              <a:rPr lang="fr-FR" sz="3200" dirty="0" err="1" smtClean="0"/>
              <a:t>Criteria</a:t>
            </a:r>
            <a:r>
              <a:rPr lang="fr-FR" sz="3200" dirty="0" smtClean="0"/>
              <a:t> 1</a:t>
            </a:r>
            <a:endParaRPr lang="fr-FR" sz="32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673173841"/>
              </p:ext>
            </p:extLst>
          </p:nvPr>
        </p:nvGraphicFramePr>
        <p:xfrm>
          <a:off x="316089" y="1698978"/>
          <a:ext cx="8229600" cy="5047262"/>
        </p:xfrm>
        <a:graphic>
          <a:graphicData uri="http://schemas.openxmlformats.org/drawingml/2006/table">
            <a:tbl>
              <a:tblPr firstRow="1" bandRow="1">
                <a:tableStyleId>{5C22544A-7EE6-4342-B048-85BDC9FD1C3A}</a:tableStyleId>
              </a:tblPr>
              <a:tblGrid>
                <a:gridCol w="8229600"/>
              </a:tblGrid>
              <a:tr h="2212622">
                <a:tc>
                  <a:txBody>
                    <a:bodyPr/>
                    <a:lstStyle/>
                    <a:p>
                      <a:r>
                        <a:rPr lang="fr-FR" dirty="0" err="1" smtClean="0"/>
                        <a:t>Thematics</a:t>
                      </a:r>
                      <a:r>
                        <a:rPr lang="fr-FR" baseline="0" dirty="0" smtClean="0"/>
                        <a:t> to </a:t>
                      </a:r>
                      <a:r>
                        <a:rPr lang="fr-FR" baseline="0" dirty="0" err="1" smtClean="0"/>
                        <a:t>investigate</a:t>
                      </a:r>
                      <a:r>
                        <a:rPr lang="fr-FR" baseline="0" dirty="0" smtClean="0"/>
                        <a:t> :</a:t>
                      </a:r>
                      <a:endParaRPr lang="fr-FR" dirty="0" smtClean="0"/>
                    </a:p>
                    <a:p>
                      <a:pPr marL="285750" indent="-285750">
                        <a:buFontTx/>
                        <a:buChar char="-"/>
                      </a:pPr>
                      <a:r>
                        <a:rPr lang="fr-FR" baseline="0" dirty="0" err="1" smtClean="0"/>
                        <a:t>Pursuit</a:t>
                      </a:r>
                      <a:r>
                        <a:rPr lang="fr-FR" baseline="0" dirty="0" smtClean="0"/>
                        <a:t> of </a:t>
                      </a:r>
                      <a:r>
                        <a:rPr lang="fr-FR" baseline="0" dirty="0" err="1" smtClean="0"/>
                        <a:t>studies</a:t>
                      </a:r>
                      <a:endParaRPr lang="fr-FR" baseline="0" dirty="0" smtClean="0"/>
                    </a:p>
                    <a:p>
                      <a:pPr marL="285750" indent="-285750">
                        <a:buFontTx/>
                        <a:buChar char="-"/>
                      </a:pPr>
                      <a:r>
                        <a:rPr lang="fr-FR" baseline="0" dirty="0" err="1" smtClean="0"/>
                        <a:t>Employability</a:t>
                      </a:r>
                      <a:endParaRPr lang="fr-FR" baseline="0" dirty="0" smtClean="0"/>
                    </a:p>
                    <a:p>
                      <a:pPr marL="285750" indent="-285750">
                        <a:buFontTx/>
                        <a:buChar char="-"/>
                      </a:pPr>
                      <a:r>
                        <a:rPr lang="fr-FR" baseline="0" dirty="0" smtClean="0"/>
                        <a:t>Bridges and recognition of </a:t>
                      </a:r>
                      <a:r>
                        <a:rPr lang="fr-FR" baseline="0" dirty="0" err="1" smtClean="0"/>
                        <a:t>awarded</a:t>
                      </a:r>
                      <a:r>
                        <a:rPr lang="fr-FR" baseline="0" dirty="0" smtClean="0"/>
                        <a:t> </a:t>
                      </a:r>
                      <a:r>
                        <a:rPr lang="fr-FR" baseline="0" dirty="0" err="1" smtClean="0"/>
                        <a:t>credits</a:t>
                      </a:r>
                      <a:endParaRPr lang="fr-FR" baseline="0" dirty="0" smtClean="0"/>
                    </a:p>
                    <a:p>
                      <a:pPr marL="285750" indent="-285750">
                        <a:buFontTx/>
                        <a:buChar char="-"/>
                      </a:pPr>
                      <a:r>
                        <a:rPr lang="fr-FR" baseline="0" dirty="0" err="1" smtClean="0"/>
                        <a:t>Mobility</a:t>
                      </a:r>
                      <a:endParaRPr lang="fr-FR" baseline="0" dirty="0" smtClean="0"/>
                    </a:p>
                    <a:p>
                      <a:pPr marL="285750" indent="-285750">
                        <a:buFontTx/>
                        <a:buChar char="-"/>
                      </a:pPr>
                      <a:r>
                        <a:rPr lang="fr-FR" baseline="0" dirty="0" err="1" smtClean="0"/>
                        <a:t>Optional</a:t>
                      </a:r>
                      <a:r>
                        <a:rPr lang="fr-FR" baseline="0" dirty="0" smtClean="0"/>
                        <a:t> </a:t>
                      </a:r>
                      <a:r>
                        <a:rPr lang="fr-FR" baseline="0" dirty="0" err="1" smtClean="0"/>
                        <a:t>subjects</a:t>
                      </a:r>
                      <a:endParaRPr lang="fr-FR" dirty="0"/>
                    </a:p>
                  </a:txBody>
                  <a:tcPr/>
                </a:tc>
              </a:tr>
              <a:tr h="2212622">
                <a:tc>
                  <a:txBody>
                    <a:bodyPr/>
                    <a:lstStyle/>
                    <a:p>
                      <a:pPr marL="0" indent="0">
                        <a:buNone/>
                      </a:pPr>
                      <a:r>
                        <a:rPr lang="fr-FR" dirty="0" smtClean="0"/>
                        <a:t>Questions</a:t>
                      </a: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r>
                        <a:rPr lang="fr-FR" dirty="0" smtClean="0"/>
                        <a:t>How</a:t>
                      </a:r>
                      <a:r>
                        <a:rPr lang="fr-FR" baseline="0" dirty="0" smtClean="0"/>
                        <a:t> </a:t>
                      </a:r>
                      <a:r>
                        <a:rPr lang="fr-FR" baseline="0" dirty="0" err="1" smtClean="0"/>
                        <a:t>does</a:t>
                      </a:r>
                      <a:r>
                        <a:rPr lang="fr-FR" baseline="0" dirty="0" smtClean="0"/>
                        <a:t> BA open the </a:t>
                      </a:r>
                      <a:r>
                        <a:rPr lang="fr-FR" baseline="0" dirty="0" err="1" smtClean="0"/>
                        <a:t>way</a:t>
                      </a:r>
                      <a:r>
                        <a:rPr lang="fr-FR" baseline="0" dirty="0" smtClean="0"/>
                        <a:t> to the master </a:t>
                      </a:r>
                      <a:r>
                        <a:rPr lang="fr-FR" baseline="0" dirty="0" err="1" smtClean="0"/>
                        <a:t>degree</a:t>
                      </a:r>
                      <a:r>
                        <a:rPr lang="fr-FR" baseline="0" dirty="0" smtClean="0"/>
                        <a:t>? </a:t>
                      </a:r>
                      <a:r>
                        <a:rPr lang="fr-FR" baseline="0" dirty="0" err="1" smtClean="0"/>
                        <a:t>Selection</a:t>
                      </a:r>
                      <a:r>
                        <a:rPr lang="fr-FR" baseline="0" dirty="0" smtClean="0"/>
                        <a:t> ? Data ? </a:t>
                      </a:r>
                      <a:r>
                        <a:rPr lang="fr-FR" dirty="0" smtClean="0"/>
                        <a:t>How </a:t>
                      </a:r>
                      <a:r>
                        <a:rPr lang="fr-FR" dirty="0" err="1" smtClean="0"/>
                        <a:t>many</a:t>
                      </a:r>
                      <a:r>
                        <a:rPr lang="fr-FR" dirty="0" smtClean="0"/>
                        <a:t> </a:t>
                      </a:r>
                      <a:r>
                        <a:rPr lang="fr-FR" dirty="0" err="1" smtClean="0"/>
                        <a:t>students</a:t>
                      </a:r>
                      <a:r>
                        <a:rPr lang="fr-FR" dirty="0" smtClean="0"/>
                        <a:t> continue </a:t>
                      </a:r>
                      <a:r>
                        <a:rPr lang="fr-FR" dirty="0" err="1" smtClean="0"/>
                        <a:t>their</a:t>
                      </a:r>
                      <a:r>
                        <a:rPr lang="fr-FR" dirty="0" smtClean="0"/>
                        <a:t> </a:t>
                      </a:r>
                      <a:r>
                        <a:rPr lang="fr-FR" dirty="0" err="1" smtClean="0"/>
                        <a:t>studies</a:t>
                      </a:r>
                      <a:r>
                        <a:rPr lang="fr-FR" dirty="0" smtClean="0"/>
                        <a:t> in a master programme ? </a:t>
                      </a:r>
                      <a:endParaRPr lang="fr-FR" baseline="0" dirty="0" smtClean="0"/>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r>
                        <a:rPr lang="fr-FR" dirty="0" smtClean="0"/>
                        <a:t>About the </a:t>
                      </a:r>
                      <a:r>
                        <a:rPr lang="fr-FR" dirty="0" err="1" smtClean="0"/>
                        <a:t>career</a:t>
                      </a:r>
                      <a:r>
                        <a:rPr lang="fr-FR" dirty="0" smtClean="0"/>
                        <a:t> center : </a:t>
                      </a:r>
                      <a:r>
                        <a:rPr lang="fr-FR" baseline="0" dirty="0" smtClean="0"/>
                        <a:t>How </a:t>
                      </a:r>
                      <a:r>
                        <a:rPr lang="fr-FR" baseline="0" dirty="0" err="1" smtClean="0"/>
                        <a:t>does</a:t>
                      </a:r>
                      <a:r>
                        <a:rPr lang="fr-FR" baseline="0" dirty="0" smtClean="0"/>
                        <a:t> the </a:t>
                      </a:r>
                      <a:r>
                        <a:rPr lang="fr-FR" baseline="0" dirty="0" err="1" smtClean="0"/>
                        <a:t>career</a:t>
                      </a:r>
                      <a:r>
                        <a:rPr lang="fr-FR" baseline="0" dirty="0" smtClean="0"/>
                        <a:t> center </a:t>
                      </a:r>
                      <a:r>
                        <a:rPr lang="fr-FR" baseline="0" dirty="0" err="1" smtClean="0"/>
                        <a:t>works</a:t>
                      </a:r>
                      <a:r>
                        <a:rPr lang="fr-FR" baseline="0" dirty="0" smtClean="0"/>
                        <a:t>  (</a:t>
                      </a:r>
                      <a:r>
                        <a:rPr lang="fr-FR" baseline="0" dirty="0" err="1" smtClean="0"/>
                        <a:t>number</a:t>
                      </a:r>
                      <a:r>
                        <a:rPr lang="fr-FR" baseline="0" dirty="0" smtClean="0"/>
                        <a:t> of </a:t>
                      </a:r>
                      <a:r>
                        <a:rPr lang="fr-FR" baseline="0" dirty="0" err="1" smtClean="0"/>
                        <a:t>peopole</a:t>
                      </a:r>
                      <a:r>
                        <a:rPr lang="fr-FR" baseline="0" dirty="0" smtClean="0"/>
                        <a:t>, information about job </a:t>
                      </a:r>
                      <a:r>
                        <a:rPr lang="fr-FR" baseline="0" dirty="0" err="1" smtClean="0"/>
                        <a:t>vacancies</a:t>
                      </a:r>
                      <a:r>
                        <a:rPr lang="fr-FR" baseline="0" dirty="0" smtClean="0"/>
                        <a:t>…)</a:t>
                      </a:r>
                    </a:p>
                    <a:p>
                      <a:pPr marL="342900" indent="-342900">
                        <a:buAutoNum type="arabicPeriod"/>
                      </a:pPr>
                      <a:r>
                        <a:rPr lang="fr-FR" dirty="0" smtClean="0"/>
                        <a:t>Do </a:t>
                      </a:r>
                      <a:r>
                        <a:rPr lang="fr-FR" dirty="0" err="1" smtClean="0"/>
                        <a:t>you</a:t>
                      </a:r>
                      <a:r>
                        <a:rPr lang="fr-FR" dirty="0" smtClean="0"/>
                        <a:t> </a:t>
                      </a:r>
                      <a:r>
                        <a:rPr lang="fr-FR" dirty="0" err="1" smtClean="0"/>
                        <a:t>collect</a:t>
                      </a:r>
                      <a:r>
                        <a:rPr lang="fr-FR" dirty="0" smtClean="0"/>
                        <a:t> data about job placement of </a:t>
                      </a:r>
                      <a:r>
                        <a:rPr lang="fr-FR" dirty="0" err="1" smtClean="0"/>
                        <a:t>your</a:t>
                      </a:r>
                      <a:r>
                        <a:rPr lang="fr-FR" dirty="0" smtClean="0"/>
                        <a:t> </a:t>
                      </a:r>
                      <a:r>
                        <a:rPr lang="fr-FR" dirty="0" err="1" smtClean="0"/>
                        <a:t>students</a:t>
                      </a:r>
                      <a:r>
                        <a:rPr lang="fr-FR" dirty="0" smtClean="0"/>
                        <a:t> ?</a:t>
                      </a:r>
                      <a:r>
                        <a:rPr lang="fr-FR" baseline="0" dirty="0" smtClean="0"/>
                        <a:t> </a:t>
                      </a:r>
                      <a:r>
                        <a:rPr lang="fr-FR" dirty="0" smtClean="0"/>
                        <a:t>Do </a:t>
                      </a:r>
                      <a:r>
                        <a:rPr lang="fr-FR" dirty="0" err="1" smtClean="0"/>
                        <a:t>you</a:t>
                      </a:r>
                      <a:r>
                        <a:rPr lang="fr-FR" dirty="0" smtClean="0"/>
                        <a:t> have data</a:t>
                      </a:r>
                      <a:r>
                        <a:rPr lang="fr-FR" baseline="0" dirty="0" smtClean="0"/>
                        <a:t> about the </a:t>
                      </a:r>
                      <a:r>
                        <a:rPr lang="fr-FR" baseline="0" dirty="0" err="1" smtClean="0"/>
                        <a:t>number</a:t>
                      </a:r>
                      <a:r>
                        <a:rPr lang="fr-FR" baseline="0" dirty="0" smtClean="0"/>
                        <a:t> of </a:t>
                      </a:r>
                      <a:r>
                        <a:rPr lang="fr-FR" baseline="0" dirty="0" err="1" smtClean="0"/>
                        <a:t>students</a:t>
                      </a:r>
                      <a:r>
                        <a:rPr lang="fr-FR" baseline="0" dirty="0" smtClean="0"/>
                        <a:t> </a:t>
                      </a:r>
                      <a:r>
                        <a:rPr lang="fr-FR" baseline="0" dirty="0" err="1" smtClean="0"/>
                        <a:t>coming</a:t>
                      </a:r>
                      <a:r>
                        <a:rPr lang="fr-FR" baseline="0" dirty="0" smtClean="0"/>
                        <a:t> to the </a:t>
                      </a:r>
                      <a:r>
                        <a:rPr lang="fr-FR" baseline="0" dirty="0" err="1" smtClean="0"/>
                        <a:t>career</a:t>
                      </a:r>
                      <a:r>
                        <a:rPr lang="fr-FR" baseline="0" dirty="0" smtClean="0"/>
                        <a:t> center ? How </a:t>
                      </a:r>
                      <a:r>
                        <a:rPr lang="fr-FR" baseline="0" dirty="0" err="1" smtClean="0"/>
                        <a:t>does</a:t>
                      </a:r>
                      <a:r>
                        <a:rPr lang="fr-FR" baseline="0" dirty="0" smtClean="0"/>
                        <a:t> the </a:t>
                      </a:r>
                      <a:r>
                        <a:rPr lang="fr-FR" baseline="0" dirty="0" err="1" smtClean="0"/>
                        <a:t>career</a:t>
                      </a:r>
                      <a:r>
                        <a:rPr lang="fr-FR" baseline="0" dirty="0" smtClean="0"/>
                        <a:t> center </a:t>
                      </a:r>
                      <a:r>
                        <a:rPr lang="fr-FR" baseline="0" dirty="0" err="1" smtClean="0"/>
                        <a:t>works</a:t>
                      </a:r>
                      <a:r>
                        <a:rPr lang="fr-FR" baseline="0" dirty="0" smtClean="0"/>
                        <a:t>  (</a:t>
                      </a:r>
                      <a:r>
                        <a:rPr lang="fr-FR" baseline="0" dirty="0" err="1" smtClean="0"/>
                        <a:t>number</a:t>
                      </a:r>
                      <a:r>
                        <a:rPr lang="fr-FR" baseline="0" dirty="0" smtClean="0"/>
                        <a:t> of </a:t>
                      </a:r>
                      <a:r>
                        <a:rPr lang="fr-FR" baseline="0" dirty="0" err="1" smtClean="0"/>
                        <a:t>peopole</a:t>
                      </a:r>
                      <a:r>
                        <a:rPr lang="fr-FR" baseline="0" dirty="0" smtClean="0"/>
                        <a:t>, information about job </a:t>
                      </a:r>
                      <a:r>
                        <a:rPr lang="fr-FR" baseline="0" dirty="0" err="1" smtClean="0"/>
                        <a:t>vacancies</a:t>
                      </a:r>
                      <a:r>
                        <a:rPr lang="fr-FR" baseline="0" dirty="0" smtClean="0"/>
                        <a:t>…)</a:t>
                      </a:r>
                    </a:p>
                    <a:p>
                      <a:pPr marL="342900" indent="-342900">
                        <a:buAutoNum type="arabicPeriod"/>
                      </a:pPr>
                      <a:r>
                        <a:rPr lang="fr-FR" baseline="0" dirty="0" smtClean="0"/>
                        <a:t>How do the bridges </a:t>
                      </a:r>
                      <a:r>
                        <a:rPr lang="fr-FR" baseline="0" dirty="0" err="1" smtClean="0"/>
                        <a:t>work</a:t>
                      </a:r>
                      <a:r>
                        <a:rPr lang="fr-FR" baseline="0" dirty="0" smtClean="0"/>
                        <a:t> ? Nimber of </a:t>
                      </a:r>
                      <a:r>
                        <a:rPr lang="fr-FR" baseline="0" dirty="0" err="1" smtClean="0"/>
                        <a:t>students</a:t>
                      </a:r>
                      <a:r>
                        <a:rPr lang="fr-FR" baseline="0" dirty="0" smtClean="0"/>
                        <a:t> </a:t>
                      </a:r>
                      <a:r>
                        <a:rPr lang="fr-FR" baseline="0" dirty="0" err="1" smtClean="0"/>
                        <a:t>getting</a:t>
                      </a:r>
                      <a:r>
                        <a:rPr lang="fr-FR" baseline="0" dirty="0" smtClean="0"/>
                        <a:t> </a:t>
                      </a:r>
                      <a:r>
                        <a:rPr lang="fr-FR" baseline="0" dirty="0" err="1" smtClean="0"/>
                        <a:t>credits</a:t>
                      </a:r>
                      <a:r>
                        <a:rPr lang="fr-FR" baseline="0" dirty="0" smtClean="0"/>
                        <a:t> </a:t>
                      </a:r>
                      <a:r>
                        <a:rPr lang="fr-FR" baseline="0" dirty="0" err="1" smtClean="0"/>
                        <a:t>outside</a:t>
                      </a:r>
                      <a:r>
                        <a:rPr lang="fr-FR" baseline="0" dirty="0" smtClean="0"/>
                        <a:t> </a:t>
                      </a:r>
                      <a:r>
                        <a:rPr lang="fr-FR" baseline="0" dirty="0" err="1" smtClean="0"/>
                        <a:t>their</a:t>
                      </a:r>
                      <a:r>
                        <a:rPr lang="fr-FR" baseline="0" dirty="0" smtClean="0"/>
                        <a:t> </a:t>
                      </a:r>
                      <a:r>
                        <a:rPr lang="fr-FR" baseline="0" smtClean="0"/>
                        <a:t>main curriculum </a:t>
                      </a:r>
                      <a:r>
                        <a:rPr lang="fr-FR" baseline="0" dirty="0" smtClean="0"/>
                        <a:t>?</a:t>
                      </a:r>
                    </a:p>
                  </a:txBody>
                  <a:tcPr/>
                </a:tc>
              </a:tr>
            </a:tbl>
          </a:graphicData>
        </a:graphic>
      </p:graphicFrame>
    </p:spTree>
    <p:extLst>
      <p:ext uri="{BB962C8B-B14F-4D97-AF65-F5344CB8AC3E}">
        <p14:creationId xmlns:p14="http://schemas.microsoft.com/office/powerpoint/2010/main" val="28907509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305806"/>
          </a:xfrm>
        </p:spPr>
        <p:txBody>
          <a:bodyPr>
            <a:normAutofit fontScale="90000"/>
          </a:bodyPr>
          <a:lstStyle/>
          <a:p>
            <a:r>
              <a:rPr lang="fr-FR" sz="3200" dirty="0" err="1" smtClean="0"/>
              <a:t>Expert’s</a:t>
            </a:r>
            <a:r>
              <a:rPr lang="fr-FR" sz="3200" dirty="0" smtClean="0"/>
              <a:t> </a:t>
            </a:r>
            <a:r>
              <a:rPr lang="fr-FR" sz="3200" dirty="0" err="1" smtClean="0"/>
              <a:t>work</a:t>
            </a:r>
            <a:r>
              <a:rPr lang="fr-FR" sz="3200" dirty="0" smtClean="0"/>
              <a:t> </a:t>
            </a:r>
            <a:r>
              <a:rPr lang="fr-FR" sz="3200" dirty="0" err="1" smtClean="0"/>
              <a:t>before</a:t>
            </a:r>
            <a:r>
              <a:rPr lang="fr-FR" sz="3200" dirty="0" smtClean="0"/>
              <a:t> the </a:t>
            </a:r>
            <a:r>
              <a:rPr lang="fr-FR" sz="3200" dirty="0" err="1" smtClean="0"/>
              <a:t>visit</a:t>
            </a:r>
            <a:r>
              <a:rPr lang="fr-FR" sz="3200" dirty="0" smtClean="0"/>
              <a:t/>
            </a:r>
            <a:br>
              <a:rPr lang="fr-FR" sz="3200" dirty="0" smtClean="0"/>
            </a:br>
            <a:r>
              <a:rPr lang="fr-FR" sz="3200" dirty="0" smtClean="0"/>
              <a:t>An </a:t>
            </a:r>
            <a:r>
              <a:rPr lang="fr-FR" sz="3200" dirty="0" err="1" smtClean="0"/>
              <a:t>example</a:t>
            </a:r>
            <a:r>
              <a:rPr lang="fr-FR" sz="3200" dirty="0" smtClean="0"/>
              <a:t> : Computer Engineering ASOIU</a:t>
            </a:r>
            <a:br>
              <a:rPr lang="fr-FR" sz="3200" dirty="0" smtClean="0"/>
            </a:br>
            <a:r>
              <a:rPr lang="fr-FR" sz="3200" dirty="0" err="1" smtClean="0"/>
              <a:t>Criteria</a:t>
            </a:r>
            <a:r>
              <a:rPr lang="fr-FR" sz="3200" dirty="0" smtClean="0"/>
              <a:t> 1</a:t>
            </a:r>
            <a:endParaRPr lang="fr-FR" sz="32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026215618"/>
              </p:ext>
            </p:extLst>
          </p:nvPr>
        </p:nvGraphicFramePr>
        <p:xfrm>
          <a:off x="316089" y="1580444"/>
          <a:ext cx="8229600" cy="5015986"/>
        </p:xfrm>
        <a:graphic>
          <a:graphicData uri="http://schemas.openxmlformats.org/drawingml/2006/table">
            <a:tbl>
              <a:tblPr firstRow="1" bandRow="1">
                <a:tableStyleId>{5C22544A-7EE6-4342-B048-85BDC9FD1C3A}</a:tableStyleId>
              </a:tblPr>
              <a:tblGrid>
                <a:gridCol w="8229600"/>
              </a:tblGrid>
              <a:tr h="1837776">
                <a:tc>
                  <a:txBody>
                    <a:bodyPr/>
                    <a:lstStyle/>
                    <a:p>
                      <a:pPr lvl="0"/>
                      <a:r>
                        <a:rPr lang="en-US" sz="1800" b="1" i="1" kern="1200" dirty="0" smtClean="0">
                          <a:solidFill>
                            <a:schemeClr val="lt1"/>
                          </a:solidFill>
                          <a:effectLst/>
                          <a:latin typeface="+mn-lt"/>
                          <a:ea typeface="+mn-ea"/>
                          <a:cs typeface="+mn-cs"/>
                        </a:rPr>
                        <a:t>Strengths</a:t>
                      </a:r>
                      <a:endParaRPr lang="en-US" sz="1800" b="1" kern="1200" dirty="0" smtClean="0">
                        <a:solidFill>
                          <a:schemeClr val="lt1"/>
                        </a:solidFill>
                        <a:effectLst/>
                        <a:latin typeface="+mn-lt"/>
                        <a:ea typeface="+mn-ea"/>
                        <a:cs typeface="+mn-cs"/>
                      </a:endParaRPr>
                    </a:p>
                    <a:p>
                      <a:pPr lvl="0"/>
                      <a:r>
                        <a:rPr lang="en-US" sz="1800" b="1" kern="1200" dirty="0" smtClean="0">
                          <a:solidFill>
                            <a:schemeClr val="lt1"/>
                          </a:solidFill>
                          <a:effectLst/>
                          <a:latin typeface="+mn-lt"/>
                          <a:ea typeface="+mn-ea"/>
                          <a:cs typeface="+mn-cs"/>
                        </a:rPr>
                        <a:t>1. Graduates of Bachelor's Degree in Computer Engineering can work in IT departments of all fields (public and private).</a:t>
                      </a:r>
                    </a:p>
                    <a:p>
                      <a:pPr lvl="0"/>
                      <a:r>
                        <a:rPr lang="en-US" sz="1800" b="1" kern="1200" dirty="0" smtClean="0">
                          <a:solidFill>
                            <a:schemeClr val="lt1"/>
                          </a:solidFill>
                          <a:effectLst/>
                          <a:latin typeface="+mn-lt"/>
                          <a:ea typeface="+mn-ea"/>
                          <a:cs typeface="+mn-cs"/>
                        </a:rPr>
                        <a:t> 2.</a:t>
                      </a:r>
                      <a:r>
                        <a:rPr lang="en-US" sz="1800" b="1" kern="1200" baseline="0" dirty="0" smtClean="0">
                          <a:solidFill>
                            <a:schemeClr val="lt1"/>
                          </a:solidFill>
                          <a:effectLst/>
                          <a:latin typeface="+mn-lt"/>
                          <a:ea typeface="+mn-ea"/>
                          <a:cs typeface="+mn-cs"/>
                        </a:rPr>
                        <a:t> </a:t>
                      </a:r>
                      <a:r>
                        <a:rPr lang="en-US" sz="1800" b="1" kern="1200" dirty="0" smtClean="0">
                          <a:solidFill>
                            <a:schemeClr val="lt1"/>
                          </a:solidFill>
                          <a:effectLst/>
                          <a:latin typeface="+mn-lt"/>
                          <a:ea typeface="+mn-ea"/>
                          <a:cs typeface="+mn-cs"/>
                        </a:rPr>
                        <a:t>After completing this program, graduates can continue their education with master's and doctoral studies in the same field.</a:t>
                      </a:r>
                    </a:p>
                    <a:p>
                      <a:endParaRPr lang="fr-FR" dirty="0"/>
                    </a:p>
                  </a:txBody>
                  <a:tcPr/>
                </a:tc>
              </a:tr>
              <a:tr h="3178210">
                <a:tc>
                  <a:txBody>
                    <a:bodyPr/>
                    <a:lstStyle/>
                    <a:p>
                      <a:pPr marL="0" indent="0">
                        <a:buNone/>
                      </a:pPr>
                      <a:r>
                        <a:rPr lang="fr-FR" dirty="0" smtClean="0"/>
                        <a:t>Questions</a:t>
                      </a:r>
                      <a:endParaRPr lang="fr-FR" dirty="0"/>
                    </a:p>
                  </a:txBody>
                  <a:tcPr/>
                </a:tc>
              </a:tr>
            </a:tbl>
          </a:graphicData>
        </a:graphic>
      </p:graphicFrame>
    </p:spTree>
    <p:extLst>
      <p:ext uri="{BB962C8B-B14F-4D97-AF65-F5344CB8AC3E}">
        <p14:creationId xmlns:p14="http://schemas.microsoft.com/office/powerpoint/2010/main" val="23544879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305806"/>
          </a:xfrm>
        </p:spPr>
        <p:txBody>
          <a:bodyPr>
            <a:normAutofit fontScale="90000"/>
          </a:bodyPr>
          <a:lstStyle/>
          <a:p>
            <a:r>
              <a:rPr lang="fr-FR" sz="3200" dirty="0" err="1" smtClean="0"/>
              <a:t>Expert’s</a:t>
            </a:r>
            <a:r>
              <a:rPr lang="fr-FR" sz="3200" dirty="0" smtClean="0"/>
              <a:t> </a:t>
            </a:r>
            <a:r>
              <a:rPr lang="fr-FR" sz="3200" dirty="0" err="1" smtClean="0"/>
              <a:t>work</a:t>
            </a:r>
            <a:r>
              <a:rPr lang="fr-FR" sz="3200" dirty="0" smtClean="0"/>
              <a:t> </a:t>
            </a:r>
            <a:r>
              <a:rPr lang="fr-FR" sz="3200" dirty="0" err="1" smtClean="0"/>
              <a:t>before</a:t>
            </a:r>
            <a:r>
              <a:rPr lang="fr-FR" sz="3200" dirty="0" smtClean="0"/>
              <a:t> the </a:t>
            </a:r>
            <a:r>
              <a:rPr lang="fr-FR" sz="3200" dirty="0" err="1" smtClean="0"/>
              <a:t>visit</a:t>
            </a:r>
            <a:r>
              <a:rPr lang="fr-FR" sz="3200" dirty="0" smtClean="0"/>
              <a:t/>
            </a:r>
            <a:br>
              <a:rPr lang="fr-FR" sz="3200" dirty="0" smtClean="0"/>
            </a:br>
            <a:r>
              <a:rPr lang="fr-FR" sz="3200" dirty="0" smtClean="0"/>
              <a:t>An </a:t>
            </a:r>
            <a:r>
              <a:rPr lang="fr-FR" sz="3200" dirty="0" err="1" smtClean="0"/>
              <a:t>example</a:t>
            </a:r>
            <a:r>
              <a:rPr lang="fr-FR" sz="3200" dirty="0" smtClean="0"/>
              <a:t> : Computer Engineering ASOIU</a:t>
            </a:r>
            <a:br>
              <a:rPr lang="fr-FR" sz="3200" dirty="0" smtClean="0"/>
            </a:br>
            <a:r>
              <a:rPr lang="fr-FR" sz="3200" dirty="0" err="1" smtClean="0"/>
              <a:t>Criteria</a:t>
            </a:r>
            <a:r>
              <a:rPr lang="fr-FR" sz="3200" dirty="0" smtClean="0"/>
              <a:t> 1</a:t>
            </a:r>
            <a:endParaRPr lang="fr-FR" sz="32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190396686"/>
              </p:ext>
            </p:extLst>
          </p:nvPr>
        </p:nvGraphicFramePr>
        <p:xfrm>
          <a:off x="316089" y="1580444"/>
          <a:ext cx="8229600" cy="5015986"/>
        </p:xfrm>
        <a:graphic>
          <a:graphicData uri="http://schemas.openxmlformats.org/drawingml/2006/table">
            <a:tbl>
              <a:tblPr firstRow="1" bandRow="1">
                <a:tableStyleId>{5C22544A-7EE6-4342-B048-85BDC9FD1C3A}</a:tableStyleId>
              </a:tblPr>
              <a:tblGrid>
                <a:gridCol w="8229600"/>
              </a:tblGrid>
              <a:tr h="1837776">
                <a:tc>
                  <a:txBody>
                    <a:bodyPr/>
                    <a:lstStyle/>
                    <a:p>
                      <a:pPr lvl="0"/>
                      <a:r>
                        <a:rPr lang="en-US" sz="1800" b="1" i="1" kern="1200" dirty="0" smtClean="0">
                          <a:solidFill>
                            <a:schemeClr val="lt1"/>
                          </a:solidFill>
                          <a:effectLst/>
                          <a:latin typeface="+mn-lt"/>
                          <a:ea typeface="+mn-ea"/>
                          <a:cs typeface="+mn-cs"/>
                        </a:rPr>
                        <a:t>Strengths</a:t>
                      </a:r>
                      <a:endParaRPr lang="en-US" sz="1800" b="1" kern="1200" dirty="0" smtClean="0">
                        <a:solidFill>
                          <a:schemeClr val="lt1"/>
                        </a:solidFill>
                        <a:effectLst/>
                        <a:latin typeface="+mn-lt"/>
                        <a:ea typeface="+mn-ea"/>
                        <a:cs typeface="+mn-cs"/>
                      </a:endParaRPr>
                    </a:p>
                    <a:p>
                      <a:pPr lvl="0"/>
                      <a:r>
                        <a:rPr lang="en-US" sz="1800" b="1" kern="1200" dirty="0" smtClean="0">
                          <a:solidFill>
                            <a:schemeClr val="lt1"/>
                          </a:solidFill>
                          <a:effectLst/>
                          <a:latin typeface="+mn-lt"/>
                          <a:ea typeface="+mn-ea"/>
                          <a:cs typeface="+mn-cs"/>
                        </a:rPr>
                        <a:t>1. Graduates of Bachelor's Degree in Computer Engineering can work in IT departments of all fields (public and private).</a:t>
                      </a:r>
                    </a:p>
                    <a:p>
                      <a:pPr lvl="0"/>
                      <a:r>
                        <a:rPr lang="en-US" sz="1800" b="1" kern="1200" dirty="0" smtClean="0">
                          <a:solidFill>
                            <a:schemeClr val="lt1"/>
                          </a:solidFill>
                          <a:effectLst/>
                          <a:latin typeface="+mn-lt"/>
                          <a:ea typeface="+mn-ea"/>
                          <a:cs typeface="+mn-cs"/>
                        </a:rPr>
                        <a:t> 2.</a:t>
                      </a:r>
                      <a:r>
                        <a:rPr lang="en-US" sz="1800" b="1" kern="1200" baseline="0" dirty="0" smtClean="0">
                          <a:solidFill>
                            <a:schemeClr val="lt1"/>
                          </a:solidFill>
                          <a:effectLst/>
                          <a:latin typeface="+mn-lt"/>
                          <a:ea typeface="+mn-ea"/>
                          <a:cs typeface="+mn-cs"/>
                        </a:rPr>
                        <a:t> </a:t>
                      </a:r>
                      <a:r>
                        <a:rPr lang="en-US" sz="1800" b="1" kern="1200" dirty="0" smtClean="0">
                          <a:solidFill>
                            <a:schemeClr val="lt1"/>
                          </a:solidFill>
                          <a:effectLst/>
                          <a:latin typeface="+mn-lt"/>
                          <a:ea typeface="+mn-ea"/>
                          <a:cs typeface="+mn-cs"/>
                        </a:rPr>
                        <a:t>After completing this program, graduates can continue their education with master's and doctoral studies in the same field.</a:t>
                      </a:r>
                    </a:p>
                    <a:p>
                      <a:endParaRPr lang="fr-FR" dirty="0"/>
                    </a:p>
                  </a:txBody>
                  <a:tcPr/>
                </a:tc>
              </a:tr>
              <a:tr h="3178210">
                <a:tc>
                  <a:txBody>
                    <a:bodyPr/>
                    <a:lstStyle/>
                    <a:p>
                      <a:pPr marL="342900" indent="-342900">
                        <a:buAutoNum type="arabicPeriod"/>
                      </a:pPr>
                      <a:r>
                        <a:rPr lang="fr-FR" dirty="0" err="1" smtClean="0"/>
                        <a:t>Ask</a:t>
                      </a:r>
                      <a:r>
                        <a:rPr lang="fr-FR" dirty="0" smtClean="0"/>
                        <a:t> for more information : how </a:t>
                      </a:r>
                      <a:r>
                        <a:rPr lang="fr-FR" dirty="0" err="1" smtClean="0"/>
                        <a:t>many</a:t>
                      </a:r>
                      <a:r>
                        <a:rPr lang="fr-FR" dirty="0" smtClean="0"/>
                        <a:t> </a:t>
                      </a:r>
                      <a:r>
                        <a:rPr lang="fr-FR" dirty="0" err="1" smtClean="0"/>
                        <a:t>graduates</a:t>
                      </a:r>
                      <a:r>
                        <a:rPr lang="fr-FR" dirty="0" smtClean="0"/>
                        <a:t> </a:t>
                      </a:r>
                      <a:r>
                        <a:rPr lang="fr-FR" dirty="0" err="1" smtClean="0"/>
                        <a:t>work</a:t>
                      </a:r>
                      <a:r>
                        <a:rPr lang="fr-FR" dirty="0" smtClean="0"/>
                        <a:t> in IT </a:t>
                      </a:r>
                      <a:r>
                        <a:rPr lang="fr-FR" dirty="0" err="1" smtClean="0"/>
                        <a:t>departments</a:t>
                      </a:r>
                      <a:r>
                        <a:rPr lang="fr-FR" dirty="0" smtClean="0"/>
                        <a:t> ? </a:t>
                      </a:r>
                      <a:r>
                        <a:rPr lang="fr-FR" dirty="0" err="1" smtClean="0"/>
                        <a:t>Which</a:t>
                      </a:r>
                      <a:r>
                        <a:rPr lang="fr-FR" dirty="0" smtClean="0"/>
                        <a:t> </a:t>
                      </a:r>
                      <a:r>
                        <a:rPr lang="fr-FR" dirty="0" err="1" smtClean="0"/>
                        <a:t>ones</a:t>
                      </a:r>
                      <a:r>
                        <a:rPr lang="fr-FR" dirty="0" smtClean="0"/>
                        <a:t> ?</a:t>
                      </a:r>
                    </a:p>
                    <a:p>
                      <a:pPr marL="342900" indent="-342900">
                        <a:buAutoNum type="arabicPeriod"/>
                      </a:pPr>
                      <a:r>
                        <a:rPr lang="fr-FR" dirty="0" smtClean="0"/>
                        <a:t>How do </a:t>
                      </a:r>
                      <a:r>
                        <a:rPr lang="fr-FR" dirty="0" err="1" smtClean="0"/>
                        <a:t>you</a:t>
                      </a:r>
                      <a:r>
                        <a:rPr lang="fr-FR" dirty="0" smtClean="0"/>
                        <a:t> </a:t>
                      </a:r>
                      <a:r>
                        <a:rPr lang="fr-FR" dirty="0" err="1" smtClean="0"/>
                        <a:t>collect</a:t>
                      </a:r>
                      <a:r>
                        <a:rPr lang="fr-FR" dirty="0" smtClean="0"/>
                        <a:t> data about job placement of </a:t>
                      </a:r>
                      <a:r>
                        <a:rPr lang="fr-FR" dirty="0" err="1" smtClean="0"/>
                        <a:t>your</a:t>
                      </a:r>
                      <a:r>
                        <a:rPr lang="fr-FR" dirty="0" smtClean="0"/>
                        <a:t> </a:t>
                      </a:r>
                      <a:r>
                        <a:rPr lang="fr-FR" dirty="0" err="1" smtClean="0"/>
                        <a:t>students</a:t>
                      </a:r>
                      <a:r>
                        <a:rPr lang="fr-FR" dirty="0" smtClean="0"/>
                        <a:t> ?</a:t>
                      </a:r>
                    </a:p>
                    <a:p>
                      <a:pPr marL="342900" indent="-342900">
                        <a:buAutoNum type="arabicPeriod"/>
                      </a:pPr>
                      <a:r>
                        <a:rPr lang="fr-FR" dirty="0" smtClean="0"/>
                        <a:t>Do </a:t>
                      </a:r>
                      <a:r>
                        <a:rPr lang="fr-FR" dirty="0" err="1" smtClean="0"/>
                        <a:t>you</a:t>
                      </a:r>
                      <a:r>
                        <a:rPr lang="fr-FR" dirty="0" smtClean="0"/>
                        <a:t> have data</a:t>
                      </a:r>
                      <a:r>
                        <a:rPr lang="fr-FR" baseline="0" dirty="0" smtClean="0"/>
                        <a:t> about the </a:t>
                      </a:r>
                      <a:r>
                        <a:rPr lang="fr-FR" baseline="0" dirty="0" err="1" smtClean="0"/>
                        <a:t>number</a:t>
                      </a:r>
                      <a:r>
                        <a:rPr lang="fr-FR" baseline="0" dirty="0" smtClean="0"/>
                        <a:t> of </a:t>
                      </a:r>
                      <a:r>
                        <a:rPr lang="fr-FR" baseline="0" dirty="0" err="1" smtClean="0"/>
                        <a:t>students</a:t>
                      </a:r>
                      <a:r>
                        <a:rPr lang="fr-FR" baseline="0" dirty="0" smtClean="0"/>
                        <a:t> </a:t>
                      </a:r>
                      <a:r>
                        <a:rPr lang="fr-FR" baseline="0" dirty="0" err="1" smtClean="0"/>
                        <a:t>coming</a:t>
                      </a:r>
                      <a:r>
                        <a:rPr lang="fr-FR" baseline="0" dirty="0" smtClean="0"/>
                        <a:t> to the </a:t>
                      </a:r>
                      <a:r>
                        <a:rPr lang="fr-FR" baseline="0" dirty="0" err="1" smtClean="0"/>
                        <a:t>career</a:t>
                      </a:r>
                      <a:r>
                        <a:rPr lang="fr-FR" baseline="0" dirty="0" smtClean="0"/>
                        <a:t> center ? How </a:t>
                      </a:r>
                      <a:r>
                        <a:rPr lang="fr-FR" baseline="0" dirty="0" err="1" smtClean="0"/>
                        <a:t>does</a:t>
                      </a:r>
                      <a:r>
                        <a:rPr lang="fr-FR" baseline="0" dirty="0" smtClean="0"/>
                        <a:t> the </a:t>
                      </a:r>
                      <a:r>
                        <a:rPr lang="fr-FR" baseline="0" dirty="0" err="1" smtClean="0"/>
                        <a:t>career</a:t>
                      </a:r>
                      <a:r>
                        <a:rPr lang="fr-FR" baseline="0" dirty="0" smtClean="0"/>
                        <a:t> center </a:t>
                      </a:r>
                      <a:r>
                        <a:rPr lang="fr-FR" baseline="0" dirty="0" err="1" smtClean="0"/>
                        <a:t>works</a:t>
                      </a:r>
                      <a:r>
                        <a:rPr lang="fr-FR" baseline="0" dirty="0" smtClean="0"/>
                        <a:t>  (</a:t>
                      </a:r>
                      <a:r>
                        <a:rPr lang="fr-FR" baseline="0" dirty="0" err="1" smtClean="0"/>
                        <a:t>number</a:t>
                      </a:r>
                      <a:r>
                        <a:rPr lang="fr-FR" baseline="0" dirty="0" smtClean="0"/>
                        <a:t> of </a:t>
                      </a:r>
                      <a:r>
                        <a:rPr lang="fr-FR" baseline="0" dirty="0" err="1" smtClean="0"/>
                        <a:t>peopole</a:t>
                      </a:r>
                      <a:r>
                        <a:rPr lang="fr-FR" baseline="0" dirty="0" smtClean="0"/>
                        <a:t>, information about job </a:t>
                      </a:r>
                      <a:r>
                        <a:rPr lang="fr-FR" baseline="0" dirty="0" err="1" smtClean="0"/>
                        <a:t>vacancies</a:t>
                      </a:r>
                      <a:r>
                        <a:rPr lang="fr-FR" baseline="0" dirty="0" smtClean="0"/>
                        <a:t>…). </a:t>
                      </a:r>
                    </a:p>
                    <a:p>
                      <a:pPr marL="342900" indent="-342900">
                        <a:buAutoNum type="arabicPeriod"/>
                      </a:pPr>
                      <a:r>
                        <a:rPr lang="fr-FR" baseline="0" dirty="0" smtClean="0"/>
                        <a:t>Support to </a:t>
                      </a:r>
                      <a:r>
                        <a:rPr lang="fr-FR" baseline="0" dirty="0" err="1" smtClean="0"/>
                        <a:t>writing</a:t>
                      </a:r>
                      <a:r>
                        <a:rPr lang="fr-FR" baseline="0" dirty="0" smtClean="0"/>
                        <a:t> a CV</a:t>
                      </a:r>
                    </a:p>
                    <a:p>
                      <a:pPr marL="342900" indent="-342900">
                        <a:buAutoNum type="arabicPeriod"/>
                      </a:pPr>
                      <a:r>
                        <a:rPr lang="fr-FR" baseline="0" dirty="0" smtClean="0"/>
                        <a:t>Support to </a:t>
                      </a:r>
                      <a:r>
                        <a:rPr lang="fr-FR" baseline="0" dirty="0" err="1" smtClean="0"/>
                        <a:t>present</a:t>
                      </a:r>
                      <a:r>
                        <a:rPr lang="fr-FR" baseline="0" dirty="0" smtClean="0"/>
                        <a:t> </a:t>
                      </a:r>
                      <a:r>
                        <a:rPr lang="fr-FR" baseline="0" dirty="0" err="1" smtClean="0"/>
                        <a:t>themselves</a:t>
                      </a:r>
                      <a:r>
                        <a:rPr lang="fr-FR" baseline="0" dirty="0" smtClean="0"/>
                        <a:t> </a:t>
                      </a:r>
                      <a:r>
                        <a:rPr lang="fr-FR" baseline="0" dirty="0" err="1" smtClean="0"/>
                        <a:t>when</a:t>
                      </a:r>
                      <a:r>
                        <a:rPr lang="fr-FR" baseline="0" dirty="0" smtClean="0"/>
                        <a:t> </a:t>
                      </a:r>
                      <a:r>
                        <a:rPr lang="fr-FR" baseline="0" dirty="0" err="1" smtClean="0"/>
                        <a:t>they</a:t>
                      </a:r>
                      <a:r>
                        <a:rPr lang="fr-FR" baseline="0" dirty="0" smtClean="0"/>
                        <a:t> </a:t>
                      </a:r>
                      <a:r>
                        <a:rPr lang="fr-FR" baseline="0" dirty="0" err="1" smtClean="0"/>
                        <a:t>ask</a:t>
                      </a:r>
                      <a:r>
                        <a:rPr lang="fr-FR" baseline="0" dirty="0" smtClean="0"/>
                        <a:t> for a job ?</a:t>
                      </a:r>
                    </a:p>
                    <a:p>
                      <a:pPr marL="342900" indent="-342900">
                        <a:buAutoNum type="arabicPeriod"/>
                      </a:pPr>
                      <a:endParaRPr lang="fr-FR" dirty="0" smtClean="0"/>
                    </a:p>
                    <a:p>
                      <a:pPr marL="342900" indent="-342900">
                        <a:buAutoNum type="arabicPeriod"/>
                      </a:pPr>
                      <a:r>
                        <a:rPr lang="fr-FR" dirty="0" smtClean="0"/>
                        <a:t>How </a:t>
                      </a:r>
                      <a:r>
                        <a:rPr lang="fr-FR" dirty="0" err="1" smtClean="0"/>
                        <a:t>many</a:t>
                      </a:r>
                      <a:r>
                        <a:rPr lang="fr-FR" dirty="0" smtClean="0"/>
                        <a:t> </a:t>
                      </a:r>
                      <a:r>
                        <a:rPr lang="fr-FR" dirty="0" err="1" smtClean="0"/>
                        <a:t>students</a:t>
                      </a:r>
                      <a:r>
                        <a:rPr lang="fr-FR" dirty="0" smtClean="0"/>
                        <a:t> continue </a:t>
                      </a:r>
                      <a:r>
                        <a:rPr lang="fr-FR" dirty="0" err="1" smtClean="0"/>
                        <a:t>their</a:t>
                      </a:r>
                      <a:r>
                        <a:rPr lang="fr-FR" dirty="0" smtClean="0"/>
                        <a:t> </a:t>
                      </a:r>
                      <a:r>
                        <a:rPr lang="fr-FR" dirty="0" err="1" smtClean="0"/>
                        <a:t>studies</a:t>
                      </a:r>
                      <a:r>
                        <a:rPr lang="fr-FR" dirty="0" smtClean="0"/>
                        <a:t> in a master programme ? </a:t>
                      </a:r>
                    </a:p>
                    <a:p>
                      <a:pPr marL="342900" indent="-342900">
                        <a:buAutoNum type="arabicPeriod"/>
                      </a:pPr>
                      <a:r>
                        <a:rPr lang="fr-FR" dirty="0" smtClean="0"/>
                        <a:t>How do </a:t>
                      </a:r>
                      <a:r>
                        <a:rPr lang="fr-FR" dirty="0" err="1" smtClean="0"/>
                        <a:t>they</a:t>
                      </a:r>
                      <a:r>
                        <a:rPr lang="fr-FR" dirty="0" smtClean="0"/>
                        <a:t> are </a:t>
                      </a:r>
                      <a:r>
                        <a:rPr lang="fr-FR" dirty="0" err="1" smtClean="0"/>
                        <a:t>selected</a:t>
                      </a:r>
                      <a:r>
                        <a:rPr lang="fr-FR" dirty="0" smtClean="0"/>
                        <a:t> ?</a:t>
                      </a:r>
                      <a:endParaRPr lang="fr-FR" dirty="0"/>
                    </a:p>
                  </a:txBody>
                  <a:tcPr/>
                </a:tc>
              </a:tr>
            </a:tbl>
          </a:graphicData>
        </a:graphic>
      </p:graphicFrame>
    </p:spTree>
    <p:extLst>
      <p:ext uri="{BB962C8B-B14F-4D97-AF65-F5344CB8AC3E}">
        <p14:creationId xmlns:p14="http://schemas.microsoft.com/office/powerpoint/2010/main" val="28958725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Other</a:t>
            </a:r>
            <a:r>
              <a:rPr lang="fr-FR" dirty="0" smtClean="0"/>
              <a:t> </a:t>
            </a:r>
            <a:r>
              <a:rPr lang="fr-FR" dirty="0" err="1" smtClean="0"/>
              <a:t>examples</a:t>
            </a:r>
            <a:endParaRPr lang="fr-FR" dirty="0"/>
          </a:p>
        </p:txBody>
      </p:sp>
      <p:sp>
        <p:nvSpPr>
          <p:cNvPr id="3" name="Espace réservé du contenu 2"/>
          <p:cNvSpPr>
            <a:spLocks noGrp="1"/>
          </p:cNvSpPr>
          <p:nvPr>
            <p:ph idx="1"/>
          </p:nvPr>
        </p:nvSpPr>
        <p:spPr/>
        <p:txBody>
          <a:bodyPr/>
          <a:lstStyle/>
          <a:p>
            <a:pPr marL="0" indent="0">
              <a:buNone/>
            </a:pPr>
            <a:endParaRPr lang="fr-FR" dirty="0"/>
          </a:p>
        </p:txBody>
      </p:sp>
    </p:spTree>
    <p:extLst>
      <p:ext uri="{BB962C8B-B14F-4D97-AF65-F5344CB8AC3E}">
        <p14:creationId xmlns:p14="http://schemas.microsoft.com/office/powerpoint/2010/main" val="21296030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132</TotalTime>
  <Words>720</Words>
  <Application>Microsoft Office PowerPoint</Application>
  <PresentationFormat>Affichage à l'écran (4:3)</PresentationFormat>
  <Paragraphs>75</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Workshop 1 Criteria 1 Computer Engineering ASOIU &amp; SUMGAYIT </vt:lpstr>
      <vt:lpstr>General observations on both SER</vt:lpstr>
      <vt:lpstr>Expert’s work before the visit An example : Computer Engineering ASOIU General questions : Criteria 1</vt:lpstr>
      <vt:lpstr>Expert’s work before the visit An example : Computer Engineering ASOIU General questions : Criteria 1</vt:lpstr>
      <vt:lpstr>Expert’s work before the visit An example : Sumgayit Criteria 1</vt:lpstr>
      <vt:lpstr>Expert’s work before the visit An example : Computer Engineering Sumgayit Criteria 1</vt:lpstr>
      <vt:lpstr>Expert’s work before the visit An example : Computer Engineering ASOIU Criteria 1</vt:lpstr>
      <vt:lpstr>Expert’s work before the visit An example : Computer Engineering ASOIU Criteria 1</vt:lpstr>
      <vt:lpstr>Other examples</vt:lpstr>
      <vt:lpstr>Expert’s work before the visit An example : Computer Engineering ASOIU</vt:lpstr>
      <vt:lpstr>Expert’s work before the visit An example : Computer Engineering ASOIU</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Eliane Kotler</dc:creator>
  <cp:lastModifiedBy>Michelle Houppe</cp:lastModifiedBy>
  <cp:revision>11</cp:revision>
  <dcterms:created xsi:type="dcterms:W3CDTF">2019-10-02T11:25:51Z</dcterms:created>
  <dcterms:modified xsi:type="dcterms:W3CDTF">2019-10-02T13:42:00Z</dcterms:modified>
</cp:coreProperties>
</file>