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6" r:id="rId3"/>
    <p:sldId id="276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87" r:id="rId12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CCC3F-4B8D-4D77-A5DB-54A7AF1981BF}" type="datetimeFigureOut">
              <a:rPr lang="lt-LT" smtClean="0"/>
              <a:t>2020-06-30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FEF26-CFE1-4B0A-BE63-E9ECBE4B3F9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59711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EFEF26-CFE1-4B0A-BE63-E9ECBE4B3F9E}" type="slidenum">
              <a:rPr lang="lt-LT" smtClean="0"/>
              <a:t>10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54550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E79B-133A-457A-8941-F508419DF731}" type="datetimeFigureOut">
              <a:rPr lang="lt-LT" smtClean="0"/>
              <a:t>2020-06-30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8F53-91BD-4F1C-A55A-DDC947E9B76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4914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E79B-133A-457A-8941-F508419DF731}" type="datetimeFigureOut">
              <a:rPr lang="lt-LT" smtClean="0"/>
              <a:t>2020-06-30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8F53-91BD-4F1C-A55A-DDC947E9B76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38997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E79B-133A-457A-8941-F508419DF731}" type="datetimeFigureOut">
              <a:rPr lang="lt-LT" smtClean="0"/>
              <a:t>2020-06-30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8F53-91BD-4F1C-A55A-DDC947E9B76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52524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3303632" y="554200"/>
            <a:ext cx="83256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3303632" y="6320000"/>
            <a:ext cx="83256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566931" y="554200"/>
            <a:ext cx="2444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3200333" y="767933"/>
            <a:ext cx="8428800" cy="847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3213483" y="2127701"/>
            <a:ext cx="8428800" cy="4003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11330665" y="6251679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en" kern="0" smtClean="0">
                <a:solidFill>
                  <a:srgbClr val="000000"/>
                </a:solidFill>
              </a:rPr>
              <a:pPr defTabSz="1219170">
                <a:buClr>
                  <a:srgbClr val="000000"/>
                </a:buClr>
              </a:pPr>
              <a:t>‹#›</a:t>
            </a:fld>
            <a:endParaRPr lang="en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58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E79B-133A-457A-8941-F508419DF731}" type="datetimeFigureOut">
              <a:rPr lang="lt-LT" smtClean="0"/>
              <a:t>2020-06-30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8F53-91BD-4F1C-A55A-DDC947E9B76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32914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E79B-133A-457A-8941-F508419DF731}" type="datetimeFigureOut">
              <a:rPr lang="lt-LT" smtClean="0"/>
              <a:t>2020-06-30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8F53-91BD-4F1C-A55A-DDC947E9B76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9184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E79B-133A-457A-8941-F508419DF731}" type="datetimeFigureOut">
              <a:rPr lang="lt-LT" smtClean="0"/>
              <a:t>2020-06-30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8F53-91BD-4F1C-A55A-DDC947E9B76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5424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E79B-133A-457A-8941-F508419DF731}" type="datetimeFigureOut">
              <a:rPr lang="lt-LT" smtClean="0"/>
              <a:t>2020-06-30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8F53-91BD-4F1C-A55A-DDC947E9B76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6806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E79B-133A-457A-8941-F508419DF731}" type="datetimeFigureOut">
              <a:rPr lang="lt-LT" smtClean="0"/>
              <a:t>2020-06-30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8F53-91BD-4F1C-A55A-DDC947E9B76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30752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E79B-133A-457A-8941-F508419DF731}" type="datetimeFigureOut">
              <a:rPr lang="lt-LT" smtClean="0"/>
              <a:t>2020-06-30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8F53-91BD-4F1C-A55A-DDC947E9B76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08477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E79B-133A-457A-8941-F508419DF731}" type="datetimeFigureOut">
              <a:rPr lang="lt-LT" smtClean="0"/>
              <a:t>2020-06-30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8F53-91BD-4F1C-A55A-DDC947E9B76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43105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E79B-133A-457A-8941-F508419DF731}" type="datetimeFigureOut">
              <a:rPr lang="lt-LT" smtClean="0"/>
              <a:t>2020-06-30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8F53-91BD-4F1C-A55A-DDC947E9B76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6032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6E79B-133A-457A-8941-F508419DF731}" type="datetimeFigureOut">
              <a:rPr lang="lt-LT" smtClean="0"/>
              <a:t>2020-06-30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78F53-91BD-4F1C-A55A-DDC947E9B76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18663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9308"/>
            <a:ext cx="9144000" cy="4849091"/>
          </a:xfrm>
        </p:spPr>
        <p:txBody>
          <a:bodyPr>
            <a:normAutofit/>
          </a:bodyPr>
          <a:lstStyle/>
          <a:p>
            <a:pPr eaLnBrk="0" fontAlgn="base" hangingPunct="0"/>
            <a:r>
              <a:rPr lang="lt-LT" sz="2800" b="1" dirty="0" smtClean="0"/>
              <a:t/>
            </a:r>
            <a:br>
              <a:rPr lang="lt-LT" sz="2800" b="1" dirty="0" smtClean="0"/>
            </a:b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Twinning Project  </a:t>
            </a:r>
            <a:b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 smtClean="0">
                <a:solidFill>
                  <a:schemeClr val="tx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AZ/14/ENI/OT/01/17 </a:t>
            </a:r>
            <a:r>
              <a:rPr lang="en-GB" sz="2000" b="1" dirty="0">
                <a:solidFill>
                  <a:schemeClr val="tx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(AZ/49)</a:t>
            </a:r>
            <a:r>
              <a:rPr lang="lt-LT" sz="20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lt-LT" sz="20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t-LT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t-LT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t-LT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t-LT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t-LT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2545" y="5264726"/>
            <a:ext cx="8728364" cy="1110673"/>
          </a:xfrm>
        </p:spPr>
        <p:txBody>
          <a:bodyPr/>
          <a:lstStyle/>
          <a:p>
            <a:r>
              <a:rPr lang="lt-LT" dirty="0" smtClean="0">
                <a:solidFill>
                  <a:srgbClr val="002060"/>
                </a:solidFill>
              </a:rPr>
              <a:t>Jolita Butkiene</a:t>
            </a:r>
            <a:endParaRPr lang="lt-LT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0080" y="3124121"/>
            <a:ext cx="713294" cy="7132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4326" y="405359"/>
            <a:ext cx="5505165" cy="560881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345743"/>
              </p:ext>
            </p:extLst>
          </p:nvPr>
        </p:nvGraphicFramePr>
        <p:xfrm>
          <a:off x="838200" y="3904901"/>
          <a:ext cx="10515600" cy="1224852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663683825"/>
                    </a:ext>
                  </a:extLst>
                </a:gridCol>
              </a:tblGrid>
              <a:tr h="64743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3600" b="1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Activity 4.6. Proposals </a:t>
                      </a:r>
                      <a:r>
                        <a:rPr lang="en-US" sz="36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 the amendment of </a:t>
                      </a:r>
                      <a:r>
                        <a:rPr lang="en-US" sz="3600" b="1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criteria and indicators for the </a:t>
                      </a:r>
                      <a:r>
                        <a:rPr lang="en-US" sz="3600" b="1" dirty="0" err="1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programme</a:t>
                      </a:r>
                      <a:r>
                        <a:rPr lang="en-US" sz="3600" b="1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evaluation</a:t>
                      </a:r>
                      <a:endParaRPr lang="lt-LT" sz="36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7035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48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672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Programme </a:t>
            </a:r>
            <a:r>
              <a:rPr lang="en-US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management and quality assurance</a:t>
            </a:r>
            <a:endParaRPr lang="lt-LT" b="1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987" y="1032388"/>
            <a:ext cx="5157787" cy="53094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Criteria</a:t>
            </a:r>
            <a:endParaRPr lang="lt-LT" dirty="0">
              <a:solidFill>
                <a:schemeClr val="tx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987" y="1582840"/>
            <a:ext cx="5692775" cy="498510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Internal QA system ensures the effective implementation of the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program.</a:t>
            </a:r>
            <a:endParaRPr lang="lt-LT" sz="24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and data on the implementation of the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regularly collected and </a:t>
            </a:r>
            <a:r>
              <a:rPr lang="en-US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analysed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evaluation of the program and improvement processes involve </a:t>
            </a:r>
            <a:r>
              <a:rPr lang="en-US" sz="26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stakeholders.</a:t>
            </a:r>
            <a:endParaRPr lang="lt-LT" sz="24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outcomes of internal and external evaluations of the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used for the improvement of the </a:t>
            </a:r>
            <a:r>
              <a:rPr lang="en-US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lt-LT" sz="24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program has procedure for dealing with student complaints and appeals. </a:t>
            </a:r>
            <a:endParaRPr lang="lt-LT" dirty="0">
              <a:solidFill>
                <a:schemeClr val="tx2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7588" y="1032235"/>
            <a:ext cx="5183188" cy="530942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Indicators</a:t>
            </a:r>
            <a:endParaRPr lang="lt-LT" dirty="0">
              <a:solidFill>
                <a:schemeClr val="tx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3548" y="1346713"/>
            <a:ext cx="6469626" cy="7148357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 </a:t>
            </a:r>
            <a:r>
              <a:rPr lang="en-US" sz="1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 and decision-taking procedures are defined and documented(e.g., there is a council in charge to define the long-term orientation of the </a:t>
            </a:r>
            <a:r>
              <a:rPr lang="en-US" sz="1400" b="1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sudy</a:t>
            </a:r>
            <a:r>
              <a:rPr lang="en-US" sz="1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program and to organize internal evaluation).</a:t>
            </a:r>
            <a:endParaRPr lang="lt-LT" sz="14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 steering council(or any other body) includes all relevant stakeholders is in place and meets regularly.</a:t>
            </a:r>
            <a:endParaRPr lang="en-US" sz="1400" b="1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Sources of information on the quality of </a:t>
            </a:r>
            <a:r>
              <a:rPr lang="en-US" sz="14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studies.</a:t>
            </a:r>
            <a:endParaRPr lang="en-US" sz="140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Feedback from the teaching staff, alumni, employers and </a:t>
            </a:r>
            <a:r>
              <a:rPr lang="en-US" sz="1400" b="1" i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especially students</a:t>
            </a:r>
            <a:r>
              <a:rPr lang="en-US" sz="1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on the provision of the </a:t>
            </a:r>
            <a:r>
              <a:rPr lang="en-US" sz="1400" b="1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programme</a:t>
            </a:r>
            <a:r>
              <a:rPr lang="en-US" sz="1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(or subjects/modules).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on the involvement of stakeholders in the process of </a:t>
            </a:r>
            <a:r>
              <a:rPr lang="en-US" sz="1400" b="1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1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evaluation and</a:t>
            </a:r>
            <a:r>
              <a:rPr lang="en-US" sz="14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improvement and their </a:t>
            </a:r>
            <a:r>
              <a:rPr lang="en-US" sz="14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impact.</a:t>
            </a:r>
            <a:endParaRPr lang="lt-LT" sz="14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Changes in the Programme related to the results of internal and external </a:t>
            </a:r>
            <a:r>
              <a:rPr lang="en-US" sz="14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evaluations.</a:t>
            </a:r>
            <a:endParaRPr lang="en-US" sz="1400" b="1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Ways </a:t>
            </a:r>
            <a:r>
              <a:rPr lang="en-US" sz="1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of making </a:t>
            </a:r>
            <a:r>
              <a:rPr lang="en-US" sz="1400" b="1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programme</a:t>
            </a:r>
            <a:r>
              <a:rPr lang="en-US" sz="1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evaluation results  and improvement plans are accessible to the institution’s community and social </a:t>
            </a:r>
            <a:r>
              <a:rPr lang="en-US" sz="14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partners.</a:t>
            </a:r>
            <a:endParaRPr lang="lt-LT" sz="14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program has procedure for dealing with student complaints and appeals. </a:t>
            </a:r>
            <a:endParaRPr lang="lt-LT" sz="1400" dirty="0"/>
          </a:p>
        </p:txBody>
      </p:sp>
    </p:spTree>
    <p:extLst>
      <p:ext uri="{BB962C8B-B14F-4D97-AF65-F5344CB8AC3E}">
        <p14:creationId xmlns:p14="http://schemas.microsoft.com/office/powerpoint/2010/main" val="222337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solidFill>
                  <a:srgbClr val="002060"/>
                </a:solidFill>
              </a:rPr>
              <a:t>QUESTIONS?</a:t>
            </a:r>
            <a:endParaRPr lang="lt-LT" sz="60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3018" y="3079922"/>
            <a:ext cx="4765964" cy="2398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23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348" y="335628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It’s my pleasure to say hello to everyone!</a:t>
            </a:r>
            <a:endParaRPr lang="lt-LT" b="1" dirty="0">
              <a:solidFill>
                <a:schemeClr val="tx2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8362" y="2320486"/>
            <a:ext cx="4591664" cy="31405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8564" y="3104842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2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4991" y="594053"/>
            <a:ext cx="8428800" cy="84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Student-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Centred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competence based learning </a:t>
            </a:r>
            <a:endParaRPr lang="lt-LT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1745" y="1348509"/>
            <a:ext cx="9702648" cy="4551483"/>
          </a:xfrm>
        </p:spPr>
        <p:txBody>
          <a:bodyPr>
            <a:normAutofit fontScale="92500" lnSpcReduction="10000"/>
          </a:bodyPr>
          <a:lstStyle/>
          <a:p>
            <a:endParaRPr lang="lt-LT" dirty="0" smtClean="0">
              <a:solidFill>
                <a:srgbClr val="002060"/>
              </a:solidFill>
            </a:endParaRPr>
          </a:p>
          <a:p>
            <a:pPr marL="152396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This </a:t>
            </a:r>
            <a:r>
              <a:rPr lang="en-US" dirty="0">
                <a:solidFill>
                  <a:srgbClr val="002060"/>
                </a:solidFill>
              </a:rPr>
              <a:t>approach has many 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implications for the design and flexibility of curriculum, course content, and interactivity of the learning process </a:t>
            </a:r>
            <a:r>
              <a:rPr lang="en-US" dirty="0">
                <a:solidFill>
                  <a:srgbClr val="002060"/>
                </a:solidFill>
              </a:rPr>
              <a:t>and is being increasingly used at universities across </a:t>
            </a:r>
            <a:r>
              <a:rPr lang="en-US" dirty="0" smtClean="0">
                <a:solidFill>
                  <a:srgbClr val="002060"/>
                </a:solidFill>
              </a:rPr>
              <a:t>Europe</a:t>
            </a:r>
            <a:r>
              <a:rPr lang="lt-LT" dirty="0" smtClean="0">
                <a:solidFill>
                  <a:srgbClr val="002060"/>
                </a:solidFill>
              </a:rPr>
              <a:t>.</a:t>
            </a:r>
          </a:p>
          <a:p>
            <a:pPr marL="152396" indent="0">
              <a:buNone/>
            </a:pPr>
            <a:endParaRPr lang="lt-LT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396" indent="0">
              <a:buNone/>
            </a:pPr>
            <a:r>
              <a:rPr lang="lt-LT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lt-LT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lt-LT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lt-LT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</a:t>
            </a:r>
            <a:r>
              <a:rPr lang="lt-LT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            </a:t>
            </a:r>
            <a:r>
              <a:rPr lang="lt-LT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lt-LT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lt-LT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lt-LT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</a:t>
            </a:r>
            <a:r>
              <a:rPr lang="lt-LT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52396" indent="0">
              <a:buNone/>
            </a:pPr>
            <a:endParaRPr lang="lt-LT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1000"/>
              </a:spcBef>
              <a:buSzTx/>
              <a:buNone/>
            </a:pPr>
            <a:r>
              <a:rPr lang="en-US" sz="2000" dirty="0">
                <a:solidFill>
                  <a:srgbClr val="002060"/>
                </a:solidFill>
              </a:rPr>
              <a:t>A competence-based approach is a pedagogic method centered on the learner instead on the content of the course or the study </a:t>
            </a:r>
            <a:r>
              <a:rPr lang="en-US" sz="2000" dirty="0" err="1">
                <a:solidFill>
                  <a:srgbClr val="002060"/>
                </a:solidFill>
              </a:rPr>
              <a:t>programme</a:t>
            </a:r>
            <a:r>
              <a:rPr lang="en-US" sz="2000" dirty="0">
                <a:solidFill>
                  <a:srgbClr val="002060"/>
                </a:solidFill>
              </a:rPr>
              <a:t> itself.</a:t>
            </a:r>
            <a:r>
              <a:rPr lang="en-US" sz="2000" b="1" dirty="0">
                <a:solidFill>
                  <a:srgbClr val="002060"/>
                </a:solidFill>
              </a:rPr>
              <a:t> It is an approach in which skills, knowledge and attitudes are specified in order to define, steer and help to achieve professional competence.</a:t>
            </a:r>
          </a:p>
          <a:p>
            <a:pPr marL="152396" indent="0">
              <a:buNone/>
            </a:pPr>
            <a:endParaRPr lang="lt-LT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396" indent="0">
              <a:buNone/>
            </a:pPr>
            <a:r>
              <a:rPr lang="lt-LT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 flipV="1">
            <a:off x="3647767" y="3293395"/>
            <a:ext cx="639097" cy="3308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453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</a:t>
            </a:r>
            <a:r>
              <a:rPr lang="lt-LT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lt-LT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lt-LT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lt-LT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lt-LT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  <a:r>
              <a:rPr lang="lt-LT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citeria</a:t>
            </a:r>
            <a:r>
              <a:rPr lang="lt-LT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err="1" smtClean="0">
                <a:solidFill>
                  <a:schemeClr val="tx2"/>
                </a:solidFill>
              </a:rPr>
              <a:t>Based</a:t>
            </a:r>
            <a:r>
              <a:rPr lang="lt-LT" dirty="0" smtClean="0">
                <a:solidFill>
                  <a:schemeClr val="tx2"/>
                </a:solidFill>
              </a:rPr>
              <a:t> </a:t>
            </a:r>
            <a:r>
              <a:rPr lang="lt-LT" dirty="0" err="1" smtClean="0">
                <a:solidFill>
                  <a:schemeClr val="tx2"/>
                </a:solidFill>
              </a:rPr>
              <a:t>on</a:t>
            </a:r>
            <a:r>
              <a:rPr lang="lt-LT" dirty="0" smtClean="0">
                <a:solidFill>
                  <a:schemeClr val="tx2"/>
                </a:solidFill>
              </a:rPr>
              <a:t> </a:t>
            </a:r>
            <a:r>
              <a:rPr lang="lt-LT" dirty="0" err="1" smtClean="0">
                <a:solidFill>
                  <a:schemeClr val="tx2"/>
                </a:solidFill>
              </a:rPr>
              <a:t>the</a:t>
            </a:r>
            <a:r>
              <a:rPr lang="lt-LT" dirty="0" smtClean="0">
                <a:solidFill>
                  <a:schemeClr val="tx2"/>
                </a:solidFill>
              </a:rPr>
              <a:t> </a:t>
            </a:r>
            <a:r>
              <a:rPr lang="lt-LT" dirty="0" err="1" smtClean="0">
                <a:solidFill>
                  <a:schemeClr val="tx2"/>
                </a:solidFill>
              </a:rPr>
              <a:t>mock</a:t>
            </a:r>
            <a:r>
              <a:rPr lang="lt-LT" dirty="0">
                <a:solidFill>
                  <a:schemeClr val="tx2"/>
                </a:solidFill>
              </a:rPr>
              <a:t> </a:t>
            </a:r>
            <a:r>
              <a:rPr lang="lt-LT" dirty="0" err="1" smtClean="0">
                <a:solidFill>
                  <a:schemeClr val="tx2"/>
                </a:solidFill>
              </a:rPr>
              <a:t>evaluation</a:t>
            </a:r>
            <a:r>
              <a:rPr lang="lt-LT" dirty="0" smtClean="0">
                <a:solidFill>
                  <a:schemeClr val="tx2"/>
                </a:solidFill>
              </a:rPr>
              <a:t> </a:t>
            </a:r>
            <a:r>
              <a:rPr lang="lt-LT" dirty="0" err="1" smtClean="0">
                <a:solidFill>
                  <a:schemeClr val="tx2"/>
                </a:solidFill>
              </a:rPr>
              <a:t>reports</a:t>
            </a:r>
            <a:endParaRPr lang="lt-LT" dirty="0" smtClean="0">
              <a:solidFill>
                <a:schemeClr val="tx2"/>
              </a:solidFill>
            </a:endParaRPr>
          </a:p>
          <a:p>
            <a:r>
              <a:rPr lang="lt-LT" dirty="0" err="1" smtClean="0">
                <a:solidFill>
                  <a:schemeClr val="tx2"/>
                </a:solidFill>
              </a:rPr>
              <a:t>Based</a:t>
            </a:r>
            <a:r>
              <a:rPr lang="lt-LT" dirty="0" smtClean="0">
                <a:solidFill>
                  <a:schemeClr val="tx2"/>
                </a:solidFill>
              </a:rPr>
              <a:t> </a:t>
            </a:r>
            <a:r>
              <a:rPr lang="lt-LT" dirty="0" err="1" smtClean="0">
                <a:solidFill>
                  <a:schemeClr val="tx2"/>
                </a:solidFill>
              </a:rPr>
              <a:t>on</a:t>
            </a:r>
            <a:r>
              <a:rPr lang="lt-LT" dirty="0" smtClean="0">
                <a:solidFill>
                  <a:schemeClr val="tx2"/>
                </a:solidFill>
              </a:rPr>
              <a:t> </a:t>
            </a:r>
            <a:r>
              <a:rPr lang="lt-LT" dirty="0" err="1" smtClean="0">
                <a:solidFill>
                  <a:schemeClr val="tx2"/>
                </a:solidFill>
              </a:rPr>
              <a:t>the</a:t>
            </a:r>
            <a:r>
              <a:rPr lang="lt-LT" dirty="0" smtClean="0">
                <a:solidFill>
                  <a:schemeClr val="tx2"/>
                </a:solidFill>
              </a:rPr>
              <a:t> </a:t>
            </a:r>
            <a:r>
              <a:rPr lang="lt-LT" dirty="0" err="1" smtClean="0">
                <a:solidFill>
                  <a:schemeClr val="tx2"/>
                </a:solidFill>
              </a:rPr>
              <a:t>discussions</a:t>
            </a:r>
            <a:r>
              <a:rPr lang="lt-LT" dirty="0" smtClean="0">
                <a:solidFill>
                  <a:schemeClr val="tx2"/>
                </a:solidFill>
              </a:rPr>
              <a:t> </a:t>
            </a:r>
            <a:r>
              <a:rPr lang="lt-LT" dirty="0" err="1" smtClean="0">
                <a:solidFill>
                  <a:schemeClr val="tx2"/>
                </a:solidFill>
              </a:rPr>
              <a:t>with</a:t>
            </a:r>
            <a:r>
              <a:rPr lang="lt-LT" dirty="0" smtClean="0">
                <a:solidFill>
                  <a:schemeClr val="tx2"/>
                </a:solidFill>
              </a:rPr>
              <a:t> ANO</a:t>
            </a:r>
          </a:p>
          <a:p>
            <a:pPr marL="0" indent="0" algn="ctr">
              <a:buNone/>
            </a:pPr>
            <a:r>
              <a:rPr lang="lt-LT" b="1" dirty="0" err="1" smtClean="0">
                <a:solidFill>
                  <a:schemeClr val="tx2"/>
                </a:solidFill>
              </a:rPr>
              <a:t>The</a:t>
            </a:r>
            <a:r>
              <a:rPr lang="lt-LT" b="1" dirty="0" smtClean="0">
                <a:solidFill>
                  <a:schemeClr val="tx2"/>
                </a:solidFill>
              </a:rPr>
              <a:t> </a:t>
            </a:r>
            <a:r>
              <a:rPr lang="lt-LT" b="1" dirty="0" err="1" smtClean="0">
                <a:solidFill>
                  <a:schemeClr val="tx2"/>
                </a:solidFill>
              </a:rPr>
              <a:t>main</a:t>
            </a:r>
            <a:r>
              <a:rPr lang="lt-LT" b="1" dirty="0" smtClean="0">
                <a:solidFill>
                  <a:schemeClr val="tx2"/>
                </a:solidFill>
              </a:rPr>
              <a:t> </a:t>
            </a:r>
            <a:r>
              <a:rPr lang="lt-LT" b="1" dirty="0" err="1" smtClean="0">
                <a:solidFill>
                  <a:schemeClr val="tx2"/>
                </a:solidFill>
              </a:rPr>
              <a:t>comments</a:t>
            </a:r>
            <a:r>
              <a:rPr lang="lt-LT" b="1" dirty="0" smtClean="0">
                <a:solidFill>
                  <a:schemeClr val="tx2"/>
                </a:solidFill>
              </a:rPr>
              <a:t> </a:t>
            </a:r>
            <a:r>
              <a:rPr lang="lt-LT" b="1" dirty="0" err="1" smtClean="0">
                <a:solidFill>
                  <a:schemeClr val="tx2"/>
                </a:solidFill>
              </a:rPr>
              <a:t>on</a:t>
            </a:r>
            <a:r>
              <a:rPr lang="lt-LT" b="1" dirty="0" smtClean="0">
                <a:solidFill>
                  <a:schemeClr val="tx2"/>
                </a:solidFill>
              </a:rPr>
              <a:t> </a:t>
            </a:r>
            <a:r>
              <a:rPr lang="lt-LT" b="1" dirty="0" err="1" smtClean="0">
                <a:solidFill>
                  <a:schemeClr val="tx2"/>
                </a:solidFill>
              </a:rPr>
              <a:t>the</a:t>
            </a:r>
            <a:r>
              <a:rPr lang="lt-LT" b="1" dirty="0" smtClean="0">
                <a:solidFill>
                  <a:schemeClr val="tx2"/>
                </a:solidFill>
              </a:rPr>
              <a:t> </a:t>
            </a:r>
            <a:r>
              <a:rPr lang="lt-LT" b="1" dirty="0" err="1" smtClean="0">
                <a:solidFill>
                  <a:schemeClr val="tx2"/>
                </a:solidFill>
              </a:rPr>
              <a:t>evaluation</a:t>
            </a:r>
            <a:r>
              <a:rPr lang="lt-LT" b="1" dirty="0" smtClean="0">
                <a:solidFill>
                  <a:schemeClr val="tx2"/>
                </a:solidFill>
              </a:rPr>
              <a:t> </a:t>
            </a:r>
            <a:r>
              <a:rPr lang="lt-LT" b="1" dirty="0" err="1" smtClean="0">
                <a:solidFill>
                  <a:schemeClr val="tx2"/>
                </a:solidFill>
              </a:rPr>
              <a:t>criteria</a:t>
            </a:r>
            <a:r>
              <a:rPr lang="lt-LT" b="1" dirty="0" smtClean="0">
                <a:solidFill>
                  <a:schemeClr val="tx2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t-LT" b="1" dirty="0" smtClean="0">
                <a:solidFill>
                  <a:schemeClr val="tx2"/>
                </a:solidFill>
              </a:rPr>
              <a:t> Programme </a:t>
            </a:r>
            <a:r>
              <a:rPr lang="lt-LT" b="1" dirty="0" err="1" smtClean="0">
                <a:solidFill>
                  <a:schemeClr val="tx2"/>
                </a:solidFill>
              </a:rPr>
              <a:t>level</a:t>
            </a:r>
            <a:r>
              <a:rPr lang="lt-LT" b="1" dirty="0" smtClean="0">
                <a:solidFill>
                  <a:schemeClr val="tx2"/>
                </a:solidFill>
              </a:rPr>
              <a:t> </a:t>
            </a:r>
            <a:r>
              <a:rPr lang="lt-LT" b="1" dirty="0" err="1" smtClean="0">
                <a:solidFill>
                  <a:schemeClr val="tx2"/>
                </a:solidFill>
              </a:rPr>
              <a:t>competences</a:t>
            </a:r>
            <a:r>
              <a:rPr lang="lt-LT" b="1" dirty="0" smtClean="0">
                <a:solidFill>
                  <a:schemeClr val="tx2"/>
                </a:solidFill>
              </a:rPr>
              <a:t> are </a:t>
            </a:r>
            <a:r>
              <a:rPr lang="lt-LT" b="1" dirty="0" err="1" smtClean="0">
                <a:solidFill>
                  <a:schemeClr val="tx2"/>
                </a:solidFill>
              </a:rPr>
              <a:t>developed</a:t>
            </a:r>
            <a:r>
              <a:rPr lang="lt-LT" b="1" dirty="0" smtClean="0">
                <a:solidFill>
                  <a:schemeClr val="tx2"/>
                </a:solidFill>
              </a:rPr>
              <a:t> </a:t>
            </a:r>
            <a:r>
              <a:rPr lang="lt-LT" b="1" dirty="0" err="1" smtClean="0">
                <a:solidFill>
                  <a:schemeClr val="tx2"/>
                </a:solidFill>
              </a:rPr>
              <a:t>by</a:t>
            </a:r>
            <a:r>
              <a:rPr lang="lt-LT" b="1" dirty="0" smtClean="0">
                <a:solidFill>
                  <a:schemeClr val="tx2"/>
                </a:solidFill>
              </a:rPr>
              <a:t> </a:t>
            </a:r>
            <a:r>
              <a:rPr lang="lt-LT" b="1" dirty="0" err="1" smtClean="0">
                <a:solidFill>
                  <a:schemeClr val="tx2"/>
                </a:solidFill>
              </a:rPr>
              <a:t>the</a:t>
            </a:r>
            <a:r>
              <a:rPr lang="lt-LT" b="1" dirty="0" smtClean="0">
                <a:solidFill>
                  <a:schemeClr val="tx2"/>
                </a:solidFill>
              </a:rPr>
              <a:t> </a:t>
            </a:r>
            <a:r>
              <a:rPr lang="lt-LT" b="1" dirty="0" err="1" smtClean="0">
                <a:solidFill>
                  <a:schemeClr val="tx2"/>
                </a:solidFill>
              </a:rPr>
              <a:t>State</a:t>
            </a:r>
            <a:r>
              <a:rPr lang="lt-LT" b="1" dirty="0" smtClean="0">
                <a:solidFill>
                  <a:schemeClr val="tx2"/>
                </a:solidFill>
              </a:rPr>
              <a:t> Standard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t-LT" b="1" dirty="0" err="1" smtClean="0">
                <a:solidFill>
                  <a:schemeClr val="tx2"/>
                </a:solidFill>
              </a:rPr>
              <a:t>Transfer</a:t>
            </a:r>
            <a:r>
              <a:rPr lang="lt-LT" b="1" dirty="0" smtClean="0">
                <a:solidFill>
                  <a:schemeClr val="tx2"/>
                </a:solidFill>
              </a:rPr>
              <a:t> to </a:t>
            </a:r>
            <a:r>
              <a:rPr lang="lt-LT" b="1" dirty="0" err="1" smtClean="0">
                <a:solidFill>
                  <a:schemeClr val="tx2"/>
                </a:solidFill>
              </a:rPr>
              <a:t>the</a:t>
            </a:r>
            <a:r>
              <a:rPr lang="lt-LT" b="1" dirty="0" smtClean="0">
                <a:solidFill>
                  <a:schemeClr val="tx2"/>
                </a:solidFill>
              </a:rPr>
              <a:t> </a:t>
            </a:r>
            <a:r>
              <a:rPr lang="lt-LT" b="1" dirty="0" err="1" smtClean="0">
                <a:solidFill>
                  <a:schemeClr val="tx2"/>
                </a:solidFill>
              </a:rPr>
              <a:t>student</a:t>
            </a:r>
            <a:r>
              <a:rPr lang="lt-LT" b="1" dirty="0" smtClean="0">
                <a:solidFill>
                  <a:schemeClr val="tx2"/>
                </a:solidFill>
              </a:rPr>
              <a:t>- </a:t>
            </a:r>
            <a:r>
              <a:rPr lang="lt-LT" b="1" dirty="0" err="1" smtClean="0">
                <a:solidFill>
                  <a:schemeClr val="tx2"/>
                </a:solidFill>
              </a:rPr>
              <a:t>centered</a:t>
            </a:r>
            <a:r>
              <a:rPr lang="lt-LT" b="1" dirty="0" smtClean="0">
                <a:solidFill>
                  <a:schemeClr val="tx2"/>
                </a:solidFill>
              </a:rPr>
              <a:t> </a:t>
            </a:r>
            <a:r>
              <a:rPr lang="lt-LT" b="1" dirty="0" err="1" smtClean="0">
                <a:solidFill>
                  <a:schemeClr val="tx2"/>
                </a:solidFill>
              </a:rPr>
              <a:t>learning</a:t>
            </a:r>
            <a:r>
              <a:rPr lang="lt-LT" b="1" dirty="0" smtClean="0">
                <a:solidFill>
                  <a:schemeClr val="tx2"/>
                </a:solidFill>
              </a:rPr>
              <a:t> </a:t>
            </a:r>
            <a:r>
              <a:rPr lang="lt-LT" b="1" dirty="0" err="1" smtClean="0">
                <a:solidFill>
                  <a:schemeClr val="tx2"/>
                </a:solidFill>
              </a:rPr>
              <a:t>is</a:t>
            </a:r>
            <a:r>
              <a:rPr lang="lt-LT" b="1" dirty="0" smtClean="0">
                <a:solidFill>
                  <a:schemeClr val="tx2"/>
                </a:solidFill>
              </a:rPr>
              <a:t> at </a:t>
            </a:r>
            <a:r>
              <a:rPr lang="lt-LT" b="1" dirty="0" err="1" smtClean="0">
                <a:solidFill>
                  <a:schemeClr val="tx2"/>
                </a:solidFill>
              </a:rPr>
              <a:t>the</a:t>
            </a:r>
            <a:r>
              <a:rPr lang="lt-LT" b="1" dirty="0" smtClean="0">
                <a:solidFill>
                  <a:schemeClr val="tx2"/>
                </a:solidFill>
              </a:rPr>
              <a:t> </a:t>
            </a:r>
            <a:r>
              <a:rPr lang="lt-LT" b="1" dirty="0" err="1" smtClean="0">
                <a:solidFill>
                  <a:schemeClr val="tx2"/>
                </a:solidFill>
              </a:rPr>
              <a:t>initial</a:t>
            </a:r>
            <a:r>
              <a:rPr lang="lt-LT" b="1" dirty="0" smtClean="0">
                <a:solidFill>
                  <a:schemeClr val="tx2"/>
                </a:solidFill>
              </a:rPr>
              <a:t> </a:t>
            </a:r>
            <a:r>
              <a:rPr lang="lt-LT" b="1" dirty="0" err="1" smtClean="0">
                <a:solidFill>
                  <a:schemeClr val="tx2"/>
                </a:solidFill>
              </a:rPr>
              <a:t>stage</a:t>
            </a:r>
            <a:endParaRPr lang="lt-LT" b="1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lt-LT" b="1" dirty="0" err="1" smtClean="0">
                <a:solidFill>
                  <a:schemeClr val="tx2"/>
                </a:solidFill>
              </a:rPr>
              <a:t>Overlap</a:t>
            </a:r>
            <a:r>
              <a:rPr lang="lt-LT" b="1" dirty="0" smtClean="0">
                <a:solidFill>
                  <a:schemeClr val="tx2"/>
                </a:solidFill>
              </a:rPr>
              <a:t> </a:t>
            </a:r>
            <a:r>
              <a:rPr lang="lt-LT" b="1" dirty="0" err="1" smtClean="0">
                <a:solidFill>
                  <a:schemeClr val="tx2"/>
                </a:solidFill>
              </a:rPr>
              <a:t>and</a:t>
            </a:r>
            <a:r>
              <a:rPr lang="lt-LT" b="1" dirty="0" smtClean="0">
                <a:solidFill>
                  <a:schemeClr val="tx2"/>
                </a:solidFill>
              </a:rPr>
              <a:t> </a:t>
            </a:r>
            <a:r>
              <a:rPr lang="lt-LT" b="1" dirty="0" err="1" smtClean="0">
                <a:solidFill>
                  <a:schemeClr val="tx2"/>
                </a:solidFill>
              </a:rPr>
              <a:t>redundancy</a:t>
            </a:r>
            <a:r>
              <a:rPr lang="lt-LT" b="1" dirty="0" smtClean="0">
                <a:solidFill>
                  <a:schemeClr val="tx2"/>
                </a:solidFill>
              </a:rPr>
              <a:t> </a:t>
            </a:r>
            <a:r>
              <a:rPr lang="lt-LT" b="1" dirty="0" err="1" smtClean="0">
                <a:solidFill>
                  <a:schemeClr val="tx2"/>
                </a:solidFill>
              </a:rPr>
              <a:t>of</a:t>
            </a:r>
            <a:r>
              <a:rPr lang="lt-LT" b="1" dirty="0" smtClean="0">
                <a:solidFill>
                  <a:schemeClr val="tx2"/>
                </a:solidFill>
              </a:rPr>
              <a:t> </a:t>
            </a:r>
            <a:r>
              <a:rPr lang="lt-LT" b="1" dirty="0" err="1" smtClean="0">
                <a:solidFill>
                  <a:schemeClr val="tx2"/>
                </a:solidFill>
              </a:rPr>
              <a:t>the</a:t>
            </a:r>
            <a:r>
              <a:rPr lang="lt-LT" b="1" dirty="0" smtClean="0">
                <a:solidFill>
                  <a:schemeClr val="tx2"/>
                </a:solidFill>
              </a:rPr>
              <a:t> </a:t>
            </a:r>
            <a:r>
              <a:rPr lang="lt-LT" b="1" dirty="0" err="1" smtClean="0">
                <a:solidFill>
                  <a:schemeClr val="tx2"/>
                </a:solidFill>
              </a:rPr>
              <a:t>evaluation</a:t>
            </a:r>
            <a:r>
              <a:rPr lang="lt-LT" b="1" dirty="0" smtClean="0">
                <a:solidFill>
                  <a:schemeClr val="tx2"/>
                </a:solidFill>
              </a:rPr>
              <a:t> </a:t>
            </a:r>
            <a:r>
              <a:rPr lang="lt-LT" b="1" dirty="0" err="1" smtClean="0">
                <a:solidFill>
                  <a:schemeClr val="tx2"/>
                </a:solidFill>
              </a:rPr>
              <a:t>criteria</a:t>
            </a:r>
            <a:r>
              <a:rPr lang="en-US" b="1" dirty="0" smtClean="0">
                <a:solidFill>
                  <a:schemeClr val="tx2"/>
                </a:solidFill>
              </a:rPr>
              <a:t> and indicators</a:t>
            </a:r>
          </a:p>
          <a:p>
            <a:pPr marL="0" indent="0">
              <a:buNone/>
            </a:pPr>
            <a:endParaRPr lang="lt-LT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83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0"/>
            <a:ext cx="10515600" cy="8737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</a:rPr>
              <a:t>Suggestions to improve </a:t>
            </a:r>
            <a:r>
              <a:rPr lang="en-US" sz="3200" b="1" dirty="0" err="1" smtClean="0">
                <a:solidFill>
                  <a:schemeClr val="tx2"/>
                </a:solidFill>
              </a:rPr>
              <a:t>programme</a:t>
            </a:r>
            <a:r>
              <a:rPr lang="en-US" sz="3200" b="1" dirty="0" smtClean="0">
                <a:solidFill>
                  <a:schemeClr val="tx2"/>
                </a:solidFill>
              </a:rPr>
              <a:t> evaluation criteria and indicators</a:t>
            </a:r>
            <a:br>
              <a:rPr lang="en-US" sz="3200" b="1" dirty="0" smtClean="0">
                <a:solidFill>
                  <a:schemeClr val="tx2"/>
                </a:solidFill>
              </a:rPr>
            </a:br>
            <a:r>
              <a:rPr lang="en-US" sz="3200" dirty="0" smtClean="0">
                <a:solidFill>
                  <a:schemeClr val="tx2"/>
                </a:solidFill>
              </a:rPr>
              <a:t>Programme aims and competences </a:t>
            </a:r>
            <a:endParaRPr lang="lt-LT" sz="3200" dirty="0">
              <a:solidFill>
                <a:schemeClr val="tx2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39775" y="737265"/>
            <a:ext cx="5157787" cy="5016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Criteria </a:t>
            </a:r>
            <a:endParaRPr lang="lt-LT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65150" y="1170039"/>
            <a:ext cx="5157787" cy="5191432"/>
          </a:xfrm>
        </p:spPr>
        <p:txBody>
          <a:bodyPr>
            <a:norm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 is in line with the strategic priorities of the HEI.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LO of the courses are well aligned with the program level competences 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defined by the state 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standard.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course/module learning outcomes are linked to professional activity areas 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which the </a:t>
            </a:r>
            <a:r>
              <a:rPr lang="en-US" sz="20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graduates are trained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sz="2000" b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Programme’s</a:t>
            </a: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position in 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study field among other similar </a:t>
            </a:r>
            <a:r>
              <a:rPr lang="en-US" sz="20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programmes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provided in the same and other HEI’s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US" sz="20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US" sz="20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lt-LT" sz="2000" dirty="0">
              <a:solidFill>
                <a:schemeClr val="tx2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072187" y="737265"/>
            <a:ext cx="5183188" cy="5016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Indicators</a:t>
            </a:r>
            <a:endParaRPr lang="lt-LT" dirty="0">
              <a:solidFill>
                <a:schemeClr val="tx2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5997575" y="1170039"/>
            <a:ext cx="5183188" cy="5496232"/>
          </a:xfrm>
        </p:spPr>
        <p:txBody>
          <a:bodyPr>
            <a:normAutofit fontScale="25000" lnSpcReduction="20000"/>
          </a:bodyPr>
          <a:lstStyle/>
          <a:p>
            <a:r>
              <a:rPr lang="en-US" sz="7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 evidence how different  aspects of the </a:t>
            </a:r>
            <a:r>
              <a:rPr lang="en-US" sz="72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7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align with the strategic priorities of the HEI(</a:t>
            </a:r>
            <a:r>
              <a:rPr lang="en-US" sz="72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e,g,Internationalization</a:t>
            </a:r>
            <a:r>
              <a:rPr lang="en-US" sz="7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research profile, etc.)</a:t>
            </a:r>
          </a:p>
          <a:p>
            <a:r>
              <a:rPr lang="en-US" sz="72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Course/module </a:t>
            </a:r>
            <a:r>
              <a:rPr lang="en-US" sz="72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level learning outcomes, teaching and assessment methods are formulated and reflected in course syllabuses.</a:t>
            </a:r>
            <a:endParaRPr lang="lt-LT" sz="7200" b="1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72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mapping is done </a:t>
            </a:r>
            <a:r>
              <a:rPr lang="en-GB" sz="7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it is </a:t>
            </a:r>
            <a:r>
              <a:rPr lang="en-GB" sz="72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clear how courses/modules learning outcomes contribute to the achievement of programme level </a:t>
            </a:r>
            <a:r>
              <a:rPr lang="en-GB" sz="72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competences</a:t>
            </a:r>
          </a:p>
          <a:p>
            <a:pPr lvl="0"/>
            <a:r>
              <a:rPr lang="en-GB" sz="72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Evidence that the </a:t>
            </a:r>
            <a:r>
              <a:rPr lang="en-GB" sz="72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 </a:t>
            </a:r>
            <a:r>
              <a:rPr lang="en-GB" sz="72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 thoroughly analysed the job market for graduates and has comprehensively incorporated the results in the learning outcomes of the courses.</a:t>
            </a:r>
          </a:p>
          <a:p>
            <a:pPr lvl="0"/>
            <a:r>
              <a:rPr lang="en-US" sz="72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Evidence that the </a:t>
            </a:r>
            <a:r>
              <a:rPr lang="en-US" sz="7200" b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72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has </a:t>
            </a:r>
            <a:r>
              <a:rPr lang="en-US" sz="72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thoroughly examined the educational market and used the results to demonstrate the advantages of the </a:t>
            </a:r>
            <a:r>
              <a:rPr lang="en-US" sz="7200" b="1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72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under review over other similar </a:t>
            </a:r>
            <a:r>
              <a:rPr lang="en-US" sz="7200" b="1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programmes</a:t>
            </a:r>
            <a:r>
              <a:rPr lang="en-US" sz="72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the </a:t>
            </a:r>
            <a:r>
              <a:rPr lang="en-US" sz="72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market and HEI </a:t>
            </a:r>
            <a:r>
              <a:rPr lang="en-US" sz="7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(e.g. number of electives, delivery of a </a:t>
            </a:r>
            <a:r>
              <a:rPr lang="en-US" sz="72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7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 part of the </a:t>
            </a:r>
            <a:r>
              <a:rPr lang="en-US" sz="72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7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 a foreign language, opportunities for international students’ mobility, incoming international  academic staff in the </a:t>
            </a:r>
            <a:r>
              <a:rPr lang="en-US" sz="72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7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participation of lecturers from the professional field in a </a:t>
            </a:r>
            <a:r>
              <a:rPr lang="en-US" sz="72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7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etc.).</a:t>
            </a:r>
            <a:endParaRPr lang="lt-LT" sz="72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lt-LT" sz="2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lt-LT" sz="17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US" sz="19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2200" b="1" dirty="0" smtClean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2200" b="1" dirty="0" smtClean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t-LT" sz="2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04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99655"/>
            <a:ext cx="10515600" cy="53944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Curriculum design</a:t>
            </a:r>
            <a:endParaRPr lang="lt-LT" sz="3200" b="1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611" y="522031"/>
            <a:ext cx="5157787" cy="34412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Criteria</a:t>
            </a:r>
            <a:endParaRPr lang="lt-LT" dirty="0">
              <a:solidFill>
                <a:schemeClr val="tx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" y="848493"/>
            <a:ext cx="3806261" cy="525242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curriculum design meets legal 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requirements.</a:t>
            </a:r>
            <a:endParaRPr lang="en-US" sz="2000" dirty="0" smtClean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Study 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subjects and/or modules are spread evenly, their themes are not 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repetitive.</a:t>
            </a:r>
            <a:endParaRPr lang="lt-LT" sz="2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GB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Theory </a:t>
            </a:r>
            <a:r>
              <a:rPr lang="en-GB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practice are systematically interrelated throughout the curriculum.</a:t>
            </a:r>
            <a:endParaRPr lang="lt-LT" sz="2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Internship 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appropriate for achievement of program level competences.</a:t>
            </a:r>
            <a:endParaRPr lang="lt-LT" sz="2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t-LT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4874" y="504364"/>
            <a:ext cx="5183188" cy="34412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Indicators</a:t>
            </a:r>
            <a:endParaRPr lang="lt-LT" dirty="0">
              <a:solidFill>
                <a:schemeClr val="tx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18271" y="848493"/>
            <a:ext cx="8504904" cy="5732206"/>
          </a:xfrm>
        </p:spPr>
        <p:txBody>
          <a:bodyPr>
            <a:normAutofit fontScale="25000" lnSpcReduction="20000"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n-US" sz="80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Number of  ECTS credits for mandatory, elective courses, internship and final state attestation </a:t>
            </a:r>
            <a:r>
              <a:rPr lang="en-US" sz="8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complies with the requirements laid down in the State standard</a:t>
            </a:r>
            <a:r>
              <a:rPr lang="en-US" sz="80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80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Allocation of ECTS </a:t>
            </a:r>
            <a:r>
              <a:rPr lang="en-US" sz="8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credits complies with the requirements of ECTS manual (2015).</a:t>
            </a:r>
            <a:endParaRPr lang="lt-LT" sz="8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8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80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learning plan of the </a:t>
            </a:r>
            <a:r>
              <a:rPr lang="en-US" sz="8000" b="1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80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demonstrates logical arrangement of courses/modules and consistent development of competences of students</a:t>
            </a:r>
            <a:r>
              <a:rPr lang="en-US" sz="80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GB" sz="8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learning plan of the Programme </a:t>
            </a:r>
            <a:r>
              <a:rPr lang="en-GB" sz="80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demonstrates that theoretical discourse </a:t>
            </a:r>
            <a:r>
              <a:rPr lang="en-GB" sz="8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practical application (e.g., </a:t>
            </a:r>
            <a:r>
              <a:rPr lang="en-US" sz="8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laboratory work, projects or internship) </a:t>
            </a:r>
            <a:r>
              <a:rPr lang="en-GB" sz="8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complement each other in developing the students’ qualification profile</a:t>
            </a:r>
            <a:r>
              <a:rPr lang="en-GB" sz="80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80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Innovative pedagogical methods </a:t>
            </a:r>
            <a:r>
              <a:rPr lang="en-US" sz="8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 used (for ex., project-based learning, simulations, cases,  games,  use of IT technologies). </a:t>
            </a:r>
            <a:endParaRPr lang="en-GB" sz="8000" dirty="0" smtClean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n-US" sz="80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 for writing bachelor’s and master’s final thesis </a:t>
            </a:r>
            <a:r>
              <a:rPr lang="en-US" sz="8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 developed and communicated to the students.</a:t>
            </a:r>
            <a:endParaRPr lang="lt-LT" sz="8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n-GB" sz="8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Evidence that final </a:t>
            </a:r>
            <a:r>
              <a:rPr lang="en-GB" sz="80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thesis requirements comply with the field and cycle requirements.</a:t>
            </a:r>
            <a:endParaRPr lang="lt-LT" sz="80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n-US" sz="8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Internship </a:t>
            </a:r>
            <a:r>
              <a:rPr lang="en-US" sz="80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 clearly defined learning and assessment methods</a:t>
            </a:r>
            <a:r>
              <a:rPr lang="en-US" sz="8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lt-LT" sz="8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lt-LT" sz="16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lt-LT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lt-L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2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lt-LT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13857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89822"/>
            <a:ext cx="10515600" cy="775417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 Staff</a:t>
            </a:r>
            <a:endParaRPr lang="lt-LT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619279"/>
            <a:ext cx="5157787" cy="823912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</a:t>
            </a:r>
            <a:r>
              <a:rPr lang="en-US" dirty="0" smtClean="0">
                <a:solidFill>
                  <a:schemeClr val="tx2"/>
                </a:solidFill>
              </a:rPr>
              <a:t>riteria</a:t>
            </a:r>
            <a:endParaRPr lang="lt-LT" dirty="0">
              <a:solidFill>
                <a:schemeClr val="tx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9774" y="1443191"/>
            <a:ext cx="5157787" cy="534106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number of the teaching staff is adequate to ensure achievement of learning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outcomes.</a:t>
            </a:r>
            <a:endParaRPr lang="en-US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 creates conditions for the professional development of the teaching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staff.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Teaching staff turnover  ensures an adequate provision of the </a:t>
            </a:r>
            <a:r>
              <a:rPr lang="en-US" sz="2600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26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lt-LT" sz="24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teaching staff of the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involved in research (art) managed and / or affiliated with the HEI and directly related to the study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being reviewed.</a:t>
            </a:r>
            <a:endParaRPr lang="lt-LT" sz="24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t-LT" dirty="0">
              <a:solidFill>
                <a:schemeClr val="tx2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4874" y="619279"/>
            <a:ext cx="5183188" cy="823912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Indicators</a:t>
            </a:r>
            <a:endParaRPr lang="lt-LT" dirty="0">
              <a:solidFill>
                <a:schemeClr val="tx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7561" y="1443190"/>
            <a:ext cx="6166620" cy="5341067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29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Percentage of teaching staff working in HEI on </a:t>
            </a:r>
            <a:r>
              <a:rPr lang="en-US" sz="29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full time basis</a:t>
            </a:r>
            <a:r>
              <a:rPr lang="en-US" sz="29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lt-LT" sz="29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29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Percentage of </a:t>
            </a:r>
            <a:r>
              <a:rPr lang="en-GB" sz="29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guest lecturers from the professional world </a:t>
            </a:r>
            <a:r>
              <a:rPr lang="en-GB" sz="29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whose contribution forms an integral part of the study programme’s didactical concept</a:t>
            </a:r>
            <a:r>
              <a:rPr lang="en-GB" sz="29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GB" sz="29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Academic </a:t>
            </a:r>
            <a:r>
              <a:rPr lang="en-GB" sz="29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staff  management processes/procedures </a:t>
            </a:r>
            <a:r>
              <a:rPr lang="en-GB" sz="29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including recruitment, workload allocation, performance appraisal and professional development</a:t>
            </a:r>
            <a:r>
              <a:rPr lang="en-GB" sz="29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900" dirty="0" smtClean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9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Training  </a:t>
            </a:r>
            <a:r>
              <a:rPr lang="en-US" sz="29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opportunities and </a:t>
            </a:r>
            <a:r>
              <a:rPr lang="en-US" sz="29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councelling</a:t>
            </a:r>
            <a:r>
              <a:rPr lang="en-US" sz="29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for a new academic  staff </a:t>
            </a:r>
            <a:r>
              <a:rPr lang="en-US" sz="29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members.</a:t>
            </a:r>
            <a:endParaRPr lang="lt-LT" sz="29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9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</a:t>
            </a:r>
            <a:r>
              <a:rPr lang="en-US" sz="29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the teaching staff turnover over the reporting period </a:t>
            </a:r>
            <a:r>
              <a:rPr lang="en-US" sz="29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</a:t>
            </a:r>
            <a:r>
              <a:rPr lang="en-US" sz="29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29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 the course/module. </a:t>
            </a:r>
            <a:r>
              <a:rPr lang="en-US" sz="29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Subject-based teaching staff turnover does not exceed 20</a:t>
            </a:r>
            <a:r>
              <a:rPr lang="en-US" sz="29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%.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on the participation of the teaching staff in scientific conferences, </a:t>
            </a:r>
            <a:r>
              <a:rPr lang="en-US" sz="3200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wokshops</a:t>
            </a:r>
            <a:r>
              <a:rPr lang="en-US" sz="32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exchange </a:t>
            </a:r>
            <a:r>
              <a:rPr lang="en-US" sz="3200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programmes</a:t>
            </a:r>
            <a:r>
              <a:rPr lang="en-US" sz="32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list of 5 best publications.</a:t>
            </a:r>
            <a:endParaRPr lang="en-US" sz="320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9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t-L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8767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0"/>
            <a:ext cx="10515600" cy="62793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Facilities and learning resources</a:t>
            </a:r>
            <a:endParaRPr lang="lt-LT" sz="3200" b="1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150" y="530788"/>
            <a:ext cx="5604284" cy="452438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Criteria</a:t>
            </a:r>
            <a:endParaRPr lang="lt-LT" dirty="0">
              <a:solidFill>
                <a:schemeClr val="tx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150" y="971242"/>
            <a:ext cx="5178707" cy="53509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premises for studies are adequate both in their size and quality adequate provision of the </a:t>
            </a:r>
            <a:r>
              <a:rPr lang="en-US" sz="1800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18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lt-LT" sz="18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8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teaching and learning equipment (laboratory and computer equipment, consumables) are adequate both in size and quality for provision of the </a:t>
            </a:r>
            <a:r>
              <a:rPr lang="en-US" sz="1800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18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lt-LT" sz="18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8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18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has adequate arrangements for students’ practice for provision of the </a:t>
            </a:r>
            <a:r>
              <a:rPr lang="en-US" sz="1800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18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lt-LT" sz="18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Teaching </a:t>
            </a:r>
            <a:r>
              <a:rPr lang="en-US" sz="18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materials (textbooks, books, periodical publications, databases) are adequate, up-to-date and accessible for provision of the </a:t>
            </a:r>
            <a:r>
              <a:rPr lang="en-US" sz="18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18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lt-LT" sz="18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Different </a:t>
            </a:r>
            <a:r>
              <a:rPr lang="en-US" sz="18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streams of financing of the </a:t>
            </a:r>
            <a:r>
              <a:rPr lang="en-US" sz="18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18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appropriate and sufficient for adequate provision of the </a:t>
            </a:r>
            <a:r>
              <a:rPr lang="en-US" sz="1800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18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lt-LT" sz="18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t-LT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21810" y="530788"/>
            <a:ext cx="5183188" cy="452438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Indicators</a:t>
            </a:r>
            <a:endParaRPr lang="lt-LT" dirty="0">
              <a:solidFill>
                <a:schemeClr val="tx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6736" y="971242"/>
            <a:ext cx="6499122" cy="573435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on the facilities used for the delivery of the </a:t>
            </a:r>
            <a:r>
              <a:rPr lang="en-US" sz="1800" b="1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1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their capacity.</a:t>
            </a:r>
            <a:endParaRPr lang="lt-LT" sz="18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on the equipment used for the delivery of the </a:t>
            </a:r>
            <a:r>
              <a:rPr lang="en-US" sz="18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18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lt-LT" sz="18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</a:t>
            </a:r>
            <a:r>
              <a:rPr lang="en-US" sz="18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the teaching/learning materials available at the institution’s library, reading rooms; access to e-publications, data bases, etc. </a:t>
            </a:r>
            <a:endParaRPr lang="en-US" sz="1800" dirty="0" smtClean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on learning management system</a:t>
            </a:r>
            <a:r>
              <a:rPr lang="en-US" sz="18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on the agreements with organizations/companies for student </a:t>
            </a:r>
            <a:r>
              <a:rPr lang="en-US" sz="1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practice.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on the updating and upgrading of the learning resources over the reporting period.</a:t>
            </a:r>
            <a:endParaRPr lang="lt-LT" sz="18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en-US" sz="1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Data </a:t>
            </a:r>
            <a:r>
              <a:rPr lang="en-US" sz="1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 library working </a:t>
            </a:r>
            <a:r>
              <a:rPr lang="en-US" sz="1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hours.</a:t>
            </a:r>
            <a:endParaRPr lang="en-US" sz="1800" b="1" dirty="0" smtClean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</a:t>
            </a:r>
            <a:r>
              <a:rPr lang="en-US" sz="1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the </a:t>
            </a:r>
            <a:r>
              <a:rPr lang="en-US" sz="1800" b="1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1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financing: state financed places, tuition, research, business support, alumni support, other.</a:t>
            </a:r>
            <a:endParaRPr lang="lt-LT" sz="18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lt-LT" sz="2000" dirty="0"/>
          </a:p>
        </p:txBody>
      </p:sp>
    </p:spTree>
    <p:extLst>
      <p:ext uri="{BB962C8B-B14F-4D97-AF65-F5344CB8AC3E}">
        <p14:creationId xmlns:p14="http://schemas.microsoft.com/office/powerpoint/2010/main" val="387242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0"/>
            <a:ext cx="10515600" cy="963561"/>
          </a:xfrm>
        </p:spPr>
        <p:txBody>
          <a:bodyPr>
            <a:normAutofit fontScale="90000"/>
          </a:bodyPr>
          <a:lstStyle/>
          <a:p>
            <a:pPr algn="ctr">
              <a:spcAft>
                <a:spcPts val="800"/>
              </a:spcAft>
            </a:pP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Study process and students’ performance assessment</a:t>
            </a:r>
            <a:r>
              <a:rPr lang="en-GB" sz="32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in terms of student centeredness</a:t>
            </a:r>
            <a:r>
              <a:rPr lang="lt-LT" sz="3200" b="1" dirty="0">
                <a:solidFill>
                  <a:schemeClr val="tx2"/>
                </a:solidFill>
              </a:rPr>
              <a:t> </a:t>
            </a:r>
            <a:endParaRPr lang="lt-LT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169" y="857251"/>
            <a:ext cx="5157787" cy="53893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Criteria</a:t>
            </a:r>
            <a:endParaRPr lang="lt-LT" dirty="0">
              <a:solidFill>
                <a:schemeClr val="tx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168" y="1413695"/>
            <a:ext cx="5266045" cy="3684588"/>
          </a:xfrm>
          <a:noFill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organisation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of the study process ensures an adequate provision of the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programme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and the achievement of the </a:t>
            </a:r>
            <a:r>
              <a:rPr lang="en-US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competenses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assessment system of students’ performance is clear and adequate, and known to students in advance.</a:t>
            </a:r>
            <a:endParaRPr lang="lt-LT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7575" y="767915"/>
            <a:ext cx="5183188" cy="628266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Indicators</a:t>
            </a:r>
            <a:endParaRPr lang="lt-LT" dirty="0">
              <a:solidFill>
                <a:schemeClr val="tx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7575" y="1396181"/>
            <a:ext cx="5183188" cy="505378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Information on the course/module LO, teaching and assessment methods  are disseminated and discussed with students.</a:t>
            </a:r>
            <a:endParaRPr lang="en-US" sz="2600" dirty="0" smtClean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 </a:t>
            </a:r>
            <a:r>
              <a:rPr lang="en-US" sz="26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criteria for students’ performance assessment are in place</a:t>
            </a:r>
            <a:r>
              <a:rPr lang="en-US" sz="26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are </a:t>
            </a:r>
            <a:r>
              <a:rPr lang="en-US" sz="26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known by students in advance </a:t>
            </a:r>
            <a:r>
              <a:rPr lang="en-US" sz="26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are applied fairly to all students. </a:t>
            </a:r>
            <a:endParaRPr lang="lt-LT" sz="260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Demonstration of the </a:t>
            </a:r>
            <a:r>
              <a:rPr lang="en-GB" sz="26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appropriate range of assessment methods,</a:t>
            </a:r>
            <a:r>
              <a:rPr lang="en-GB" sz="26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e.g. individual examinations, course work, group assignments, projects, presentations to make sure module/course learning outcomes are achieved</a:t>
            </a:r>
            <a:r>
              <a:rPr lang="en-GB" sz="26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lt-LT" sz="260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2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600" b="1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tudents</a:t>
            </a:r>
            <a:r>
              <a:rPr lang="en-US" sz="26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given a regular feedback </a:t>
            </a:r>
            <a:r>
              <a:rPr lang="en-US" sz="26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their performance. </a:t>
            </a:r>
            <a:endParaRPr lang="en-US" sz="2600" dirty="0" smtClean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t-L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29264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3423</TotalTime>
  <Words>1241</Words>
  <Application>Microsoft Office PowerPoint</Application>
  <PresentationFormat>Широкоэкранный</PresentationFormat>
  <Paragraphs>116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 Twinning Project   AZ/14/ENI/OT/01/17 (AZ/49)       </vt:lpstr>
      <vt:lpstr>It’s my pleasure to say hello to everyone!</vt:lpstr>
      <vt:lpstr>Student-Centred, competence based learning </vt:lpstr>
      <vt:lpstr>Update on the programme level evaluation citeria </vt:lpstr>
      <vt:lpstr>Suggestions to improve programme evaluation criteria and indicators Programme aims and competences </vt:lpstr>
      <vt:lpstr>Curriculum design</vt:lpstr>
      <vt:lpstr>Teaching Staff</vt:lpstr>
      <vt:lpstr>Facilities and learning resources</vt:lpstr>
      <vt:lpstr>Study process and students’ performance assessment  in terms of student centeredness </vt:lpstr>
      <vt:lpstr>Programme management and quality assurance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Jolita Butkienė</dc:creator>
  <cp:lastModifiedBy>Aytac Atakishiyeva</cp:lastModifiedBy>
  <cp:revision>54</cp:revision>
  <dcterms:created xsi:type="dcterms:W3CDTF">2019-03-05T19:33:32Z</dcterms:created>
  <dcterms:modified xsi:type="dcterms:W3CDTF">2020-06-30T12:47:03Z</dcterms:modified>
</cp:coreProperties>
</file>