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76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87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CC3F-4B8D-4D77-A5DB-54A7AF1981BF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FEF26-CFE1-4B0A-BE63-E9ECBE4B3F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971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FEF26-CFE1-4B0A-BE63-E9ECBE4B3F9E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455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914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899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2524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000000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8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291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184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424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806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075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847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310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03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E79B-133A-457A-8941-F508419DF731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78F53-91BD-4F1C-A55A-DDC947E9B76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86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308"/>
            <a:ext cx="9144000" cy="4849091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lt-LT" sz="2800" b="1" dirty="0" smtClean="0"/>
              <a:t/>
            </a:r>
            <a:br>
              <a:rPr lang="lt-LT" sz="2800" b="1" dirty="0" smtClean="0"/>
            </a:b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Twinning Project  </a:t>
            </a:r>
            <a:b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AZ/14/ENI/OT/01/17 </a:t>
            </a: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(AZ/49)</a:t>
            </a:r>
            <a:r>
              <a:rPr lang="lt-LT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t-LT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t-L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545" y="5264726"/>
            <a:ext cx="8728364" cy="1110673"/>
          </a:xfrm>
        </p:spPr>
        <p:txBody>
          <a:bodyPr/>
          <a:lstStyle/>
          <a:p>
            <a:r>
              <a:rPr lang="lt-LT" dirty="0" smtClean="0">
                <a:solidFill>
                  <a:srgbClr val="002060"/>
                </a:solidFill>
              </a:rPr>
              <a:t>Jolita Butkiene</a:t>
            </a:r>
            <a:endParaRPr lang="lt-LT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080" y="3124121"/>
            <a:ext cx="713294" cy="713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326" y="405359"/>
            <a:ext cx="5505165" cy="56088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45743"/>
              </p:ext>
            </p:extLst>
          </p:nvPr>
        </p:nvGraphicFramePr>
        <p:xfrm>
          <a:off x="838200" y="3904901"/>
          <a:ext cx="10515600" cy="122485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63683825"/>
                    </a:ext>
                  </a:extLst>
                </a:gridCol>
              </a:tblGrid>
              <a:tr h="64743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3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 4.6. Proposals </a:t>
                      </a:r>
                      <a:r>
                        <a:rPr lang="en-US" sz="3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amendment of </a:t>
                      </a:r>
                      <a:r>
                        <a:rPr lang="en-US" sz="3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criteria and indicators for the </a:t>
                      </a:r>
                      <a:r>
                        <a:rPr lang="en-US" sz="3600" b="1" dirty="0" err="1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3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evaluation</a:t>
                      </a:r>
                      <a:endParaRPr lang="lt-LT" sz="3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03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management and quality assurance</a:t>
            </a:r>
            <a:endParaRPr lang="lt-LT" b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987" y="1032388"/>
            <a:ext cx="5157787" cy="53094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Criteria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987" y="1582840"/>
            <a:ext cx="5692775" cy="49851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 QA system ensures the effective implementation of the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program.</a:t>
            </a:r>
            <a:endParaRPr lang="lt-LT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data on the implementation of the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regularly collected and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analysed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evaluation of the program and improvement processes involve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stakeholders.</a:t>
            </a:r>
            <a:endParaRPr lang="lt-LT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outcomes of internal and external evaluations of the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used for the improvement of the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 has procedure for dealing with student complaints and appeals. 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7588" y="1032235"/>
            <a:ext cx="5183188" cy="53094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548" y="1346713"/>
            <a:ext cx="6469626" cy="714835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and decision-taking procedures are defined and documented(e.g., there is a council in charge to define the long-term orientation of the </a:t>
            </a:r>
            <a:r>
              <a:rPr lang="en-US" sz="14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sudy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and to organize internal evaluation).</a:t>
            </a:r>
            <a:endParaRPr lang="lt-LT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steering council(or any other body) includes all relevant stakeholders is in place and meets regularly.</a:t>
            </a:r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Sources of information on the quality of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studies.</a:t>
            </a:r>
            <a:endParaRPr lang="en-US" sz="14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Feedback from the teaching staff, alumni, employers and </a:t>
            </a:r>
            <a:r>
              <a:rPr lang="en-US" sz="14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especially students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on the provision of the </a:t>
            </a:r>
            <a:r>
              <a:rPr lang="en-US" sz="14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(or subjects/modules).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on the involvement of stakeholders in the process of </a:t>
            </a:r>
            <a:r>
              <a:rPr lang="en-US" sz="14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evaluation and</a:t>
            </a: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improvement and their 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impact.</a:t>
            </a:r>
            <a:endParaRPr lang="lt-LT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in the Programme related to the results of internal and external 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evaluations.</a:t>
            </a:r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Ways 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making </a:t>
            </a:r>
            <a:r>
              <a:rPr lang="en-US" sz="14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evaluation results  and improvement plans are accessible to the institution’s community and social 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partners.</a:t>
            </a:r>
            <a:endParaRPr lang="lt-LT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 has procedure for dealing with student complaints and appeals. </a:t>
            </a:r>
            <a:endParaRPr lang="lt-LT" sz="1400" dirty="0"/>
          </a:p>
        </p:txBody>
      </p:sp>
    </p:spTree>
    <p:extLst>
      <p:ext uri="{BB962C8B-B14F-4D97-AF65-F5344CB8AC3E}">
        <p14:creationId xmlns:p14="http://schemas.microsoft.com/office/powerpoint/2010/main" val="22233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2060"/>
                </a:solidFill>
              </a:rPr>
              <a:t>QUESTIONS?</a:t>
            </a:r>
            <a:endParaRPr lang="lt-LT" sz="60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018" y="3079922"/>
            <a:ext cx="4765964" cy="23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348" y="335628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It’s my pleasure to say hello to everyone!</a:t>
            </a:r>
            <a:endParaRPr lang="lt-LT" b="1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362" y="2320486"/>
            <a:ext cx="4591664" cy="314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564" y="310484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91" y="594053"/>
            <a:ext cx="8428800" cy="84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Centred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competence based learning 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745" y="1348509"/>
            <a:ext cx="9702648" cy="4551483"/>
          </a:xfrm>
        </p:spPr>
        <p:txBody>
          <a:bodyPr>
            <a:normAutofit fontScale="92500" lnSpcReduction="10000"/>
          </a:bodyPr>
          <a:lstStyle/>
          <a:p>
            <a:endParaRPr lang="lt-LT" dirty="0" smtClean="0">
              <a:solidFill>
                <a:srgbClr val="002060"/>
              </a:solidFill>
            </a:endParaRPr>
          </a:p>
          <a:p>
            <a:pPr marL="152396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This </a:t>
            </a:r>
            <a:r>
              <a:rPr lang="en-US" dirty="0">
                <a:solidFill>
                  <a:srgbClr val="002060"/>
                </a:solidFill>
              </a:rPr>
              <a:t>approach has many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for the design and flexibility of curriculum, course content, and interactivity of the learning process </a:t>
            </a:r>
            <a:r>
              <a:rPr lang="en-US" dirty="0">
                <a:solidFill>
                  <a:srgbClr val="002060"/>
                </a:solidFill>
              </a:rPr>
              <a:t>and is being increasingly used at universities across </a:t>
            </a:r>
            <a:r>
              <a:rPr lang="en-US" dirty="0" smtClean="0">
                <a:solidFill>
                  <a:srgbClr val="002060"/>
                </a:solidFill>
              </a:rPr>
              <a:t>Europe</a:t>
            </a:r>
            <a:r>
              <a:rPr lang="lt-LT" dirty="0" smtClean="0">
                <a:solidFill>
                  <a:srgbClr val="002060"/>
                </a:solidFill>
              </a:rPr>
              <a:t>.</a:t>
            </a:r>
          </a:p>
          <a:p>
            <a:pPr marL="152396" indent="0">
              <a:buNone/>
            </a:pPr>
            <a:endParaRPr lang="lt-LT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96" indent="0">
              <a:buNone/>
            </a:pPr>
            <a:r>
              <a:rPr lang="lt-LT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         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52396" indent="0">
              <a:buNone/>
            </a:pPr>
            <a:endParaRPr lang="lt-L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1000"/>
              </a:spcBef>
              <a:buSzTx/>
              <a:buNone/>
            </a:pPr>
            <a:r>
              <a:rPr lang="en-US" sz="2000" dirty="0">
                <a:solidFill>
                  <a:srgbClr val="002060"/>
                </a:solidFill>
              </a:rPr>
              <a:t>A competence-based approach is a pedagogic method centered on the learner instead on the content of the course or the study </a:t>
            </a:r>
            <a:r>
              <a:rPr lang="en-US" sz="2000" dirty="0" err="1">
                <a:solidFill>
                  <a:srgbClr val="002060"/>
                </a:solidFill>
              </a:rPr>
              <a:t>programme</a:t>
            </a:r>
            <a:r>
              <a:rPr lang="en-US" sz="2000" dirty="0">
                <a:solidFill>
                  <a:srgbClr val="002060"/>
                </a:solidFill>
              </a:rPr>
              <a:t> itself.</a:t>
            </a:r>
            <a:r>
              <a:rPr lang="en-US" sz="2000" b="1" dirty="0">
                <a:solidFill>
                  <a:srgbClr val="002060"/>
                </a:solidFill>
              </a:rPr>
              <a:t> It is an approach in which skills, knowledge and attitudes are specified in order to define, steer and help to achieve professional competence.</a:t>
            </a:r>
          </a:p>
          <a:p>
            <a:pPr marL="152396" indent="0">
              <a:buNone/>
            </a:pPr>
            <a:endParaRPr lang="lt-LT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96" indent="0">
              <a:buNone/>
            </a:pPr>
            <a:r>
              <a:rPr lang="lt-L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647767" y="3293395"/>
            <a:ext cx="639097" cy="330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5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citeria</a:t>
            </a:r>
            <a:r>
              <a:rPr lang="lt-LT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>
                <a:solidFill>
                  <a:schemeClr val="tx2"/>
                </a:solidFill>
              </a:rPr>
              <a:t>Based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on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the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mock</a:t>
            </a:r>
            <a:r>
              <a:rPr lang="lt-LT" dirty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evaluation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reports</a:t>
            </a:r>
            <a:endParaRPr lang="lt-LT" dirty="0" smtClean="0">
              <a:solidFill>
                <a:schemeClr val="tx2"/>
              </a:solidFill>
            </a:endParaRPr>
          </a:p>
          <a:p>
            <a:r>
              <a:rPr lang="lt-LT" dirty="0" err="1" smtClean="0">
                <a:solidFill>
                  <a:schemeClr val="tx2"/>
                </a:solidFill>
              </a:rPr>
              <a:t>Based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on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the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discussions</a:t>
            </a:r>
            <a:r>
              <a:rPr lang="lt-LT" dirty="0" smtClean="0">
                <a:solidFill>
                  <a:schemeClr val="tx2"/>
                </a:solidFill>
              </a:rPr>
              <a:t> </a:t>
            </a:r>
            <a:r>
              <a:rPr lang="lt-LT" dirty="0" err="1" smtClean="0">
                <a:solidFill>
                  <a:schemeClr val="tx2"/>
                </a:solidFill>
              </a:rPr>
              <a:t>with</a:t>
            </a:r>
            <a:r>
              <a:rPr lang="lt-LT" dirty="0" smtClean="0">
                <a:solidFill>
                  <a:schemeClr val="tx2"/>
                </a:solidFill>
              </a:rPr>
              <a:t> ANO</a:t>
            </a:r>
          </a:p>
          <a:p>
            <a:pPr marL="0" indent="0" algn="ctr">
              <a:buNone/>
            </a:pP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main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comments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on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evaluation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criteria</a:t>
            </a:r>
            <a:r>
              <a:rPr lang="lt-LT" b="1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b="1" dirty="0" smtClean="0">
                <a:solidFill>
                  <a:schemeClr val="tx2"/>
                </a:solidFill>
              </a:rPr>
              <a:t> Programme </a:t>
            </a:r>
            <a:r>
              <a:rPr lang="lt-LT" b="1" dirty="0" err="1" smtClean="0">
                <a:solidFill>
                  <a:schemeClr val="tx2"/>
                </a:solidFill>
              </a:rPr>
              <a:t>level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competences</a:t>
            </a:r>
            <a:r>
              <a:rPr lang="lt-LT" b="1" dirty="0" smtClean="0">
                <a:solidFill>
                  <a:schemeClr val="tx2"/>
                </a:solidFill>
              </a:rPr>
              <a:t> are </a:t>
            </a:r>
            <a:r>
              <a:rPr lang="lt-LT" b="1" dirty="0" err="1" smtClean="0">
                <a:solidFill>
                  <a:schemeClr val="tx2"/>
                </a:solidFill>
              </a:rPr>
              <a:t>developed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by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State</a:t>
            </a:r>
            <a:r>
              <a:rPr lang="lt-LT" b="1" dirty="0" smtClean="0">
                <a:solidFill>
                  <a:schemeClr val="tx2"/>
                </a:solidFill>
              </a:rPr>
              <a:t>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b="1" dirty="0" err="1" smtClean="0">
                <a:solidFill>
                  <a:schemeClr val="tx2"/>
                </a:solidFill>
              </a:rPr>
              <a:t>Transfer</a:t>
            </a:r>
            <a:r>
              <a:rPr lang="lt-LT" b="1" dirty="0" smtClean="0">
                <a:solidFill>
                  <a:schemeClr val="tx2"/>
                </a:solidFill>
              </a:rPr>
              <a:t> to </a:t>
            </a: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student</a:t>
            </a:r>
            <a:r>
              <a:rPr lang="lt-LT" b="1" dirty="0" smtClean="0">
                <a:solidFill>
                  <a:schemeClr val="tx2"/>
                </a:solidFill>
              </a:rPr>
              <a:t>- </a:t>
            </a:r>
            <a:r>
              <a:rPr lang="lt-LT" b="1" dirty="0" err="1" smtClean="0">
                <a:solidFill>
                  <a:schemeClr val="tx2"/>
                </a:solidFill>
              </a:rPr>
              <a:t>centered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learning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is</a:t>
            </a:r>
            <a:r>
              <a:rPr lang="lt-LT" b="1" dirty="0" smtClean="0">
                <a:solidFill>
                  <a:schemeClr val="tx2"/>
                </a:solidFill>
              </a:rPr>
              <a:t> at </a:t>
            </a: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initial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stage</a:t>
            </a:r>
            <a:endParaRPr lang="lt-LT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t-LT" b="1" dirty="0" err="1" smtClean="0">
                <a:solidFill>
                  <a:schemeClr val="tx2"/>
                </a:solidFill>
              </a:rPr>
              <a:t>Overlap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and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redundancy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of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the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evaluation</a:t>
            </a:r>
            <a:r>
              <a:rPr lang="lt-LT" b="1" dirty="0" smtClean="0">
                <a:solidFill>
                  <a:schemeClr val="tx2"/>
                </a:solidFill>
              </a:rPr>
              <a:t> </a:t>
            </a:r>
            <a:r>
              <a:rPr lang="lt-LT" b="1" dirty="0" err="1" smtClean="0">
                <a:solidFill>
                  <a:schemeClr val="tx2"/>
                </a:solidFill>
              </a:rPr>
              <a:t>criteria</a:t>
            </a:r>
            <a:r>
              <a:rPr lang="en-US" b="1" dirty="0" smtClean="0">
                <a:solidFill>
                  <a:schemeClr val="tx2"/>
                </a:solidFill>
              </a:rPr>
              <a:t> and indicators</a:t>
            </a:r>
          </a:p>
          <a:p>
            <a:pPr marL="0" indent="0">
              <a:buNone/>
            </a:pPr>
            <a:endParaRPr lang="lt-L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0"/>
            <a:ext cx="10515600" cy="8737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Suggestions to improve </a:t>
            </a:r>
            <a:r>
              <a:rPr lang="en-US" sz="3200" b="1" dirty="0" err="1" smtClean="0">
                <a:solidFill>
                  <a:schemeClr val="tx2"/>
                </a:solidFill>
              </a:rPr>
              <a:t>programme</a:t>
            </a:r>
            <a:r>
              <a:rPr lang="en-US" sz="3200" b="1" dirty="0" smtClean="0">
                <a:solidFill>
                  <a:schemeClr val="tx2"/>
                </a:solidFill>
              </a:rPr>
              <a:t> evaluation criteria and indicators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Programme aims and competences </a:t>
            </a:r>
            <a:endParaRPr lang="lt-LT" sz="320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39775" y="737265"/>
            <a:ext cx="5157787" cy="501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Criteria 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150" y="1170039"/>
            <a:ext cx="5157787" cy="519143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is in line with the strategic priorities of the HEI.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LO of the courses are well aligned with the program level competences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defined by the state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standard.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course/module learning outcomes are linked to professional activity areas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which the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graduates are trained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Programme’s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position in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study field among other similar </a:t>
            </a:r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programmes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provided in the same and other HEI’s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lt-LT" sz="2000" dirty="0">
              <a:solidFill>
                <a:schemeClr val="tx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72187" y="737265"/>
            <a:ext cx="5183188" cy="501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97575" y="1170039"/>
            <a:ext cx="5183188" cy="5496232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evidence how different  aspects of the </a:t>
            </a:r>
            <a:r>
              <a:rPr lang="en-US" sz="7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 with the strategic priorities of the HEI(</a:t>
            </a:r>
            <a:r>
              <a:rPr lang="en-US" sz="7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e,g,Internationalization</a:t>
            </a:r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research profile, etc.)</a:t>
            </a:r>
          </a:p>
          <a:p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Course/module </a:t>
            </a:r>
            <a:r>
              <a:rPr lang="en-US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learning outcomes, teaching and assessment methods are formulated and reflected in course syllabuses.</a:t>
            </a:r>
            <a:endParaRPr lang="lt-LT" sz="72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mapping is done </a:t>
            </a:r>
            <a:r>
              <a:rPr lang="en-GB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it is </a:t>
            </a:r>
            <a:r>
              <a:rPr lang="en-GB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 how courses/modules learning outcomes contribute to the achievement of programme level </a:t>
            </a:r>
            <a:r>
              <a:rPr lang="en-GB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competences</a:t>
            </a:r>
          </a:p>
          <a:p>
            <a:pPr lvl="0"/>
            <a:r>
              <a:rPr lang="en-GB" sz="7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that the </a:t>
            </a:r>
            <a:r>
              <a:rPr lang="en-GB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</a:t>
            </a:r>
            <a:r>
              <a:rPr lang="en-GB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thoroughly analysed the job market for graduates and has comprehensively incorporated the results in the learning outcomes of the courses.</a:t>
            </a:r>
          </a:p>
          <a:p>
            <a:pPr lvl="0"/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that the </a:t>
            </a:r>
            <a:r>
              <a:rPr lang="en-US" sz="72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</a:t>
            </a:r>
            <a:r>
              <a:rPr lang="en-US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thoroughly examined the educational market and used the results to demonstrate the advantages of the </a:t>
            </a:r>
            <a:r>
              <a:rPr lang="en-US" sz="72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under review over other similar </a:t>
            </a:r>
            <a:r>
              <a:rPr lang="en-US" sz="72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7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sz="7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 and HEI </a:t>
            </a:r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(e.g. number of electives, delivery of a </a:t>
            </a:r>
            <a:r>
              <a:rPr lang="en-US" sz="72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part of the </a:t>
            </a:r>
            <a:r>
              <a:rPr lang="en-US" sz="72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 a foreign language, opportunities for international students’ mobility, incoming international  academic staff in the </a:t>
            </a:r>
            <a:r>
              <a:rPr lang="en-US" sz="72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participation of lecturers from the professional field in a </a:t>
            </a:r>
            <a:r>
              <a:rPr lang="en-US" sz="72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7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etc.).</a:t>
            </a:r>
            <a:endParaRPr lang="lt-LT" sz="7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lt-LT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lt-LT" sz="1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19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2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2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99655"/>
            <a:ext cx="10515600" cy="53944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Curriculum design</a:t>
            </a:r>
            <a:endParaRPr lang="lt-LT" sz="3200" b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611" y="522031"/>
            <a:ext cx="5157787" cy="3441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Criteria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848493"/>
            <a:ext cx="3806261" cy="525242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curriculum design meets legal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requirements.</a:t>
            </a: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subjects and/or modules are spread evenly, their themes are not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repetitive.</a:t>
            </a:r>
            <a:endParaRPr lang="lt-LT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Theory </a:t>
            </a:r>
            <a:r>
              <a:rPr lang="en-GB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practice are systematically interrelated throughout the curriculum.</a:t>
            </a:r>
            <a:endParaRPr lang="lt-LT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Internship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appropriate for achievement of program level competences.</a:t>
            </a:r>
            <a:endParaRPr lang="lt-LT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4874" y="504364"/>
            <a:ext cx="5183188" cy="3441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8271" y="848493"/>
            <a:ext cx="8504904" cy="5732206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 ECTS credits for mandatory, elective courses, internship and final state attestation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complies with the requirements laid down in the State standard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 of ECTS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credits complies with the requirements of ECTS manual (2015).</a:t>
            </a:r>
            <a:endParaRPr lang="lt-LT" sz="8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plan of the </a:t>
            </a:r>
            <a:r>
              <a:rPr lang="en-US" sz="80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demonstrates logical arrangement of courses/modules and consistent development of competences of students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8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learning plan of the Programme </a:t>
            </a:r>
            <a:r>
              <a:rPr lang="en-GB" sz="8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demonstrates that theoretical discourse </a:t>
            </a:r>
            <a:r>
              <a:rPr lang="en-GB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practical application (e.g.,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 work, projects or internship) </a:t>
            </a:r>
            <a:r>
              <a:rPr lang="en-GB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 each other in developing the students’ qualification profile</a:t>
            </a:r>
            <a:r>
              <a:rPr lang="en-GB" sz="8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 pedagogical methods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used (for ex., project-based learning, simulations, cases,  games,  use of IT technologies). 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for writing bachelor’s and master’s final thesis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developed and communicated to the students.</a:t>
            </a:r>
            <a:endParaRPr lang="lt-LT" sz="8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8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that final </a:t>
            </a:r>
            <a:r>
              <a:rPr lang="en-GB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thesis requirements comply with the field and cycle requirements.</a:t>
            </a:r>
            <a:endParaRPr lang="lt-LT" sz="80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Internship </a:t>
            </a:r>
            <a:r>
              <a:rPr lang="en-US" sz="8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clearly defined learning and assessment methods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8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lt-L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lt-L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lt-LT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385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89822"/>
            <a:ext cx="10515600" cy="77541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Staff</a:t>
            </a:r>
            <a:endParaRPr lang="lt-LT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619279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riteria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774" y="1443191"/>
            <a:ext cx="5157787" cy="53410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number of the teaching staff is adequate to ensure achievement of learning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outcomes.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creates conditions for the professional development of the teaching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staff.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staff turnover  ensures an adequate provision of the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staff of the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involved in research (art) managed and / or affiliated with the HEI and directly related to the study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being reviewed.</a:t>
            </a:r>
            <a:endParaRPr lang="lt-LT" sz="2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4874" y="619279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7561" y="1443190"/>
            <a:ext cx="6166620" cy="5341067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teaching staff working in HEI on </a:t>
            </a:r>
            <a:r>
              <a:rPr lang="en-US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full time basis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lt-LT" sz="2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</a:t>
            </a:r>
            <a:r>
              <a:rPr lang="en-GB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guest lecturers from the professional world </a:t>
            </a:r>
            <a:r>
              <a:rPr lang="en-GB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whose contribution forms an integral part of the study programme’s didactical concept</a:t>
            </a:r>
            <a:r>
              <a:rPr lang="en-GB" sz="29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9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Academic </a:t>
            </a:r>
            <a:r>
              <a:rPr lang="en-GB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staff  management processes/procedures </a:t>
            </a:r>
            <a:r>
              <a:rPr lang="en-GB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recruitment, workload allocation, performance appraisal and professional development</a:t>
            </a:r>
            <a:r>
              <a:rPr lang="en-GB" sz="29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9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 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and </a:t>
            </a:r>
            <a:r>
              <a:rPr lang="en-US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councelling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for a new academic  staff </a:t>
            </a:r>
            <a:r>
              <a:rPr lang="en-US" sz="29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members.</a:t>
            </a:r>
            <a:endParaRPr lang="lt-LT" sz="2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teaching staff turnover over the reporting period 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US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 the course/module. </a:t>
            </a:r>
            <a:r>
              <a:rPr lang="en-US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Subject-based teaching staff turnover does not exceed 20</a:t>
            </a:r>
            <a:r>
              <a:rPr lang="en-US" sz="29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%.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on the participation of the teaching staff in scientific conferences, </a:t>
            </a:r>
            <a:r>
              <a:rPr lang="en-US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wokshops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exchange </a:t>
            </a:r>
            <a:r>
              <a:rPr lang="en-US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programmes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list of 5 best publications.</a:t>
            </a: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9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876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0"/>
            <a:ext cx="10515600" cy="62793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Facilities and learning resources</a:t>
            </a:r>
            <a:endParaRPr lang="lt-LT" sz="3200" b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50" y="530788"/>
            <a:ext cx="5604284" cy="45243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Criteria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50" y="971242"/>
            <a:ext cx="5178707" cy="53509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premises for studies are adequate both in their size and quality adequate provision of the </a:t>
            </a:r>
            <a:r>
              <a:rPr lang="en-US" sz="18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and learning equipment (laboratory and computer equipment, consumables) are adequate both in size and quality for provision of the </a:t>
            </a:r>
            <a:r>
              <a:rPr lang="en-US" sz="18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adequate arrangements for students’ practice for provision of the </a:t>
            </a:r>
            <a:r>
              <a:rPr lang="en-US" sz="18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(textbooks, books, periodical publications, databases) are adequate, up-to-date and accessible for provision of the </a:t>
            </a:r>
            <a:r>
              <a:rPr lang="en-US" sz="1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streams of financing of the </a:t>
            </a:r>
            <a:r>
              <a:rPr lang="en-US" sz="1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appropriate and sufficient for adequate provision of the </a:t>
            </a:r>
            <a:r>
              <a:rPr lang="en-US" sz="18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1810" y="530788"/>
            <a:ext cx="5183188" cy="45243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6736" y="971242"/>
            <a:ext cx="6499122" cy="573435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on the facilities used for the delivery of the </a:t>
            </a:r>
            <a:r>
              <a:rPr lang="en-US" sz="18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their capacity.</a:t>
            </a:r>
            <a:endParaRPr lang="lt-LT" sz="1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on the equipment used for the delivery of the </a:t>
            </a:r>
            <a:r>
              <a:rPr lang="en-US" sz="1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teaching/learning materials available at the institution’s library, reading rooms; access to e-publications, data bases, etc. </a:t>
            </a:r>
            <a:endParaRPr lang="en-US" sz="18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on learning management system</a:t>
            </a:r>
            <a:r>
              <a:rPr 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on the agreements with organizations/companies for student </a:t>
            </a:r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on the updating and upgrading of the learning resources over the reporting period.</a:t>
            </a:r>
            <a:endParaRPr lang="lt-LT" sz="1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Data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library working </a:t>
            </a:r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hours.</a:t>
            </a:r>
            <a:endParaRPr lang="en-US" sz="1800" b="1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</a:t>
            </a:r>
            <a:r>
              <a:rPr lang="en-US" sz="18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financing: state financed places, tuition, research, business support, alumni support, other.</a:t>
            </a:r>
            <a:endParaRPr lang="lt-LT" sz="1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8724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0"/>
            <a:ext cx="10515600" cy="963561"/>
          </a:xfrm>
        </p:spPr>
        <p:txBody>
          <a:bodyPr>
            <a:normAutofit fontScale="90000"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Study process and students’ performance assessment</a:t>
            </a:r>
            <a:r>
              <a:rPr lang="en-GB" sz="3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 terms of student centeredness</a:t>
            </a:r>
            <a:r>
              <a:rPr lang="lt-LT" sz="3200" b="1" dirty="0">
                <a:solidFill>
                  <a:schemeClr val="tx2"/>
                </a:solidFill>
              </a:rPr>
              <a:t> </a:t>
            </a:r>
            <a:endParaRPr lang="lt-LT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169" y="857251"/>
            <a:ext cx="5157787" cy="53893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Criteria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168" y="1413695"/>
            <a:ext cx="5266045" cy="3684588"/>
          </a:xfrm>
          <a:noFill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organisation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of the study process ensures an adequate provision of the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programme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the achievement of the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competenses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assessment system of students’ performance is clear and adequate, and known to students in advance.</a:t>
            </a:r>
            <a:endParaRPr lang="lt-L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767915"/>
            <a:ext cx="5183188" cy="62826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Indicators</a:t>
            </a:r>
            <a:endParaRPr lang="lt-LT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5" y="1396181"/>
            <a:ext cx="5183188" cy="50537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Information on the course/module LO, teaching and assessment methods  are disseminated and discussed with students.</a:t>
            </a:r>
            <a:endParaRPr lang="en-US" sz="26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</a:t>
            </a:r>
            <a:r>
              <a:rPr lang="en-US" sz="2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students’ performance assessment are in place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are </a:t>
            </a:r>
            <a:r>
              <a:rPr lang="en-US" sz="2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known by students in advance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are applied fairly to all students. </a:t>
            </a:r>
            <a:endParaRPr lang="lt-LT" sz="26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 of the </a:t>
            </a:r>
            <a:r>
              <a:rPr lang="en-GB" sz="2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range of assessment methods,</a:t>
            </a:r>
            <a:r>
              <a:rPr lang="en-GB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e.g. individual examinations, course work, group assignments, projects, presentations to make sure module/course learning outcomes are achieved</a:t>
            </a:r>
            <a:r>
              <a:rPr lang="en-GB" sz="2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26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600" b="1" dirty="0" err="1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tudents</a:t>
            </a:r>
            <a:r>
              <a:rPr lang="en-US" sz="2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given a regular feedback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their performance. </a:t>
            </a:r>
            <a:endParaRPr lang="en-US" sz="26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926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1241</Words>
  <Application>Microsoft Office PowerPoint</Application>
  <PresentationFormat>Широкоэкранный</PresentationFormat>
  <Paragraphs>116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 Twinning Project   AZ/14/ENI/OT/01/17 (AZ/49)       </vt:lpstr>
      <vt:lpstr>It’s my pleasure to say hello to everyone!</vt:lpstr>
      <vt:lpstr>Student-Centred, competence based learning </vt:lpstr>
      <vt:lpstr>Update on the programme level evaluation citeria </vt:lpstr>
      <vt:lpstr>Suggestions to improve programme evaluation criteria and indicators Programme aims and competences </vt:lpstr>
      <vt:lpstr>Curriculum design</vt:lpstr>
      <vt:lpstr>Teaching Staff</vt:lpstr>
      <vt:lpstr>Facilities and learning resources</vt:lpstr>
      <vt:lpstr>Study process and students’ performance assessment  in terms of student centeredness </vt:lpstr>
      <vt:lpstr>Programme management and quality assurance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Jolita Butkienė</dc:creator>
  <cp:lastModifiedBy>Aytac Atakishiyeva</cp:lastModifiedBy>
  <cp:revision>54</cp:revision>
  <dcterms:created xsi:type="dcterms:W3CDTF">2019-03-05T19:33:32Z</dcterms:created>
  <dcterms:modified xsi:type="dcterms:W3CDTF">2020-06-30T12:47:03Z</dcterms:modified>
</cp:coreProperties>
</file>