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7" r:id="rId4"/>
    <p:sldId id="259" r:id="rId5"/>
    <p:sldId id="260" r:id="rId6"/>
    <p:sldId id="274" r:id="rId7"/>
    <p:sldId id="261" r:id="rId8"/>
    <p:sldId id="262" r:id="rId9"/>
    <p:sldId id="265" r:id="rId10"/>
    <p:sldId id="264" r:id="rId11"/>
    <p:sldId id="266" r:id="rId12"/>
    <p:sldId id="275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00"/>
    <a:srgbClr val="CCC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4" autoAdjust="0"/>
    <p:restoredTop sz="74878" autoAdjust="0"/>
  </p:normalViewPr>
  <p:slideViewPr>
    <p:cSldViewPr snapToGrid="0">
      <p:cViewPr>
        <p:scale>
          <a:sx n="61" d="100"/>
          <a:sy n="61" d="100"/>
        </p:scale>
        <p:origin x="-9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53657-8633-4382-A7FE-DEE9EA7FCC62}" type="datetimeFigureOut">
              <a:rPr lang="en-GB" smtClean="0"/>
              <a:t>24/12/2018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9B8AB-4976-4180-AC12-BADC5A7AA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48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9B8AB-4976-4180-AC12-BADC5A7AA9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54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9B8AB-4976-4180-AC12-BADC5A7AA93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575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9B8AB-4976-4180-AC12-BADC5A7AA9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604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9B8AB-4976-4180-AC12-BADC5A7AA9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088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https://eua.eu/downloads/publications/a%20tribute%20to%20transversal%20expertise%20what%20is%20the%20contribution%20of%20non-disciplinary%20experts%20to%20evaluation%20committees%20in%20academic%20programme%20evaluation%20in%20french.pdf </a:t>
            </a:r>
          </a:p>
          <a:p>
            <a:r>
              <a:rPr lang="lv-LV" dirty="0"/>
              <a:t>With</a:t>
            </a:r>
            <a:r>
              <a:rPr lang="lv-LV" baseline="0" dirty="0"/>
              <a:t> enough flexibility to adjust to the specific context of the higher education and assessment specifics (first time assessment etc.)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9B8AB-4976-4180-AC12-BADC5A7AA9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466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Depends</a:t>
            </a:r>
            <a:r>
              <a:rPr lang="lv-LV" baseline="0" dirty="0"/>
              <a:t> on the purpose of the review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9B8AB-4976-4180-AC12-BADC5A7AA9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860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943" y="1057048"/>
            <a:ext cx="8623663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43" y="3536723"/>
            <a:ext cx="862366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1683613"/>
            <a:ext cx="8251553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3" y="4563338"/>
            <a:ext cx="825155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4943" y="1873975"/>
            <a:ext cx="420624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926" y="1873975"/>
            <a:ext cx="429768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299811"/>
            <a:ext cx="862366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0" y="1615849"/>
            <a:ext cx="43891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941" y="2439761"/>
            <a:ext cx="438912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1629" y="1615849"/>
            <a:ext cx="411697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1629" y="2439761"/>
            <a:ext cx="411697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5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465138"/>
            <a:ext cx="3099980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594" y="465138"/>
            <a:ext cx="5371011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943" y="2065338"/>
            <a:ext cx="309998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2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4" y="483326"/>
            <a:ext cx="2677886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18899" y="483326"/>
            <a:ext cx="5809707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944" y="2083526"/>
            <a:ext cx="267788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5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4943" y="417376"/>
            <a:ext cx="113275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4" y="1841862"/>
            <a:ext cx="8134146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4943" y="6356349"/>
            <a:ext cx="2183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76D79ED-3FA7-4EF8-964B-EB8BCFAB02F8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8899" y="6356349"/>
            <a:ext cx="3275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4693" y="6356350"/>
            <a:ext cx="1903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0475" y="4914981"/>
            <a:ext cx="896556" cy="32439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 rot="16200000">
            <a:off x="-2113768" y="2546065"/>
            <a:ext cx="38886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bs-Latn-BA" sz="1200" b="1" baseline="0" dirty="0">
                <a:solidFill>
                  <a:schemeClr val="bg1">
                    <a:lumMod val="65000"/>
                  </a:schemeClr>
                </a:solidFill>
              </a:rPr>
              <a:t>prezentr.com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!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D6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9000" contrast="-3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5928" y="1077866"/>
            <a:ext cx="9772194" cy="4408534"/>
          </a:xfrm>
          <a:effectLst>
            <a:outerShdw blurRad="50800" dist="38100" sx="109000" sy="1090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500" b="1" dirty="0">
                <a:latin typeface="Cambria" pitchFamily="18" charset="0"/>
                <a:ea typeface="Verdana" panose="020B0604030504040204" pitchFamily="34" charset="0"/>
              </a:rPr>
              <a:t>EU TWINNING PROJECT</a:t>
            </a:r>
          </a:p>
          <a:p>
            <a:endParaRPr lang="en-GB" sz="3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3000" b="1" dirty="0">
                <a:latin typeface="Cambria" pitchFamily="18" charset="0"/>
                <a:ea typeface="Verdana" panose="020B0604030504040204" pitchFamily="34" charset="0"/>
              </a:rPr>
              <a:t>SUPPORT TO STRENGTHENING </a:t>
            </a:r>
          </a:p>
          <a:p>
            <a:r>
              <a:rPr lang="en-GB" sz="3000" b="1" dirty="0">
                <a:latin typeface="Cambria" pitchFamily="18" charset="0"/>
                <a:ea typeface="Verdana" panose="020B0604030504040204" pitchFamily="34" charset="0"/>
              </a:rPr>
              <a:t>THE HIGHER EDUCATION SYSTEM </a:t>
            </a:r>
          </a:p>
          <a:p>
            <a:r>
              <a:rPr lang="en-GB" sz="3000" b="1" dirty="0">
                <a:latin typeface="Cambria" pitchFamily="18" charset="0"/>
                <a:ea typeface="Verdana" panose="020B0604030504040204" pitchFamily="34" charset="0"/>
              </a:rPr>
              <a:t>IN AZERBAIJAN</a:t>
            </a:r>
          </a:p>
          <a:p>
            <a:r>
              <a:rPr lang="en-GB" sz="3000" b="1" dirty="0">
                <a:latin typeface="Cambria" pitchFamily="18" charset="0"/>
                <a:ea typeface="Verdana" panose="020B0604030504040204" pitchFamily="34" charset="0"/>
              </a:rPr>
              <a:t>2018-2020</a:t>
            </a:r>
            <a:endParaRPr lang="en-GB" sz="3000" b="1" dirty="0">
              <a:latin typeface="Cambria" pitchFamily="18" charset="0"/>
            </a:endParaRPr>
          </a:p>
          <a:p>
            <a:pPr algn="l"/>
            <a:endParaRPr lang="az-Latn-AZ" sz="5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1398" y="6179594"/>
            <a:ext cx="4721628" cy="493677"/>
          </a:xfrm>
        </p:spPr>
        <p:txBody>
          <a:bodyPr/>
          <a:lstStyle/>
          <a:p>
            <a:r>
              <a:rPr lang="en-GB" dirty="0"/>
              <a:t>The project is funded by the European Union.</a:t>
            </a:r>
          </a:p>
        </p:txBody>
      </p:sp>
      <p:pic>
        <p:nvPicPr>
          <p:cNvPr id="6" name="Picture 8" descr="Image result for ciep fran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633637" y="6156879"/>
            <a:ext cx="421130" cy="5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Image result for The European Social Fund Agency (ESF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317" y="6045930"/>
            <a:ext cx="826077" cy="82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Image result for aic academic information cen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944" y="6121149"/>
            <a:ext cx="1312167" cy="54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ministry of education azerbaij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047" y="6177517"/>
            <a:ext cx="902491" cy="55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europa.eu/about-eu/basic-information/symbols/images/flag_yellow_high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411" y="213355"/>
            <a:ext cx="1034504" cy="6896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s://upload.wikimedia.org/wikipedia/commons/thumb/1/11/Flag_of_Lithuania.svg/1280px-Flag_of_Lithuania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317" y="230818"/>
            <a:ext cx="1009175" cy="6055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0" descr="http://www.drapeauxdespays.fr/data/flags/ultra/f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893" y="230818"/>
            <a:ext cx="1118744" cy="603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Attēlu rezultāti vaicājumam “latvia flag”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027" y="242235"/>
            <a:ext cx="1034933" cy="682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C:\Users\JurgitaGe\Desktop\Capture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585" y="213355"/>
            <a:ext cx="1137238" cy="6254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Content Placeholder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5" y="6026523"/>
            <a:ext cx="731483" cy="73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2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0"/>
            <a:ext cx="11327512" cy="1325563"/>
          </a:xfrm>
        </p:spPr>
        <p:txBody>
          <a:bodyPr/>
          <a:lstStyle/>
          <a:p>
            <a:r>
              <a:rPr lang="lv-LV" dirty="0"/>
              <a:t>Selection of experts: Latvian example</a:t>
            </a:r>
            <a:br>
              <a:rPr lang="lv-LV" dirty="0"/>
            </a:br>
            <a:r>
              <a:rPr lang="lv-LV" dirty="0"/>
              <a:t>International vs local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571215"/>
              </p:ext>
            </p:extLst>
          </p:nvPr>
        </p:nvGraphicFramePr>
        <p:xfrm>
          <a:off x="774712" y="1534569"/>
          <a:ext cx="10587973" cy="4848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94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985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0185">
                <a:tc>
                  <a:txBody>
                    <a:bodyPr/>
                    <a:lstStyle/>
                    <a:p>
                      <a:pPr algn="ctr"/>
                      <a:r>
                        <a:rPr lang="lv-LV" sz="2600" dirty="0">
                          <a:solidFill>
                            <a:schemeClr val="tx1"/>
                          </a:solidFill>
                        </a:rPr>
                        <a:t>International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600" dirty="0">
                          <a:solidFill>
                            <a:schemeClr val="tx1"/>
                          </a:solidFill>
                        </a:rPr>
                        <a:t>Local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0185">
                <a:tc>
                  <a:txBody>
                    <a:bodyPr/>
                    <a:lstStyle/>
                    <a:p>
                      <a:r>
                        <a:rPr lang="lv-LV" sz="2200" dirty="0">
                          <a:solidFill>
                            <a:schemeClr val="tx1"/>
                          </a:solidFill>
                        </a:rPr>
                        <a:t>Different experience to learn from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2200" dirty="0">
                          <a:solidFill>
                            <a:schemeClr val="tx1"/>
                          </a:solidFill>
                        </a:rPr>
                        <a:t>Knowledge of</a:t>
                      </a:r>
                      <a:r>
                        <a:rPr lang="lv-LV" sz="2200" baseline="0" dirty="0">
                          <a:solidFill>
                            <a:schemeClr val="tx1"/>
                          </a:solidFill>
                        </a:rPr>
                        <a:t> the national system and legislation</a:t>
                      </a:r>
                      <a:endParaRPr lang="lv-LV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0185">
                <a:tc>
                  <a:txBody>
                    <a:bodyPr/>
                    <a:lstStyle/>
                    <a:p>
                      <a:r>
                        <a:rPr lang="lv-LV" sz="2200" dirty="0">
                          <a:solidFill>
                            <a:schemeClr val="tx1"/>
                          </a:solidFill>
                        </a:rPr>
                        <a:t>Better dynamics within</a:t>
                      </a:r>
                      <a:r>
                        <a:rPr lang="lv-LV" sz="2200" baseline="0" dirty="0">
                          <a:solidFill>
                            <a:schemeClr val="tx1"/>
                          </a:solidFill>
                        </a:rPr>
                        <a:t> the review team</a:t>
                      </a:r>
                      <a:endParaRPr lang="lv-LV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lv-LV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0185">
                <a:tc>
                  <a:txBody>
                    <a:bodyPr/>
                    <a:lstStyle/>
                    <a:p>
                      <a:r>
                        <a:rPr lang="lv-LV" sz="2200" dirty="0">
                          <a:solidFill>
                            <a:schemeClr val="tx1"/>
                          </a:solidFill>
                        </a:rPr>
                        <a:t>More credibility to</a:t>
                      </a:r>
                      <a:r>
                        <a:rPr lang="lv-LV" sz="2200" baseline="0" dirty="0">
                          <a:solidFill>
                            <a:schemeClr val="tx1"/>
                          </a:solidFill>
                        </a:rPr>
                        <a:t> the review process</a:t>
                      </a:r>
                      <a:endParaRPr lang="lv-LV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00" dirty="0">
                          <a:solidFill>
                            <a:schemeClr val="tx1"/>
                          </a:solidFill>
                        </a:rPr>
                        <a:t>Potential</a:t>
                      </a:r>
                      <a:r>
                        <a:rPr lang="lv-LV" sz="2200" baseline="0" dirty="0">
                          <a:solidFill>
                            <a:schemeClr val="tx1"/>
                          </a:solidFill>
                        </a:rPr>
                        <a:t> situations of conflict of interest</a:t>
                      </a:r>
                      <a:endParaRPr lang="lv-LV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0185">
                <a:tc>
                  <a:txBody>
                    <a:bodyPr/>
                    <a:lstStyle/>
                    <a:p>
                      <a:r>
                        <a:rPr lang="lv-LV" sz="2200" dirty="0">
                          <a:solidFill>
                            <a:schemeClr val="tx1"/>
                          </a:solidFill>
                        </a:rPr>
                        <a:t>Assessment</a:t>
                      </a:r>
                      <a:r>
                        <a:rPr lang="lv-LV" sz="2200" baseline="0" dirty="0">
                          <a:solidFill>
                            <a:schemeClr val="tx1"/>
                          </a:solidFill>
                        </a:rPr>
                        <a:t> process is more expensive</a:t>
                      </a:r>
                      <a:endParaRPr lang="lv-LV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2200" dirty="0">
                          <a:solidFill>
                            <a:schemeClr val="tx1"/>
                          </a:solidFill>
                        </a:rPr>
                        <a:t>Assessment process is less expensive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0185">
                <a:tc>
                  <a:txBody>
                    <a:bodyPr/>
                    <a:lstStyle/>
                    <a:p>
                      <a:r>
                        <a:rPr lang="lv-LV" sz="2200" dirty="0">
                          <a:solidFill>
                            <a:schemeClr val="tx1"/>
                          </a:solidFill>
                        </a:rPr>
                        <a:t>Translations</a:t>
                      </a:r>
                      <a:r>
                        <a:rPr lang="lv-LV" sz="2200" baseline="0" dirty="0">
                          <a:solidFill>
                            <a:schemeClr val="tx1"/>
                          </a:solidFill>
                        </a:rPr>
                        <a:t> of documents are required</a:t>
                      </a:r>
                      <a:endParaRPr lang="lv-LV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2200" dirty="0">
                          <a:solidFill>
                            <a:schemeClr val="tx1"/>
                          </a:solidFill>
                        </a:rPr>
                        <a:t>Documents</a:t>
                      </a:r>
                      <a:r>
                        <a:rPr lang="lv-LV" sz="2200" baseline="0" dirty="0">
                          <a:solidFill>
                            <a:schemeClr val="tx1"/>
                          </a:solidFill>
                        </a:rPr>
                        <a:t> in local language can be used</a:t>
                      </a:r>
                      <a:endParaRPr lang="lv-LV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0185">
                <a:tc>
                  <a:txBody>
                    <a:bodyPr/>
                    <a:lstStyle/>
                    <a:p>
                      <a:r>
                        <a:rPr lang="lv-LV" sz="2200" dirty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lv-LV" sz="2200" baseline="0" dirty="0">
                          <a:solidFill>
                            <a:schemeClr val="tx1"/>
                          </a:solidFill>
                        </a:rPr>
                        <a:t> higher education institutions and the agency are better recognised abroad</a:t>
                      </a:r>
                      <a:endParaRPr lang="lv-LV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lv-LV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9283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367948"/>
            <a:ext cx="11327512" cy="1325563"/>
          </a:xfrm>
        </p:spPr>
        <p:txBody>
          <a:bodyPr/>
          <a:lstStyle/>
          <a:p>
            <a:r>
              <a:rPr lang="lv-LV" dirty="0"/>
              <a:t>Selection of experts: Latvian example</a:t>
            </a:r>
            <a:br>
              <a:rPr lang="lv-LV" dirty="0"/>
            </a:br>
            <a:r>
              <a:rPr lang="lv-LV" dirty="0"/>
              <a:t>Selection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4" y="1841862"/>
            <a:ext cx="8442494" cy="4387352"/>
          </a:xfrm>
        </p:spPr>
        <p:txBody>
          <a:bodyPr>
            <a:normAutofit/>
          </a:bodyPr>
          <a:lstStyle/>
          <a:p>
            <a:r>
              <a:rPr lang="lv-LV" sz="3200" dirty="0"/>
              <a:t>Education which complies with EQF level 7 (starting from master or specialist diploma)</a:t>
            </a:r>
          </a:p>
          <a:p>
            <a:r>
              <a:rPr lang="lv-LV" sz="3200" dirty="0"/>
              <a:t>Research experience and publications</a:t>
            </a:r>
          </a:p>
          <a:p>
            <a:r>
              <a:rPr lang="lv-LV" sz="3200" dirty="0"/>
              <a:t>Experience in implementing higher education study programmes</a:t>
            </a:r>
          </a:p>
          <a:p>
            <a:r>
              <a:rPr lang="lv-LV" sz="3200" dirty="0"/>
              <a:t>Experience in developing/organising study process within a higher education institution</a:t>
            </a:r>
          </a:p>
        </p:txBody>
      </p:sp>
    </p:spTree>
    <p:extLst>
      <p:ext uri="{BB962C8B-B14F-4D97-AF65-F5344CB8AC3E}">
        <p14:creationId xmlns:p14="http://schemas.microsoft.com/office/powerpoint/2010/main" val="799169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367948"/>
            <a:ext cx="11327512" cy="1325563"/>
          </a:xfrm>
        </p:spPr>
        <p:txBody>
          <a:bodyPr/>
          <a:lstStyle/>
          <a:p>
            <a:r>
              <a:rPr lang="lv-LV" dirty="0"/>
              <a:t>Selection of experts: Latvian example</a:t>
            </a:r>
            <a:br>
              <a:rPr lang="lv-LV" dirty="0"/>
            </a:br>
            <a:r>
              <a:rPr lang="lv-LV" dirty="0"/>
              <a:t>Selection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3" y="1946365"/>
            <a:ext cx="8442494" cy="4387352"/>
          </a:xfrm>
        </p:spPr>
        <p:txBody>
          <a:bodyPr>
            <a:normAutofit/>
          </a:bodyPr>
          <a:lstStyle/>
          <a:p>
            <a:r>
              <a:rPr lang="lv-LV" sz="3200" dirty="0"/>
              <a:t>Experience in internal quality assurance of higher education</a:t>
            </a:r>
          </a:p>
          <a:p>
            <a:r>
              <a:rPr lang="lv-LV" sz="3200" dirty="0"/>
              <a:t>Experience in assessing the scientific activities of a higher education institution</a:t>
            </a:r>
          </a:p>
          <a:p>
            <a:r>
              <a:rPr lang="lv-LV" sz="3200" dirty="0"/>
              <a:t>Knowledge about the Bologna process and of the ESG</a:t>
            </a:r>
          </a:p>
          <a:p>
            <a:r>
              <a:rPr lang="lv-LV" sz="3200" dirty="0"/>
              <a:t>English language</a:t>
            </a:r>
          </a:p>
        </p:txBody>
      </p:sp>
    </p:spTree>
    <p:extLst>
      <p:ext uri="{BB962C8B-B14F-4D97-AF65-F5344CB8AC3E}">
        <p14:creationId xmlns:p14="http://schemas.microsoft.com/office/powerpoint/2010/main" val="2591514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367948"/>
            <a:ext cx="11327512" cy="1325563"/>
          </a:xfrm>
        </p:spPr>
        <p:txBody>
          <a:bodyPr/>
          <a:lstStyle/>
          <a:p>
            <a:r>
              <a:rPr lang="lv-LV" dirty="0"/>
              <a:t>Selection of experts: Latvian example</a:t>
            </a:r>
            <a:br>
              <a:rPr lang="lv-LV" dirty="0"/>
            </a:br>
            <a:r>
              <a:rPr lang="lv-LV" dirty="0"/>
              <a:t>Selection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3" y="1946365"/>
            <a:ext cx="8442494" cy="4140927"/>
          </a:xfrm>
        </p:spPr>
        <p:txBody>
          <a:bodyPr>
            <a:normAutofit/>
          </a:bodyPr>
          <a:lstStyle/>
          <a:p>
            <a:r>
              <a:rPr lang="lv-LV" sz="3000" dirty="0"/>
              <a:t>Academic experts are selected by the agency from a database</a:t>
            </a:r>
          </a:p>
          <a:p>
            <a:r>
              <a:rPr lang="lv-LV" sz="3000" dirty="0"/>
              <a:t>Employer representatives are nominated by the Employers Confederation of Latvia and approved by the agency</a:t>
            </a:r>
          </a:p>
          <a:p>
            <a:r>
              <a:rPr lang="lv-LV" sz="3000" dirty="0"/>
              <a:t>Student representatives are nominated by the Student Union of Latvia and approved by the agency</a:t>
            </a:r>
          </a:p>
        </p:txBody>
      </p:sp>
    </p:spTree>
    <p:extLst>
      <p:ext uri="{BB962C8B-B14F-4D97-AF65-F5344CB8AC3E}">
        <p14:creationId xmlns:p14="http://schemas.microsoft.com/office/powerpoint/2010/main" val="3710904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1"/>
            <a:ext cx="11327512" cy="1097280"/>
          </a:xfrm>
        </p:spPr>
        <p:txBody>
          <a:bodyPr/>
          <a:lstStyle/>
          <a:p>
            <a:r>
              <a:rPr lang="lv-LV" dirty="0"/>
              <a:t>Conflict of interest: Latvian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4" y="1384663"/>
            <a:ext cx="8451673" cy="5225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A conflict-of-interest does not occur if: </a:t>
            </a:r>
            <a:endParaRPr lang="lv-LV" sz="3000" dirty="0"/>
          </a:p>
          <a:p>
            <a:pPr marL="0" indent="0">
              <a:buNone/>
            </a:pPr>
            <a:r>
              <a:rPr lang="en-US" sz="3000" dirty="0"/>
              <a:t>1) the expert is not employed and has no other contractual relations with the higher education institution, a study </a:t>
            </a:r>
            <a:r>
              <a:rPr lang="en-US" sz="3000" dirty="0" err="1"/>
              <a:t>programme</a:t>
            </a:r>
            <a:r>
              <a:rPr lang="en-US" sz="3000" dirty="0"/>
              <a:t> of which is being assessed, has not been employed by this higher education institution within the last 2 years before the assessment on-site visit; </a:t>
            </a:r>
            <a:endParaRPr lang="lv-LV" sz="3000" dirty="0"/>
          </a:p>
          <a:p>
            <a:pPr marL="0" indent="0">
              <a:buNone/>
            </a:pPr>
            <a:r>
              <a:rPr lang="en-US" sz="3000" dirty="0"/>
              <a:t>2) the expert is not a member of a decision-making or advisory institution of the higher education institution, a study </a:t>
            </a:r>
            <a:r>
              <a:rPr lang="en-US" sz="3000" dirty="0" err="1"/>
              <a:t>programme</a:t>
            </a:r>
            <a:r>
              <a:rPr lang="en-US" sz="3000" dirty="0"/>
              <a:t> of which is being assessed; </a:t>
            </a:r>
            <a:endParaRPr lang="lv-LV" sz="3000" dirty="0"/>
          </a:p>
        </p:txBody>
      </p:sp>
    </p:spTree>
    <p:extLst>
      <p:ext uri="{BB962C8B-B14F-4D97-AF65-F5344CB8AC3E}">
        <p14:creationId xmlns:p14="http://schemas.microsoft.com/office/powerpoint/2010/main" val="4099827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1"/>
            <a:ext cx="11327512" cy="1097280"/>
          </a:xfrm>
        </p:spPr>
        <p:txBody>
          <a:bodyPr/>
          <a:lstStyle/>
          <a:p>
            <a:r>
              <a:rPr lang="lv-LV" dirty="0"/>
              <a:t>Conflict of interest: Latvian example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4" y="1384663"/>
            <a:ext cx="8399422" cy="5225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3) the expert does not study in the higher education institution, a study </a:t>
            </a:r>
            <a:r>
              <a:rPr lang="en-US" dirty="0" err="1"/>
              <a:t>programme</a:t>
            </a:r>
            <a:r>
              <a:rPr lang="en-US" dirty="0"/>
              <a:t> of which is being assessed, and has not graduated from this institution within 2 years before the on-site assessment visit; </a:t>
            </a:r>
            <a:endParaRPr lang="lv-LV" dirty="0"/>
          </a:p>
          <a:p>
            <a:pPr marL="0" indent="0">
              <a:buNone/>
            </a:pPr>
            <a:r>
              <a:rPr lang="en-US" dirty="0"/>
              <a:t>4) the person involved in the implementation of the study </a:t>
            </a:r>
            <a:r>
              <a:rPr lang="en-US" dirty="0" err="1"/>
              <a:t>programme</a:t>
            </a:r>
            <a:r>
              <a:rPr lang="en-US" dirty="0"/>
              <a:t> and the relevant study direction to be assessed, is not the father, mother, grandmother, grandfather, son/daughter, grandson/granddaughter, adoptee, adoptive parent, brother, sister, stepbrother, stepsister or spouse of the expert.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57205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Tasks of the experts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3600" dirty="0"/>
              <a:t>Review of the methodologies and self-assessment documents before the site visit</a:t>
            </a:r>
          </a:p>
          <a:p>
            <a:r>
              <a:rPr lang="lv-LV" sz="3600" dirty="0"/>
              <a:t>Participation in the site visit</a:t>
            </a:r>
          </a:p>
          <a:p>
            <a:r>
              <a:rPr lang="lv-LV" sz="3600" dirty="0"/>
              <a:t>Contribution to the review report (joint/separate)</a:t>
            </a:r>
          </a:p>
        </p:txBody>
      </p:sp>
    </p:spTree>
    <p:extLst>
      <p:ext uri="{BB962C8B-B14F-4D97-AF65-F5344CB8AC3E}">
        <p14:creationId xmlns:p14="http://schemas.microsoft.com/office/powerpoint/2010/main" val="3188913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Tasks of the experts group: Latvian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3600" dirty="0"/>
              <a:t>Chair of the panel</a:t>
            </a:r>
          </a:p>
          <a:p>
            <a:r>
              <a:rPr lang="lv-LV" sz="3600" dirty="0"/>
              <a:t>Secretary of the panel</a:t>
            </a:r>
          </a:p>
          <a:p>
            <a:r>
              <a:rPr lang="lv-LV" sz="3600" dirty="0"/>
              <a:t>Experts</a:t>
            </a:r>
          </a:p>
          <a:p>
            <a:endParaRPr lang="lv-LV" sz="3600" dirty="0"/>
          </a:p>
          <a:p>
            <a:pPr marL="0" indent="0">
              <a:buNone/>
            </a:pPr>
            <a:r>
              <a:rPr lang="lv-LV" sz="3600" dirty="0"/>
              <a:t>+ coordinator from the Agency</a:t>
            </a:r>
          </a:p>
        </p:txBody>
      </p:sp>
    </p:spTree>
    <p:extLst>
      <p:ext uri="{BB962C8B-B14F-4D97-AF65-F5344CB8AC3E}">
        <p14:creationId xmlns:p14="http://schemas.microsoft.com/office/powerpoint/2010/main" val="2838467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4" y="1306286"/>
            <a:ext cx="11327512" cy="1861139"/>
          </a:xfrm>
        </p:spPr>
        <p:txBody>
          <a:bodyPr/>
          <a:lstStyle/>
          <a:p>
            <a:r>
              <a:rPr lang="lv-LV" dirty="0"/>
              <a:t>Thank you for attention!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4" y="5016136"/>
            <a:ext cx="8134146" cy="12130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3600" b="1" dirty="0"/>
              <a:t>asnate.kazoka@aic.lv</a:t>
            </a:r>
          </a:p>
          <a:p>
            <a:pPr marL="0" indent="0">
              <a:buNone/>
            </a:pPr>
            <a:r>
              <a:rPr lang="lv-LV" sz="3600" b="1" dirty="0"/>
              <a:t>www.aika.lv</a:t>
            </a:r>
          </a:p>
        </p:txBody>
      </p:sp>
    </p:spTree>
    <p:extLst>
      <p:ext uri="{BB962C8B-B14F-4D97-AF65-F5344CB8AC3E}">
        <p14:creationId xmlns:p14="http://schemas.microsoft.com/office/powerpoint/2010/main" val="2586924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9000" contrast="-3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5928" y="1077866"/>
            <a:ext cx="9772194" cy="4408534"/>
          </a:xfrm>
          <a:effectLst>
            <a:outerShdw blurRad="50800" dist="38100" sx="109000" sy="1090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endParaRPr lang="lv-LV" sz="4000" b="1" dirty="0">
              <a:latin typeface="Cambria" pitchFamily="18" charset="0"/>
              <a:ea typeface="Verdana" panose="020B0604030504040204" pitchFamily="34" charset="0"/>
            </a:endParaRPr>
          </a:p>
          <a:p>
            <a:r>
              <a:rPr lang="lv-LV" sz="4800" b="1" dirty="0">
                <a:latin typeface="Cambria" pitchFamily="18" charset="0"/>
                <a:ea typeface="Verdana" panose="020B0604030504040204" pitchFamily="34" charset="0"/>
              </a:rPr>
              <a:t>General principles of external review. The working principles of experts</a:t>
            </a:r>
          </a:p>
          <a:p>
            <a:endParaRPr lang="lv-LV" sz="4800" b="1" dirty="0">
              <a:latin typeface="Cambria" pitchFamily="18" charset="0"/>
              <a:ea typeface="Verdana" panose="020B0604030504040204" pitchFamily="34" charset="0"/>
            </a:endParaRPr>
          </a:p>
          <a:p>
            <a:endParaRPr lang="az-Latn-AZ" sz="3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az-Latn-AZ" sz="3600" dirty="0">
                <a:latin typeface="Verdana" panose="020B0604030504040204" pitchFamily="34" charset="0"/>
                <a:ea typeface="Verdana" panose="020B0604030504040204" pitchFamily="34" charset="0"/>
              </a:rPr>
              <a:t>Asnate Kažoka,</a:t>
            </a:r>
          </a:p>
          <a:p>
            <a:r>
              <a:rPr lang="az-Latn-AZ" sz="3600" dirty="0">
                <a:latin typeface="Verdana" panose="020B0604030504040204" pitchFamily="34" charset="0"/>
                <a:ea typeface="Verdana" panose="020B0604030504040204" pitchFamily="34" charset="0"/>
              </a:rPr>
              <a:t>Academic Information Centre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1398" y="6179594"/>
            <a:ext cx="4721628" cy="493677"/>
          </a:xfrm>
        </p:spPr>
        <p:txBody>
          <a:bodyPr/>
          <a:lstStyle/>
          <a:p>
            <a:r>
              <a:rPr lang="en-GB" dirty="0"/>
              <a:t>The project is funded by the European Union.</a:t>
            </a:r>
          </a:p>
        </p:txBody>
      </p:sp>
      <p:pic>
        <p:nvPicPr>
          <p:cNvPr id="6" name="Picture 8" descr="Image result for ciep fran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633637" y="6156879"/>
            <a:ext cx="421130" cy="5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Image result for The European Social Fund Agency (ESF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317" y="6045930"/>
            <a:ext cx="826077" cy="82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Image result for aic academic information cen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944" y="6121149"/>
            <a:ext cx="1312167" cy="54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ministry of education azerbaij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047" y="6177517"/>
            <a:ext cx="902491" cy="55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europa.eu/about-eu/basic-information/symbols/images/flag_yellow_high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411" y="213355"/>
            <a:ext cx="1034504" cy="6896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s://upload.wikimedia.org/wikipedia/commons/thumb/1/11/Flag_of_Lithuania.svg/1280px-Flag_of_Lithuania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317" y="230818"/>
            <a:ext cx="1009175" cy="6055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0" descr="http://www.drapeauxdespays.fr/data/flags/ultra/f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893" y="230818"/>
            <a:ext cx="1118744" cy="603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Attēlu rezultāti vaicājumam “latvia flag”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027" y="242235"/>
            <a:ext cx="1034933" cy="682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C:\Users\JurgitaGe\Desktop\Capture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585" y="213355"/>
            <a:ext cx="1137238" cy="6254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Content Placeholder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5" y="6026523"/>
            <a:ext cx="731483" cy="73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02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7B0A141-4F69-4E10-8D0E-437291F31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Methodology for external review of study programmes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FF1F4FD-DCF4-4B51-A098-49D2C0A99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lv-LV" sz="3600" dirty="0"/>
              <a:t>Criteria and indicators for assessment of study programmes (mission 3.1)</a:t>
            </a:r>
          </a:p>
          <a:p>
            <a:r>
              <a:rPr lang="lv-LV" sz="3600" dirty="0"/>
              <a:t>Methodology for self-evaluation of study programmes for the higher education institutions (mission 3.3.2)</a:t>
            </a:r>
          </a:p>
          <a:p>
            <a:r>
              <a:rPr lang="lv-LV" sz="3600" dirty="0"/>
              <a:t>Methodology for external review of study programmes for the agency and experts (mission 3.3.1)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657150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General principles of a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3600" dirty="0"/>
              <a:t>Unbiased and fact-based findings</a:t>
            </a:r>
          </a:p>
          <a:p>
            <a:r>
              <a:rPr lang="lv-LV" sz="3600" dirty="0"/>
              <a:t>Confidentiality</a:t>
            </a:r>
          </a:p>
          <a:p>
            <a:r>
              <a:rPr lang="lv-LV" sz="3600" dirty="0"/>
              <a:t>Respect towards other parties involved in the assessment process</a:t>
            </a:r>
          </a:p>
          <a:p>
            <a:r>
              <a:rPr lang="lv-LV" sz="3600" dirty="0"/>
              <a:t>Neutrality</a:t>
            </a:r>
          </a:p>
          <a:p>
            <a:r>
              <a:rPr lang="lv-LV" sz="3600" dirty="0"/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2851364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4" y="208371"/>
            <a:ext cx="11327512" cy="1325563"/>
          </a:xfrm>
        </p:spPr>
        <p:txBody>
          <a:bodyPr/>
          <a:lstStyle/>
          <a:p>
            <a:r>
              <a:rPr lang="lv-LV" dirty="0"/>
              <a:t>The agency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4" y="1533934"/>
            <a:ext cx="9026440" cy="4731933"/>
          </a:xfrm>
        </p:spPr>
        <p:txBody>
          <a:bodyPr>
            <a:noAutofit/>
          </a:bodyPr>
          <a:lstStyle/>
          <a:p>
            <a:r>
              <a:rPr lang="lv-LV" sz="3600" dirty="0"/>
              <a:t>Designs its </a:t>
            </a:r>
            <a:r>
              <a:rPr lang="lv-LV" sz="3600" b="1" dirty="0"/>
              <a:t>procedures</a:t>
            </a:r>
            <a:r>
              <a:rPr lang="lv-LV" sz="3600" dirty="0"/>
              <a:t> in compliance with the Standards and guidelines for quality assurance in the European Higher Education Area (ESG)</a:t>
            </a:r>
          </a:p>
          <a:p>
            <a:r>
              <a:rPr lang="lv-LV" sz="3600" dirty="0"/>
              <a:t>Designs </a:t>
            </a:r>
            <a:r>
              <a:rPr lang="lv-LV" sz="3600" b="1" dirty="0"/>
              <a:t>methodology/ guidelines/ handbook</a:t>
            </a:r>
            <a:r>
              <a:rPr lang="lv-LV" sz="3600" dirty="0"/>
              <a:t> for preparation of </a:t>
            </a:r>
            <a:r>
              <a:rPr lang="lv-LV" sz="3600" b="1" dirty="0"/>
              <a:t>self-assessment report</a:t>
            </a:r>
          </a:p>
          <a:p>
            <a:endParaRPr lang="lv-LV" sz="3600" dirty="0"/>
          </a:p>
        </p:txBody>
      </p:sp>
    </p:spTree>
    <p:extLst>
      <p:ext uri="{BB962C8B-B14F-4D97-AF65-F5344CB8AC3E}">
        <p14:creationId xmlns:p14="http://schemas.microsoft.com/office/powerpoint/2010/main" val="2291535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The agency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v-LV" sz="3600" dirty="0"/>
              <a:t>Designs </a:t>
            </a:r>
            <a:r>
              <a:rPr lang="lv-LV" sz="3600" b="1" dirty="0"/>
              <a:t>methodology/ guidelines/ handbook</a:t>
            </a:r>
            <a:r>
              <a:rPr lang="lv-LV" sz="3600" dirty="0"/>
              <a:t> for performing </a:t>
            </a:r>
            <a:r>
              <a:rPr lang="lv-LV" sz="3600" b="1" dirty="0"/>
              <a:t>external review</a:t>
            </a:r>
            <a:r>
              <a:rPr lang="lv-LV" sz="3600" dirty="0"/>
              <a:t> (including the preparation of review report)</a:t>
            </a:r>
          </a:p>
          <a:p>
            <a:r>
              <a:rPr lang="lv-LV" sz="3600" dirty="0"/>
              <a:t>Establishes the group of experts</a:t>
            </a:r>
          </a:p>
          <a:p>
            <a:r>
              <a:rPr lang="lv-LV" sz="3600" dirty="0"/>
              <a:t>Organises the work of experts</a:t>
            </a:r>
          </a:p>
          <a:p>
            <a:r>
              <a:rPr lang="lv-LV" sz="3600" dirty="0"/>
              <a:t>Organises the work of the decision-making body (</a:t>
            </a:r>
            <a:r>
              <a:rPr lang="lv-LV" sz="3600" i="1" dirty="0"/>
              <a:t>optional</a:t>
            </a:r>
            <a:r>
              <a:rPr lang="lv-LV" sz="3600" dirty="0"/>
              <a:t>)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75169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4" y="260622"/>
            <a:ext cx="11327512" cy="1325563"/>
          </a:xfrm>
        </p:spPr>
        <p:txBody>
          <a:bodyPr/>
          <a:lstStyle/>
          <a:p>
            <a:r>
              <a:rPr lang="lv-LV" dirty="0"/>
              <a:t>Composition of the experts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4" y="1586185"/>
            <a:ext cx="8582302" cy="4814615"/>
          </a:xfrm>
        </p:spPr>
        <p:txBody>
          <a:bodyPr>
            <a:normAutofit lnSpcReduction="10000"/>
          </a:bodyPr>
          <a:lstStyle/>
          <a:p>
            <a:r>
              <a:rPr lang="lv-LV" sz="3000" b="1" dirty="0"/>
              <a:t>Academic experts </a:t>
            </a:r>
            <a:r>
              <a:rPr lang="lv-LV" sz="3000" dirty="0"/>
              <a:t>(from the evaluated discipline)</a:t>
            </a:r>
          </a:p>
          <a:p>
            <a:r>
              <a:rPr lang="lv-LV" sz="3000" b="1" dirty="0"/>
              <a:t>Employers/professional practitioners </a:t>
            </a:r>
            <a:r>
              <a:rPr lang="lv-LV" sz="3000" dirty="0"/>
              <a:t>(from professional field targeted by the programme)</a:t>
            </a:r>
          </a:p>
          <a:p>
            <a:r>
              <a:rPr lang="lv-LV" sz="3000" dirty="0"/>
              <a:t>Student experts (from the evaluated discipline)</a:t>
            </a:r>
          </a:p>
          <a:p>
            <a:r>
              <a:rPr lang="lv-LV" sz="3000" b="1" dirty="0"/>
              <a:t>Education experts</a:t>
            </a:r>
            <a:r>
              <a:rPr lang="lv-LV" sz="3000" dirty="0"/>
              <a:t> (specialists in teaching and learning and/or curriculum development)</a:t>
            </a:r>
          </a:p>
          <a:p>
            <a:r>
              <a:rPr lang="lv-LV" sz="3000" b="1" dirty="0"/>
              <a:t>Quality management experts</a:t>
            </a:r>
          </a:p>
          <a:p>
            <a:endParaRPr lang="lv-LV" b="1" dirty="0"/>
          </a:p>
          <a:p>
            <a:pPr marL="0" indent="0">
              <a:buNone/>
            </a:pPr>
            <a:r>
              <a:rPr lang="lv-LV" b="1" dirty="0"/>
              <a:t>Composition of the expert group for each procedure fixed in the methodology/ guidelines</a:t>
            </a:r>
          </a:p>
        </p:txBody>
      </p:sp>
    </p:spTree>
    <p:extLst>
      <p:ext uri="{BB962C8B-B14F-4D97-AF65-F5344CB8AC3E}">
        <p14:creationId xmlns:p14="http://schemas.microsoft.com/office/powerpoint/2010/main" val="2644644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4" y="0"/>
            <a:ext cx="11327512" cy="1325563"/>
          </a:xfrm>
        </p:spPr>
        <p:txBody>
          <a:bodyPr/>
          <a:lstStyle/>
          <a:p>
            <a:r>
              <a:rPr lang="lv-LV" dirty="0"/>
              <a:t>Composition of the experts group: Latvian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66767"/>
              </p:ext>
            </p:extLst>
          </p:nvPr>
        </p:nvGraphicFramePr>
        <p:xfrm>
          <a:off x="891218" y="1337468"/>
          <a:ext cx="10354963" cy="5715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5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31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093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79566">
                <a:tc>
                  <a:txBody>
                    <a:bodyPr/>
                    <a:lstStyle/>
                    <a:p>
                      <a:r>
                        <a:rPr lang="lv-LV" sz="2200" dirty="0">
                          <a:solidFill>
                            <a:schemeClr val="tx1"/>
                          </a:solidFill>
                        </a:rPr>
                        <a:t>Accreditation of higher education institutions</a:t>
                      </a:r>
                      <a:endParaRPr lang="lv-LV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2200" b="1" dirty="0">
                          <a:solidFill>
                            <a:schemeClr val="tx1"/>
                          </a:solidFill>
                        </a:rPr>
                        <a:t>Accreditation</a:t>
                      </a:r>
                      <a:r>
                        <a:rPr lang="lv-LV" sz="2200" b="1" baseline="0" dirty="0">
                          <a:solidFill>
                            <a:schemeClr val="tx1"/>
                          </a:solidFill>
                        </a:rPr>
                        <a:t> of study directions</a:t>
                      </a:r>
                      <a:endParaRPr lang="lv-LV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2200" b="1" dirty="0">
                          <a:solidFill>
                            <a:schemeClr val="tx1"/>
                          </a:solidFill>
                        </a:rPr>
                        <a:t>Licensing</a:t>
                      </a:r>
                      <a:r>
                        <a:rPr lang="lv-LV" sz="2200" b="1" baseline="0" dirty="0">
                          <a:solidFill>
                            <a:schemeClr val="tx1"/>
                          </a:solidFill>
                        </a:rPr>
                        <a:t> of study programmes</a:t>
                      </a:r>
                      <a:endParaRPr lang="lv-LV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5652">
                <a:tc>
                  <a:txBody>
                    <a:bodyPr/>
                    <a:lstStyle/>
                    <a:p>
                      <a:r>
                        <a:rPr lang="lv-LV" sz="2200" dirty="0"/>
                        <a:t>7 experts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00" b="1" dirty="0"/>
                        <a:t>5 experts</a:t>
                      </a:r>
                      <a:endParaRPr lang="lv-LV" sz="2200" dirty="0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2200" dirty="0"/>
                        <a:t>3 experts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55314">
                <a:tc>
                  <a:txBody>
                    <a:bodyPr/>
                    <a:lstStyle/>
                    <a:p>
                      <a:r>
                        <a:rPr lang="lv-LV" sz="2200" dirty="0"/>
                        <a:t>Set mandatory competencies</a:t>
                      </a:r>
                      <a:r>
                        <a:rPr lang="ru-RU" sz="2200" dirty="0"/>
                        <a:t/>
                      </a:r>
                      <a:br>
                        <a:rPr lang="ru-RU" sz="2200" dirty="0"/>
                      </a:br>
                      <a:endParaRPr lang="lv-LV" sz="2200" dirty="0"/>
                    </a:p>
                    <a:p>
                      <a:r>
                        <a:rPr lang="lv-LV" sz="2200" dirty="0"/>
                        <a:t>Representative of students</a:t>
                      </a:r>
                      <a:r>
                        <a:rPr lang="ru-RU" sz="2200" dirty="0"/>
                        <a:t/>
                      </a:r>
                      <a:br>
                        <a:rPr lang="ru-RU" sz="2200" dirty="0"/>
                      </a:br>
                      <a:r>
                        <a:rPr lang="ru-RU" sz="2200" dirty="0"/>
                        <a:t/>
                      </a:r>
                      <a:br>
                        <a:rPr lang="ru-RU" sz="2200" dirty="0"/>
                      </a:br>
                      <a:r>
                        <a:rPr lang="lv-LV" sz="2200" dirty="0"/>
                        <a:t>At least two international experts</a:t>
                      </a:r>
                      <a:r>
                        <a:rPr lang="ru-RU" sz="2200" dirty="0"/>
                        <a:t/>
                      </a:r>
                      <a:br>
                        <a:rPr lang="ru-RU" sz="2200" dirty="0"/>
                      </a:br>
                      <a:r>
                        <a:rPr lang="ru-RU" sz="2200" dirty="0"/>
                        <a:t/>
                      </a:r>
                      <a:br>
                        <a:rPr lang="ru-RU" sz="2200" dirty="0"/>
                      </a:br>
                      <a:r>
                        <a:rPr lang="lv-LV" sz="2200" dirty="0"/>
                        <a:t>Observers</a:t>
                      </a:r>
                      <a:r>
                        <a:rPr lang="ru-RU" sz="2200" dirty="0"/>
                        <a:t> (</a:t>
                      </a:r>
                      <a:r>
                        <a:rPr lang="lv-LV" sz="2200" dirty="0"/>
                        <a:t> students, trade</a:t>
                      </a:r>
                      <a:r>
                        <a:rPr lang="lv-LV" sz="2200" baseline="0" dirty="0"/>
                        <a:t> union of education and science employees, decision making body)</a:t>
                      </a:r>
                      <a:endParaRPr lang="lv-LV" sz="2200" dirty="0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2200" dirty="0"/>
                        <a:t>Representative</a:t>
                      </a:r>
                      <a:r>
                        <a:rPr lang="lv-LV" sz="2200" baseline="0" dirty="0"/>
                        <a:t> of students</a:t>
                      </a:r>
                      <a:r>
                        <a:rPr lang="ru-RU" sz="2200" dirty="0"/>
                        <a:t/>
                      </a:r>
                      <a:br>
                        <a:rPr lang="ru-RU" sz="2200" dirty="0"/>
                      </a:br>
                      <a:r>
                        <a:rPr lang="ru-RU" sz="2200" dirty="0"/>
                        <a:t/>
                      </a:r>
                      <a:br>
                        <a:rPr lang="ru-RU" sz="2200" dirty="0"/>
                      </a:br>
                      <a:r>
                        <a:rPr lang="lv-LV" sz="2200" dirty="0"/>
                        <a:t>Representative</a:t>
                      </a:r>
                      <a:r>
                        <a:rPr lang="lv-LV" sz="2200" baseline="0" dirty="0"/>
                        <a:t> of labour market</a:t>
                      </a:r>
                      <a:r>
                        <a:rPr lang="ru-RU" sz="2200" dirty="0"/>
                        <a:t/>
                      </a:r>
                      <a:br>
                        <a:rPr lang="ru-RU" sz="2200" dirty="0"/>
                      </a:br>
                      <a:r>
                        <a:rPr lang="ru-RU" sz="2200" dirty="0"/>
                        <a:t/>
                      </a:r>
                      <a:br>
                        <a:rPr lang="ru-RU" sz="2200" dirty="0"/>
                      </a:br>
                      <a:r>
                        <a:rPr lang="lv-LV" sz="2200" dirty="0"/>
                        <a:t>At least one international expert</a:t>
                      </a:r>
                      <a:r>
                        <a:rPr lang="ru-RU" sz="2200" dirty="0"/>
                        <a:t/>
                      </a:r>
                      <a:br>
                        <a:rPr lang="ru-RU" sz="2200" dirty="0"/>
                      </a:br>
                      <a:r>
                        <a:rPr lang="ru-RU" sz="2200" dirty="0"/>
                        <a:t/>
                      </a:r>
                      <a:br>
                        <a:rPr lang="ru-RU" sz="2200" dirty="0"/>
                      </a:br>
                      <a:r>
                        <a:rPr lang="lv-LV" sz="2200" dirty="0"/>
                        <a:t>Observers</a:t>
                      </a:r>
                      <a:r>
                        <a:rPr lang="ru-RU" sz="2200" dirty="0"/>
                        <a:t> (</a:t>
                      </a:r>
                      <a:r>
                        <a:rPr lang="lv-LV" sz="2200" dirty="0"/>
                        <a:t> students, trade</a:t>
                      </a:r>
                      <a:r>
                        <a:rPr lang="lv-LV" sz="2200" baseline="0" dirty="0"/>
                        <a:t> union of education and science employees, decision making body)</a:t>
                      </a:r>
                      <a:endParaRPr lang="lv-LV" sz="2200" dirty="0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2200" dirty="0"/>
                        <a:t>One</a:t>
                      </a:r>
                      <a:r>
                        <a:rPr lang="lv-LV" sz="2200" baseline="0" dirty="0"/>
                        <a:t> expert from academic environment</a:t>
                      </a:r>
                      <a:r>
                        <a:rPr lang="ru-RU" sz="2200" dirty="0"/>
                        <a:t/>
                      </a:r>
                      <a:br>
                        <a:rPr lang="ru-RU" sz="2200" dirty="0"/>
                      </a:br>
                      <a:r>
                        <a:rPr lang="ru-RU" sz="2200" dirty="0"/>
                        <a:t/>
                      </a:r>
                      <a:br>
                        <a:rPr lang="ru-RU" sz="2200" dirty="0"/>
                      </a:br>
                      <a:r>
                        <a:rPr lang="lv-LV" sz="2200" dirty="0"/>
                        <a:t>One expert from labour market</a:t>
                      </a:r>
                    </a:p>
                    <a:p>
                      <a:endParaRPr lang="lv-LV" sz="2200" dirty="0"/>
                    </a:p>
                    <a:p>
                      <a:r>
                        <a:rPr lang="lv-LV" sz="2200" dirty="0"/>
                        <a:t>Representative of students</a:t>
                      </a:r>
                      <a:r>
                        <a:rPr lang="ru-RU" sz="2200" dirty="0"/>
                        <a:t/>
                      </a:r>
                      <a:br>
                        <a:rPr lang="ru-RU" sz="2200" dirty="0"/>
                      </a:br>
                      <a:r>
                        <a:rPr lang="ru-RU" sz="2200" dirty="0"/>
                        <a:t/>
                      </a:r>
                      <a:br>
                        <a:rPr lang="ru-RU" sz="2200" dirty="0"/>
                      </a:br>
                      <a:r>
                        <a:rPr lang="lv-LV" sz="2200" dirty="0"/>
                        <a:t>Observers</a:t>
                      </a:r>
                      <a:r>
                        <a:rPr lang="ru-RU" sz="2200" dirty="0"/>
                        <a:t> (</a:t>
                      </a:r>
                      <a:r>
                        <a:rPr lang="lv-LV" sz="2200" dirty="0"/>
                        <a:t> students, trade</a:t>
                      </a:r>
                      <a:r>
                        <a:rPr lang="lv-LV" sz="2200" baseline="0" dirty="0"/>
                        <a:t> union of education and science employees, decision making body)</a:t>
                      </a:r>
                      <a:endParaRPr lang="lv-LV" sz="2200" dirty="0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072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Selection of experts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3" y="1742939"/>
            <a:ext cx="8869685" cy="4486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lv-LV" dirty="0"/>
          </a:p>
          <a:p>
            <a:r>
              <a:rPr lang="lv-LV" sz="3200" dirty="0"/>
              <a:t>A group of experts with diverse background/ experiences/ competencies</a:t>
            </a:r>
          </a:p>
          <a:p>
            <a:r>
              <a:rPr lang="lv-LV" sz="3200" dirty="0"/>
              <a:t>International VS national experts</a:t>
            </a:r>
          </a:p>
          <a:p>
            <a:r>
              <a:rPr lang="lv-LV" sz="3200" dirty="0"/>
              <a:t>Open call with published selection criteria and application procedure</a:t>
            </a:r>
          </a:p>
          <a:p>
            <a:r>
              <a:rPr lang="lv-LV" sz="3200" dirty="0"/>
              <a:t>Representatives of stakeholders – selected by the agency OR nominated by the stakeholder organisations</a:t>
            </a:r>
          </a:p>
        </p:txBody>
      </p:sp>
    </p:spTree>
    <p:extLst>
      <p:ext uri="{BB962C8B-B14F-4D97-AF65-F5344CB8AC3E}">
        <p14:creationId xmlns:p14="http://schemas.microsoft.com/office/powerpoint/2010/main" val="4080693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tone Age PowerPoint Template" id="{D85D0602-0B68-9349-9E0E-69BF1BBA49AF}" vid="{8B518266-8126-634B-BDF3-6E39FA3BCF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EU-PowerPoint-Template</Template>
  <TotalTime>575</TotalTime>
  <Words>819</Words>
  <Application>Microsoft Office PowerPoint</Application>
  <PresentationFormat>Произвольный</PresentationFormat>
  <Paragraphs>115</Paragraphs>
  <Slides>18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Презентация PowerPoint</vt:lpstr>
      <vt:lpstr>Презентация PowerPoint</vt:lpstr>
      <vt:lpstr>Methodology for external review of study programmes</vt:lpstr>
      <vt:lpstr>General principles of a review</vt:lpstr>
      <vt:lpstr>The agency</vt:lpstr>
      <vt:lpstr>The agency (2)</vt:lpstr>
      <vt:lpstr>Composition of the experts group</vt:lpstr>
      <vt:lpstr>Composition of the experts group: Latvian example</vt:lpstr>
      <vt:lpstr>Selection of experts</vt:lpstr>
      <vt:lpstr>Selection of experts: Latvian example International vs local</vt:lpstr>
      <vt:lpstr>Selection of experts: Latvian example Selection criteria</vt:lpstr>
      <vt:lpstr>Selection of experts: Latvian example Selection criteria</vt:lpstr>
      <vt:lpstr>Selection of experts: Latvian example Selection procedure</vt:lpstr>
      <vt:lpstr>Conflict of interest: Latvian example</vt:lpstr>
      <vt:lpstr>Conflict of interest: Latvian example (2)</vt:lpstr>
      <vt:lpstr>Tasks of the experts group</vt:lpstr>
      <vt:lpstr>Tasks of the experts group: Latvian example</vt:lpstr>
      <vt:lpstr>Thank you for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arzumanov.t@outlook.com</dc:creator>
  <cp:lastModifiedBy>Toshiba</cp:lastModifiedBy>
  <cp:revision>38</cp:revision>
  <dcterms:created xsi:type="dcterms:W3CDTF">2018-06-01T07:01:28Z</dcterms:created>
  <dcterms:modified xsi:type="dcterms:W3CDTF">2018-12-24T06:23:11Z</dcterms:modified>
</cp:coreProperties>
</file>