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336" r:id="rId2"/>
    <p:sldId id="308" r:id="rId3"/>
    <p:sldId id="306" r:id="rId4"/>
    <p:sldId id="307" r:id="rId5"/>
    <p:sldId id="323" r:id="rId6"/>
    <p:sldId id="316" r:id="rId7"/>
    <p:sldId id="317" r:id="rId8"/>
    <p:sldId id="319" r:id="rId9"/>
    <p:sldId id="314" r:id="rId10"/>
    <p:sldId id="258" r:id="rId11"/>
    <p:sldId id="259" r:id="rId12"/>
    <p:sldId id="345" r:id="rId13"/>
    <p:sldId id="325" r:id="rId14"/>
    <p:sldId id="338" r:id="rId15"/>
    <p:sldId id="339" r:id="rId16"/>
    <p:sldId id="340" r:id="rId17"/>
    <p:sldId id="310" r:id="rId18"/>
    <p:sldId id="341" r:id="rId19"/>
    <p:sldId id="327" r:id="rId20"/>
    <p:sldId id="332" r:id="rId21"/>
    <p:sldId id="333" r:id="rId22"/>
    <p:sldId id="334" r:id="rId23"/>
    <p:sldId id="337" r:id="rId24"/>
    <p:sldId id="328" r:id="rId25"/>
    <p:sldId id="329" r:id="rId26"/>
    <p:sldId id="330" r:id="rId27"/>
    <p:sldId id="331" r:id="rId28"/>
    <p:sldId id="335" r:id="rId29"/>
    <p:sldId id="344" r:id="rId30"/>
    <p:sldId id="343" r:id="rId31"/>
    <p:sldId id="304" r:id="rId3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37" autoAdjust="0"/>
    <p:restoredTop sz="93545" autoAdjust="0"/>
  </p:normalViewPr>
  <p:slideViewPr>
    <p:cSldViewPr snapToGrid="0" snapToObjects="1">
      <p:cViewPr>
        <p:scale>
          <a:sx n="120" d="100"/>
          <a:sy n="120" d="100"/>
        </p:scale>
        <p:origin x="-1032" y="1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2878C-80FF-44CD-8E42-D388C1C0636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A0CB33BB-8A74-4823-81FD-87389B811A2D}">
      <dgm:prSet phldrT="[Text]" custT="1"/>
      <dgm:spPr/>
      <dgm:t>
        <a:bodyPr/>
        <a:lstStyle/>
        <a:p>
          <a:pPr lvl="0" defTabSz="1333500">
            <a:lnSpc>
              <a:spcPct val="90000"/>
            </a:lnSpc>
            <a:spcBef>
              <a:spcPct val="0"/>
            </a:spcBef>
            <a:spcAft>
              <a:spcPct val="35000"/>
            </a:spcAft>
          </a:pPr>
          <a:r>
            <a:rPr lang="lv-LV" sz="2000" b="1" dirty="0" err="1"/>
            <a:t>Part</a:t>
          </a:r>
          <a:r>
            <a:rPr lang="lv-LV" sz="2000" b="1" dirty="0"/>
            <a:t> 1</a:t>
          </a:r>
          <a:endParaRPr lang="en-GB" sz="2000" b="1" dirty="0"/>
        </a:p>
      </dgm:t>
    </dgm:pt>
    <dgm:pt modelId="{59BCB3D1-7161-4775-8966-26707E6697B5}" type="parTrans" cxnId="{2532F56F-09AD-49CB-8E95-A9E6537788D1}">
      <dgm:prSet/>
      <dgm:spPr/>
      <dgm:t>
        <a:bodyPr/>
        <a:lstStyle/>
        <a:p>
          <a:endParaRPr lang="en-GB"/>
        </a:p>
      </dgm:t>
    </dgm:pt>
    <dgm:pt modelId="{10ED45AD-230C-4347-AF02-C9DBA776D532}" type="sibTrans" cxnId="{2532F56F-09AD-49CB-8E95-A9E6537788D1}">
      <dgm:prSet/>
      <dgm:spPr/>
      <dgm:t>
        <a:bodyPr/>
        <a:lstStyle/>
        <a:p>
          <a:endParaRPr lang="en-GB"/>
        </a:p>
      </dgm:t>
    </dgm:pt>
    <dgm:pt modelId="{0318A25E-4703-4B50-99E1-B44ADD724D61}">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000" dirty="0"/>
            <a:t> </a:t>
          </a:r>
          <a:r>
            <a:rPr lang="en-GB" sz="2000" dirty="0"/>
            <a:t>for </a:t>
          </a:r>
          <a:r>
            <a:rPr lang="en-GB" sz="2000" b="1" dirty="0"/>
            <a:t>Internal QA within</a:t>
          </a:r>
          <a:r>
            <a:rPr lang="lv-LV" sz="2000" b="1" dirty="0"/>
            <a:t> </a:t>
          </a:r>
          <a:r>
            <a:rPr lang="en-GB" sz="2000" dirty="0"/>
            <a:t>Higher Education Institutions (</a:t>
          </a:r>
          <a:r>
            <a:rPr lang="lv-LV" sz="2000" dirty="0"/>
            <a:t>10</a:t>
          </a:r>
          <a:r>
            <a:rPr lang="en-GB" sz="2000" dirty="0"/>
            <a:t> standards)</a:t>
          </a:r>
        </a:p>
      </dgm:t>
    </dgm:pt>
    <dgm:pt modelId="{0E0ABF20-9717-4F78-ACFF-5800A76A4A74}" type="parTrans" cxnId="{5EEC667E-25C5-4369-9303-2362DECFFC1D}">
      <dgm:prSet/>
      <dgm:spPr/>
      <dgm:t>
        <a:bodyPr/>
        <a:lstStyle/>
        <a:p>
          <a:endParaRPr lang="en-GB"/>
        </a:p>
      </dgm:t>
    </dgm:pt>
    <dgm:pt modelId="{9B55B63C-CC6C-47D0-BE98-C084F9A46E36}" type="sibTrans" cxnId="{5EEC667E-25C5-4369-9303-2362DECFFC1D}">
      <dgm:prSet/>
      <dgm:spPr/>
      <dgm:t>
        <a:bodyPr/>
        <a:lstStyle/>
        <a:p>
          <a:endParaRPr lang="en-GB"/>
        </a:p>
      </dgm:t>
    </dgm:pt>
    <dgm:pt modelId="{016A458E-3126-41CC-AD66-1E2455F63215}">
      <dgm:prSet phldrT="[Text]" custT="1"/>
      <dgm:spPr/>
      <dgm:t>
        <a:bodyPr/>
        <a:lstStyle/>
        <a:p>
          <a:pPr lvl="0" defTabSz="1200150">
            <a:lnSpc>
              <a:spcPct val="90000"/>
            </a:lnSpc>
            <a:spcBef>
              <a:spcPct val="0"/>
            </a:spcBef>
            <a:spcAft>
              <a:spcPct val="35000"/>
            </a:spcAft>
          </a:pPr>
          <a:r>
            <a:rPr lang="lv-LV" sz="2000" b="1" dirty="0" err="1"/>
            <a:t>Part</a:t>
          </a:r>
          <a:r>
            <a:rPr lang="lv-LV" sz="2000" b="1" dirty="0"/>
            <a:t> 2</a:t>
          </a:r>
          <a:endParaRPr lang="en-GB" sz="2000" b="1" dirty="0"/>
        </a:p>
      </dgm:t>
    </dgm:pt>
    <dgm:pt modelId="{621A7AA0-FBC8-4389-A345-50BD9E6BF40E}" type="parTrans" cxnId="{E8EAAC13-84B9-4A65-8252-4ACFFB1E4932}">
      <dgm:prSet/>
      <dgm:spPr/>
      <dgm:t>
        <a:bodyPr/>
        <a:lstStyle/>
        <a:p>
          <a:endParaRPr lang="en-GB"/>
        </a:p>
      </dgm:t>
    </dgm:pt>
    <dgm:pt modelId="{91517D23-B4EB-4FB4-8261-D00BE7B0C1FE}" type="sibTrans" cxnId="{E8EAAC13-84B9-4A65-8252-4ACFFB1E4932}">
      <dgm:prSet/>
      <dgm:spPr/>
      <dgm:t>
        <a:bodyPr/>
        <a:lstStyle/>
        <a:p>
          <a:endParaRPr lang="en-GB"/>
        </a:p>
      </dgm:t>
    </dgm:pt>
    <dgm:pt modelId="{B78ED84E-EFA7-4E5E-A98A-B70E5DEC73F7}">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000" dirty="0"/>
            <a:t> </a:t>
          </a:r>
          <a:r>
            <a:rPr lang="en-GB" sz="2000" dirty="0"/>
            <a:t>for </a:t>
          </a:r>
          <a:r>
            <a:rPr lang="en-GB" sz="2000" b="1" dirty="0"/>
            <a:t>External QA </a:t>
          </a:r>
          <a:r>
            <a:rPr lang="en-GB" sz="2000" dirty="0"/>
            <a:t>of Higher Education (7 standards)</a:t>
          </a:r>
        </a:p>
      </dgm:t>
    </dgm:pt>
    <dgm:pt modelId="{C9E74998-8931-457F-95D1-323FBDDA7C04}" type="parTrans" cxnId="{02AAE8CA-A485-41C1-9580-AB19FEF3AB04}">
      <dgm:prSet/>
      <dgm:spPr/>
      <dgm:t>
        <a:bodyPr/>
        <a:lstStyle/>
        <a:p>
          <a:endParaRPr lang="en-GB"/>
        </a:p>
      </dgm:t>
    </dgm:pt>
    <dgm:pt modelId="{6B53713F-D6F6-46E2-B205-CAC5B81555F7}" type="sibTrans" cxnId="{02AAE8CA-A485-41C1-9580-AB19FEF3AB04}">
      <dgm:prSet/>
      <dgm:spPr/>
      <dgm:t>
        <a:bodyPr/>
        <a:lstStyle/>
        <a:p>
          <a:endParaRPr lang="en-GB"/>
        </a:p>
      </dgm:t>
    </dgm:pt>
    <dgm:pt modelId="{C5E55DC6-F877-4FEF-BC45-D7EE24F4298C}">
      <dgm:prSet phldrT="[Text]" custT="1"/>
      <dgm:spPr/>
      <dgm:t>
        <a:bodyPr/>
        <a:lstStyle/>
        <a:p>
          <a:r>
            <a:rPr lang="lv-LV" sz="2000" b="1" dirty="0" err="1"/>
            <a:t>Part</a:t>
          </a:r>
          <a:r>
            <a:rPr lang="lv-LV" sz="2000" b="1" dirty="0"/>
            <a:t> 3</a:t>
          </a:r>
          <a:endParaRPr lang="en-GB" sz="2000" b="1" dirty="0"/>
        </a:p>
      </dgm:t>
    </dgm:pt>
    <dgm:pt modelId="{17373FE8-EAB7-464F-A319-5D1312A99D64}" type="parTrans" cxnId="{587CAC96-FA86-4C06-BC90-A0E501B83989}">
      <dgm:prSet/>
      <dgm:spPr/>
      <dgm:t>
        <a:bodyPr/>
        <a:lstStyle/>
        <a:p>
          <a:endParaRPr lang="en-GB"/>
        </a:p>
      </dgm:t>
    </dgm:pt>
    <dgm:pt modelId="{D2830838-0C59-4C3D-A51F-0F0A0E82C3F2}" type="sibTrans" cxnId="{587CAC96-FA86-4C06-BC90-A0E501B83989}">
      <dgm:prSet/>
      <dgm:spPr/>
      <dgm:t>
        <a:bodyPr/>
        <a:lstStyle/>
        <a:p>
          <a:endParaRPr lang="en-GB"/>
        </a:p>
      </dgm:t>
    </dgm:pt>
    <dgm:pt modelId="{A188AA58-3F94-426B-B1FD-A32CE64BF556}">
      <dgm:prSet phldrT="[Text]" custT="1"/>
      <dgm:spPr/>
      <dgm:t>
        <a:bodyPr/>
        <a:lstStyle/>
        <a:p>
          <a:r>
            <a:rPr lang="en-GB" sz="2000" dirty="0"/>
            <a:t>for </a:t>
          </a:r>
          <a:r>
            <a:rPr lang="en-GB" sz="2000" b="1" dirty="0"/>
            <a:t>External QA Agencies</a:t>
          </a:r>
          <a:r>
            <a:rPr lang="lv-LV" sz="2000" b="1" dirty="0"/>
            <a:t> </a:t>
          </a:r>
          <a:r>
            <a:rPr lang="en-GB" sz="2000" dirty="0"/>
            <a:t>(7 standards)</a:t>
          </a:r>
        </a:p>
      </dgm:t>
    </dgm:pt>
    <dgm:pt modelId="{A3E34B71-EB24-444D-A3A5-9BA1FC28C733}" type="parTrans" cxnId="{C584F272-4C26-4B79-B8AA-780FE841D036}">
      <dgm:prSet/>
      <dgm:spPr/>
      <dgm:t>
        <a:bodyPr/>
        <a:lstStyle/>
        <a:p>
          <a:endParaRPr lang="en-GB"/>
        </a:p>
      </dgm:t>
    </dgm:pt>
    <dgm:pt modelId="{83687CAA-2603-4110-9E28-ED25D227DD74}" type="sibTrans" cxnId="{C584F272-4C26-4B79-B8AA-780FE841D036}">
      <dgm:prSet/>
      <dgm:spPr/>
      <dgm:t>
        <a:bodyPr/>
        <a:lstStyle/>
        <a:p>
          <a:endParaRPr lang="en-GB"/>
        </a:p>
      </dgm:t>
    </dgm:pt>
    <dgm:pt modelId="{0E7A1CF0-457D-4AA6-B446-4A1E920413D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000" dirty="0"/>
            <a:t> </a:t>
          </a:r>
          <a:r>
            <a:rPr lang="en-GB" sz="2000" dirty="0"/>
            <a:t>the corner stone of QA in HE</a:t>
          </a:r>
        </a:p>
        <a:p>
          <a:pPr marL="228600" lvl="1" indent="0" defTabSz="1022350">
            <a:lnSpc>
              <a:spcPct val="90000"/>
            </a:lnSpc>
            <a:spcBef>
              <a:spcPct val="0"/>
            </a:spcBef>
            <a:spcAft>
              <a:spcPct val="15000"/>
            </a:spcAft>
            <a:buNone/>
          </a:pPr>
          <a:endParaRPr lang="en-GB" sz="1900" dirty="0"/>
        </a:p>
      </dgm:t>
    </dgm:pt>
    <dgm:pt modelId="{299BD675-ABAE-485E-A7E4-A1F92B99FC7A}" type="parTrans" cxnId="{72478C60-B5E0-4814-BB44-E01CF62E8A12}">
      <dgm:prSet/>
      <dgm:spPr/>
      <dgm:t>
        <a:bodyPr/>
        <a:lstStyle/>
        <a:p>
          <a:endParaRPr lang="en-GB"/>
        </a:p>
      </dgm:t>
    </dgm:pt>
    <dgm:pt modelId="{E7C57957-278B-4DC0-8FA1-C14BB08C548E}" type="sibTrans" cxnId="{72478C60-B5E0-4814-BB44-E01CF62E8A12}">
      <dgm:prSet/>
      <dgm:spPr/>
      <dgm:t>
        <a:bodyPr/>
        <a:lstStyle/>
        <a:p>
          <a:endParaRPr lang="en-GB"/>
        </a:p>
      </dgm:t>
    </dgm:pt>
    <dgm:pt modelId="{81CBF3BB-645E-46E3-84C1-B6F42197A620}">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2000" dirty="0"/>
            <a:t> </a:t>
          </a:r>
          <a:r>
            <a:rPr lang="en-GB" sz="2000" dirty="0"/>
            <a:t>a condition of the credibility of the results of the internal evaluation</a:t>
          </a:r>
        </a:p>
        <a:p>
          <a:pPr marL="228600" lvl="1" indent="0" defTabSz="933450">
            <a:lnSpc>
              <a:spcPct val="90000"/>
            </a:lnSpc>
            <a:spcBef>
              <a:spcPct val="0"/>
            </a:spcBef>
            <a:spcAft>
              <a:spcPct val="15000"/>
            </a:spcAft>
            <a:buNone/>
          </a:pPr>
          <a:endParaRPr lang="en-GB" sz="1900" dirty="0"/>
        </a:p>
      </dgm:t>
    </dgm:pt>
    <dgm:pt modelId="{C63ACE26-1B96-417A-BBEB-38899D29582F}" type="parTrans" cxnId="{ADA30321-65E2-4218-8E78-BBE0B9A7BB7C}">
      <dgm:prSet/>
      <dgm:spPr/>
      <dgm:t>
        <a:bodyPr/>
        <a:lstStyle/>
        <a:p>
          <a:endParaRPr lang="en-GB"/>
        </a:p>
      </dgm:t>
    </dgm:pt>
    <dgm:pt modelId="{A847D622-9375-40F1-A181-4BF5C4435B99}" type="sibTrans" cxnId="{ADA30321-65E2-4218-8E78-BBE0B9A7BB7C}">
      <dgm:prSet/>
      <dgm:spPr/>
      <dgm:t>
        <a:bodyPr/>
        <a:lstStyle/>
        <a:p>
          <a:endParaRPr lang="en-GB"/>
        </a:p>
      </dgm:t>
    </dgm:pt>
    <dgm:pt modelId="{C201F297-4051-435A-8039-9A960458091E}">
      <dgm:prSet phldrT="[Text]" custT="1"/>
      <dgm:spPr/>
      <dgm:t>
        <a:bodyPr/>
        <a:lstStyle/>
        <a:p>
          <a:r>
            <a:rPr lang="lv-LV" sz="2000" dirty="0"/>
            <a:t>e</a:t>
          </a:r>
          <a:r>
            <a:rPr lang="en-GB" sz="2000" dirty="0" err="1"/>
            <a:t>xternal</a:t>
          </a:r>
          <a:r>
            <a:rPr lang="en-GB" sz="2000" dirty="0"/>
            <a:t> evaluators (QA agencies) are accountable for the quality of their activities</a:t>
          </a:r>
        </a:p>
      </dgm:t>
    </dgm:pt>
    <dgm:pt modelId="{1AA1642E-403D-4190-B588-ADFC1D96BB7F}" type="parTrans" cxnId="{C9860493-E462-4BA9-AD9C-3085E5B450B2}">
      <dgm:prSet/>
      <dgm:spPr/>
      <dgm:t>
        <a:bodyPr/>
        <a:lstStyle/>
        <a:p>
          <a:endParaRPr lang="en-GB"/>
        </a:p>
      </dgm:t>
    </dgm:pt>
    <dgm:pt modelId="{A7E190E1-1664-409C-8BD8-E2EB94A6170D}" type="sibTrans" cxnId="{C9860493-E462-4BA9-AD9C-3085E5B450B2}">
      <dgm:prSet/>
      <dgm:spPr/>
      <dgm:t>
        <a:bodyPr/>
        <a:lstStyle/>
        <a:p>
          <a:endParaRPr lang="en-GB"/>
        </a:p>
      </dgm:t>
    </dgm:pt>
    <dgm:pt modelId="{A3AB27FA-F76D-4271-9741-B0CB680C53C0}" type="pres">
      <dgm:prSet presAssocID="{4D02878C-80FF-44CD-8E42-D388C1C06363}" presName="Name0" presStyleCnt="0">
        <dgm:presLayoutVars>
          <dgm:dir/>
          <dgm:resizeHandles val="exact"/>
        </dgm:presLayoutVars>
      </dgm:prSet>
      <dgm:spPr/>
      <dgm:t>
        <a:bodyPr/>
        <a:lstStyle/>
        <a:p>
          <a:endParaRPr lang="fr-FR"/>
        </a:p>
      </dgm:t>
    </dgm:pt>
    <dgm:pt modelId="{15A5876C-B36F-4706-BD12-38FEA6F62915}" type="pres">
      <dgm:prSet presAssocID="{A0CB33BB-8A74-4823-81FD-87389B811A2D}" presName="node" presStyleLbl="node1" presStyleIdx="0" presStyleCnt="3">
        <dgm:presLayoutVars>
          <dgm:bulletEnabled val="1"/>
        </dgm:presLayoutVars>
      </dgm:prSet>
      <dgm:spPr/>
      <dgm:t>
        <a:bodyPr/>
        <a:lstStyle/>
        <a:p>
          <a:endParaRPr lang="fr-FR"/>
        </a:p>
      </dgm:t>
    </dgm:pt>
    <dgm:pt modelId="{76EA9D63-1F02-4B68-988D-D76402B79D90}" type="pres">
      <dgm:prSet presAssocID="{10ED45AD-230C-4347-AF02-C9DBA776D532}" presName="sibTrans" presStyleCnt="0"/>
      <dgm:spPr/>
    </dgm:pt>
    <dgm:pt modelId="{B171E8B1-C618-4067-BD2B-A374B6E81DEC}" type="pres">
      <dgm:prSet presAssocID="{016A458E-3126-41CC-AD66-1E2455F63215}" presName="node" presStyleLbl="node1" presStyleIdx="1" presStyleCnt="3">
        <dgm:presLayoutVars>
          <dgm:bulletEnabled val="1"/>
        </dgm:presLayoutVars>
      </dgm:prSet>
      <dgm:spPr/>
      <dgm:t>
        <a:bodyPr/>
        <a:lstStyle/>
        <a:p>
          <a:endParaRPr lang="fr-FR"/>
        </a:p>
      </dgm:t>
    </dgm:pt>
    <dgm:pt modelId="{CEC9246E-FE5E-4963-84A8-3F9BC63AB5AB}" type="pres">
      <dgm:prSet presAssocID="{91517D23-B4EB-4FB4-8261-D00BE7B0C1FE}" presName="sibTrans" presStyleCnt="0"/>
      <dgm:spPr/>
    </dgm:pt>
    <dgm:pt modelId="{E2AFB7D3-D3C7-4B44-AB0D-F46AD89D260E}" type="pres">
      <dgm:prSet presAssocID="{C5E55DC6-F877-4FEF-BC45-D7EE24F4298C}" presName="node" presStyleLbl="node1" presStyleIdx="2" presStyleCnt="3">
        <dgm:presLayoutVars>
          <dgm:bulletEnabled val="1"/>
        </dgm:presLayoutVars>
      </dgm:prSet>
      <dgm:spPr/>
      <dgm:t>
        <a:bodyPr/>
        <a:lstStyle/>
        <a:p>
          <a:endParaRPr lang="fr-FR"/>
        </a:p>
      </dgm:t>
    </dgm:pt>
  </dgm:ptLst>
  <dgm:cxnLst>
    <dgm:cxn modelId="{C584F272-4C26-4B79-B8AA-780FE841D036}" srcId="{C5E55DC6-F877-4FEF-BC45-D7EE24F4298C}" destId="{A188AA58-3F94-426B-B1FD-A32CE64BF556}" srcOrd="0" destOrd="0" parTransId="{A3E34B71-EB24-444D-A3A5-9BA1FC28C733}" sibTransId="{83687CAA-2603-4110-9E28-ED25D227DD74}"/>
    <dgm:cxn modelId="{E8EAAC13-84B9-4A65-8252-4ACFFB1E4932}" srcId="{4D02878C-80FF-44CD-8E42-D388C1C06363}" destId="{016A458E-3126-41CC-AD66-1E2455F63215}" srcOrd="1" destOrd="0" parTransId="{621A7AA0-FBC8-4389-A345-50BD9E6BF40E}" sibTransId="{91517D23-B4EB-4FB4-8261-D00BE7B0C1FE}"/>
    <dgm:cxn modelId="{F5747B6F-BAEB-B94A-9E72-1F38819974FE}" type="presOf" srcId="{C201F297-4051-435A-8039-9A960458091E}" destId="{E2AFB7D3-D3C7-4B44-AB0D-F46AD89D260E}" srcOrd="0" destOrd="2" presId="urn:microsoft.com/office/officeart/2005/8/layout/hList6"/>
    <dgm:cxn modelId="{72478C60-B5E0-4814-BB44-E01CF62E8A12}" srcId="{A0CB33BB-8A74-4823-81FD-87389B811A2D}" destId="{0E7A1CF0-457D-4AA6-B446-4A1E920413D9}" srcOrd="1" destOrd="0" parTransId="{299BD675-ABAE-485E-A7E4-A1F92B99FC7A}" sibTransId="{E7C57957-278B-4DC0-8FA1-C14BB08C548E}"/>
    <dgm:cxn modelId="{86CC9C67-5156-7C41-A226-C4AA0BB87997}" type="presOf" srcId="{A0CB33BB-8A74-4823-81FD-87389B811A2D}" destId="{15A5876C-B36F-4706-BD12-38FEA6F62915}" srcOrd="0" destOrd="0" presId="urn:microsoft.com/office/officeart/2005/8/layout/hList6"/>
    <dgm:cxn modelId="{6B937A33-77EE-D545-ADBE-4D3CA968AF32}" type="presOf" srcId="{81CBF3BB-645E-46E3-84C1-B6F42197A620}" destId="{B171E8B1-C618-4067-BD2B-A374B6E81DEC}" srcOrd="0" destOrd="2" presId="urn:microsoft.com/office/officeart/2005/8/layout/hList6"/>
    <dgm:cxn modelId="{C9860493-E462-4BA9-AD9C-3085E5B450B2}" srcId="{C5E55DC6-F877-4FEF-BC45-D7EE24F4298C}" destId="{C201F297-4051-435A-8039-9A960458091E}" srcOrd="1" destOrd="0" parTransId="{1AA1642E-403D-4190-B588-ADFC1D96BB7F}" sibTransId="{A7E190E1-1664-409C-8BD8-E2EB94A6170D}"/>
    <dgm:cxn modelId="{4B755439-E0C0-9D4F-AA52-82754D254ECA}" type="presOf" srcId="{0E7A1CF0-457D-4AA6-B446-4A1E920413D9}" destId="{15A5876C-B36F-4706-BD12-38FEA6F62915}" srcOrd="0" destOrd="2" presId="urn:microsoft.com/office/officeart/2005/8/layout/hList6"/>
    <dgm:cxn modelId="{02AAE8CA-A485-41C1-9580-AB19FEF3AB04}" srcId="{016A458E-3126-41CC-AD66-1E2455F63215}" destId="{B78ED84E-EFA7-4E5E-A98A-B70E5DEC73F7}" srcOrd="0" destOrd="0" parTransId="{C9E74998-8931-457F-95D1-323FBDDA7C04}" sibTransId="{6B53713F-D6F6-46E2-B205-CAC5B81555F7}"/>
    <dgm:cxn modelId="{43E97D2C-6FA2-9249-9B61-B31CC81FFDF7}" type="presOf" srcId="{4D02878C-80FF-44CD-8E42-D388C1C06363}" destId="{A3AB27FA-F76D-4271-9741-B0CB680C53C0}" srcOrd="0" destOrd="0" presId="urn:microsoft.com/office/officeart/2005/8/layout/hList6"/>
    <dgm:cxn modelId="{ADA30321-65E2-4218-8E78-BBE0B9A7BB7C}" srcId="{016A458E-3126-41CC-AD66-1E2455F63215}" destId="{81CBF3BB-645E-46E3-84C1-B6F42197A620}" srcOrd="1" destOrd="0" parTransId="{C63ACE26-1B96-417A-BBEB-38899D29582F}" sibTransId="{A847D622-9375-40F1-A181-4BF5C4435B99}"/>
    <dgm:cxn modelId="{5EEC667E-25C5-4369-9303-2362DECFFC1D}" srcId="{A0CB33BB-8A74-4823-81FD-87389B811A2D}" destId="{0318A25E-4703-4B50-99E1-B44ADD724D61}" srcOrd="0" destOrd="0" parTransId="{0E0ABF20-9717-4F78-ACFF-5800A76A4A74}" sibTransId="{9B55B63C-CC6C-47D0-BE98-C084F9A46E36}"/>
    <dgm:cxn modelId="{587CAC96-FA86-4C06-BC90-A0E501B83989}" srcId="{4D02878C-80FF-44CD-8E42-D388C1C06363}" destId="{C5E55DC6-F877-4FEF-BC45-D7EE24F4298C}" srcOrd="2" destOrd="0" parTransId="{17373FE8-EAB7-464F-A319-5D1312A99D64}" sibTransId="{D2830838-0C59-4C3D-A51F-0F0A0E82C3F2}"/>
    <dgm:cxn modelId="{3D1F37A5-7557-AF40-9691-1A3C7E3E5AC3}" type="presOf" srcId="{016A458E-3126-41CC-AD66-1E2455F63215}" destId="{B171E8B1-C618-4067-BD2B-A374B6E81DEC}" srcOrd="0" destOrd="0" presId="urn:microsoft.com/office/officeart/2005/8/layout/hList6"/>
    <dgm:cxn modelId="{4FFB6FE7-E8AD-A546-9532-AFB0A0F84938}" type="presOf" srcId="{C5E55DC6-F877-4FEF-BC45-D7EE24F4298C}" destId="{E2AFB7D3-D3C7-4B44-AB0D-F46AD89D260E}" srcOrd="0" destOrd="0" presId="urn:microsoft.com/office/officeart/2005/8/layout/hList6"/>
    <dgm:cxn modelId="{80697E78-A877-FE4D-B3AA-99B8FC4ECC5E}" type="presOf" srcId="{B78ED84E-EFA7-4E5E-A98A-B70E5DEC73F7}" destId="{B171E8B1-C618-4067-BD2B-A374B6E81DEC}" srcOrd="0" destOrd="1" presId="urn:microsoft.com/office/officeart/2005/8/layout/hList6"/>
    <dgm:cxn modelId="{EE3D4A53-CCE9-AB42-9FF2-1BD614C71ACD}" type="presOf" srcId="{A188AA58-3F94-426B-B1FD-A32CE64BF556}" destId="{E2AFB7D3-D3C7-4B44-AB0D-F46AD89D260E}" srcOrd="0" destOrd="1" presId="urn:microsoft.com/office/officeart/2005/8/layout/hList6"/>
    <dgm:cxn modelId="{2532F56F-09AD-49CB-8E95-A9E6537788D1}" srcId="{4D02878C-80FF-44CD-8E42-D388C1C06363}" destId="{A0CB33BB-8A74-4823-81FD-87389B811A2D}" srcOrd="0" destOrd="0" parTransId="{59BCB3D1-7161-4775-8966-26707E6697B5}" sibTransId="{10ED45AD-230C-4347-AF02-C9DBA776D532}"/>
    <dgm:cxn modelId="{4C522967-212B-AE41-B419-C7E479667E10}" type="presOf" srcId="{0318A25E-4703-4B50-99E1-B44ADD724D61}" destId="{15A5876C-B36F-4706-BD12-38FEA6F62915}" srcOrd="0" destOrd="1" presId="urn:microsoft.com/office/officeart/2005/8/layout/hList6"/>
    <dgm:cxn modelId="{93A615DE-DD56-7D4C-B022-6A5B18B3C17E}" type="presParOf" srcId="{A3AB27FA-F76D-4271-9741-B0CB680C53C0}" destId="{15A5876C-B36F-4706-BD12-38FEA6F62915}" srcOrd="0" destOrd="0" presId="urn:microsoft.com/office/officeart/2005/8/layout/hList6"/>
    <dgm:cxn modelId="{4C58BC85-71D2-D043-B723-703D9561787D}" type="presParOf" srcId="{A3AB27FA-F76D-4271-9741-B0CB680C53C0}" destId="{76EA9D63-1F02-4B68-988D-D76402B79D90}" srcOrd="1" destOrd="0" presId="urn:microsoft.com/office/officeart/2005/8/layout/hList6"/>
    <dgm:cxn modelId="{E430045D-BAA4-6846-B1A0-D30C75E722B7}" type="presParOf" srcId="{A3AB27FA-F76D-4271-9741-B0CB680C53C0}" destId="{B171E8B1-C618-4067-BD2B-A374B6E81DEC}" srcOrd="2" destOrd="0" presId="urn:microsoft.com/office/officeart/2005/8/layout/hList6"/>
    <dgm:cxn modelId="{C537B81F-C1E7-B34F-B440-72054F55E6ED}" type="presParOf" srcId="{A3AB27FA-F76D-4271-9741-B0CB680C53C0}" destId="{CEC9246E-FE5E-4963-84A8-3F9BC63AB5AB}" srcOrd="3" destOrd="0" presId="urn:microsoft.com/office/officeart/2005/8/layout/hList6"/>
    <dgm:cxn modelId="{513BC838-1342-824D-980B-7473B48CA667}" type="presParOf" srcId="{A3AB27FA-F76D-4271-9741-B0CB680C53C0}" destId="{E2AFB7D3-D3C7-4B44-AB0D-F46AD89D260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697F2E-C5E5-49C9-A245-86F1904DD8AC}" type="doc">
      <dgm:prSet loTypeId="urn:microsoft.com/office/officeart/2005/8/layout/radial6" loCatId="cycle" qsTypeId="urn:microsoft.com/office/officeart/2005/8/quickstyle/simple3" qsCatId="simple" csTypeId="urn:microsoft.com/office/officeart/2005/8/colors/colorful3" csCatId="colorful" phldr="1"/>
      <dgm:spPr/>
      <dgm:t>
        <a:bodyPr/>
        <a:lstStyle/>
        <a:p>
          <a:endParaRPr lang="fr-FR"/>
        </a:p>
      </dgm:t>
    </dgm:pt>
    <dgm:pt modelId="{0A3441BD-F2D9-4B1E-9144-FB669CB52C75}">
      <dgm:prSet phldrT="[Texte]"/>
      <dgm:spPr/>
      <dgm:t>
        <a:bodyPr/>
        <a:lstStyle/>
        <a:p>
          <a:r>
            <a:rPr lang="fr-FR" dirty="0" smtClean="0"/>
            <a:t>Evaluation standards</a:t>
          </a:r>
        </a:p>
        <a:p>
          <a:endParaRPr lang="fr-FR" dirty="0"/>
        </a:p>
      </dgm:t>
    </dgm:pt>
    <dgm:pt modelId="{E50F2958-C340-4AF0-B92C-2AC2E99A0478}" type="parTrans" cxnId="{2FE0EEAF-2048-4AC8-87BA-60B46AB04C8E}">
      <dgm:prSet/>
      <dgm:spPr/>
      <dgm:t>
        <a:bodyPr/>
        <a:lstStyle/>
        <a:p>
          <a:endParaRPr lang="fr-FR"/>
        </a:p>
      </dgm:t>
    </dgm:pt>
    <dgm:pt modelId="{C0ADF435-4C7E-4739-BC47-495E8D2B4518}" type="sibTrans" cxnId="{2FE0EEAF-2048-4AC8-87BA-60B46AB04C8E}">
      <dgm:prSet/>
      <dgm:spPr/>
      <dgm:t>
        <a:bodyPr/>
        <a:lstStyle/>
        <a:p>
          <a:endParaRPr lang="fr-FR"/>
        </a:p>
      </dgm:t>
    </dgm:pt>
    <dgm:pt modelId="{F3D52BCA-6A75-4F67-8C78-957CE07EF569}">
      <dgm:prSet phldrT="[Texte]" custT="1"/>
      <dgm:spPr/>
      <dgm:t>
        <a:bodyPr/>
        <a:lstStyle/>
        <a:p>
          <a:r>
            <a:rPr lang="fr-FR" sz="1400" dirty="0" smtClean="0"/>
            <a:t>Self-</a:t>
          </a:r>
          <a:r>
            <a:rPr lang="fr-FR" sz="1400" dirty="0" err="1" smtClean="0"/>
            <a:t>evaluation</a:t>
          </a:r>
          <a:endParaRPr lang="fr-FR" sz="1400" dirty="0"/>
        </a:p>
      </dgm:t>
    </dgm:pt>
    <dgm:pt modelId="{0E60792F-FA68-4891-ACBD-7C0B9F0016FD}" type="parTrans" cxnId="{ED448DA8-4B67-47AC-93E2-612370024491}">
      <dgm:prSet/>
      <dgm:spPr/>
      <dgm:t>
        <a:bodyPr/>
        <a:lstStyle/>
        <a:p>
          <a:endParaRPr lang="fr-FR"/>
        </a:p>
      </dgm:t>
    </dgm:pt>
    <dgm:pt modelId="{29CB68A0-DA04-4BB7-9283-6CF423B04854}" type="sibTrans" cxnId="{ED448DA8-4B67-47AC-93E2-612370024491}">
      <dgm:prSet/>
      <dgm:spPr/>
      <dgm:t>
        <a:bodyPr/>
        <a:lstStyle/>
        <a:p>
          <a:endParaRPr lang="fr-FR"/>
        </a:p>
      </dgm:t>
    </dgm:pt>
    <dgm:pt modelId="{D05AD2F7-3F97-4D7C-80F1-3D384304AF00}">
      <dgm:prSet phldrT="[Texte]" custT="1"/>
      <dgm:spPr/>
      <dgm:t>
        <a:bodyPr/>
        <a:lstStyle/>
        <a:p>
          <a:r>
            <a:rPr lang="fr-FR" sz="1400" dirty="0" smtClean="0"/>
            <a:t>Evaluation/</a:t>
          </a:r>
        </a:p>
        <a:p>
          <a:r>
            <a:rPr lang="fr-FR" sz="1400" dirty="0" err="1" smtClean="0"/>
            <a:t>accreditation</a:t>
          </a:r>
          <a:endParaRPr lang="fr-FR" sz="1400" dirty="0"/>
        </a:p>
      </dgm:t>
    </dgm:pt>
    <dgm:pt modelId="{D119FAD4-B0FE-402D-AB58-7C5A2458069D}" type="parTrans" cxnId="{EDF6C359-C714-4416-8F91-6DA5507756D3}">
      <dgm:prSet/>
      <dgm:spPr/>
      <dgm:t>
        <a:bodyPr/>
        <a:lstStyle/>
        <a:p>
          <a:endParaRPr lang="fr-FR"/>
        </a:p>
      </dgm:t>
    </dgm:pt>
    <dgm:pt modelId="{1CEB9215-BDA5-4D89-8F1C-85B220021070}" type="sibTrans" cxnId="{EDF6C359-C714-4416-8F91-6DA5507756D3}">
      <dgm:prSet/>
      <dgm:spPr/>
      <dgm:t>
        <a:bodyPr/>
        <a:lstStyle/>
        <a:p>
          <a:endParaRPr lang="fr-FR"/>
        </a:p>
      </dgm:t>
    </dgm:pt>
    <dgm:pt modelId="{47F325BB-070F-4F6D-980C-1A1B5CF6FD96}">
      <dgm:prSet phldrT="[Texte]" custT="1"/>
      <dgm:spPr/>
      <dgm:t>
        <a:bodyPr/>
        <a:lstStyle/>
        <a:p>
          <a:r>
            <a:rPr lang="fr-FR" sz="1400" dirty="0" smtClean="0"/>
            <a:t>Publication</a:t>
          </a:r>
          <a:endParaRPr lang="fr-FR" sz="1400" dirty="0"/>
        </a:p>
      </dgm:t>
    </dgm:pt>
    <dgm:pt modelId="{75CC27BE-BCE2-43FA-8BCB-D089F9EF647E}" type="parTrans" cxnId="{6E62C434-67FE-4742-B9E4-45D3954EE3EA}">
      <dgm:prSet/>
      <dgm:spPr/>
      <dgm:t>
        <a:bodyPr/>
        <a:lstStyle/>
        <a:p>
          <a:endParaRPr lang="fr-FR"/>
        </a:p>
      </dgm:t>
    </dgm:pt>
    <dgm:pt modelId="{A84A4DA5-4802-4148-AB98-A04CB26BBBFC}" type="sibTrans" cxnId="{6E62C434-67FE-4742-B9E4-45D3954EE3EA}">
      <dgm:prSet/>
      <dgm:spPr/>
      <dgm:t>
        <a:bodyPr/>
        <a:lstStyle/>
        <a:p>
          <a:endParaRPr lang="fr-FR"/>
        </a:p>
      </dgm:t>
    </dgm:pt>
    <dgm:pt modelId="{9C9DDFF8-1C60-4785-A9C0-646105671915}">
      <dgm:prSet phldrT="[Texte]" custT="1"/>
      <dgm:spPr/>
      <dgm:t>
        <a:bodyPr/>
        <a:lstStyle/>
        <a:p>
          <a:r>
            <a:rPr lang="fr-FR" sz="1400" dirty="0" smtClean="0"/>
            <a:t>Feedback</a:t>
          </a:r>
          <a:endParaRPr lang="fr-FR" sz="1400" dirty="0"/>
        </a:p>
      </dgm:t>
    </dgm:pt>
    <dgm:pt modelId="{F936E194-5101-4855-8B39-4C6196BC9F69}" type="parTrans" cxnId="{3C8D0333-EEFA-4480-8EF1-24892AD4041A}">
      <dgm:prSet/>
      <dgm:spPr/>
      <dgm:t>
        <a:bodyPr/>
        <a:lstStyle/>
        <a:p>
          <a:endParaRPr lang="fr-FR"/>
        </a:p>
      </dgm:t>
    </dgm:pt>
    <dgm:pt modelId="{279140A3-530F-47BD-B17C-FBE8426A3511}" type="sibTrans" cxnId="{3C8D0333-EEFA-4480-8EF1-24892AD4041A}">
      <dgm:prSet/>
      <dgm:spPr/>
      <dgm:t>
        <a:bodyPr/>
        <a:lstStyle/>
        <a:p>
          <a:endParaRPr lang="fr-FR"/>
        </a:p>
      </dgm:t>
    </dgm:pt>
    <dgm:pt modelId="{4F184964-6A34-41C7-8AFE-11A51C9413F8}" type="pres">
      <dgm:prSet presAssocID="{55697F2E-C5E5-49C9-A245-86F1904DD8AC}" presName="Name0" presStyleCnt="0">
        <dgm:presLayoutVars>
          <dgm:chMax val="1"/>
          <dgm:dir/>
          <dgm:animLvl val="ctr"/>
          <dgm:resizeHandles val="exact"/>
        </dgm:presLayoutVars>
      </dgm:prSet>
      <dgm:spPr/>
      <dgm:t>
        <a:bodyPr/>
        <a:lstStyle/>
        <a:p>
          <a:endParaRPr lang="fr-FR"/>
        </a:p>
      </dgm:t>
    </dgm:pt>
    <dgm:pt modelId="{77940258-8E5E-4A6D-BF5B-77ABC919F9CF}" type="pres">
      <dgm:prSet presAssocID="{0A3441BD-F2D9-4B1E-9144-FB669CB52C75}" presName="centerShape" presStyleLbl="node0" presStyleIdx="0" presStyleCnt="1"/>
      <dgm:spPr/>
      <dgm:t>
        <a:bodyPr/>
        <a:lstStyle/>
        <a:p>
          <a:endParaRPr lang="fr-FR"/>
        </a:p>
      </dgm:t>
    </dgm:pt>
    <dgm:pt modelId="{A94BC2DF-78F9-43D6-9652-2C1C84AB3177}" type="pres">
      <dgm:prSet presAssocID="{F3D52BCA-6A75-4F67-8C78-957CE07EF569}" presName="node" presStyleLbl="node1" presStyleIdx="0" presStyleCnt="4">
        <dgm:presLayoutVars>
          <dgm:bulletEnabled val="1"/>
        </dgm:presLayoutVars>
      </dgm:prSet>
      <dgm:spPr/>
      <dgm:t>
        <a:bodyPr/>
        <a:lstStyle/>
        <a:p>
          <a:endParaRPr lang="fr-FR"/>
        </a:p>
      </dgm:t>
    </dgm:pt>
    <dgm:pt modelId="{13AC546F-325D-4E50-920D-4955D87E3EEE}" type="pres">
      <dgm:prSet presAssocID="{F3D52BCA-6A75-4F67-8C78-957CE07EF569}" presName="dummy" presStyleCnt="0"/>
      <dgm:spPr/>
    </dgm:pt>
    <dgm:pt modelId="{22BE5233-C7A4-4D03-A839-B8B42F7EF156}" type="pres">
      <dgm:prSet presAssocID="{29CB68A0-DA04-4BB7-9283-6CF423B04854}" presName="sibTrans" presStyleLbl="sibTrans2D1" presStyleIdx="0" presStyleCnt="4"/>
      <dgm:spPr/>
      <dgm:t>
        <a:bodyPr/>
        <a:lstStyle/>
        <a:p>
          <a:endParaRPr lang="fr-FR"/>
        </a:p>
      </dgm:t>
    </dgm:pt>
    <dgm:pt modelId="{6D059381-DA37-4CE5-9B7E-85ED12789577}" type="pres">
      <dgm:prSet presAssocID="{D05AD2F7-3F97-4D7C-80F1-3D384304AF00}" presName="node" presStyleLbl="node1" presStyleIdx="1" presStyleCnt="4" custScaleX="115255">
        <dgm:presLayoutVars>
          <dgm:bulletEnabled val="1"/>
        </dgm:presLayoutVars>
      </dgm:prSet>
      <dgm:spPr/>
      <dgm:t>
        <a:bodyPr/>
        <a:lstStyle/>
        <a:p>
          <a:endParaRPr lang="fr-FR"/>
        </a:p>
      </dgm:t>
    </dgm:pt>
    <dgm:pt modelId="{AFBCA199-4B9F-4E20-BE2A-6070A3F109D3}" type="pres">
      <dgm:prSet presAssocID="{D05AD2F7-3F97-4D7C-80F1-3D384304AF00}" presName="dummy" presStyleCnt="0"/>
      <dgm:spPr/>
    </dgm:pt>
    <dgm:pt modelId="{4A6E3125-7645-4CF1-BABA-5873D7DB716B}" type="pres">
      <dgm:prSet presAssocID="{1CEB9215-BDA5-4D89-8F1C-85B220021070}" presName="sibTrans" presStyleLbl="sibTrans2D1" presStyleIdx="1" presStyleCnt="4"/>
      <dgm:spPr/>
      <dgm:t>
        <a:bodyPr/>
        <a:lstStyle/>
        <a:p>
          <a:endParaRPr lang="fr-FR"/>
        </a:p>
      </dgm:t>
    </dgm:pt>
    <dgm:pt modelId="{BF4FABE2-D073-4489-AFED-3E578C3D5D28}" type="pres">
      <dgm:prSet presAssocID="{47F325BB-070F-4F6D-980C-1A1B5CF6FD96}" presName="node" presStyleLbl="node1" presStyleIdx="2" presStyleCnt="4">
        <dgm:presLayoutVars>
          <dgm:bulletEnabled val="1"/>
        </dgm:presLayoutVars>
      </dgm:prSet>
      <dgm:spPr/>
      <dgm:t>
        <a:bodyPr/>
        <a:lstStyle/>
        <a:p>
          <a:endParaRPr lang="fr-FR"/>
        </a:p>
      </dgm:t>
    </dgm:pt>
    <dgm:pt modelId="{E7EE8774-EC91-40A5-9945-D8C51DC3086F}" type="pres">
      <dgm:prSet presAssocID="{47F325BB-070F-4F6D-980C-1A1B5CF6FD96}" presName="dummy" presStyleCnt="0"/>
      <dgm:spPr/>
    </dgm:pt>
    <dgm:pt modelId="{9A3630EB-408D-4A35-B58C-4E34FA5FA9D7}" type="pres">
      <dgm:prSet presAssocID="{A84A4DA5-4802-4148-AB98-A04CB26BBBFC}" presName="sibTrans" presStyleLbl="sibTrans2D1" presStyleIdx="2" presStyleCnt="4"/>
      <dgm:spPr/>
      <dgm:t>
        <a:bodyPr/>
        <a:lstStyle/>
        <a:p>
          <a:endParaRPr lang="fr-FR"/>
        </a:p>
      </dgm:t>
    </dgm:pt>
    <dgm:pt modelId="{D6246830-F51D-44D1-94A8-EFC87664B612}" type="pres">
      <dgm:prSet presAssocID="{9C9DDFF8-1C60-4785-A9C0-646105671915}" presName="node" presStyleLbl="node1" presStyleIdx="3" presStyleCnt="4">
        <dgm:presLayoutVars>
          <dgm:bulletEnabled val="1"/>
        </dgm:presLayoutVars>
      </dgm:prSet>
      <dgm:spPr/>
      <dgm:t>
        <a:bodyPr/>
        <a:lstStyle/>
        <a:p>
          <a:endParaRPr lang="fr-FR"/>
        </a:p>
      </dgm:t>
    </dgm:pt>
    <dgm:pt modelId="{C200B990-9C1F-45A4-8595-1F167462B66C}" type="pres">
      <dgm:prSet presAssocID="{9C9DDFF8-1C60-4785-A9C0-646105671915}" presName="dummy" presStyleCnt="0"/>
      <dgm:spPr/>
    </dgm:pt>
    <dgm:pt modelId="{7B5C3F00-CE8F-427A-A3A3-872F29374BE6}" type="pres">
      <dgm:prSet presAssocID="{279140A3-530F-47BD-B17C-FBE8426A3511}" presName="sibTrans" presStyleLbl="sibTrans2D1" presStyleIdx="3" presStyleCnt="4"/>
      <dgm:spPr/>
      <dgm:t>
        <a:bodyPr/>
        <a:lstStyle/>
        <a:p>
          <a:endParaRPr lang="fr-FR"/>
        </a:p>
      </dgm:t>
    </dgm:pt>
  </dgm:ptLst>
  <dgm:cxnLst>
    <dgm:cxn modelId="{3C8D0333-EEFA-4480-8EF1-24892AD4041A}" srcId="{0A3441BD-F2D9-4B1E-9144-FB669CB52C75}" destId="{9C9DDFF8-1C60-4785-A9C0-646105671915}" srcOrd="3" destOrd="0" parTransId="{F936E194-5101-4855-8B39-4C6196BC9F69}" sibTransId="{279140A3-530F-47BD-B17C-FBE8426A3511}"/>
    <dgm:cxn modelId="{331702C1-881D-3E4E-9146-057553832690}" type="presOf" srcId="{1CEB9215-BDA5-4D89-8F1C-85B220021070}" destId="{4A6E3125-7645-4CF1-BABA-5873D7DB716B}" srcOrd="0" destOrd="0" presId="urn:microsoft.com/office/officeart/2005/8/layout/radial6"/>
    <dgm:cxn modelId="{2FE0EEAF-2048-4AC8-87BA-60B46AB04C8E}" srcId="{55697F2E-C5E5-49C9-A245-86F1904DD8AC}" destId="{0A3441BD-F2D9-4B1E-9144-FB669CB52C75}" srcOrd="0" destOrd="0" parTransId="{E50F2958-C340-4AF0-B92C-2AC2E99A0478}" sibTransId="{C0ADF435-4C7E-4739-BC47-495E8D2B4518}"/>
    <dgm:cxn modelId="{704A1406-9845-BC4C-BECB-34533D4D912D}" type="presOf" srcId="{279140A3-530F-47BD-B17C-FBE8426A3511}" destId="{7B5C3F00-CE8F-427A-A3A3-872F29374BE6}" srcOrd="0" destOrd="0" presId="urn:microsoft.com/office/officeart/2005/8/layout/radial6"/>
    <dgm:cxn modelId="{590C00F7-488A-1247-AEFC-85FC6DB86BA9}" type="presOf" srcId="{9C9DDFF8-1C60-4785-A9C0-646105671915}" destId="{D6246830-F51D-44D1-94A8-EFC87664B612}" srcOrd="0" destOrd="0" presId="urn:microsoft.com/office/officeart/2005/8/layout/radial6"/>
    <dgm:cxn modelId="{BF921003-7944-FA48-9482-4A913E8CF6AD}" type="presOf" srcId="{F3D52BCA-6A75-4F67-8C78-957CE07EF569}" destId="{A94BC2DF-78F9-43D6-9652-2C1C84AB3177}" srcOrd="0" destOrd="0" presId="urn:microsoft.com/office/officeart/2005/8/layout/radial6"/>
    <dgm:cxn modelId="{2F6FE7CA-EE7C-1C45-AABC-84CCA90983A6}" type="presOf" srcId="{47F325BB-070F-4F6D-980C-1A1B5CF6FD96}" destId="{BF4FABE2-D073-4489-AFED-3E578C3D5D28}" srcOrd="0" destOrd="0" presId="urn:microsoft.com/office/officeart/2005/8/layout/radial6"/>
    <dgm:cxn modelId="{ED448DA8-4B67-47AC-93E2-612370024491}" srcId="{0A3441BD-F2D9-4B1E-9144-FB669CB52C75}" destId="{F3D52BCA-6A75-4F67-8C78-957CE07EF569}" srcOrd="0" destOrd="0" parTransId="{0E60792F-FA68-4891-ACBD-7C0B9F0016FD}" sibTransId="{29CB68A0-DA04-4BB7-9283-6CF423B04854}"/>
    <dgm:cxn modelId="{6E62C434-67FE-4742-B9E4-45D3954EE3EA}" srcId="{0A3441BD-F2D9-4B1E-9144-FB669CB52C75}" destId="{47F325BB-070F-4F6D-980C-1A1B5CF6FD96}" srcOrd="2" destOrd="0" parTransId="{75CC27BE-BCE2-43FA-8BCB-D089F9EF647E}" sibTransId="{A84A4DA5-4802-4148-AB98-A04CB26BBBFC}"/>
    <dgm:cxn modelId="{4C80BD79-4F1F-D641-9018-D12BB010E4C2}" type="presOf" srcId="{29CB68A0-DA04-4BB7-9283-6CF423B04854}" destId="{22BE5233-C7A4-4D03-A839-B8B42F7EF156}" srcOrd="0" destOrd="0" presId="urn:microsoft.com/office/officeart/2005/8/layout/radial6"/>
    <dgm:cxn modelId="{EDF6C359-C714-4416-8F91-6DA5507756D3}" srcId="{0A3441BD-F2D9-4B1E-9144-FB669CB52C75}" destId="{D05AD2F7-3F97-4D7C-80F1-3D384304AF00}" srcOrd="1" destOrd="0" parTransId="{D119FAD4-B0FE-402D-AB58-7C5A2458069D}" sibTransId="{1CEB9215-BDA5-4D89-8F1C-85B220021070}"/>
    <dgm:cxn modelId="{876F673C-D5F5-1F47-8252-106161F73DCD}" type="presOf" srcId="{0A3441BD-F2D9-4B1E-9144-FB669CB52C75}" destId="{77940258-8E5E-4A6D-BF5B-77ABC919F9CF}" srcOrd="0" destOrd="0" presId="urn:microsoft.com/office/officeart/2005/8/layout/radial6"/>
    <dgm:cxn modelId="{79969235-4513-5346-9005-B2D3BB024C0A}" type="presOf" srcId="{A84A4DA5-4802-4148-AB98-A04CB26BBBFC}" destId="{9A3630EB-408D-4A35-B58C-4E34FA5FA9D7}" srcOrd="0" destOrd="0" presId="urn:microsoft.com/office/officeart/2005/8/layout/radial6"/>
    <dgm:cxn modelId="{1592FDD8-064C-E648-B8E2-E4D75C2A7BFE}" type="presOf" srcId="{55697F2E-C5E5-49C9-A245-86F1904DD8AC}" destId="{4F184964-6A34-41C7-8AFE-11A51C9413F8}" srcOrd="0" destOrd="0" presId="urn:microsoft.com/office/officeart/2005/8/layout/radial6"/>
    <dgm:cxn modelId="{893D004D-1BA8-8843-A577-7501CD1FC029}" type="presOf" srcId="{D05AD2F7-3F97-4D7C-80F1-3D384304AF00}" destId="{6D059381-DA37-4CE5-9B7E-85ED12789577}" srcOrd="0" destOrd="0" presId="urn:microsoft.com/office/officeart/2005/8/layout/radial6"/>
    <dgm:cxn modelId="{7118E208-B569-EF4C-B248-ED953AA1A9C5}" type="presParOf" srcId="{4F184964-6A34-41C7-8AFE-11A51C9413F8}" destId="{77940258-8E5E-4A6D-BF5B-77ABC919F9CF}" srcOrd="0" destOrd="0" presId="urn:microsoft.com/office/officeart/2005/8/layout/radial6"/>
    <dgm:cxn modelId="{7B680CAD-AE9A-AF41-9673-679C773A544E}" type="presParOf" srcId="{4F184964-6A34-41C7-8AFE-11A51C9413F8}" destId="{A94BC2DF-78F9-43D6-9652-2C1C84AB3177}" srcOrd="1" destOrd="0" presId="urn:microsoft.com/office/officeart/2005/8/layout/radial6"/>
    <dgm:cxn modelId="{8133A1EE-42B2-624D-80AF-1D589F111650}" type="presParOf" srcId="{4F184964-6A34-41C7-8AFE-11A51C9413F8}" destId="{13AC546F-325D-4E50-920D-4955D87E3EEE}" srcOrd="2" destOrd="0" presId="urn:microsoft.com/office/officeart/2005/8/layout/radial6"/>
    <dgm:cxn modelId="{B3A7DFDC-64D5-8549-8E23-5EC977F62EF9}" type="presParOf" srcId="{4F184964-6A34-41C7-8AFE-11A51C9413F8}" destId="{22BE5233-C7A4-4D03-A839-B8B42F7EF156}" srcOrd="3" destOrd="0" presId="urn:microsoft.com/office/officeart/2005/8/layout/radial6"/>
    <dgm:cxn modelId="{601EB976-6FFA-A148-B9A9-1A3E1BF87026}" type="presParOf" srcId="{4F184964-6A34-41C7-8AFE-11A51C9413F8}" destId="{6D059381-DA37-4CE5-9B7E-85ED12789577}" srcOrd="4" destOrd="0" presId="urn:microsoft.com/office/officeart/2005/8/layout/radial6"/>
    <dgm:cxn modelId="{3F3417EA-F46C-CA48-B47C-F52F7A50BC5C}" type="presParOf" srcId="{4F184964-6A34-41C7-8AFE-11A51C9413F8}" destId="{AFBCA199-4B9F-4E20-BE2A-6070A3F109D3}" srcOrd="5" destOrd="0" presId="urn:microsoft.com/office/officeart/2005/8/layout/radial6"/>
    <dgm:cxn modelId="{B5BEDD2F-4442-E943-9255-89211401D9CB}" type="presParOf" srcId="{4F184964-6A34-41C7-8AFE-11A51C9413F8}" destId="{4A6E3125-7645-4CF1-BABA-5873D7DB716B}" srcOrd="6" destOrd="0" presId="urn:microsoft.com/office/officeart/2005/8/layout/radial6"/>
    <dgm:cxn modelId="{999A2378-B92B-9943-93EA-0B5E239C7F3E}" type="presParOf" srcId="{4F184964-6A34-41C7-8AFE-11A51C9413F8}" destId="{BF4FABE2-D073-4489-AFED-3E578C3D5D28}" srcOrd="7" destOrd="0" presId="urn:microsoft.com/office/officeart/2005/8/layout/radial6"/>
    <dgm:cxn modelId="{7DD8A097-252D-C94F-99FD-3A5FD42F4B76}" type="presParOf" srcId="{4F184964-6A34-41C7-8AFE-11A51C9413F8}" destId="{E7EE8774-EC91-40A5-9945-D8C51DC3086F}" srcOrd="8" destOrd="0" presId="urn:microsoft.com/office/officeart/2005/8/layout/radial6"/>
    <dgm:cxn modelId="{AC6C5314-9E9F-C641-B785-838E270921A8}" type="presParOf" srcId="{4F184964-6A34-41C7-8AFE-11A51C9413F8}" destId="{9A3630EB-408D-4A35-B58C-4E34FA5FA9D7}" srcOrd="9" destOrd="0" presId="urn:microsoft.com/office/officeart/2005/8/layout/radial6"/>
    <dgm:cxn modelId="{ED6E042D-6435-F649-97E2-7B3A0846EB09}" type="presParOf" srcId="{4F184964-6A34-41C7-8AFE-11A51C9413F8}" destId="{D6246830-F51D-44D1-94A8-EFC87664B612}" srcOrd="10" destOrd="0" presId="urn:microsoft.com/office/officeart/2005/8/layout/radial6"/>
    <dgm:cxn modelId="{F4A25331-18D4-8044-93DF-B52E628A440D}" type="presParOf" srcId="{4F184964-6A34-41C7-8AFE-11A51C9413F8}" destId="{C200B990-9C1F-45A4-8595-1F167462B66C}" srcOrd="11" destOrd="0" presId="urn:microsoft.com/office/officeart/2005/8/layout/radial6"/>
    <dgm:cxn modelId="{B296F614-E9C4-6D4F-96FB-60CAFDC073CC}" type="presParOf" srcId="{4F184964-6A34-41C7-8AFE-11A51C9413F8}" destId="{7B5C3F00-CE8F-427A-A3A3-872F29374BE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63FE0411-6282-40FD-9282-ADBA5EF2B06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a:t>
          </a:r>
          <a:r>
            <a:rPr lang="lv-LV" sz="2100" b="1" dirty="0" err="1"/>
            <a:t>Self-assessment</a:t>
          </a:r>
          <a:r>
            <a:rPr lang="lv-LV" sz="2100" b="1" dirty="0"/>
            <a:t> process</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a:t>
          </a:r>
          <a:r>
            <a:rPr lang="lv-LV" b="1" dirty="0" err="1"/>
            <a:t>Submission</a:t>
          </a:r>
          <a:r>
            <a:rPr lang="lv-LV" b="1" dirty="0"/>
            <a:t> </a:t>
          </a:r>
          <a:r>
            <a:rPr lang="lv-LV" b="1" dirty="0" err="1"/>
            <a:t>of</a:t>
          </a:r>
          <a:r>
            <a:rPr lang="lv-LV" b="1" dirty="0"/>
            <a:t> </a:t>
          </a:r>
          <a:r>
            <a:rPr lang="lv-LV" b="1" dirty="0" err="1"/>
            <a:t>the</a:t>
          </a:r>
          <a:r>
            <a:rPr lang="lv-LV" b="1" dirty="0"/>
            <a:t> </a:t>
          </a:r>
          <a:r>
            <a:rPr lang="lv-LV" b="1" dirty="0" err="1"/>
            <a:t>application</a:t>
          </a:r>
          <a:r>
            <a:rPr lang="lv-LV" b="1" dirty="0"/>
            <a:t> </a:t>
          </a:r>
          <a:r>
            <a:rPr lang="lv-LV" b="1" dirty="0" err="1"/>
            <a:t>and</a:t>
          </a:r>
          <a:r>
            <a:rPr lang="lv-LV" b="1" dirty="0"/>
            <a:t> </a:t>
          </a:r>
          <a:r>
            <a:rPr lang="lv-LV" b="1" dirty="0" err="1"/>
            <a:t>self-assessment</a:t>
          </a:r>
          <a:r>
            <a:rPr lang="lv-LV" b="1" dirty="0"/>
            <a:t> </a:t>
          </a:r>
          <a:r>
            <a:rPr lang="lv-LV" b="1" dirty="0" err="1"/>
            <a:t>report</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tyle>
          <a:lnRef idx="3">
            <a:schemeClr val="lt1"/>
          </a:lnRef>
          <a:fillRef idx="1">
            <a:schemeClr val="accent6"/>
          </a:fillRef>
          <a:effectRef idx="1">
            <a:schemeClr val="accent6"/>
          </a:effectRef>
          <a:fontRef idx="minor">
            <a:schemeClr val="lt1"/>
          </a:fontRef>
        </dgm:style>
      </dgm:prSet>
      <dgm:spPr/>
      <dgm:t>
        <a:bodyPr/>
        <a:lstStyle/>
        <a:p>
          <a:r>
            <a:rPr lang="lv-LV" b="1" dirty="0"/>
            <a:t>3. </a:t>
          </a:r>
          <a:r>
            <a:rPr lang="lv-LV" b="1" dirty="0" err="1"/>
            <a:t>Review</a:t>
          </a:r>
          <a:r>
            <a:rPr lang="lv-LV" b="1" dirty="0"/>
            <a:t> </a:t>
          </a:r>
          <a:r>
            <a:rPr lang="lv-LV" b="1" dirty="0" err="1"/>
            <a:t>of</a:t>
          </a:r>
          <a:r>
            <a:rPr lang="lv-LV" b="1" dirty="0"/>
            <a:t> </a:t>
          </a:r>
          <a:r>
            <a:rPr lang="lv-LV" b="1" dirty="0" err="1"/>
            <a:t>the</a:t>
          </a:r>
          <a:r>
            <a:rPr lang="lv-LV" b="1" dirty="0"/>
            <a:t> </a:t>
          </a:r>
          <a:r>
            <a:rPr lang="lv-LV" b="1" dirty="0" err="1"/>
            <a:t>documents</a:t>
          </a:r>
          <a:r>
            <a:rPr lang="lv-LV" b="1" dirty="0"/>
            <a:t> </a:t>
          </a:r>
          <a:r>
            <a:rPr lang="lv-LV" b="1" dirty="0" err="1"/>
            <a:t>by</a:t>
          </a:r>
          <a:r>
            <a:rPr lang="lv-LV" b="1" dirty="0"/>
            <a:t> </a:t>
          </a:r>
          <a:r>
            <a:rPr lang="lv-LV" b="1" dirty="0" err="1"/>
            <a:t>the</a:t>
          </a:r>
          <a:r>
            <a:rPr lang="lv-LV" b="1" dirty="0"/>
            <a:t> </a:t>
          </a:r>
          <a:r>
            <a:rPr lang="lv-LV" b="1" dirty="0" err="1"/>
            <a:t>Agency</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a:t>4. </a:t>
          </a:r>
          <a:r>
            <a:rPr lang="lv-LV" b="1" dirty="0" err="1"/>
            <a:t>Composing</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a:t>
          </a:r>
          <a:r>
            <a:rPr lang="lv-LV" b="1" dirty="0" err="1"/>
            <a:t>Visit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a:t>
          </a:r>
          <a:r>
            <a:rPr lang="lv-LV" b="1" dirty="0" err="1"/>
            <a:t>Joint</a:t>
          </a:r>
          <a:r>
            <a:rPr lang="lv-LV" b="1" dirty="0"/>
            <a:t> </a:t>
          </a:r>
          <a:r>
            <a:rPr lang="lv-LV" b="1" dirty="0" err="1"/>
            <a:t>report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a:t>
          </a:r>
          <a:r>
            <a:rPr lang="lv-LV" b="1" dirty="0" err="1"/>
            <a:t>Comments</a:t>
          </a:r>
          <a:r>
            <a:rPr lang="lv-LV" b="1" dirty="0"/>
            <a:t> </a:t>
          </a:r>
          <a:r>
            <a:rPr lang="lv-LV" b="1" dirty="0" err="1"/>
            <a:t>by</a:t>
          </a:r>
          <a:r>
            <a:rPr lang="lv-LV" b="1" dirty="0"/>
            <a:t> HEI </a:t>
          </a:r>
          <a:r>
            <a:rPr lang="lv-LV" b="1" dirty="0" err="1"/>
            <a:t>on</a:t>
          </a:r>
          <a:r>
            <a:rPr lang="lv-LV" b="1" dirty="0"/>
            <a:t> </a:t>
          </a:r>
          <a:r>
            <a:rPr lang="lv-LV" b="1" dirty="0" err="1"/>
            <a:t>the</a:t>
          </a:r>
          <a:r>
            <a:rPr lang="lv-LV" b="1" dirty="0"/>
            <a:t> </a:t>
          </a:r>
          <a:r>
            <a:rPr lang="lv-LV" b="1" dirty="0" err="1"/>
            <a:t>factual</a:t>
          </a:r>
          <a:r>
            <a:rPr lang="lv-LV" b="1" dirty="0"/>
            <a:t> </a:t>
          </a:r>
          <a:r>
            <a:rPr lang="lv-LV" b="1" dirty="0" err="1"/>
            <a:t>errors</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a:t>
          </a:r>
          <a:r>
            <a:rPr lang="lv-LV" b="1" dirty="0" err="1"/>
            <a:t>Decision</a:t>
          </a:r>
          <a:r>
            <a:rPr lang="lv-LV" b="1" dirty="0"/>
            <a:t> </a:t>
          </a:r>
          <a:r>
            <a:rPr lang="lv-LV" b="1" dirty="0" err="1"/>
            <a:t>by</a:t>
          </a:r>
          <a:r>
            <a:rPr lang="lv-LV" b="1" dirty="0"/>
            <a:t> </a:t>
          </a:r>
          <a:r>
            <a:rPr lang="lv-LV" b="1" dirty="0" err="1"/>
            <a:t>the</a:t>
          </a:r>
          <a:r>
            <a:rPr lang="lv-LV" b="1" dirty="0"/>
            <a:t> </a:t>
          </a:r>
          <a:r>
            <a:rPr lang="lv-LV" b="1" dirty="0" err="1"/>
            <a:t>Committee</a:t>
          </a:r>
          <a:r>
            <a:rPr lang="lv-LV" b="1" dirty="0"/>
            <a:t> (</a:t>
          </a:r>
          <a:r>
            <a:rPr lang="lv-LV" b="1" dirty="0" err="1"/>
            <a:t>with</a:t>
          </a:r>
          <a:r>
            <a:rPr lang="lv-LV" b="1" dirty="0"/>
            <a:t> </a:t>
          </a:r>
          <a:r>
            <a:rPr lang="lv-LV" b="1" dirty="0" err="1"/>
            <a:t>the</a:t>
          </a:r>
          <a:r>
            <a:rPr lang="lv-LV" b="1" dirty="0"/>
            <a:t> HEI </a:t>
          </a:r>
          <a:r>
            <a:rPr lang="lv-LV" b="1" dirty="0" err="1"/>
            <a:t>present</a:t>
          </a:r>
          <a:r>
            <a:rPr lang="lv-LV" b="1" dirty="0"/>
            <a:t>)</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err="1"/>
            <a:t>Follow-up</a:t>
          </a:r>
          <a:r>
            <a:rPr lang="lv-LV" b="1" dirty="0"/>
            <a:t> </a:t>
          </a:r>
          <a:r>
            <a:rPr lang="lv-LV" b="1" dirty="0" err="1"/>
            <a:t>procedures</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tyle>
          <a:lnRef idx="3">
            <a:schemeClr val="lt1"/>
          </a:lnRef>
          <a:fillRef idx="1">
            <a:schemeClr val="accent1"/>
          </a:fillRef>
          <a:effectRef idx="1">
            <a:schemeClr val="accent1"/>
          </a:effectRef>
          <a:fontRef idx="minor">
            <a:schemeClr val="lt1"/>
          </a:fontRef>
        </dgm:style>
      </dgm:prSet>
      <dgm:spPr/>
      <dgm:t>
        <a:bodyPr/>
        <a:lstStyle/>
        <a:p>
          <a:r>
            <a:rPr lang="en-US" b="1" dirty="0"/>
            <a:t>5. Experts work before the site visit</a:t>
          </a:r>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fr-FR"/>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fr-FR"/>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fr-FR"/>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fr-FR"/>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fr-FR"/>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fr-FR"/>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fr-FR"/>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fr-FR"/>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fr-FR"/>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fr-FR"/>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fr-FR"/>
        </a:p>
      </dgm:t>
    </dgm:pt>
  </dgm:ptLst>
  <dgm:cxnLst>
    <dgm:cxn modelId="{DEA2E4C3-861B-4361-8A7F-A36414A61543}" srcId="{63FE0411-6282-40FD-9282-ADBA5EF2B061}" destId="{592AE783-1CF7-440F-A9F4-F160EC409278}" srcOrd="3" destOrd="0" parTransId="{15086F44-58BA-4E87-9F84-288A947299A8}" sibTransId="{5D2A0398-90F8-474B-9721-58241F9D59F3}"/>
    <dgm:cxn modelId="{8456ACF1-683C-C448-AED8-B8C472F2919A}" type="presOf" srcId="{3E991F27-D853-40AE-A1E9-36733659031C}" destId="{4D1BFC32-9C7C-4C2E-945A-4FBA29E5398E}" srcOrd="0" destOrd="0" presId="urn:microsoft.com/office/officeart/2005/8/layout/vList3"/>
    <dgm:cxn modelId="{80240779-3605-6B41-8F07-1077C7F67F55}" type="presOf" srcId="{B568960D-25C2-4C66-9BB5-72D74EFF2EFC}" destId="{38D1EEBF-A80F-43B3-BF2B-D29B6A83F674}" srcOrd="0" destOrd="0" presId="urn:microsoft.com/office/officeart/2005/8/layout/vList3"/>
    <dgm:cxn modelId="{282DA2A9-57A2-4F41-BD90-5D480D0D2BE0}" type="presOf" srcId="{8AA6FECC-2BB8-41E5-8EFC-4848DD5C8A38}" destId="{48C2BDE2-AA0B-4F7E-865F-13C50FD5E6DD}" srcOrd="0" destOrd="0" presId="urn:microsoft.com/office/officeart/2005/8/layout/vList3"/>
    <dgm:cxn modelId="{DB349726-8B32-4828-8413-E9B3732EDBDF}" srcId="{63FE0411-6282-40FD-9282-ADBA5EF2B061}" destId="{8AA6FECC-2BB8-41E5-8EFC-4848DD5C8A38}" srcOrd="1" destOrd="0" parTransId="{FA0D9D62-2EC3-4DE8-ABEA-59CE3F1D7CDC}" sibTransId="{8756CAC5-98EF-459F-940F-63EC07028415}"/>
    <dgm:cxn modelId="{A0AA253B-8183-5F43-B53F-20F4BBCB66F1}" type="presOf" srcId="{62F93DB4-FE2F-4870-B21E-7DF64ED26006}" destId="{060ADDF9-40C9-424F-84CE-34697BF7B79B}" srcOrd="0" destOrd="0" presId="urn:microsoft.com/office/officeart/2005/8/layout/vList3"/>
    <dgm:cxn modelId="{14717ADF-6159-0048-82D7-14EAA2A9A507}" type="presOf" srcId="{DC539B8F-034E-4BAB-8A53-03EA5E9C246B}" destId="{C5ADF46F-7803-458F-B0DF-73A23D416FF2}" srcOrd="0" destOrd="0" presId="urn:microsoft.com/office/officeart/2005/8/layout/vList3"/>
    <dgm:cxn modelId="{0C5327E6-2EFD-4081-AD3C-34EB9EB4BA56}" srcId="{63FE0411-6282-40FD-9282-ADBA5EF2B061}" destId="{B568960D-25C2-4C66-9BB5-72D74EFF2EFC}" srcOrd="6" destOrd="0" parTransId="{252F744E-092C-4E6D-86BD-5F1F9A1A0449}" sibTransId="{6EF7EA6A-C095-4143-BB51-358032BF7A7B}"/>
    <dgm:cxn modelId="{BC76FE39-A8EB-4D6E-8031-367DABC7A9ED}" srcId="{63FE0411-6282-40FD-9282-ADBA5EF2B061}" destId="{4665C380-C17B-43A9-8894-CBFB09082CFE}" srcOrd="0" destOrd="0" parTransId="{B59BFAEA-F51F-483E-AB14-5E42ACA17137}" sibTransId="{6D2DD055-EF15-4B15-AA84-6A7AD865947D}"/>
    <dgm:cxn modelId="{5C41C92A-F5CE-FB42-B1C9-8587780D6C93}" type="presOf" srcId="{686845A3-E9C6-4651-8A5C-C5F57723CE4B}" destId="{CF64DE1E-878E-4237-9D16-F97519873024}" srcOrd="0" destOrd="0" presId="urn:microsoft.com/office/officeart/2005/8/layout/vList3"/>
    <dgm:cxn modelId="{7A5C1973-E7D8-E540-BDD3-26C5EC701D0D}" type="presOf" srcId="{592AE783-1CF7-440F-A9F4-F160EC409278}" destId="{BB1606FB-65B9-4E8B-BBAA-D5080D314816}" srcOrd="0" destOrd="0" presId="urn:microsoft.com/office/officeart/2005/8/layout/vList3"/>
    <dgm:cxn modelId="{7F8FE65C-5F90-4856-B8BF-FDC492AA2945}" srcId="{63FE0411-6282-40FD-9282-ADBA5EF2B061}" destId="{62F93DB4-FE2F-4870-B21E-7DF64ED26006}" srcOrd="8" destOrd="0" parTransId="{98368B17-BFAD-4DC7-B2B3-391FC6077B88}" sibTransId="{FD1DFDCB-A9BD-4BDE-9053-D712EE17716F}"/>
    <dgm:cxn modelId="{1BB17C8C-A37A-FC4C-85A9-56612033EB8E}" type="presOf" srcId="{2DA73B92-8D84-4488-B86B-8B56A9E92496}" destId="{CEBCC035-F70D-4DE0-9DD7-563C5D8C9486}" srcOrd="0" destOrd="0" presId="urn:microsoft.com/office/officeart/2005/8/layout/vList3"/>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1DE4A0B8-2A74-4B99-A893-3C843BAD7F49}" srcId="{63FE0411-6282-40FD-9282-ADBA5EF2B061}" destId="{C04904B6-70C0-4632-AB16-A1DF67B25662}" srcOrd="4" destOrd="0" parTransId="{692EB603-28AE-42AE-82DF-01FF2EB72D01}" sibTransId="{46F96CFD-F9A9-44AC-9BD0-17B67BD9EFC6}"/>
    <dgm:cxn modelId="{DD048F26-CFBA-FE45-9AAA-2F16B1011EFA}" type="presOf" srcId="{4665C380-C17B-43A9-8894-CBFB09082CFE}" destId="{1273ABE4-8B0E-41E1-BAF4-FA98401C4CF1}" srcOrd="0" destOrd="0" presId="urn:microsoft.com/office/officeart/2005/8/layout/vList3"/>
    <dgm:cxn modelId="{02347DEE-A86B-0D4D-97E9-6C8EBD10F11C}" type="presOf" srcId="{C04904B6-70C0-4632-AB16-A1DF67B25662}" destId="{72C19A98-FBB8-4495-A90A-5F55D1A288CE}" srcOrd="0" destOrd="0" presId="urn:microsoft.com/office/officeart/2005/8/layout/vList3"/>
    <dgm:cxn modelId="{7C1872B7-CE40-3646-B7AE-74275772B541}" type="presOf" srcId="{63FE0411-6282-40FD-9282-ADBA5EF2B061}" destId="{01E98E69-2805-4474-A4F7-9FADFAC26638}" srcOrd="0" destOrd="0" presId="urn:microsoft.com/office/officeart/2005/8/layout/vList3"/>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A879255F-1FDF-BE49-9936-6AC8587D0757}" type="presParOf" srcId="{01E98E69-2805-4474-A4F7-9FADFAC26638}" destId="{C48BCC91-20B4-44C7-BCD6-A0A744F66923}" srcOrd="0" destOrd="0" presId="urn:microsoft.com/office/officeart/2005/8/layout/vList3"/>
    <dgm:cxn modelId="{696CA49F-FC30-9C43-B19D-6B2725F5E134}" type="presParOf" srcId="{C48BCC91-20B4-44C7-BCD6-A0A744F66923}" destId="{E2C3AF42-086F-4707-B275-814D19B2D526}" srcOrd="0" destOrd="0" presId="urn:microsoft.com/office/officeart/2005/8/layout/vList3"/>
    <dgm:cxn modelId="{9E26CD44-6FFD-FC49-AF18-6D64310745FD}" type="presParOf" srcId="{C48BCC91-20B4-44C7-BCD6-A0A744F66923}" destId="{1273ABE4-8B0E-41E1-BAF4-FA98401C4CF1}" srcOrd="1" destOrd="0" presId="urn:microsoft.com/office/officeart/2005/8/layout/vList3"/>
    <dgm:cxn modelId="{F40E645C-F65D-BC4B-9C9E-9A87A65FB997}" type="presParOf" srcId="{01E98E69-2805-4474-A4F7-9FADFAC26638}" destId="{1DCD0FE0-42E6-44EF-97D5-9F733C72FE8A}" srcOrd="1" destOrd="0" presId="urn:microsoft.com/office/officeart/2005/8/layout/vList3"/>
    <dgm:cxn modelId="{26713D8B-9544-194C-A01E-2402251F6E9E}" type="presParOf" srcId="{01E98E69-2805-4474-A4F7-9FADFAC26638}" destId="{FCEC8EAA-9368-4652-A21D-6EF0DF7DF395}" srcOrd="2" destOrd="0" presId="urn:microsoft.com/office/officeart/2005/8/layout/vList3"/>
    <dgm:cxn modelId="{303070CC-1591-B744-8613-797F6F0F3305}" type="presParOf" srcId="{FCEC8EAA-9368-4652-A21D-6EF0DF7DF395}" destId="{B49B4680-C1F8-45AB-BA11-97A54C8CEDAA}" srcOrd="0" destOrd="0" presId="urn:microsoft.com/office/officeart/2005/8/layout/vList3"/>
    <dgm:cxn modelId="{8D51414B-08D4-3E4C-81DF-B3EBDBB64322}" type="presParOf" srcId="{FCEC8EAA-9368-4652-A21D-6EF0DF7DF395}" destId="{48C2BDE2-AA0B-4F7E-865F-13C50FD5E6DD}" srcOrd="1" destOrd="0" presId="urn:microsoft.com/office/officeart/2005/8/layout/vList3"/>
    <dgm:cxn modelId="{0F06B4F6-A54E-7049-A6D2-5B81B5F84C50}" type="presParOf" srcId="{01E98E69-2805-4474-A4F7-9FADFAC26638}" destId="{140F300D-2D64-4A39-9A7A-7E19E37F8E57}" srcOrd="3" destOrd="0" presId="urn:microsoft.com/office/officeart/2005/8/layout/vList3"/>
    <dgm:cxn modelId="{A01F216B-A7CB-0647-A9D4-B0D3FB95F6FF}" type="presParOf" srcId="{01E98E69-2805-4474-A4F7-9FADFAC26638}" destId="{A85C7FDD-BE04-4B89-BB36-66E3ACBDDF28}" srcOrd="4" destOrd="0" presId="urn:microsoft.com/office/officeart/2005/8/layout/vList3"/>
    <dgm:cxn modelId="{03280AC8-BC5E-9745-ADCA-6A24F5197844}" type="presParOf" srcId="{A85C7FDD-BE04-4B89-BB36-66E3ACBDDF28}" destId="{2A6AECD8-6980-4D70-9E43-D6FA5B39248C}" srcOrd="0" destOrd="0" presId="urn:microsoft.com/office/officeart/2005/8/layout/vList3"/>
    <dgm:cxn modelId="{41FC5078-EFD8-B249-9A7A-832B3BC15564}" type="presParOf" srcId="{A85C7FDD-BE04-4B89-BB36-66E3ACBDDF28}" destId="{4D1BFC32-9C7C-4C2E-945A-4FBA29E5398E}" srcOrd="1" destOrd="0" presId="urn:microsoft.com/office/officeart/2005/8/layout/vList3"/>
    <dgm:cxn modelId="{3D170BFB-ECD1-FC42-AC3C-84EAE80EF3FC}" type="presParOf" srcId="{01E98E69-2805-4474-A4F7-9FADFAC26638}" destId="{00044186-4C72-4066-B9B0-34E2485EEB93}" srcOrd="5" destOrd="0" presId="urn:microsoft.com/office/officeart/2005/8/layout/vList3"/>
    <dgm:cxn modelId="{AE795E38-4892-DA43-BFB0-8CA451E9F996}" type="presParOf" srcId="{01E98E69-2805-4474-A4F7-9FADFAC26638}" destId="{CACC0E42-9211-4596-BEA1-F5B3C372BA83}" srcOrd="6" destOrd="0" presId="urn:microsoft.com/office/officeart/2005/8/layout/vList3"/>
    <dgm:cxn modelId="{412E4156-1839-0945-BBF0-1B8C35C2CF5A}" type="presParOf" srcId="{CACC0E42-9211-4596-BEA1-F5B3C372BA83}" destId="{F3A1AAA4-42E2-4275-80EC-A39514B3ACCC}" srcOrd="0" destOrd="0" presId="urn:microsoft.com/office/officeart/2005/8/layout/vList3"/>
    <dgm:cxn modelId="{29D204E8-8E6F-E04C-9DAB-94A0FB27C111}" type="presParOf" srcId="{CACC0E42-9211-4596-BEA1-F5B3C372BA83}" destId="{BB1606FB-65B9-4E8B-BBAA-D5080D314816}" srcOrd="1" destOrd="0" presId="urn:microsoft.com/office/officeart/2005/8/layout/vList3"/>
    <dgm:cxn modelId="{0A508EF4-56D3-CF42-B7F5-EB5E1C4F94D9}" type="presParOf" srcId="{01E98E69-2805-4474-A4F7-9FADFAC26638}" destId="{D2CE5C7B-0D96-4F06-856E-0C88298B0F21}" srcOrd="7" destOrd="0" presId="urn:microsoft.com/office/officeart/2005/8/layout/vList3"/>
    <dgm:cxn modelId="{224ABC23-BAA9-DC4B-8D9A-54B84C836E59}" type="presParOf" srcId="{01E98E69-2805-4474-A4F7-9FADFAC26638}" destId="{7795510C-9257-41CF-9B58-8B32D94858F5}" srcOrd="8" destOrd="0" presId="urn:microsoft.com/office/officeart/2005/8/layout/vList3"/>
    <dgm:cxn modelId="{F8849336-AAF7-4640-92E7-FCAEBB0AAE34}" type="presParOf" srcId="{7795510C-9257-41CF-9B58-8B32D94858F5}" destId="{2352210E-3A7E-4133-AA65-1002D88397AB}" srcOrd="0" destOrd="0" presId="urn:microsoft.com/office/officeart/2005/8/layout/vList3"/>
    <dgm:cxn modelId="{1BC1E260-E4DB-184A-BE3C-BBD7D96EDCDE}" type="presParOf" srcId="{7795510C-9257-41CF-9B58-8B32D94858F5}" destId="{72C19A98-FBB8-4495-A90A-5F55D1A288CE}" srcOrd="1" destOrd="0" presId="urn:microsoft.com/office/officeart/2005/8/layout/vList3"/>
    <dgm:cxn modelId="{EAD7B16E-E38E-DC43-966B-5C7788B8C4E4}" type="presParOf" srcId="{01E98E69-2805-4474-A4F7-9FADFAC26638}" destId="{43E119DD-6138-4BE7-B2C8-986F104F950B}" srcOrd="9" destOrd="0" presId="urn:microsoft.com/office/officeart/2005/8/layout/vList3"/>
    <dgm:cxn modelId="{6F3A858B-E5B5-404A-88AA-16E7EE44A1EA}" type="presParOf" srcId="{01E98E69-2805-4474-A4F7-9FADFAC26638}" destId="{26D0CC5A-0980-498B-A9B8-E67D7F7F3281}" srcOrd="10" destOrd="0" presId="urn:microsoft.com/office/officeart/2005/8/layout/vList3"/>
    <dgm:cxn modelId="{7D02BCCA-E770-4A44-B936-F943907D9167}" type="presParOf" srcId="{26D0CC5A-0980-498B-A9B8-E67D7F7F3281}" destId="{AEDD7280-2F10-424F-A634-013CCED39359}" srcOrd="0" destOrd="0" presId="urn:microsoft.com/office/officeart/2005/8/layout/vList3"/>
    <dgm:cxn modelId="{637965A8-7ACD-3844-A7A6-8E0248293093}" type="presParOf" srcId="{26D0CC5A-0980-498B-A9B8-E67D7F7F3281}" destId="{CF64DE1E-878E-4237-9D16-F97519873024}" srcOrd="1" destOrd="0" presId="urn:microsoft.com/office/officeart/2005/8/layout/vList3"/>
    <dgm:cxn modelId="{84CB0067-DE7F-8945-81A7-D92F909384B4}" type="presParOf" srcId="{01E98E69-2805-4474-A4F7-9FADFAC26638}" destId="{8B1CFE9C-7EDC-422D-A2F5-5F809D1C95B7}" srcOrd="11" destOrd="0" presId="urn:microsoft.com/office/officeart/2005/8/layout/vList3"/>
    <dgm:cxn modelId="{3DD3768E-F4A7-344B-9694-23380A3492D9}" type="presParOf" srcId="{01E98E69-2805-4474-A4F7-9FADFAC26638}" destId="{803AB0E3-64F7-4205-8F27-DC23685AFFFB}" srcOrd="12" destOrd="0" presId="urn:microsoft.com/office/officeart/2005/8/layout/vList3"/>
    <dgm:cxn modelId="{8C0922D3-DC90-B94C-BC5F-3F14FE7F3A98}" type="presParOf" srcId="{803AB0E3-64F7-4205-8F27-DC23685AFFFB}" destId="{2F286D19-741E-4ACF-9482-1573B0E78099}" srcOrd="0" destOrd="0" presId="urn:microsoft.com/office/officeart/2005/8/layout/vList3"/>
    <dgm:cxn modelId="{B6EC6D29-077D-3442-B0D4-B528B0067980}" type="presParOf" srcId="{803AB0E3-64F7-4205-8F27-DC23685AFFFB}" destId="{38D1EEBF-A80F-43B3-BF2B-D29B6A83F674}" srcOrd="1" destOrd="0" presId="urn:microsoft.com/office/officeart/2005/8/layout/vList3"/>
    <dgm:cxn modelId="{EEB421C0-EC7F-5044-86E5-3B58DCC05BDC}" type="presParOf" srcId="{01E98E69-2805-4474-A4F7-9FADFAC26638}" destId="{3B68EC68-F29E-467F-A8E6-75A12A3F3674}" srcOrd="13" destOrd="0" presId="urn:microsoft.com/office/officeart/2005/8/layout/vList3"/>
    <dgm:cxn modelId="{3ED6F13C-49C0-CB43-B5A3-A7F1F6455C5D}" type="presParOf" srcId="{01E98E69-2805-4474-A4F7-9FADFAC26638}" destId="{DB6891D6-F52E-482D-A8C9-66DBF0416B17}" srcOrd="14" destOrd="0" presId="urn:microsoft.com/office/officeart/2005/8/layout/vList3"/>
    <dgm:cxn modelId="{4533A92B-BECD-FD4F-958B-F672A8234366}" type="presParOf" srcId="{DB6891D6-F52E-482D-A8C9-66DBF0416B17}" destId="{944904E4-FCBB-4CFA-8B36-17745C31506B}" srcOrd="0" destOrd="0" presId="urn:microsoft.com/office/officeart/2005/8/layout/vList3"/>
    <dgm:cxn modelId="{07B1157B-6260-9C45-896D-84F8BA15DB6F}" type="presParOf" srcId="{DB6891D6-F52E-482D-A8C9-66DBF0416B17}" destId="{CEBCC035-F70D-4DE0-9DD7-563C5D8C9486}" srcOrd="1" destOrd="0" presId="urn:microsoft.com/office/officeart/2005/8/layout/vList3"/>
    <dgm:cxn modelId="{414221A7-917E-CB49-9894-8C877CE28EF5}" type="presParOf" srcId="{01E98E69-2805-4474-A4F7-9FADFAC26638}" destId="{AFE27A1B-03B4-4BAF-9CBF-7A69B9C19E55}" srcOrd="15" destOrd="0" presId="urn:microsoft.com/office/officeart/2005/8/layout/vList3"/>
    <dgm:cxn modelId="{98594BC8-A6EC-7D42-88E1-C5543D9E1FBD}" type="presParOf" srcId="{01E98E69-2805-4474-A4F7-9FADFAC26638}" destId="{246FF58E-BC73-4560-9544-3E9F3A4357FF}" srcOrd="16" destOrd="0" presId="urn:microsoft.com/office/officeart/2005/8/layout/vList3"/>
    <dgm:cxn modelId="{8C04A7E6-4875-5E4E-8B97-6B67C0F85EC7}" type="presParOf" srcId="{246FF58E-BC73-4560-9544-3E9F3A4357FF}" destId="{8AA75899-D180-4BFA-A15A-6002127271AF}" srcOrd="0" destOrd="0" presId="urn:microsoft.com/office/officeart/2005/8/layout/vList3"/>
    <dgm:cxn modelId="{91B420AB-F571-4D49-8014-A0936AAC9634}" type="presParOf" srcId="{246FF58E-BC73-4560-9544-3E9F3A4357FF}" destId="{060ADDF9-40C9-424F-84CE-34697BF7B79B}" srcOrd="1" destOrd="0" presId="urn:microsoft.com/office/officeart/2005/8/layout/vList3"/>
    <dgm:cxn modelId="{0EB7D4CC-64CC-A544-B56E-B51E5965152A}" type="presParOf" srcId="{01E98E69-2805-4474-A4F7-9FADFAC26638}" destId="{5BE3CA96-4FFC-4B9D-AE8B-3E036FA3D7CD}" srcOrd="17" destOrd="0" presId="urn:microsoft.com/office/officeart/2005/8/layout/vList3"/>
    <dgm:cxn modelId="{B6BA95CF-225A-E64B-BE03-4AD05D7EC3A1}" type="presParOf" srcId="{01E98E69-2805-4474-A4F7-9FADFAC26638}" destId="{BDE735D9-5D68-48B3-9872-CD1B7058C1DA}" srcOrd="18" destOrd="0" presId="urn:microsoft.com/office/officeart/2005/8/layout/vList3"/>
    <dgm:cxn modelId="{FA5B9767-79FC-3444-B08F-2006079D209D}" type="presParOf" srcId="{BDE735D9-5D68-48B3-9872-CD1B7058C1DA}" destId="{322B3B9E-3D8B-44E3-8517-85D78CF9EE8E}" srcOrd="0" destOrd="0" presId="urn:microsoft.com/office/officeart/2005/8/layout/vList3"/>
    <dgm:cxn modelId="{B1C908AC-72F5-F246-A996-B191829B38EC}" type="presParOf" srcId="{BDE735D9-5D68-48B3-9872-CD1B7058C1DA}" destId="{C5ADF46F-7803-458F-B0DF-73A23D416FF2}"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FE0411-6282-40FD-9282-ADBA5EF2B06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a:t>
          </a:r>
          <a:r>
            <a:rPr lang="lv-LV" sz="2100" b="1" dirty="0" err="1"/>
            <a:t>Self-assessment</a:t>
          </a:r>
          <a:r>
            <a:rPr lang="lv-LV" sz="2100" b="1" dirty="0"/>
            <a:t> process</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a:t>
          </a:r>
          <a:r>
            <a:rPr lang="lv-LV" b="1" dirty="0" err="1"/>
            <a:t>Submission</a:t>
          </a:r>
          <a:r>
            <a:rPr lang="lv-LV" b="1" dirty="0"/>
            <a:t> </a:t>
          </a:r>
          <a:r>
            <a:rPr lang="lv-LV" b="1" dirty="0" err="1"/>
            <a:t>of</a:t>
          </a:r>
          <a:r>
            <a:rPr lang="lv-LV" b="1" dirty="0"/>
            <a:t> </a:t>
          </a:r>
          <a:r>
            <a:rPr lang="lv-LV" b="1" dirty="0" err="1"/>
            <a:t>the</a:t>
          </a:r>
          <a:r>
            <a:rPr lang="lv-LV" b="1" dirty="0"/>
            <a:t> </a:t>
          </a:r>
          <a:r>
            <a:rPr lang="lv-LV" b="1" dirty="0" err="1"/>
            <a:t>application</a:t>
          </a:r>
          <a:r>
            <a:rPr lang="lv-LV" b="1" dirty="0"/>
            <a:t> </a:t>
          </a:r>
          <a:r>
            <a:rPr lang="lv-LV" b="1" dirty="0" err="1"/>
            <a:t>and</a:t>
          </a:r>
          <a:r>
            <a:rPr lang="lv-LV" b="1" dirty="0"/>
            <a:t> </a:t>
          </a:r>
          <a:r>
            <a:rPr lang="lv-LV" b="1" dirty="0" err="1"/>
            <a:t>self-assessment</a:t>
          </a:r>
          <a:r>
            <a:rPr lang="lv-LV" b="1" dirty="0"/>
            <a:t> </a:t>
          </a:r>
          <a:r>
            <a:rPr lang="lv-LV" b="1" dirty="0" err="1"/>
            <a:t>report</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a:t>3. </a:t>
          </a:r>
          <a:r>
            <a:rPr lang="lv-LV" b="1" dirty="0" err="1"/>
            <a:t>Review</a:t>
          </a:r>
          <a:r>
            <a:rPr lang="lv-LV" b="1" dirty="0"/>
            <a:t> </a:t>
          </a:r>
          <a:r>
            <a:rPr lang="lv-LV" b="1" dirty="0" err="1"/>
            <a:t>of</a:t>
          </a:r>
          <a:r>
            <a:rPr lang="lv-LV" b="1" dirty="0"/>
            <a:t> </a:t>
          </a:r>
          <a:r>
            <a:rPr lang="lv-LV" b="1" dirty="0" err="1"/>
            <a:t>the</a:t>
          </a:r>
          <a:r>
            <a:rPr lang="lv-LV" b="1" dirty="0"/>
            <a:t> </a:t>
          </a:r>
          <a:r>
            <a:rPr lang="lv-LV" b="1" dirty="0" err="1"/>
            <a:t>documents</a:t>
          </a:r>
          <a:r>
            <a:rPr lang="lv-LV" b="1" dirty="0"/>
            <a:t> </a:t>
          </a:r>
          <a:r>
            <a:rPr lang="lv-LV" b="1" dirty="0" err="1"/>
            <a:t>by</a:t>
          </a:r>
          <a:r>
            <a:rPr lang="lv-LV" b="1" dirty="0"/>
            <a:t> </a:t>
          </a:r>
          <a:r>
            <a:rPr lang="lv-LV" b="1" dirty="0" err="1"/>
            <a:t>the</a:t>
          </a:r>
          <a:r>
            <a:rPr lang="lv-LV" b="1" dirty="0"/>
            <a:t> </a:t>
          </a:r>
          <a:r>
            <a:rPr lang="lv-LV" b="1" dirty="0" err="1"/>
            <a:t>Agency</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tyle>
          <a:lnRef idx="3">
            <a:schemeClr val="lt1"/>
          </a:lnRef>
          <a:fillRef idx="1">
            <a:schemeClr val="accent6"/>
          </a:fillRef>
          <a:effectRef idx="1">
            <a:schemeClr val="accent6"/>
          </a:effectRef>
          <a:fontRef idx="minor">
            <a:schemeClr val="lt1"/>
          </a:fontRef>
        </dgm:style>
      </dgm:prSet>
      <dgm:spPr/>
      <dgm:t>
        <a:bodyPr/>
        <a:lstStyle/>
        <a:p>
          <a:r>
            <a:rPr lang="lv-LV" b="1" dirty="0"/>
            <a:t>4. </a:t>
          </a:r>
          <a:r>
            <a:rPr lang="lv-LV" b="1" dirty="0" err="1"/>
            <a:t>Composing</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a:t>
          </a:r>
          <a:r>
            <a:rPr lang="lv-LV" b="1" dirty="0" err="1"/>
            <a:t>Visit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a:t>
          </a:r>
          <a:r>
            <a:rPr lang="lv-LV" b="1" dirty="0" err="1"/>
            <a:t>Joint</a:t>
          </a:r>
          <a:r>
            <a:rPr lang="lv-LV" b="1" dirty="0"/>
            <a:t> </a:t>
          </a:r>
          <a:r>
            <a:rPr lang="lv-LV" b="1" dirty="0" err="1"/>
            <a:t>report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a:t>
          </a:r>
          <a:r>
            <a:rPr lang="lv-LV" b="1" dirty="0" err="1"/>
            <a:t>Comments</a:t>
          </a:r>
          <a:r>
            <a:rPr lang="lv-LV" b="1" dirty="0"/>
            <a:t> </a:t>
          </a:r>
          <a:r>
            <a:rPr lang="lv-LV" b="1" dirty="0" err="1"/>
            <a:t>by</a:t>
          </a:r>
          <a:r>
            <a:rPr lang="lv-LV" b="1" dirty="0"/>
            <a:t> HEI </a:t>
          </a:r>
          <a:r>
            <a:rPr lang="lv-LV" b="1" dirty="0" err="1"/>
            <a:t>on</a:t>
          </a:r>
          <a:r>
            <a:rPr lang="lv-LV" b="1" dirty="0"/>
            <a:t> </a:t>
          </a:r>
          <a:r>
            <a:rPr lang="lv-LV" b="1" dirty="0" err="1"/>
            <a:t>the</a:t>
          </a:r>
          <a:r>
            <a:rPr lang="lv-LV" b="1" dirty="0"/>
            <a:t> </a:t>
          </a:r>
          <a:r>
            <a:rPr lang="lv-LV" b="1" dirty="0" err="1"/>
            <a:t>factual</a:t>
          </a:r>
          <a:r>
            <a:rPr lang="lv-LV" b="1" dirty="0"/>
            <a:t> </a:t>
          </a:r>
          <a:r>
            <a:rPr lang="lv-LV" b="1" dirty="0" err="1"/>
            <a:t>errors</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a:t>
          </a:r>
          <a:r>
            <a:rPr lang="lv-LV" b="1" dirty="0" err="1"/>
            <a:t>Decision</a:t>
          </a:r>
          <a:r>
            <a:rPr lang="lv-LV" b="1" dirty="0"/>
            <a:t> </a:t>
          </a:r>
          <a:r>
            <a:rPr lang="lv-LV" b="1" dirty="0" err="1"/>
            <a:t>by</a:t>
          </a:r>
          <a:r>
            <a:rPr lang="lv-LV" b="1" dirty="0"/>
            <a:t> </a:t>
          </a:r>
          <a:r>
            <a:rPr lang="lv-LV" b="1" dirty="0" err="1"/>
            <a:t>the</a:t>
          </a:r>
          <a:r>
            <a:rPr lang="lv-LV" b="1" dirty="0"/>
            <a:t> </a:t>
          </a:r>
          <a:r>
            <a:rPr lang="lv-LV" b="1" dirty="0" err="1"/>
            <a:t>Committee</a:t>
          </a:r>
          <a:r>
            <a:rPr lang="lv-LV" b="1" dirty="0"/>
            <a:t> (</a:t>
          </a:r>
          <a:r>
            <a:rPr lang="lv-LV" b="1" dirty="0" err="1"/>
            <a:t>with</a:t>
          </a:r>
          <a:r>
            <a:rPr lang="lv-LV" b="1" dirty="0"/>
            <a:t> </a:t>
          </a:r>
          <a:r>
            <a:rPr lang="lv-LV" b="1" dirty="0" err="1"/>
            <a:t>the</a:t>
          </a:r>
          <a:r>
            <a:rPr lang="lv-LV" b="1" dirty="0"/>
            <a:t> HEI </a:t>
          </a:r>
          <a:r>
            <a:rPr lang="lv-LV" b="1" dirty="0" err="1"/>
            <a:t>present</a:t>
          </a:r>
          <a:r>
            <a:rPr lang="lv-LV" b="1" dirty="0"/>
            <a:t>)</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err="1"/>
            <a:t>Follow-up</a:t>
          </a:r>
          <a:r>
            <a:rPr lang="lv-LV" b="1" dirty="0"/>
            <a:t> </a:t>
          </a:r>
          <a:r>
            <a:rPr lang="lv-LV" b="1" dirty="0" err="1"/>
            <a:t>procedures</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tyle>
          <a:lnRef idx="3">
            <a:schemeClr val="lt1"/>
          </a:lnRef>
          <a:fillRef idx="1">
            <a:schemeClr val="accent1"/>
          </a:fillRef>
          <a:effectRef idx="1">
            <a:schemeClr val="accent1"/>
          </a:effectRef>
          <a:fontRef idx="minor">
            <a:schemeClr val="lt1"/>
          </a:fontRef>
        </dgm:style>
      </dgm:prSet>
      <dgm:spPr/>
      <dgm:t>
        <a:bodyPr/>
        <a:lstStyle/>
        <a:p>
          <a:r>
            <a:rPr lang="en-US" b="1" dirty="0"/>
            <a:t>5. Experts work before the site visit</a:t>
          </a:r>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fr-FR"/>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fr-FR"/>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fr-FR"/>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fr-FR"/>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fr-FR"/>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fr-FR"/>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fr-FR"/>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fr-FR"/>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fr-FR"/>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fr-FR"/>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fr-FR"/>
        </a:p>
      </dgm:t>
    </dgm:pt>
  </dgm:ptLst>
  <dgm:cxnLst>
    <dgm:cxn modelId="{9CEAF9CC-37EE-1049-93F8-2D41AFAB1B75}" type="presOf" srcId="{686845A3-E9C6-4651-8A5C-C5F57723CE4B}" destId="{CF64DE1E-878E-4237-9D16-F97519873024}" srcOrd="0" destOrd="0" presId="urn:microsoft.com/office/officeart/2005/8/layout/vList3"/>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0C5327E6-2EFD-4081-AD3C-34EB9EB4BA56}" srcId="{63FE0411-6282-40FD-9282-ADBA5EF2B061}" destId="{B568960D-25C2-4C66-9BB5-72D74EFF2EFC}" srcOrd="6" destOrd="0" parTransId="{252F744E-092C-4E6D-86BD-5F1F9A1A0449}" sibTransId="{6EF7EA6A-C095-4143-BB51-358032BF7A7B}"/>
    <dgm:cxn modelId="{88A634FF-B178-7948-8822-7CDAF45CF6B4}" type="presOf" srcId="{DC539B8F-034E-4BAB-8A53-03EA5E9C246B}" destId="{C5ADF46F-7803-458F-B0DF-73A23D416FF2}" srcOrd="0" destOrd="0" presId="urn:microsoft.com/office/officeart/2005/8/layout/vList3"/>
    <dgm:cxn modelId="{BC76FE39-A8EB-4D6E-8031-367DABC7A9ED}" srcId="{63FE0411-6282-40FD-9282-ADBA5EF2B061}" destId="{4665C380-C17B-43A9-8894-CBFB09082CFE}" srcOrd="0" destOrd="0" parTransId="{B59BFAEA-F51F-483E-AB14-5E42ACA17137}" sibTransId="{6D2DD055-EF15-4B15-AA84-6A7AD865947D}"/>
    <dgm:cxn modelId="{C7B9BBB8-A6DF-7E48-8B92-D7BD5FD6A66A}" type="presOf" srcId="{62F93DB4-FE2F-4870-B21E-7DF64ED26006}" destId="{060ADDF9-40C9-424F-84CE-34697BF7B79B}" srcOrd="0" destOrd="0" presId="urn:microsoft.com/office/officeart/2005/8/layout/vList3"/>
    <dgm:cxn modelId="{7F8FE65C-5F90-4856-B8BF-FDC492AA2945}" srcId="{63FE0411-6282-40FD-9282-ADBA5EF2B061}" destId="{62F93DB4-FE2F-4870-B21E-7DF64ED26006}" srcOrd="8" destOrd="0" parTransId="{98368B17-BFAD-4DC7-B2B3-391FC6077B88}" sibTransId="{FD1DFDCB-A9BD-4BDE-9053-D712EE17716F}"/>
    <dgm:cxn modelId="{C4D3504C-3725-AC45-8BDC-671EBB3957DC}" type="presOf" srcId="{8AA6FECC-2BB8-41E5-8EFC-4848DD5C8A38}" destId="{48C2BDE2-AA0B-4F7E-865F-13C50FD5E6DD}" srcOrd="0" destOrd="0" presId="urn:microsoft.com/office/officeart/2005/8/layout/vList3"/>
    <dgm:cxn modelId="{0E9C04DD-0B86-2A47-B2B7-94D185F3D470}" type="presOf" srcId="{63FE0411-6282-40FD-9282-ADBA5EF2B061}" destId="{01E98E69-2805-4474-A4F7-9FADFAC26638}" srcOrd="0" destOrd="0" presId="urn:microsoft.com/office/officeart/2005/8/layout/vList3"/>
    <dgm:cxn modelId="{51DD6397-0616-3E40-A41D-AEC43E121711}" type="presOf" srcId="{2DA73B92-8D84-4488-B86B-8B56A9E92496}" destId="{CEBCC035-F70D-4DE0-9DD7-563C5D8C9486}" srcOrd="0" destOrd="0" presId="urn:microsoft.com/office/officeart/2005/8/layout/vList3"/>
    <dgm:cxn modelId="{C9D49E38-F9BB-1047-90E4-0CD4DD538073}" type="presOf" srcId="{B568960D-25C2-4C66-9BB5-72D74EFF2EFC}" destId="{38D1EEBF-A80F-43B3-BF2B-D29B6A83F674}" srcOrd="0" destOrd="0" presId="urn:microsoft.com/office/officeart/2005/8/layout/vList3"/>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1DE4A0B8-2A74-4B99-A893-3C843BAD7F49}" srcId="{63FE0411-6282-40FD-9282-ADBA5EF2B061}" destId="{C04904B6-70C0-4632-AB16-A1DF67B25662}" srcOrd="4" destOrd="0" parTransId="{692EB603-28AE-42AE-82DF-01FF2EB72D01}" sibTransId="{46F96CFD-F9A9-44AC-9BD0-17B67BD9EFC6}"/>
    <dgm:cxn modelId="{00B5F846-3514-7C42-A124-66BB2902F361}" type="presOf" srcId="{3E991F27-D853-40AE-A1E9-36733659031C}" destId="{4D1BFC32-9C7C-4C2E-945A-4FBA29E5398E}" srcOrd="0" destOrd="0" presId="urn:microsoft.com/office/officeart/2005/8/layout/vList3"/>
    <dgm:cxn modelId="{9BAA7A53-8447-4B47-A175-88B13D8F1E11}" type="presOf" srcId="{592AE783-1CF7-440F-A9F4-F160EC409278}" destId="{BB1606FB-65B9-4E8B-BBAA-D5080D314816}" srcOrd="0" destOrd="0" presId="urn:microsoft.com/office/officeart/2005/8/layout/vList3"/>
    <dgm:cxn modelId="{2EF7B794-7FAD-0C48-AFF1-A21879F17271}" type="presOf" srcId="{C04904B6-70C0-4632-AB16-A1DF67B25662}" destId="{72C19A98-FBB8-4495-A90A-5F55D1A288CE}" srcOrd="0" destOrd="0" presId="urn:microsoft.com/office/officeart/2005/8/layout/vList3"/>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20AE9790-F110-8048-8B50-031F16B40D02}" type="presOf" srcId="{4665C380-C17B-43A9-8894-CBFB09082CFE}" destId="{1273ABE4-8B0E-41E1-BAF4-FA98401C4CF1}" srcOrd="0" destOrd="0" presId="urn:microsoft.com/office/officeart/2005/8/layout/vList3"/>
    <dgm:cxn modelId="{75488EAE-44AF-BD41-93AD-D12952AB7A32}" type="presParOf" srcId="{01E98E69-2805-4474-A4F7-9FADFAC26638}" destId="{C48BCC91-20B4-44C7-BCD6-A0A744F66923}" srcOrd="0" destOrd="0" presId="urn:microsoft.com/office/officeart/2005/8/layout/vList3"/>
    <dgm:cxn modelId="{157E2C2C-DE3E-7D4C-82EE-E9D2E88BCBD1}" type="presParOf" srcId="{C48BCC91-20B4-44C7-BCD6-A0A744F66923}" destId="{E2C3AF42-086F-4707-B275-814D19B2D526}" srcOrd="0" destOrd="0" presId="urn:microsoft.com/office/officeart/2005/8/layout/vList3"/>
    <dgm:cxn modelId="{22A06B34-D2C7-C64F-B0E1-8658BDA8D379}" type="presParOf" srcId="{C48BCC91-20B4-44C7-BCD6-A0A744F66923}" destId="{1273ABE4-8B0E-41E1-BAF4-FA98401C4CF1}" srcOrd="1" destOrd="0" presId="urn:microsoft.com/office/officeart/2005/8/layout/vList3"/>
    <dgm:cxn modelId="{BF0ABE98-967B-7E4A-9B22-2F989FD8FBFC}" type="presParOf" srcId="{01E98E69-2805-4474-A4F7-9FADFAC26638}" destId="{1DCD0FE0-42E6-44EF-97D5-9F733C72FE8A}" srcOrd="1" destOrd="0" presId="urn:microsoft.com/office/officeart/2005/8/layout/vList3"/>
    <dgm:cxn modelId="{0E347FD6-A7E3-354D-9A68-7ACA3DCC8A2D}" type="presParOf" srcId="{01E98E69-2805-4474-A4F7-9FADFAC26638}" destId="{FCEC8EAA-9368-4652-A21D-6EF0DF7DF395}" srcOrd="2" destOrd="0" presId="urn:microsoft.com/office/officeart/2005/8/layout/vList3"/>
    <dgm:cxn modelId="{2F1D612B-2D30-5B4B-AC20-D9A1F3883280}" type="presParOf" srcId="{FCEC8EAA-9368-4652-A21D-6EF0DF7DF395}" destId="{B49B4680-C1F8-45AB-BA11-97A54C8CEDAA}" srcOrd="0" destOrd="0" presId="urn:microsoft.com/office/officeart/2005/8/layout/vList3"/>
    <dgm:cxn modelId="{5193604F-176E-7245-8CF9-1C47D00544A4}" type="presParOf" srcId="{FCEC8EAA-9368-4652-A21D-6EF0DF7DF395}" destId="{48C2BDE2-AA0B-4F7E-865F-13C50FD5E6DD}" srcOrd="1" destOrd="0" presId="urn:microsoft.com/office/officeart/2005/8/layout/vList3"/>
    <dgm:cxn modelId="{D190C7CA-E933-DA40-A2D6-D5E515DD1506}" type="presParOf" srcId="{01E98E69-2805-4474-A4F7-9FADFAC26638}" destId="{140F300D-2D64-4A39-9A7A-7E19E37F8E57}" srcOrd="3" destOrd="0" presId="urn:microsoft.com/office/officeart/2005/8/layout/vList3"/>
    <dgm:cxn modelId="{8C43423A-EF39-524D-963A-312818F277E0}" type="presParOf" srcId="{01E98E69-2805-4474-A4F7-9FADFAC26638}" destId="{A85C7FDD-BE04-4B89-BB36-66E3ACBDDF28}" srcOrd="4" destOrd="0" presId="urn:microsoft.com/office/officeart/2005/8/layout/vList3"/>
    <dgm:cxn modelId="{A2E7C6EA-9D25-2B47-B351-B4674076FD99}" type="presParOf" srcId="{A85C7FDD-BE04-4B89-BB36-66E3ACBDDF28}" destId="{2A6AECD8-6980-4D70-9E43-D6FA5B39248C}" srcOrd="0" destOrd="0" presId="urn:microsoft.com/office/officeart/2005/8/layout/vList3"/>
    <dgm:cxn modelId="{9C02F2E3-01E6-B448-8E48-54A26EAE5407}" type="presParOf" srcId="{A85C7FDD-BE04-4B89-BB36-66E3ACBDDF28}" destId="{4D1BFC32-9C7C-4C2E-945A-4FBA29E5398E}" srcOrd="1" destOrd="0" presId="urn:microsoft.com/office/officeart/2005/8/layout/vList3"/>
    <dgm:cxn modelId="{AB741D4D-1B01-0849-AA74-C886124AD2A6}" type="presParOf" srcId="{01E98E69-2805-4474-A4F7-9FADFAC26638}" destId="{00044186-4C72-4066-B9B0-34E2485EEB93}" srcOrd="5" destOrd="0" presId="urn:microsoft.com/office/officeart/2005/8/layout/vList3"/>
    <dgm:cxn modelId="{00534F61-6CE7-5B44-B9E3-9217711D622D}" type="presParOf" srcId="{01E98E69-2805-4474-A4F7-9FADFAC26638}" destId="{CACC0E42-9211-4596-BEA1-F5B3C372BA83}" srcOrd="6" destOrd="0" presId="urn:microsoft.com/office/officeart/2005/8/layout/vList3"/>
    <dgm:cxn modelId="{76B26C00-7055-5742-953E-52F5704221E3}" type="presParOf" srcId="{CACC0E42-9211-4596-BEA1-F5B3C372BA83}" destId="{F3A1AAA4-42E2-4275-80EC-A39514B3ACCC}" srcOrd="0" destOrd="0" presId="urn:microsoft.com/office/officeart/2005/8/layout/vList3"/>
    <dgm:cxn modelId="{A5E4C96B-1F18-EB43-A3AE-37FB522CB22E}" type="presParOf" srcId="{CACC0E42-9211-4596-BEA1-F5B3C372BA83}" destId="{BB1606FB-65B9-4E8B-BBAA-D5080D314816}" srcOrd="1" destOrd="0" presId="urn:microsoft.com/office/officeart/2005/8/layout/vList3"/>
    <dgm:cxn modelId="{AE3B1F0C-B66C-6A42-ABC6-4E27934F5762}" type="presParOf" srcId="{01E98E69-2805-4474-A4F7-9FADFAC26638}" destId="{D2CE5C7B-0D96-4F06-856E-0C88298B0F21}" srcOrd="7" destOrd="0" presId="urn:microsoft.com/office/officeart/2005/8/layout/vList3"/>
    <dgm:cxn modelId="{CE563247-011B-BE47-9510-CD49B60C8102}" type="presParOf" srcId="{01E98E69-2805-4474-A4F7-9FADFAC26638}" destId="{7795510C-9257-41CF-9B58-8B32D94858F5}" srcOrd="8" destOrd="0" presId="urn:microsoft.com/office/officeart/2005/8/layout/vList3"/>
    <dgm:cxn modelId="{02C8203D-8E4C-044B-88EF-754369B41CAD}" type="presParOf" srcId="{7795510C-9257-41CF-9B58-8B32D94858F5}" destId="{2352210E-3A7E-4133-AA65-1002D88397AB}" srcOrd="0" destOrd="0" presId="urn:microsoft.com/office/officeart/2005/8/layout/vList3"/>
    <dgm:cxn modelId="{C735D95F-7433-DE42-AEA0-2DD4124BF499}" type="presParOf" srcId="{7795510C-9257-41CF-9B58-8B32D94858F5}" destId="{72C19A98-FBB8-4495-A90A-5F55D1A288CE}" srcOrd="1" destOrd="0" presId="urn:microsoft.com/office/officeart/2005/8/layout/vList3"/>
    <dgm:cxn modelId="{4C4FEA49-9C00-DF4D-96B5-C965C41AE3BF}" type="presParOf" srcId="{01E98E69-2805-4474-A4F7-9FADFAC26638}" destId="{43E119DD-6138-4BE7-B2C8-986F104F950B}" srcOrd="9" destOrd="0" presId="urn:microsoft.com/office/officeart/2005/8/layout/vList3"/>
    <dgm:cxn modelId="{8D595A87-F421-F64E-B36A-DBB20A38DF87}" type="presParOf" srcId="{01E98E69-2805-4474-A4F7-9FADFAC26638}" destId="{26D0CC5A-0980-498B-A9B8-E67D7F7F3281}" srcOrd="10" destOrd="0" presId="urn:microsoft.com/office/officeart/2005/8/layout/vList3"/>
    <dgm:cxn modelId="{A2C01898-1F27-1141-8730-C69E848DCD4B}" type="presParOf" srcId="{26D0CC5A-0980-498B-A9B8-E67D7F7F3281}" destId="{AEDD7280-2F10-424F-A634-013CCED39359}" srcOrd="0" destOrd="0" presId="urn:microsoft.com/office/officeart/2005/8/layout/vList3"/>
    <dgm:cxn modelId="{73C4CF32-9D77-FA4B-92C0-A0B4DF6F03B7}" type="presParOf" srcId="{26D0CC5A-0980-498B-A9B8-E67D7F7F3281}" destId="{CF64DE1E-878E-4237-9D16-F97519873024}" srcOrd="1" destOrd="0" presId="urn:microsoft.com/office/officeart/2005/8/layout/vList3"/>
    <dgm:cxn modelId="{7996002A-723B-E24D-8B6F-441AFD9447D4}" type="presParOf" srcId="{01E98E69-2805-4474-A4F7-9FADFAC26638}" destId="{8B1CFE9C-7EDC-422D-A2F5-5F809D1C95B7}" srcOrd="11" destOrd="0" presId="urn:microsoft.com/office/officeart/2005/8/layout/vList3"/>
    <dgm:cxn modelId="{72350394-9FE6-4443-8A5D-E8572282C9C7}" type="presParOf" srcId="{01E98E69-2805-4474-A4F7-9FADFAC26638}" destId="{803AB0E3-64F7-4205-8F27-DC23685AFFFB}" srcOrd="12" destOrd="0" presId="urn:microsoft.com/office/officeart/2005/8/layout/vList3"/>
    <dgm:cxn modelId="{B9D87EFE-AF0D-2B43-83D7-9206E53C6199}" type="presParOf" srcId="{803AB0E3-64F7-4205-8F27-DC23685AFFFB}" destId="{2F286D19-741E-4ACF-9482-1573B0E78099}" srcOrd="0" destOrd="0" presId="urn:microsoft.com/office/officeart/2005/8/layout/vList3"/>
    <dgm:cxn modelId="{90E42295-4CE2-554D-A070-4049D35181CA}" type="presParOf" srcId="{803AB0E3-64F7-4205-8F27-DC23685AFFFB}" destId="{38D1EEBF-A80F-43B3-BF2B-D29B6A83F674}" srcOrd="1" destOrd="0" presId="urn:microsoft.com/office/officeart/2005/8/layout/vList3"/>
    <dgm:cxn modelId="{968B61E2-9627-AD4E-AB9D-CA25DA40431A}" type="presParOf" srcId="{01E98E69-2805-4474-A4F7-9FADFAC26638}" destId="{3B68EC68-F29E-467F-A8E6-75A12A3F3674}" srcOrd="13" destOrd="0" presId="urn:microsoft.com/office/officeart/2005/8/layout/vList3"/>
    <dgm:cxn modelId="{7EABDFDE-C553-134C-87DA-F72C025C96E8}" type="presParOf" srcId="{01E98E69-2805-4474-A4F7-9FADFAC26638}" destId="{DB6891D6-F52E-482D-A8C9-66DBF0416B17}" srcOrd="14" destOrd="0" presId="urn:microsoft.com/office/officeart/2005/8/layout/vList3"/>
    <dgm:cxn modelId="{33C848C5-D638-4C43-B07E-6ED7E5B0040D}" type="presParOf" srcId="{DB6891D6-F52E-482D-A8C9-66DBF0416B17}" destId="{944904E4-FCBB-4CFA-8B36-17745C31506B}" srcOrd="0" destOrd="0" presId="urn:microsoft.com/office/officeart/2005/8/layout/vList3"/>
    <dgm:cxn modelId="{1E8A484F-0A4C-C741-9600-40439D67D56B}" type="presParOf" srcId="{DB6891D6-F52E-482D-A8C9-66DBF0416B17}" destId="{CEBCC035-F70D-4DE0-9DD7-563C5D8C9486}" srcOrd="1" destOrd="0" presId="urn:microsoft.com/office/officeart/2005/8/layout/vList3"/>
    <dgm:cxn modelId="{9ADD861C-C52F-AE47-AD33-7FE391CBFF1A}" type="presParOf" srcId="{01E98E69-2805-4474-A4F7-9FADFAC26638}" destId="{AFE27A1B-03B4-4BAF-9CBF-7A69B9C19E55}" srcOrd="15" destOrd="0" presId="urn:microsoft.com/office/officeart/2005/8/layout/vList3"/>
    <dgm:cxn modelId="{C5E8220C-442A-F042-820E-FEA699B8503A}" type="presParOf" srcId="{01E98E69-2805-4474-A4F7-9FADFAC26638}" destId="{246FF58E-BC73-4560-9544-3E9F3A4357FF}" srcOrd="16" destOrd="0" presId="urn:microsoft.com/office/officeart/2005/8/layout/vList3"/>
    <dgm:cxn modelId="{0EE80A31-FCC1-9242-854B-1ECBCB4F9094}" type="presParOf" srcId="{246FF58E-BC73-4560-9544-3E9F3A4357FF}" destId="{8AA75899-D180-4BFA-A15A-6002127271AF}" srcOrd="0" destOrd="0" presId="urn:microsoft.com/office/officeart/2005/8/layout/vList3"/>
    <dgm:cxn modelId="{CCFEEB89-FB72-D843-9C06-665897727D30}" type="presParOf" srcId="{246FF58E-BC73-4560-9544-3E9F3A4357FF}" destId="{060ADDF9-40C9-424F-84CE-34697BF7B79B}" srcOrd="1" destOrd="0" presId="urn:microsoft.com/office/officeart/2005/8/layout/vList3"/>
    <dgm:cxn modelId="{803135A6-1E39-D341-A55F-D4928EAE5931}" type="presParOf" srcId="{01E98E69-2805-4474-A4F7-9FADFAC26638}" destId="{5BE3CA96-4FFC-4B9D-AE8B-3E036FA3D7CD}" srcOrd="17" destOrd="0" presId="urn:microsoft.com/office/officeart/2005/8/layout/vList3"/>
    <dgm:cxn modelId="{848AB7D1-C1D0-1C4A-A213-78C617212B75}" type="presParOf" srcId="{01E98E69-2805-4474-A4F7-9FADFAC26638}" destId="{BDE735D9-5D68-48B3-9872-CD1B7058C1DA}" srcOrd="18" destOrd="0" presId="urn:microsoft.com/office/officeart/2005/8/layout/vList3"/>
    <dgm:cxn modelId="{CE75A624-47B2-C74D-A641-03F29A04B816}" type="presParOf" srcId="{BDE735D9-5D68-48B3-9872-CD1B7058C1DA}" destId="{322B3B9E-3D8B-44E3-8517-85D78CF9EE8E}" srcOrd="0" destOrd="0" presId="urn:microsoft.com/office/officeart/2005/8/layout/vList3"/>
    <dgm:cxn modelId="{DFB292F1-0817-CB43-B265-9D19A861B099}" type="presParOf" srcId="{BDE735D9-5D68-48B3-9872-CD1B7058C1DA}" destId="{C5ADF46F-7803-458F-B0DF-73A23D416FF2}"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FE0411-6282-40FD-9282-ADBA5EF2B06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a:t>
          </a:r>
          <a:r>
            <a:rPr lang="lv-LV" sz="2100" b="1" dirty="0" err="1"/>
            <a:t>Self-assessment</a:t>
          </a:r>
          <a:r>
            <a:rPr lang="lv-LV" sz="2100" b="1" dirty="0"/>
            <a:t> process</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a:t>
          </a:r>
          <a:r>
            <a:rPr lang="lv-LV" b="1" dirty="0" err="1"/>
            <a:t>Submission</a:t>
          </a:r>
          <a:r>
            <a:rPr lang="lv-LV" b="1" dirty="0"/>
            <a:t> </a:t>
          </a:r>
          <a:r>
            <a:rPr lang="lv-LV" b="1" dirty="0" err="1"/>
            <a:t>of</a:t>
          </a:r>
          <a:r>
            <a:rPr lang="lv-LV" b="1" dirty="0"/>
            <a:t> </a:t>
          </a:r>
          <a:r>
            <a:rPr lang="lv-LV" b="1" dirty="0" err="1"/>
            <a:t>the</a:t>
          </a:r>
          <a:r>
            <a:rPr lang="lv-LV" b="1" dirty="0"/>
            <a:t> </a:t>
          </a:r>
          <a:r>
            <a:rPr lang="lv-LV" b="1" dirty="0" err="1"/>
            <a:t>application</a:t>
          </a:r>
          <a:r>
            <a:rPr lang="lv-LV" b="1" dirty="0"/>
            <a:t> </a:t>
          </a:r>
          <a:r>
            <a:rPr lang="lv-LV" b="1" dirty="0" err="1"/>
            <a:t>and</a:t>
          </a:r>
          <a:r>
            <a:rPr lang="lv-LV" b="1" dirty="0"/>
            <a:t> </a:t>
          </a:r>
          <a:r>
            <a:rPr lang="lv-LV" b="1" dirty="0" err="1"/>
            <a:t>self-assessment</a:t>
          </a:r>
          <a:r>
            <a:rPr lang="lv-LV" b="1" dirty="0"/>
            <a:t> </a:t>
          </a:r>
          <a:r>
            <a:rPr lang="lv-LV" b="1" dirty="0" err="1"/>
            <a:t>report</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a:t>3. </a:t>
          </a:r>
          <a:r>
            <a:rPr lang="lv-LV" b="1" dirty="0" err="1"/>
            <a:t>Review</a:t>
          </a:r>
          <a:r>
            <a:rPr lang="lv-LV" b="1" dirty="0"/>
            <a:t> </a:t>
          </a:r>
          <a:r>
            <a:rPr lang="lv-LV" b="1" dirty="0" err="1"/>
            <a:t>of</a:t>
          </a:r>
          <a:r>
            <a:rPr lang="lv-LV" b="1" dirty="0"/>
            <a:t> </a:t>
          </a:r>
          <a:r>
            <a:rPr lang="lv-LV" b="1" dirty="0" err="1"/>
            <a:t>the</a:t>
          </a:r>
          <a:r>
            <a:rPr lang="lv-LV" b="1" dirty="0"/>
            <a:t> </a:t>
          </a:r>
          <a:r>
            <a:rPr lang="lv-LV" b="1" dirty="0" err="1"/>
            <a:t>documents</a:t>
          </a:r>
          <a:r>
            <a:rPr lang="lv-LV" b="1" dirty="0"/>
            <a:t> </a:t>
          </a:r>
          <a:r>
            <a:rPr lang="lv-LV" b="1" dirty="0" err="1"/>
            <a:t>by</a:t>
          </a:r>
          <a:r>
            <a:rPr lang="lv-LV" b="1" dirty="0"/>
            <a:t> </a:t>
          </a:r>
          <a:r>
            <a:rPr lang="lv-LV" b="1" dirty="0" err="1"/>
            <a:t>the</a:t>
          </a:r>
          <a:r>
            <a:rPr lang="lv-LV" b="1" dirty="0"/>
            <a:t> </a:t>
          </a:r>
          <a:r>
            <a:rPr lang="lv-LV" b="1" dirty="0" err="1"/>
            <a:t>Agency</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a:t>4. </a:t>
          </a:r>
          <a:r>
            <a:rPr lang="lv-LV" b="1" dirty="0" err="1"/>
            <a:t>Composing</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a:t>
          </a:r>
          <a:r>
            <a:rPr lang="lv-LV" b="1" dirty="0" err="1"/>
            <a:t>Visit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a:t>
          </a:r>
          <a:r>
            <a:rPr lang="lv-LV" b="1" dirty="0" err="1"/>
            <a:t>Joint</a:t>
          </a:r>
          <a:r>
            <a:rPr lang="lv-LV" b="1" dirty="0"/>
            <a:t> </a:t>
          </a:r>
          <a:r>
            <a:rPr lang="lv-LV" b="1" dirty="0" err="1"/>
            <a:t>report</a:t>
          </a:r>
          <a:r>
            <a:rPr lang="lv-LV" b="1" dirty="0"/>
            <a:t> </a:t>
          </a:r>
          <a:r>
            <a:rPr lang="lv-LV" b="1" dirty="0" err="1"/>
            <a:t>of</a:t>
          </a:r>
          <a:r>
            <a:rPr lang="lv-LV" b="1" dirty="0"/>
            <a:t> </a:t>
          </a:r>
          <a:r>
            <a:rPr lang="lv-LV" b="1" dirty="0" err="1"/>
            <a:t>the</a:t>
          </a:r>
          <a:r>
            <a:rPr lang="lv-LV" b="1" dirty="0"/>
            <a:t> </a:t>
          </a:r>
          <a:r>
            <a:rPr lang="lv-LV" b="1" dirty="0" err="1"/>
            <a:t>experts</a:t>
          </a:r>
          <a:r>
            <a:rPr lang="lv-LV" b="1" dirty="0"/>
            <a:t> </a:t>
          </a:r>
          <a:r>
            <a:rPr lang="lv-LV" b="1" dirty="0" err="1"/>
            <a:t>group</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a:t>
          </a:r>
          <a:r>
            <a:rPr lang="lv-LV" b="1" dirty="0" err="1"/>
            <a:t>Comments</a:t>
          </a:r>
          <a:r>
            <a:rPr lang="lv-LV" b="1" dirty="0"/>
            <a:t> </a:t>
          </a:r>
          <a:r>
            <a:rPr lang="lv-LV" b="1" dirty="0" err="1"/>
            <a:t>by</a:t>
          </a:r>
          <a:r>
            <a:rPr lang="lv-LV" b="1" dirty="0"/>
            <a:t> HEI </a:t>
          </a:r>
          <a:r>
            <a:rPr lang="lv-LV" b="1" dirty="0" err="1"/>
            <a:t>on</a:t>
          </a:r>
          <a:r>
            <a:rPr lang="lv-LV" b="1" dirty="0"/>
            <a:t> </a:t>
          </a:r>
          <a:r>
            <a:rPr lang="lv-LV" b="1" dirty="0" err="1"/>
            <a:t>the</a:t>
          </a:r>
          <a:r>
            <a:rPr lang="lv-LV" b="1" dirty="0"/>
            <a:t> </a:t>
          </a:r>
          <a:r>
            <a:rPr lang="lv-LV" b="1" dirty="0" err="1"/>
            <a:t>factual</a:t>
          </a:r>
          <a:r>
            <a:rPr lang="lv-LV" b="1" dirty="0"/>
            <a:t> </a:t>
          </a:r>
          <a:r>
            <a:rPr lang="lv-LV" b="1" dirty="0" err="1"/>
            <a:t>errors</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a:t>
          </a:r>
          <a:r>
            <a:rPr lang="lv-LV" b="1" dirty="0" err="1"/>
            <a:t>Decision</a:t>
          </a:r>
          <a:r>
            <a:rPr lang="lv-LV" b="1" dirty="0"/>
            <a:t> </a:t>
          </a:r>
          <a:r>
            <a:rPr lang="lv-LV" b="1" dirty="0" err="1"/>
            <a:t>by</a:t>
          </a:r>
          <a:r>
            <a:rPr lang="lv-LV" b="1" dirty="0"/>
            <a:t> </a:t>
          </a:r>
          <a:r>
            <a:rPr lang="lv-LV" b="1" dirty="0" err="1"/>
            <a:t>the</a:t>
          </a:r>
          <a:r>
            <a:rPr lang="lv-LV" b="1" dirty="0"/>
            <a:t> </a:t>
          </a:r>
          <a:r>
            <a:rPr lang="lv-LV" b="1" dirty="0" err="1"/>
            <a:t>Committee</a:t>
          </a:r>
          <a:r>
            <a:rPr lang="lv-LV" b="1" dirty="0"/>
            <a:t> (</a:t>
          </a:r>
          <a:r>
            <a:rPr lang="lv-LV" b="1" dirty="0" err="1"/>
            <a:t>with</a:t>
          </a:r>
          <a:r>
            <a:rPr lang="lv-LV" b="1" dirty="0"/>
            <a:t> </a:t>
          </a:r>
          <a:r>
            <a:rPr lang="lv-LV" b="1" dirty="0" err="1"/>
            <a:t>the</a:t>
          </a:r>
          <a:r>
            <a:rPr lang="lv-LV" b="1" dirty="0"/>
            <a:t> HEI </a:t>
          </a:r>
          <a:r>
            <a:rPr lang="lv-LV" b="1" dirty="0" err="1"/>
            <a:t>present</a:t>
          </a:r>
          <a:r>
            <a:rPr lang="lv-LV" b="1" dirty="0"/>
            <a:t>)</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err="1"/>
            <a:t>Follow-up</a:t>
          </a:r>
          <a:r>
            <a:rPr lang="lv-LV" b="1" dirty="0"/>
            <a:t> </a:t>
          </a:r>
          <a:r>
            <a:rPr lang="lv-LV" b="1" dirty="0" err="1"/>
            <a:t>procedures</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6"/>
        </a:solidFill>
      </dgm:spPr>
      <dgm:t>
        <a:bodyPr/>
        <a:lstStyle/>
        <a:p>
          <a:r>
            <a:rPr lang="en-US" b="1" dirty="0"/>
            <a:t>5. Experts work before the site visit</a:t>
          </a:r>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fr-FR"/>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fr-FR"/>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fr-FR"/>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fr-FR"/>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fr-FR"/>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fr-FR"/>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fr-FR"/>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fr-FR"/>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fr-FR"/>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fr-FR"/>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fr-FR"/>
        </a:p>
      </dgm:t>
    </dgm:pt>
  </dgm:ptLst>
  <dgm:cxnLst>
    <dgm:cxn modelId="{DEA2E4C3-861B-4361-8A7F-A36414A61543}" srcId="{63FE0411-6282-40FD-9282-ADBA5EF2B061}" destId="{592AE783-1CF7-440F-A9F4-F160EC409278}" srcOrd="3" destOrd="0" parTransId="{15086F44-58BA-4E87-9F84-288A947299A8}" sibTransId="{5D2A0398-90F8-474B-9721-58241F9D59F3}"/>
    <dgm:cxn modelId="{B01C13FD-C9C0-914A-911C-FFFE22BDC4B2}" type="presOf" srcId="{DC539B8F-034E-4BAB-8A53-03EA5E9C246B}" destId="{C5ADF46F-7803-458F-B0DF-73A23D416FF2}" srcOrd="0" destOrd="0" presId="urn:microsoft.com/office/officeart/2005/8/layout/vList3"/>
    <dgm:cxn modelId="{DB349726-8B32-4828-8413-E9B3732EDBDF}" srcId="{63FE0411-6282-40FD-9282-ADBA5EF2B061}" destId="{8AA6FECC-2BB8-41E5-8EFC-4848DD5C8A38}" srcOrd="1" destOrd="0" parTransId="{FA0D9D62-2EC3-4DE8-ABEA-59CE3F1D7CDC}" sibTransId="{8756CAC5-98EF-459F-940F-63EC07028415}"/>
    <dgm:cxn modelId="{AF9CC1C0-C5F6-4744-AC77-5F577CB261B3}" type="presOf" srcId="{3E991F27-D853-40AE-A1E9-36733659031C}" destId="{4D1BFC32-9C7C-4C2E-945A-4FBA29E5398E}" srcOrd="0" destOrd="0" presId="urn:microsoft.com/office/officeart/2005/8/layout/vList3"/>
    <dgm:cxn modelId="{0C5327E6-2EFD-4081-AD3C-34EB9EB4BA56}" srcId="{63FE0411-6282-40FD-9282-ADBA5EF2B061}" destId="{B568960D-25C2-4C66-9BB5-72D74EFF2EFC}" srcOrd="6" destOrd="0" parTransId="{252F744E-092C-4E6D-86BD-5F1F9A1A0449}" sibTransId="{6EF7EA6A-C095-4143-BB51-358032BF7A7B}"/>
    <dgm:cxn modelId="{10045BC9-2A25-1446-B811-0682C21ACF38}" type="presOf" srcId="{63FE0411-6282-40FD-9282-ADBA5EF2B061}" destId="{01E98E69-2805-4474-A4F7-9FADFAC26638}" srcOrd="0" destOrd="0" presId="urn:microsoft.com/office/officeart/2005/8/layout/vList3"/>
    <dgm:cxn modelId="{5E67CB96-A497-144F-BD95-2A7C8FD8B0CC}" type="presOf" srcId="{8AA6FECC-2BB8-41E5-8EFC-4848DD5C8A38}" destId="{48C2BDE2-AA0B-4F7E-865F-13C50FD5E6DD}" srcOrd="0" destOrd="0" presId="urn:microsoft.com/office/officeart/2005/8/layout/vList3"/>
    <dgm:cxn modelId="{BC76FE39-A8EB-4D6E-8031-367DABC7A9ED}" srcId="{63FE0411-6282-40FD-9282-ADBA5EF2B061}" destId="{4665C380-C17B-43A9-8894-CBFB09082CFE}" srcOrd="0" destOrd="0" parTransId="{B59BFAEA-F51F-483E-AB14-5E42ACA17137}" sibTransId="{6D2DD055-EF15-4B15-AA84-6A7AD865947D}"/>
    <dgm:cxn modelId="{30C3B7D0-487D-8045-9440-EF4A3AD98C41}" type="presOf" srcId="{C04904B6-70C0-4632-AB16-A1DF67B25662}" destId="{72C19A98-FBB8-4495-A90A-5F55D1A288CE}" srcOrd="0" destOrd="0" presId="urn:microsoft.com/office/officeart/2005/8/layout/vList3"/>
    <dgm:cxn modelId="{4CD3B954-9F43-D540-AE70-7886CE9E8049}" type="presOf" srcId="{62F93DB4-FE2F-4870-B21E-7DF64ED26006}" destId="{060ADDF9-40C9-424F-84CE-34697BF7B79B}" srcOrd="0" destOrd="0" presId="urn:microsoft.com/office/officeart/2005/8/layout/vList3"/>
    <dgm:cxn modelId="{C6F60FDC-96D4-584C-9EC2-5223F19A5FA6}" type="presOf" srcId="{B568960D-25C2-4C66-9BB5-72D74EFF2EFC}" destId="{38D1EEBF-A80F-43B3-BF2B-D29B6A83F674}" srcOrd="0" destOrd="0" presId="urn:microsoft.com/office/officeart/2005/8/layout/vList3"/>
    <dgm:cxn modelId="{7F8FE65C-5F90-4856-B8BF-FDC492AA2945}" srcId="{63FE0411-6282-40FD-9282-ADBA5EF2B061}" destId="{62F93DB4-FE2F-4870-B21E-7DF64ED26006}" srcOrd="8" destOrd="0" parTransId="{98368B17-BFAD-4DC7-B2B3-391FC6077B88}" sibTransId="{FD1DFDCB-A9BD-4BDE-9053-D712EE17716F}"/>
    <dgm:cxn modelId="{7EB2F455-3454-E54A-A374-2C6A4A8698D8}" type="presOf" srcId="{2DA73B92-8D84-4488-B86B-8B56A9E92496}" destId="{CEBCC035-F70D-4DE0-9DD7-563C5D8C9486}" srcOrd="0" destOrd="0" presId="urn:microsoft.com/office/officeart/2005/8/layout/vList3"/>
    <dgm:cxn modelId="{648A2C1A-2026-9F45-9DFE-8E95E67AAA13}" type="presOf" srcId="{4665C380-C17B-43A9-8894-CBFB09082CFE}" destId="{1273ABE4-8B0E-41E1-BAF4-FA98401C4CF1}" srcOrd="0" destOrd="0" presId="urn:microsoft.com/office/officeart/2005/8/layout/vList3"/>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657F7313-F8F5-2940-8C8A-67E783FD6354}" type="presOf" srcId="{686845A3-E9C6-4651-8A5C-C5F57723CE4B}" destId="{CF64DE1E-878E-4237-9D16-F97519873024}" srcOrd="0" destOrd="0" presId="urn:microsoft.com/office/officeart/2005/8/layout/vList3"/>
    <dgm:cxn modelId="{60B1CDC4-9AED-0648-A0F8-FCA25F1D170C}" type="presOf" srcId="{592AE783-1CF7-440F-A9F4-F160EC409278}" destId="{BB1606FB-65B9-4E8B-BBAA-D5080D314816}" srcOrd="0" destOrd="0" presId="urn:microsoft.com/office/officeart/2005/8/layout/vList3"/>
    <dgm:cxn modelId="{1DE4A0B8-2A74-4B99-A893-3C843BAD7F49}" srcId="{63FE0411-6282-40FD-9282-ADBA5EF2B061}" destId="{C04904B6-70C0-4632-AB16-A1DF67B25662}" srcOrd="4" destOrd="0" parTransId="{692EB603-28AE-42AE-82DF-01FF2EB72D01}" sibTransId="{46F96CFD-F9A9-44AC-9BD0-17B67BD9EFC6}"/>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A724CA5B-7B0C-EF48-BCEC-2C6ACEE52F0B}" type="presParOf" srcId="{01E98E69-2805-4474-A4F7-9FADFAC26638}" destId="{C48BCC91-20B4-44C7-BCD6-A0A744F66923}" srcOrd="0" destOrd="0" presId="urn:microsoft.com/office/officeart/2005/8/layout/vList3"/>
    <dgm:cxn modelId="{73040C51-8D7D-8245-9A8D-CEF6DB8CDBEE}" type="presParOf" srcId="{C48BCC91-20B4-44C7-BCD6-A0A744F66923}" destId="{E2C3AF42-086F-4707-B275-814D19B2D526}" srcOrd="0" destOrd="0" presId="urn:microsoft.com/office/officeart/2005/8/layout/vList3"/>
    <dgm:cxn modelId="{A87A30DB-D879-4E4B-8124-8876A6EB81BA}" type="presParOf" srcId="{C48BCC91-20B4-44C7-BCD6-A0A744F66923}" destId="{1273ABE4-8B0E-41E1-BAF4-FA98401C4CF1}" srcOrd="1" destOrd="0" presId="urn:microsoft.com/office/officeart/2005/8/layout/vList3"/>
    <dgm:cxn modelId="{AF386BCF-FD73-7F4E-9AE9-4D799BCA48A0}" type="presParOf" srcId="{01E98E69-2805-4474-A4F7-9FADFAC26638}" destId="{1DCD0FE0-42E6-44EF-97D5-9F733C72FE8A}" srcOrd="1" destOrd="0" presId="urn:microsoft.com/office/officeart/2005/8/layout/vList3"/>
    <dgm:cxn modelId="{4C505F1C-EF47-B541-9E9D-D6154DEADEB4}" type="presParOf" srcId="{01E98E69-2805-4474-A4F7-9FADFAC26638}" destId="{FCEC8EAA-9368-4652-A21D-6EF0DF7DF395}" srcOrd="2" destOrd="0" presId="urn:microsoft.com/office/officeart/2005/8/layout/vList3"/>
    <dgm:cxn modelId="{96BC887D-BA22-7A4F-AFE1-A3E10198FC29}" type="presParOf" srcId="{FCEC8EAA-9368-4652-A21D-6EF0DF7DF395}" destId="{B49B4680-C1F8-45AB-BA11-97A54C8CEDAA}" srcOrd="0" destOrd="0" presId="urn:microsoft.com/office/officeart/2005/8/layout/vList3"/>
    <dgm:cxn modelId="{A8571EA0-76E9-4A4D-A80C-93F892C36745}" type="presParOf" srcId="{FCEC8EAA-9368-4652-A21D-6EF0DF7DF395}" destId="{48C2BDE2-AA0B-4F7E-865F-13C50FD5E6DD}" srcOrd="1" destOrd="0" presId="urn:microsoft.com/office/officeart/2005/8/layout/vList3"/>
    <dgm:cxn modelId="{698E0C27-33BF-C149-86D4-9E492F16F188}" type="presParOf" srcId="{01E98E69-2805-4474-A4F7-9FADFAC26638}" destId="{140F300D-2D64-4A39-9A7A-7E19E37F8E57}" srcOrd="3" destOrd="0" presId="urn:microsoft.com/office/officeart/2005/8/layout/vList3"/>
    <dgm:cxn modelId="{169B41A0-34A1-EF42-AFCA-BE36988A3976}" type="presParOf" srcId="{01E98E69-2805-4474-A4F7-9FADFAC26638}" destId="{A85C7FDD-BE04-4B89-BB36-66E3ACBDDF28}" srcOrd="4" destOrd="0" presId="urn:microsoft.com/office/officeart/2005/8/layout/vList3"/>
    <dgm:cxn modelId="{E23320AA-06F5-F243-BF55-7305FE48D1BC}" type="presParOf" srcId="{A85C7FDD-BE04-4B89-BB36-66E3ACBDDF28}" destId="{2A6AECD8-6980-4D70-9E43-D6FA5B39248C}" srcOrd="0" destOrd="0" presId="urn:microsoft.com/office/officeart/2005/8/layout/vList3"/>
    <dgm:cxn modelId="{220BAF13-461F-4C4B-9BF5-8E6532C941CB}" type="presParOf" srcId="{A85C7FDD-BE04-4B89-BB36-66E3ACBDDF28}" destId="{4D1BFC32-9C7C-4C2E-945A-4FBA29E5398E}" srcOrd="1" destOrd="0" presId="urn:microsoft.com/office/officeart/2005/8/layout/vList3"/>
    <dgm:cxn modelId="{8B4D4AF3-C008-114B-B423-ACBF778D3863}" type="presParOf" srcId="{01E98E69-2805-4474-A4F7-9FADFAC26638}" destId="{00044186-4C72-4066-B9B0-34E2485EEB93}" srcOrd="5" destOrd="0" presId="urn:microsoft.com/office/officeart/2005/8/layout/vList3"/>
    <dgm:cxn modelId="{3D6B83C9-3C5F-EA4D-A5B8-B12574B9C0E2}" type="presParOf" srcId="{01E98E69-2805-4474-A4F7-9FADFAC26638}" destId="{CACC0E42-9211-4596-BEA1-F5B3C372BA83}" srcOrd="6" destOrd="0" presId="urn:microsoft.com/office/officeart/2005/8/layout/vList3"/>
    <dgm:cxn modelId="{5CE7D314-B599-8D44-904C-0105E4E17A46}" type="presParOf" srcId="{CACC0E42-9211-4596-BEA1-F5B3C372BA83}" destId="{F3A1AAA4-42E2-4275-80EC-A39514B3ACCC}" srcOrd="0" destOrd="0" presId="urn:microsoft.com/office/officeart/2005/8/layout/vList3"/>
    <dgm:cxn modelId="{64F93525-D363-6B43-BA1C-4689D2C34350}" type="presParOf" srcId="{CACC0E42-9211-4596-BEA1-F5B3C372BA83}" destId="{BB1606FB-65B9-4E8B-BBAA-D5080D314816}" srcOrd="1" destOrd="0" presId="urn:microsoft.com/office/officeart/2005/8/layout/vList3"/>
    <dgm:cxn modelId="{7890A59A-9E8F-C94A-8A72-62709993D16D}" type="presParOf" srcId="{01E98E69-2805-4474-A4F7-9FADFAC26638}" destId="{D2CE5C7B-0D96-4F06-856E-0C88298B0F21}" srcOrd="7" destOrd="0" presId="urn:microsoft.com/office/officeart/2005/8/layout/vList3"/>
    <dgm:cxn modelId="{23B1D0CD-E780-C347-A9B2-E2F4510A916D}" type="presParOf" srcId="{01E98E69-2805-4474-A4F7-9FADFAC26638}" destId="{7795510C-9257-41CF-9B58-8B32D94858F5}" srcOrd="8" destOrd="0" presId="urn:microsoft.com/office/officeart/2005/8/layout/vList3"/>
    <dgm:cxn modelId="{F9D92A14-5DED-E449-B1D0-B6157987E6F0}" type="presParOf" srcId="{7795510C-9257-41CF-9B58-8B32D94858F5}" destId="{2352210E-3A7E-4133-AA65-1002D88397AB}" srcOrd="0" destOrd="0" presId="urn:microsoft.com/office/officeart/2005/8/layout/vList3"/>
    <dgm:cxn modelId="{89C221C0-DE66-594F-8E0E-4830F1E310EC}" type="presParOf" srcId="{7795510C-9257-41CF-9B58-8B32D94858F5}" destId="{72C19A98-FBB8-4495-A90A-5F55D1A288CE}" srcOrd="1" destOrd="0" presId="urn:microsoft.com/office/officeart/2005/8/layout/vList3"/>
    <dgm:cxn modelId="{F12D47E8-6FCB-0F4A-A133-0EFD8EE30414}" type="presParOf" srcId="{01E98E69-2805-4474-A4F7-9FADFAC26638}" destId="{43E119DD-6138-4BE7-B2C8-986F104F950B}" srcOrd="9" destOrd="0" presId="urn:microsoft.com/office/officeart/2005/8/layout/vList3"/>
    <dgm:cxn modelId="{EF27C399-46F0-F14E-BE48-06540C9BF509}" type="presParOf" srcId="{01E98E69-2805-4474-A4F7-9FADFAC26638}" destId="{26D0CC5A-0980-498B-A9B8-E67D7F7F3281}" srcOrd="10" destOrd="0" presId="urn:microsoft.com/office/officeart/2005/8/layout/vList3"/>
    <dgm:cxn modelId="{BD9E6BCA-8312-C145-8667-65F68A8DFC4B}" type="presParOf" srcId="{26D0CC5A-0980-498B-A9B8-E67D7F7F3281}" destId="{AEDD7280-2F10-424F-A634-013CCED39359}" srcOrd="0" destOrd="0" presId="urn:microsoft.com/office/officeart/2005/8/layout/vList3"/>
    <dgm:cxn modelId="{B6BA0906-AED9-C74D-BF6D-D0BF47CD2120}" type="presParOf" srcId="{26D0CC5A-0980-498B-A9B8-E67D7F7F3281}" destId="{CF64DE1E-878E-4237-9D16-F97519873024}" srcOrd="1" destOrd="0" presId="urn:microsoft.com/office/officeart/2005/8/layout/vList3"/>
    <dgm:cxn modelId="{5DE6468D-BF2A-254D-88D7-948DC1080BEB}" type="presParOf" srcId="{01E98E69-2805-4474-A4F7-9FADFAC26638}" destId="{8B1CFE9C-7EDC-422D-A2F5-5F809D1C95B7}" srcOrd="11" destOrd="0" presId="urn:microsoft.com/office/officeart/2005/8/layout/vList3"/>
    <dgm:cxn modelId="{03B3388F-12EF-2C4E-A9A6-92BAED99FC39}" type="presParOf" srcId="{01E98E69-2805-4474-A4F7-9FADFAC26638}" destId="{803AB0E3-64F7-4205-8F27-DC23685AFFFB}" srcOrd="12" destOrd="0" presId="urn:microsoft.com/office/officeart/2005/8/layout/vList3"/>
    <dgm:cxn modelId="{2B4B1B28-7B0C-C746-91E6-6B750296D774}" type="presParOf" srcId="{803AB0E3-64F7-4205-8F27-DC23685AFFFB}" destId="{2F286D19-741E-4ACF-9482-1573B0E78099}" srcOrd="0" destOrd="0" presId="urn:microsoft.com/office/officeart/2005/8/layout/vList3"/>
    <dgm:cxn modelId="{A1F511BD-F77D-2247-AAB3-0EAB53DAC333}" type="presParOf" srcId="{803AB0E3-64F7-4205-8F27-DC23685AFFFB}" destId="{38D1EEBF-A80F-43B3-BF2B-D29B6A83F674}" srcOrd="1" destOrd="0" presId="urn:microsoft.com/office/officeart/2005/8/layout/vList3"/>
    <dgm:cxn modelId="{D9797197-8B22-AF43-BD55-769A687B68AB}" type="presParOf" srcId="{01E98E69-2805-4474-A4F7-9FADFAC26638}" destId="{3B68EC68-F29E-467F-A8E6-75A12A3F3674}" srcOrd="13" destOrd="0" presId="urn:microsoft.com/office/officeart/2005/8/layout/vList3"/>
    <dgm:cxn modelId="{0F5930C7-7ED1-4E42-B7F4-B72D4588C26E}" type="presParOf" srcId="{01E98E69-2805-4474-A4F7-9FADFAC26638}" destId="{DB6891D6-F52E-482D-A8C9-66DBF0416B17}" srcOrd="14" destOrd="0" presId="urn:microsoft.com/office/officeart/2005/8/layout/vList3"/>
    <dgm:cxn modelId="{EF1AFEAE-91A0-B440-A936-73FE0D5F7CE7}" type="presParOf" srcId="{DB6891D6-F52E-482D-A8C9-66DBF0416B17}" destId="{944904E4-FCBB-4CFA-8B36-17745C31506B}" srcOrd="0" destOrd="0" presId="urn:microsoft.com/office/officeart/2005/8/layout/vList3"/>
    <dgm:cxn modelId="{149F2567-11A8-7348-92BA-3F95664A7AAC}" type="presParOf" srcId="{DB6891D6-F52E-482D-A8C9-66DBF0416B17}" destId="{CEBCC035-F70D-4DE0-9DD7-563C5D8C9486}" srcOrd="1" destOrd="0" presId="urn:microsoft.com/office/officeart/2005/8/layout/vList3"/>
    <dgm:cxn modelId="{AEFE7EE7-07A4-0B44-B425-41F34563CAF0}" type="presParOf" srcId="{01E98E69-2805-4474-A4F7-9FADFAC26638}" destId="{AFE27A1B-03B4-4BAF-9CBF-7A69B9C19E55}" srcOrd="15" destOrd="0" presId="urn:microsoft.com/office/officeart/2005/8/layout/vList3"/>
    <dgm:cxn modelId="{4C7AB99E-1EC5-B94D-A7F9-A8CCE60E7C75}" type="presParOf" srcId="{01E98E69-2805-4474-A4F7-9FADFAC26638}" destId="{246FF58E-BC73-4560-9544-3E9F3A4357FF}" srcOrd="16" destOrd="0" presId="urn:microsoft.com/office/officeart/2005/8/layout/vList3"/>
    <dgm:cxn modelId="{7E9E56E1-67C2-8F4E-BFD6-74EC46F21EB4}" type="presParOf" srcId="{246FF58E-BC73-4560-9544-3E9F3A4357FF}" destId="{8AA75899-D180-4BFA-A15A-6002127271AF}" srcOrd="0" destOrd="0" presId="urn:microsoft.com/office/officeart/2005/8/layout/vList3"/>
    <dgm:cxn modelId="{66882C7D-2267-9246-8F6C-76EBCA612C28}" type="presParOf" srcId="{246FF58E-BC73-4560-9544-3E9F3A4357FF}" destId="{060ADDF9-40C9-424F-84CE-34697BF7B79B}" srcOrd="1" destOrd="0" presId="urn:microsoft.com/office/officeart/2005/8/layout/vList3"/>
    <dgm:cxn modelId="{80FFBE62-1F1F-8A4D-BB41-CB3164D078B6}" type="presParOf" srcId="{01E98E69-2805-4474-A4F7-9FADFAC26638}" destId="{5BE3CA96-4FFC-4B9D-AE8B-3E036FA3D7CD}" srcOrd="17" destOrd="0" presId="urn:microsoft.com/office/officeart/2005/8/layout/vList3"/>
    <dgm:cxn modelId="{E8C8A79D-3FC5-9440-A226-0221466BACDC}" type="presParOf" srcId="{01E98E69-2805-4474-A4F7-9FADFAC26638}" destId="{BDE735D9-5D68-48B3-9872-CD1B7058C1DA}" srcOrd="18" destOrd="0" presId="urn:microsoft.com/office/officeart/2005/8/layout/vList3"/>
    <dgm:cxn modelId="{25719562-23C6-824C-8A69-B5C2523E2F11}" type="presParOf" srcId="{BDE735D9-5D68-48B3-9872-CD1B7058C1DA}" destId="{322B3B9E-3D8B-44E3-8517-85D78CF9EE8E}" srcOrd="0" destOrd="0" presId="urn:microsoft.com/office/officeart/2005/8/layout/vList3"/>
    <dgm:cxn modelId="{32BC9B8F-B80B-F646-92DE-52BA4E20D76E}" type="presParOf" srcId="{BDE735D9-5D68-48B3-9872-CD1B7058C1DA}" destId="{C5ADF46F-7803-458F-B0DF-73A23D416FF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5876C-B36F-4706-BD12-38FEA6F62915}">
      <dsp:nvSpPr>
        <dsp:cNvPr id="0" name=""/>
        <dsp:cNvSpPr/>
      </dsp:nvSpPr>
      <dsp:spPr>
        <a:xfrm rot="16200000">
          <a:off x="-1100847" y="1101743"/>
          <a:ext cx="4532786"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1333500">
            <a:lnSpc>
              <a:spcPct val="90000"/>
            </a:lnSpc>
            <a:spcBef>
              <a:spcPct val="0"/>
            </a:spcBef>
            <a:spcAft>
              <a:spcPct val="35000"/>
            </a:spcAft>
          </a:pPr>
          <a:r>
            <a:rPr lang="lv-LV" sz="2000" b="1" kern="1200" dirty="0" err="1"/>
            <a:t>Part</a:t>
          </a:r>
          <a:r>
            <a:rPr lang="lv-LV" sz="2000" b="1" kern="1200" dirty="0"/>
            <a:t> 1</a:t>
          </a:r>
          <a:endParaRPr lang="en-GB" sz="20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000" kern="1200" dirty="0"/>
            <a:t> </a:t>
          </a:r>
          <a:r>
            <a:rPr lang="en-GB" sz="2000" kern="1200" dirty="0"/>
            <a:t>for </a:t>
          </a:r>
          <a:r>
            <a:rPr lang="en-GB" sz="2000" b="1" kern="1200" dirty="0"/>
            <a:t>Internal QA within</a:t>
          </a:r>
          <a:r>
            <a:rPr lang="lv-LV" sz="2000" b="1" kern="1200" dirty="0"/>
            <a:t> </a:t>
          </a:r>
          <a:r>
            <a:rPr lang="en-GB" sz="2000" kern="1200" dirty="0"/>
            <a:t>Higher Education Institutions (</a:t>
          </a:r>
          <a:r>
            <a:rPr lang="lv-LV" sz="2000" kern="1200" dirty="0"/>
            <a:t>10</a:t>
          </a:r>
          <a:r>
            <a:rPr lang="en-GB" sz="2000" kern="1200" dirty="0"/>
            <a:t> standards)</a:t>
          </a:r>
        </a:p>
        <a:p>
          <a:pPr marL="0" marR="0" lvl="0" indent="0" algn="l" defTabSz="914400" eaLnBrk="1" fontAlgn="auto" latinLnBrk="0" hangingPunct="1">
            <a:lnSpc>
              <a:spcPct val="100000"/>
            </a:lnSpc>
            <a:spcBef>
              <a:spcPct val="0"/>
            </a:spcBef>
            <a:spcAft>
              <a:spcPts val="0"/>
            </a:spcAft>
            <a:buClrTx/>
            <a:buSzTx/>
            <a:buFontTx/>
            <a:buChar char="••"/>
            <a:tabLst/>
            <a:defRPr/>
          </a:pPr>
          <a:r>
            <a:rPr lang="lv-LV" sz="2000" kern="1200" dirty="0"/>
            <a:t> </a:t>
          </a:r>
          <a:r>
            <a:rPr lang="en-GB" sz="2000" kern="1200" dirty="0"/>
            <a:t>the corner stone of QA in HE</a:t>
          </a:r>
        </a:p>
        <a:p>
          <a:pPr marL="228600" lvl="1" indent="0" algn="l" defTabSz="1022350">
            <a:lnSpc>
              <a:spcPct val="90000"/>
            </a:lnSpc>
            <a:spcBef>
              <a:spcPct val="0"/>
            </a:spcBef>
            <a:spcAft>
              <a:spcPct val="15000"/>
            </a:spcAft>
            <a:buChar char="••"/>
          </a:pPr>
          <a:endParaRPr lang="en-GB" sz="1900" kern="1200" dirty="0"/>
        </a:p>
      </dsp:txBody>
      <dsp:txXfrm rot="5400000">
        <a:off x="896" y="906557"/>
        <a:ext cx="2329299" cy="2719672"/>
      </dsp:txXfrm>
    </dsp:sp>
    <dsp:sp modelId="{B171E8B1-C618-4067-BD2B-A374B6E81DEC}">
      <dsp:nvSpPr>
        <dsp:cNvPr id="0" name=""/>
        <dsp:cNvSpPr/>
      </dsp:nvSpPr>
      <dsp:spPr>
        <a:xfrm rot="16200000">
          <a:off x="1403149" y="1101743"/>
          <a:ext cx="4532786"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1200150">
            <a:lnSpc>
              <a:spcPct val="90000"/>
            </a:lnSpc>
            <a:spcBef>
              <a:spcPct val="0"/>
            </a:spcBef>
            <a:spcAft>
              <a:spcPct val="35000"/>
            </a:spcAft>
          </a:pPr>
          <a:r>
            <a:rPr lang="lv-LV" sz="2000" b="1" kern="1200" dirty="0" err="1"/>
            <a:t>Part</a:t>
          </a:r>
          <a:r>
            <a:rPr lang="lv-LV" sz="2000" b="1" kern="1200" dirty="0"/>
            <a:t> 2</a:t>
          </a:r>
          <a:endParaRPr lang="en-GB" sz="2000" b="1"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lv-LV" sz="2000" kern="1200" dirty="0"/>
            <a:t> </a:t>
          </a:r>
          <a:r>
            <a:rPr lang="en-GB" sz="2000" kern="1200" dirty="0"/>
            <a:t>for </a:t>
          </a:r>
          <a:r>
            <a:rPr lang="en-GB" sz="2000" b="1" kern="1200" dirty="0"/>
            <a:t>External QA </a:t>
          </a:r>
          <a:r>
            <a:rPr lang="en-GB" sz="2000" kern="1200" dirty="0"/>
            <a:t>of Higher Education (7 standards)</a:t>
          </a:r>
        </a:p>
        <a:p>
          <a:pPr marL="0" marR="0" lvl="0" indent="0" algn="l" defTabSz="914400" eaLnBrk="1" fontAlgn="auto" latinLnBrk="0" hangingPunct="1">
            <a:lnSpc>
              <a:spcPct val="100000"/>
            </a:lnSpc>
            <a:spcBef>
              <a:spcPct val="0"/>
            </a:spcBef>
            <a:spcAft>
              <a:spcPts val="0"/>
            </a:spcAft>
            <a:buClrTx/>
            <a:buSzTx/>
            <a:buFontTx/>
            <a:buChar char="••"/>
            <a:tabLst/>
            <a:defRPr/>
          </a:pPr>
          <a:r>
            <a:rPr lang="lv-LV" sz="2000" kern="1200" dirty="0"/>
            <a:t> </a:t>
          </a:r>
          <a:r>
            <a:rPr lang="en-GB" sz="2000" kern="1200" dirty="0"/>
            <a:t>a condition of the credibility of the results of the internal evaluation</a:t>
          </a:r>
        </a:p>
        <a:p>
          <a:pPr marL="228600" lvl="1" indent="0" algn="l" defTabSz="933450">
            <a:lnSpc>
              <a:spcPct val="90000"/>
            </a:lnSpc>
            <a:spcBef>
              <a:spcPct val="0"/>
            </a:spcBef>
            <a:spcAft>
              <a:spcPct val="15000"/>
            </a:spcAft>
            <a:buChar char="••"/>
          </a:pPr>
          <a:endParaRPr lang="en-GB" sz="1900" kern="1200" dirty="0"/>
        </a:p>
      </dsp:txBody>
      <dsp:txXfrm rot="5400000">
        <a:off x="2504892" y="906557"/>
        <a:ext cx="2329299" cy="2719672"/>
      </dsp:txXfrm>
    </dsp:sp>
    <dsp:sp modelId="{E2AFB7D3-D3C7-4B44-AB0D-F46AD89D260E}">
      <dsp:nvSpPr>
        <dsp:cNvPr id="0" name=""/>
        <dsp:cNvSpPr/>
      </dsp:nvSpPr>
      <dsp:spPr>
        <a:xfrm rot="16200000">
          <a:off x="3907145" y="1101743"/>
          <a:ext cx="4532786" cy="232929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ct val="35000"/>
            </a:spcAft>
          </a:pPr>
          <a:r>
            <a:rPr lang="lv-LV" sz="2000" b="1" kern="1200" dirty="0" err="1"/>
            <a:t>Part</a:t>
          </a:r>
          <a:r>
            <a:rPr lang="lv-LV" sz="2000" b="1" kern="1200" dirty="0"/>
            <a:t> 3</a:t>
          </a:r>
          <a:endParaRPr lang="en-GB" sz="2000" b="1" kern="1200" dirty="0"/>
        </a:p>
        <a:p>
          <a:pPr marL="228600" lvl="1" indent="-228600" algn="l" defTabSz="889000">
            <a:lnSpc>
              <a:spcPct val="90000"/>
            </a:lnSpc>
            <a:spcBef>
              <a:spcPct val="0"/>
            </a:spcBef>
            <a:spcAft>
              <a:spcPct val="15000"/>
            </a:spcAft>
            <a:buChar char="••"/>
          </a:pPr>
          <a:r>
            <a:rPr lang="en-GB" sz="2000" kern="1200" dirty="0"/>
            <a:t>for </a:t>
          </a:r>
          <a:r>
            <a:rPr lang="en-GB" sz="2000" b="1" kern="1200" dirty="0"/>
            <a:t>External QA Agencies</a:t>
          </a:r>
          <a:r>
            <a:rPr lang="lv-LV" sz="2000" b="1" kern="1200" dirty="0"/>
            <a:t> </a:t>
          </a:r>
          <a:r>
            <a:rPr lang="en-GB" sz="2000" kern="1200" dirty="0"/>
            <a:t>(7 standards)</a:t>
          </a:r>
        </a:p>
        <a:p>
          <a:pPr marL="228600" lvl="1" indent="-228600" algn="l" defTabSz="889000">
            <a:lnSpc>
              <a:spcPct val="90000"/>
            </a:lnSpc>
            <a:spcBef>
              <a:spcPct val="0"/>
            </a:spcBef>
            <a:spcAft>
              <a:spcPct val="15000"/>
            </a:spcAft>
            <a:buChar char="••"/>
          </a:pPr>
          <a:r>
            <a:rPr lang="lv-LV" sz="2000" kern="1200" dirty="0"/>
            <a:t>e</a:t>
          </a:r>
          <a:r>
            <a:rPr lang="en-GB" sz="2000" kern="1200" dirty="0" err="1"/>
            <a:t>xternal</a:t>
          </a:r>
          <a:r>
            <a:rPr lang="en-GB" sz="2000" kern="1200" dirty="0"/>
            <a:t> evaluators (QA agencies) are accountable for the quality of their activities</a:t>
          </a:r>
        </a:p>
      </dsp:txBody>
      <dsp:txXfrm rot="5400000">
        <a:off x="5008888" y="906557"/>
        <a:ext cx="2329299" cy="2719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C3F00-CE8F-427A-A3A3-872F29374BE6}">
      <dsp:nvSpPr>
        <dsp:cNvPr id="0" name=""/>
        <dsp:cNvSpPr/>
      </dsp:nvSpPr>
      <dsp:spPr>
        <a:xfrm>
          <a:off x="1768864" y="623548"/>
          <a:ext cx="4153502" cy="4153502"/>
        </a:xfrm>
        <a:prstGeom prst="blockArc">
          <a:avLst>
            <a:gd name="adj1" fmla="val 10800000"/>
            <a:gd name="adj2" fmla="val 16200000"/>
            <a:gd name="adj3" fmla="val 4641"/>
          </a:avLst>
        </a:prstGeom>
        <a:gradFill rotWithShape="0">
          <a:gsLst>
            <a:gs pos="0">
              <a:schemeClr val="accent3">
                <a:hueOff val="11250266"/>
                <a:satOff val="-16880"/>
                <a:lumOff val="-2745"/>
                <a:alphaOff val="0"/>
                <a:tint val="50000"/>
                <a:satMod val="300000"/>
              </a:schemeClr>
            </a:gs>
            <a:gs pos="35000">
              <a:schemeClr val="accent3">
                <a:hueOff val="11250266"/>
                <a:satOff val="-16880"/>
                <a:lumOff val="-2745"/>
                <a:alphaOff val="0"/>
                <a:tint val="37000"/>
                <a:satMod val="300000"/>
              </a:schemeClr>
            </a:gs>
            <a:gs pos="100000">
              <a:schemeClr val="accent3">
                <a:hueOff val="11250266"/>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A3630EB-408D-4A35-B58C-4E34FA5FA9D7}">
      <dsp:nvSpPr>
        <dsp:cNvPr id="0" name=""/>
        <dsp:cNvSpPr/>
      </dsp:nvSpPr>
      <dsp:spPr>
        <a:xfrm>
          <a:off x="1768864" y="623548"/>
          <a:ext cx="4153502" cy="4153502"/>
        </a:xfrm>
        <a:prstGeom prst="blockArc">
          <a:avLst>
            <a:gd name="adj1" fmla="val 5400000"/>
            <a:gd name="adj2" fmla="val 10800000"/>
            <a:gd name="adj3" fmla="val 4641"/>
          </a:avLst>
        </a:prstGeom>
        <a:gradFill rotWithShape="0">
          <a:gsLst>
            <a:gs pos="0">
              <a:schemeClr val="accent3">
                <a:hueOff val="7500177"/>
                <a:satOff val="-11253"/>
                <a:lumOff val="-1830"/>
                <a:alphaOff val="0"/>
                <a:tint val="50000"/>
                <a:satMod val="300000"/>
              </a:schemeClr>
            </a:gs>
            <a:gs pos="35000">
              <a:schemeClr val="accent3">
                <a:hueOff val="7500177"/>
                <a:satOff val="-11253"/>
                <a:lumOff val="-1830"/>
                <a:alphaOff val="0"/>
                <a:tint val="37000"/>
                <a:satMod val="300000"/>
              </a:schemeClr>
            </a:gs>
            <a:gs pos="100000">
              <a:schemeClr val="accent3">
                <a:hueOff val="7500177"/>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A6E3125-7645-4CF1-BABA-5873D7DB716B}">
      <dsp:nvSpPr>
        <dsp:cNvPr id="0" name=""/>
        <dsp:cNvSpPr/>
      </dsp:nvSpPr>
      <dsp:spPr>
        <a:xfrm>
          <a:off x="1768864" y="623548"/>
          <a:ext cx="4153502" cy="4153502"/>
        </a:xfrm>
        <a:prstGeom prst="blockArc">
          <a:avLst>
            <a:gd name="adj1" fmla="val 0"/>
            <a:gd name="adj2" fmla="val 5400000"/>
            <a:gd name="adj3" fmla="val 4641"/>
          </a:avLst>
        </a:prstGeom>
        <a:gradFill rotWithShape="0">
          <a:gsLst>
            <a:gs pos="0">
              <a:schemeClr val="accent3">
                <a:hueOff val="3750089"/>
                <a:satOff val="-5627"/>
                <a:lumOff val="-915"/>
                <a:alphaOff val="0"/>
                <a:tint val="50000"/>
                <a:satMod val="300000"/>
              </a:schemeClr>
            </a:gs>
            <a:gs pos="35000">
              <a:schemeClr val="accent3">
                <a:hueOff val="3750089"/>
                <a:satOff val="-5627"/>
                <a:lumOff val="-915"/>
                <a:alphaOff val="0"/>
                <a:tint val="37000"/>
                <a:satMod val="300000"/>
              </a:schemeClr>
            </a:gs>
            <a:gs pos="100000">
              <a:schemeClr val="accent3">
                <a:hueOff val="3750089"/>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2BE5233-C7A4-4D03-A839-B8B42F7EF156}">
      <dsp:nvSpPr>
        <dsp:cNvPr id="0" name=""/>
        <dsp:cNvSpPr/>
      </dsp:nvSpPr>
      <dsp:spPr>
        <a:xfrm>
          <a:off x="1768864" y="623548"/>
          <a:ext cx="4153502" cy="4153502"/>
        </a:xfrm>
        <a:prstGeom prst="blockArc">
          <a:avLst>
            <a:gd name="adj1" fmla="val 16200000"/>
            <a:gd name="adj2" fmla="val 0"/>
            <a:gd name="adj3" fmla="val 4641"/>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7940258-8E5E-4A6D-BF5B-77ABC919F9CF}">
      <dsp:nvSpPr>
        <dsp:cNvPr id="0" name=""/>
        <dsp:cNvSpPr/>
      </dsp:nvSpPr>
      <dsp:spPr>
        <a:xfrm>
          <a:off x="2889524" y="1744209"/>
          <a:ext cx="1912181" cy="1912181"/>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FR" sz="2300" kern="1200" dirty="0" smtClean="0"/>
            <a:t>Evaluation standards</a:t>
          </a:r>
        </a:p>
        <a:p>
          <a:pPr lvl="0" algn="ctr" defTabSz="1022350">
            <a:lnSpc>
              <a:spcPct val="90000"/>
            </a:lnSpc>
            <a:spcBef>
              <a:spcPct val="0"/>
            </a:spcBef>
            <a:spcAft>
              <a:spcPct val="35000"/>
            </a:spcAft>
          </a:pPr>
          <a:endParaRPr lang="fr-FR" sz="2300" kern="1200" dirty="0"/>
        </a:p>
      </dsp:txBody>
      <dsp:txXfrm>
        <a:off x="3169556" y="2024241"/>
        <a:ext cx="1352117" cy="1352117"/>
      </dsp:txXfrm>
    </dsp:sp>
    <dsp:sp modelId="{A94BC2DF-78F9-43D6-9652-2C1C84AB3177}">
      <dsp:nvSpPr>
        <dsp:cNvPr id="0" name=""/>
        <dsp:cNvSpPr/>
      </dsp:nvSpPr>
      <dsp:spPr>
        <a:xfrm>
          <a:off x="3176352" y="2472"/>
          <a:ext cx="1338526" cy="1338526"/>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Self-</a:t>
          </a:r>
          <a:r>
            <a:rPr lang="fr-FR" sz="1400" kern="1200" dirty="0" err="1" smtClean="0"/>
            <a:t>evaluation</a:t>
          </a:r>
          <a:endParaRPr lang="fr-FR" sz="1400" kern="1200" dirty="0"/>
        </a:p>
      </dsp:txBody>
      <dsp:txXfrm>
        <a:off x="3372375" y="198495"/>
        <a:ext cx="946480" cy="946480"/>
      </dsp:txXfrm>
    </dsp:sp>
    <dsp:sp modelId="{6D059381-DA37-4CE5-9B7E-85ED12789577}">
      <dsp:nvSpPr>
        <dsp:cNvPr id="0" name=""/>
        <dsp:cNvSpPr/>
      </dsp:nvSpPr>
      <dsp:spPr>
        <a:xfrm>
          <a:off x="5102820" y="2031036"/>
          <a:ext cx="1542718" cy="1338526"/>
        </a:xfrm>
        <a:prstGeom prst="ellipse">
          <a:avLst/>
        </a:prstGeom>
        <a:gradFill rotWithShape="0">
          <a:gsLst>
            <a:gs pos="0">
              <a:schemeClr val="accent3">
                <a:hueOff val="3750089"/>
                <a:satOff val="-5627"/>
                <a:lumOff val="-915"/>
                <a:alphaOff val="0"/>
                <a:tint val="50000"/>
                <a:satMod val="300000"/>
              </a:schemeClr>
            </a:gs>
            <a:gs pos="35000">
              <a:schemeClr val="accent3">
                <a:hueOff val="3750089"/>
                <a:satOff val="-5627"/>
                <a:lumOff val="-915"/>
                <a:alphaOff val="0"/>
                <a:tint val="37000"/>
                <a:satMod val="300000"/>
              </a:schemeClr>
            </a:gs>
            <a:gs pos="100000">
              <a:schemeClr val="accent3">
                <a:hueOff val="3750089"/>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Evaluation/</a:t>
          </a:r>
        </a:p>
        <a:p>
          <a:pPr lvl="0" algn="ctr" defTabSz="622300">
            <a:lnSpc>
              <a:spcPct val="90000"/>
            </a:lnSpc>
            <a:spcBef>
              <a:spcPct val="0"/>
            </a:spcBef>
            <a:spcAft>
              <a:spcPct val="35000"/>
            </a:spcAft>
          </a:pPr>
          <a:r>
            <a:rPr lang="fr-FR" sz="1400" kern="1200" dirty="0" err="1" smtClean="0"/>
            <a:t>accreditation</a:t>
          </a:r>
          <a:endParaRPr lang="fr-FR" sz="1400" kern="1200" dirty="0"/>
        </a:p>
      </dsp:txBody>
      <dsp:txXfrm>
        <a:off x="5328746" y="2227059"/>
        <a:ext cx="1090866" cy="946480"/>
      </dsp:txXfrm>
    </dsp:sp>
    <dsp:sp modelId="{BF4FABE2-D073-4489-AFED-3E578C3D5D28}">
      <dsp:nvSpPr>
        <dsp:cNvPr id="0" name=""/>
        <dsp:cNvSpPr/>
      </dsp:nvSpPr>
      <dsp:spPr>
        <a:xfrm>
          <a:off x="3176352" y="4059600"/>
          <a:ext cx="1338526" cy="1338526"/>
        </a:xfrm>
        <a:prstGeom prst="ellipse">
          <a:avLst/>
        </a:prstGeom>
        <a:gradFill rotWithShape="0">
          <a:gsLst>
            <a:gs pos="0">
              <a:schemeClr val="accent3">
                <a:hueOff val="7500177"/>
                <a:satOff val="-11253"/>
                <a:lumOff val="-1830"/>
                <a:alphaOff val="0"/>
                <a:tint val="50000"/>
                <a:satMod val="300000"/>
              </a:schemeClr>
            </a:gs>
            <a:gs pos="35000">
              <a:schemeClr val="accent3">
                <a:hueOff val="7500177"/>
                <a:satOff val="-11253"/>
                <a:lumOff val="-1830"/>
                <a:alphaOff val="0"/>
                <a:tint val="37000"/>
                <a:satMod val="300000"/>
              </a:schemeClr>
            </a:gs>
            <a:gs pos="100000">
              <a:schemeClr val="accent3">
                <a:hueOff val="7500177"/>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Publication</a:t>
          </a:r>
          <a:endParaRPr lang="fr-FR" sz="1400" kern="1200" dirty="0"/>
        </a:p>
      </dsp:txBody>
      <dsp:txXfrm>
        <a:off x="3372375" y="4255623"/>
        <a:ext cx="946480" cy="946480"/>
      </dsp:txXfrm>
    </dsp:sp>
    <dsp:sp modelId="{D6246830-F51D-44D1-94A8-EFC87664B612}">
      <dsp:nvSpPr>
        <dsp:cNvPr id="0" name=""/>
        <dsp:cNvSpPr/>
      </dsp:nvSpPr>
      <dsp:spPr>
        <a:xfrm>
          <a:off x="1147787" y="2031036"/>
          <a:ext cx="1338526" cy="1338526"/>
        </a:xfrm>
        <a:prstGeom prst="ellipse">
          <a:avLst/>
        </a:prstGeom>
        <a:gradFill rotWithShape="0">
          <a:gsLst>
            <a:gs pos="0">
              <a:schemeClr val="accent3">
                <a:hueOff val="11250266"/>
                <a:satOff val="-16880"/>
                <a:lumOff val="-2745"/>
                <a:alphaOff val="0"/>
                <a:tint val="50000"/>
                <a:satMod val="300000"/>
              </a:schemeClr>
            </a:gs>
            <a:gs pos="35000">
              <a:schemeClr val="accent3">
                <a:hueOff val="11250266"/>
                <a:satOff val="-16880"/>
                <a:lumOff val="-2745"/>
                <a:alphaOff val="0"/>
                <a:tint val="37000"/>
                <a:satMod val="300000"/>
              </a:schemeClr>
            </a:gs>
            <a:gs pos="100000">
              <a:schemeClr val="accent3">
                <a:hueOff val="11250266"/>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Feedback</a:t>
          </a:r>
          <a:endParaRPr lang="fr-FR" sz="1400" kern="1200" dirty="0"/>
        </a:p>
      </dsp:txBody>
      <dsp:txXfrm>
        <a:off x="1343810" y="2227059"/>
        <a:ext cx="946480" cy="946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523109" y="3401"/>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a:t>
          </a:r>
          <a:r>
            <a:rPr lang="lv-LV" sz="2100" b="1" kern="1200" dirty="0" err="1"/>
            <a:t>Self-assessment</a:t>
          </a:r>
          <a:r>
            <a:rPr lang="lv-LV" sz="2100" b="1" kern="1200" dirty="0"/>
            <a:t> process</a:t>
          </a:r>
          <a:endParaRPr lang="en-GB" sz="2100" b="1" kern="1200" dirty="0"/>
        </a:p>
      </dsp:txBody>
      <dsp:txXfrm rot="10800000">
        <a:off x="1636034" y="3401"/>
        <a:ext cx="5485717" cy="451699"/>
      </dsp:txXfrm>
    </dsp:sp>
    <dsp:sp modelId="{E2C3AF42-086F-4707-B275-814D19B2D526}">
      <dsp:nvSpPr>
        <dsp:cNvPr id="0" name=""/>
        <dsp:cNvSpPr/>
      </dsp:nvSpPr>
      <dsp:spPr>
        <a:xfrm>
          <a:off x="1297259" y="3401"/>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523109" y="589937"/>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a:t>
          </a:r>
          <a:r>
            <a:rPr lang="lv-LV" sz="1600" b="1" kern="1200" dirty="0" err="1"/>
            <a:t>Submission</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application</a:t>
          </a:r>
          <a:r>
            <a:rPr lang="lv-LV" sz="1600" b="1" kern="1200" dirty="0"/>
            <a:t> </a:t>
          </a:r>
          <a:r>
            <a:rPr lang="lv-LV" sz="1600" b="1" kern="1200" dirty="0" err="1"/>
            <a:t>and</a:t>
          </a:r>
          <a:r>
            <a:rPr lang="lv-LV" sz="1600" b="1" kern="1200" dirty="0"/>
            <a:t> </a:t>
          </a:r>
          <a:r>
            <a:rPr lang="lv-LV" sz="1600" b="1" kern="1200" dirty="0" err="1"/>
            <a:t>self-assessment</a:t>
          </a:r>
          <a:r>
            <a:rPr lang="lv-LV" sz="1600" b="1" kern="1200" dirty="0"/>
            <a:t> </a:t>
          </a:r>
          <a:r>
            <a:rPr lang="lv-LV" sz="1600" b="1" kern="1200" dirty="0" err="1"/>
            <a:t>report</a:t>
          </a:r>
          <a:endParaRPr lang="en-GB" sz="1600" b="1" kern="1200" dirty="0"/>
        </a:p>
      </dsp:txBody>
      <dsp:txXfrm rot="10800000">
        <a:off x="1636034" y="589937"/>
        <a:ext cx="5485717" cy="451699"/>
      </dsp:txXfrm>
    </dsp:sp>
    <dsp:sp modelId="{B49B4680-C1F8-45AB-BA11-97A54C8CEDAA}">
      <dsp:nvSpPr>
        <dsp:cNvPr id="0" name=""/>
        <dsp:cNvSpPr/>
      </dsp:nvSpPr>
      <dsp:spPr>
        <a:xfrm>
          <a:off x="1297259" y="589937"/>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523109" y="1176472"/>
          <a:ext cx="5598642" cy="451699"/>
        </a:xfrm>
        <a:prstGeom prst="homePlate">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a:t>
          </a:r>
          <a:r>
            <a:rPr lang="lv-LV" sz="1600" b="1" kern="1200" dirty="0" err="1"/>
            <a:t>Review</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documents</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Agency</a:t>
          </a:r>
          <a:endParaRPr lang="en-GB" sz="1600" b="1" kern="1200" dirty="0"/>
        </a:p>
      </dsp:txBody>
      <dsp:txXfrm rot="10800000">
        <a:off x="1636034" y="1176472"/>
        <a:ext cx="5485717" cy="451699"/>
      </dsp:txXfrm>
    </dsp:sp>
    <dsp:sp modelId="{2A6AECD8-6980-4D70-9E43-D6FA5B39248C}">
      <dsp:nvSpPr>
        <dsp:cNvPr id="0" name=""/>
        <dsp:cNvSpPr/>
      </dsp:nvSpPr>
      <dsp:spPr>
        <a:xfrm>
          <a:off x="1297259" y="1176472"/>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523109" y="1763008"/>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a:t>
          </a:r>
          <a:r>
            <a:rPr lang="lv-LV" sz="1600" b="1" kern="1200" dirty="0" err="1"/>
            <a:t>Composing</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1763008"/>
        <a:ext cx="5485717" cy="451699"/>
      </dsp:txXfrm>
    </dsp:sp>
    <dsp:sp modelId="{F3A1AAA4-42E2-4275-80EC-A39514B3ACCC}">
      <dsp:nvSpPr>
        <dsp:cNvPr id="0" name=""/>
        <dsp:cNvSpPr/>
      </dsp:nvSpPr>
      <dsp:spPr>
        <a:xfrm>
          <a:off x="1297259" y="1763008"/>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523109" y="2349543"/>
          <a:ext cx="5598642" cy="451699"/>
        </a:xfrm>
        <a:prstGeom prst="homePlat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Experts work before the site visit</a:t>
          </a:r>
        </a:p>
      </dsp:txBody>
      <dsp:txXfrm rot="10800000">
        <a:off x="1636034" y="2349543"/>
        <a:ext cx="5485717" cy="451699"/>
      </dsp:txXfrm>
    </dsp:sp>
    <dsp:sp modelId="{2352210E-3A7E-4133-AA65-1002D88397AB}">
      <dsp:nvSpPr>
        <dsp:cNvPr id="0" name=""/>
        <dsp:cNvSpPr/>
      </dsp:nvSpPr>
      <dsp:spPr>
        <a:xfrm>
          <a:off x="1297259" y="2349543"/>
          <a:ext cx="451699" cy="451699"/>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523109" y="2936078"/>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a:t>
          </a:r>
          <a:r>
            <a:rPr lang="lv-LV" sz="1600" b="1" kern="1200" dirty="0" err="1"/>
            <a:t>Visit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2936078"/>
        <a:ext cx="5485717" cy="451699"/>
      </dsp:txXfrm>
    </dsp:sp>
    <dsp:sp modelId="{AEDD7280-2F10-424F-A634-013CCED39359}">
      <dsp:nvSpPr>
        <dsp:cNvPr id="0" name=""/>
        <dsp:cNvSpPr/>
      </dsp:nvSpPr>
      <dsp:spPr>
        <a:xfrm>
          <a:off x="1297259" y="2936078"/>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523109" y="3522614"/>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a:t>
          </a:r>
          <a:r>
            <a:rPr lang="lv-LV" sz="1600" b="1" kern="1200" dirty="0" err="1"/>
            <a:t>Joint</a:t>
          </a:r>
          <a:r>
            <a:rPr lang="lv-LV" sz="1600" b="1" kern="1200" dirty="0"/>
            <a:t> </a:t>
          </a:r>
          <a:r>
            <a:rPr lang="lv-LV" sz="1600" b="1" kern="1200" dirty="0" err="1"/>
            <a:t>report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3522614"/>
        <a:ext cx="5485717" cy="451699"/>
      </dsp:txXfrm>
    </dsp:sp>
    <dsp:sp modelId="{2F286D19-741E-4ACF-9482-1573B0E78099}">
      <dsp:nvSpPr>
        <dsp:cNvPr id="0" name=""/>
        <dsp:cNvSpPr/>
      </dsp:nvSpPr>
      <dsp:spPr>
        <a:xfrm>
          <a:off x="1297259" y="3522614"/>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523109" y="4109149"/>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a:t>
          </a:r>
          <a:r>
            <a:rPr lang="lv-LV" sz="1600" b="1" kern="1200" dirty="0" err="1"/>
            <a:t>Comments</a:t>
          </a:r>
          <a:r>
            <a:rPr lang="lv-LV" sz="1600" b="1" kern="1200" dirty="0"/>
            <a:t> </a:t>
          </a:r>
          <a:r>
            <a:rPr lang="lv-LV" sz="1600" b="1" kern="1200" dirty="0" err="1"/>
            <a:t>by</a:t>
          </a:r>
          <a:r>
            <a:rPr lang="lv-LV" sz="1600" b="1" kern="1200" dirty="0"/>
            <a:t> HEI </a:t>
          </a:r>
          <a:r>
            <a:rPr lang="lv-LV" sz="1600" b="1" kern="1200" dirty="0" err="1"/>
            <a:t>on</a:t>
          </a:r>
          <a:r>
            <a:rPr lang="lv-LV" sz="1600" b="1" kern="1200" dirty="0"/>
            <a:t> </a:t>
          </a:r>
          <a:r>
            <a:rPr lang="lv-LV" sz="1600" b="1" kern="1200" dirty="0" err="1"/>
            <a:t>the</a:t>
          </a:r>
          <a:r>
            <a:rPr lang="lv-LV" sz="1600" b="1" kern="1200" dirty="0"/>
            <a:t> </a:t>
          </a:r>
          <a:r>
            <a:rPr lang="lv-LV" sz="1600" b="1" kern="1200" dirty="0" err="1"/>
            <a:t>factual</a:t>
          </a:r>
          <a:r>
            <a:rPr lang="lv-LV" sz="1600" b="1" kern="1200" dirty="0"/>
            <a:t> </a:t>
          </a:r>
          <a:r>
            <a:rPr lang="lv-LV" sz="1600" b="1" kern="1200" dirty="0" err="1"/>
            <a:t>errors</a:t>
          </a:r>
          <a:endParaRPr lang="en-GB" sz="1600" b="1" kern="1200" dirty="0"/>
        </a:p>
      </dsp:txBody>
      <dsp:txXfrm rot="10800000">
        <a:off x="1636034" y="4109149"/>
        <a:ext cx="5485717" cy="451699"/>
      </dsp:txXfrm>
    </dsp:sp>
    <dsp:sp modelId="{944904E4-FCBB-4CFA-8B36-17745C31506B}">
      <dsp:nvSpPr>
        <dsp:cNvPr id="0" name=""/>
        <dsp:cNvSpPr/>
      </dsp:nvSpPr>
      <dsp:spPr>
        <a:xfrm>
          <a:off x="1297259" y="4109149"/>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523109" y="4695685"/>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a:t>
          </a:r>
          <a:r>
            <a:rPr lang="lv-LV" sz="1600" b="1" kern="1200" dirty="0" err="1"/>
            <a:t>Decision</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Committee</a:t>
          </a:r>
          <a:r>
            <a:rPr lang="lv-LV" sz="1600" b="1" kern="1200" dirty="0"/>
            <a:t> (</a:t>
          </a:r>
          <a:r>
            <a:rPr lang="lv-LV" sz="1600" b="1" kern="1200" dirty="0" err="1"/>
            <a:t>with</a:t>
          </a:r>
          <a:r>
            <a:rPr lang="lv-LV" sz="1600" b="1" kern="1200" dirty="0"/>
            <a:t> </a:t>
          </a:r>
          <a:r>
            <a:rPr lang="lv-LV" sz="1600" b="1" kern="1200" dirty="0" err="1"/>
            <a:t>the</a:t>
          </a:r>
          <a:r>
            <a:rPr lang="lv-LV" sz="1600" b="1" kern="1200" dirty="0"/>
            <a:t> HEI </a:t>
          </a:r>
          <a:r>
            <a:rPr lang="lv-LV" sz="1600" b="1" kern="1200" dirty="0" err="1"/>
            <a:t>present</a:t>
          </a:r>
          <a:r>
            <a:rPr lang="lv-LV" sz="1600" b="1" kern="1200" dirty="0"/>
            <a:t>)</a:t>
          </a:r>
          <a:endParaRPr lang="en-GB" sz="1600" b="1" kern="1200" dirty="0"/>
        </a:p>
      </dsp:txBody>
      <dsp:txXfrm rot="10800000">
        <a:off x="1636034" y="4695685"/>
        <a:ext cx="5485717" cy="451699"/>
      </dsp:txXfrm>
    </dsp:sp>
    <dsp:sp modelId="{8AA75899-D180-4BFA-A15A-6002127271AF}">
      <dsp:nvSpPr>
        <dsp:cNvPr id="0" name=""/>
        <dsp:cNvSpPr/>
      </dsp:nvSpPr>
      <dsp:spPr>
        <a:xfrm>
          <a:off x="1297259" y="4695685"/>
          <a:ext cx="451699" cy="451699"/>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523109" y="5282220"/>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err="1"/>
            <a:t>Follow-up</a:t>
          </a:r>
          <a:r>
            <a:rPr lang="lv-LV" sz="1600" b="1" kern="1200" dirty="0"/>
            <a:t> </a:t>
          </a:r>
          <a:r>
            <a:rPr lang="lv-LV" sz="1600" b="1" kern="1200" dirty="0" err="1"/>
            <a:t>procedures</a:t>
          </a:r>
          <a:endParaRPr lang="en-GB" sz="1600" b="1" kern="1200" dirty="0"/>
        </a:p>
      </dsp:txBody>
      <dsp:txXfrm rot="10800000">
        <a:off x="1636034" y="5282220"/>
        <a:ext cx="5485717" cy="451699"/>
      </dsp:txXfrm>
    </dsp:sp>
    <dsp:sp modelId="{322B3B9E-3D8B-44E3-8517-85D78CF9EE8E}">
      <dsp:nvSpPr>
        <dsp:cNvPr id="0" name=""/>
        <dsp:cNvSpPr/>
      </dsp:nvSpPr>
      <dsp:spPr>
        <a:xfrm>
          <a:off x="1297259" y="5282220"/>
          <a:ext cx="451699" cy="451699"/>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523109" y="3401"/>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a:t>
          </a:r>
          <a:r>
            <a:rPr lang="lv-LV" sz="2100" b="1" kern="1200" dirty="0" err="1"/>
            <a:t>Self-assessment</a:t>
          </a:r>
          <a:r>
            <a:rPr lang="lv-LV" sz="2100" b="1" kern="1200" dirty="0"/>
            <a:t> process</a:t>
          </a:r>
          <a:endParaRPr lang="en-GB" sz="2100" b="1" kern="1200" dirty="0"/>
        </a:p>
      </dsp:txBody>
      <dsp:txXfrm rot="10800000">
        <a:off x="1636034" y="3401"/>
        <a:ext cx="5485717" cy="451699"/>
      </dsp:txXfrm>
    </dsp:sp>
    <dsp:sp modelId="{E2C3AF42-086F-4707-B275-814D19B2D526}">
      <dsp:nvSpPr>
        <dsp:cNvPr id="0" name=""/>
        <dsp:cNvSpPr/>
      </dsp:nvSpPr>
      <dsp:spPr>
        <a:xfrm>
          <a:off x="1297259" y="3401"/>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523109" y="589937"/>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a:t>
          </a:r>
          <a:r>
            <a:rPr lang="lv-LV" sz="1600" b="1" kern="1200" dirty="0" err="1"/>
            <a:t>Submission</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application</a:t>
          </a:r>
          <a:r>
            <a:rPr lang="lv-LV" sz="1600" b="1" kern="1200" dirty="0"/>
            <a:t> </a:t>
          </a:r>
          <a:r>
            <a:rPr lang="lv-LV" sz="1600" b="1" kern="1200" dirty="0" err="1"/>
            <a:t>and</a:t>
          </a:r>
          <a:r>
            <a:rPr lang="lv-LV" sz="1600" b="1" kern="1200" dirty="0"/>
            <a:t> </a:t>
          </a:r>
          <a:r>
            <a:rPr lang="lv-LV" sz="1600" b="1" kern="1200" dirty="0" err="1"/>
            <a:t>self-assessment</a:t>
          </a:r>
          <a:r>
            <a:rPr lang="lv-LV" sz="1600" b="1" kern="1200" dirty="0"/>
            <a:t> </a:t>
          </a:r>
          <a:r>
            <a:rPr lang="lv-LV" sz="1600" b="1" kern="1200" dirty="0" err="1"/>
            <a:t>report</a:t>
          </a:r>
          <a:endParaRPr lang="en-GB" sz="1600" b="1" kern="1200" dirty="0"/>
        </a:p>
      </dsp:txBody>
      <dsp:txXfrm rot="10800000">
        <a:off x="1636034" y="589937"/>
        <a:ext cx="5485717" cy="451699"/>
      </dsp:txXfrm>
    </dsp:sp>
    <dsp:sp modelId="{B49B4680-C1F8-45AB-BA11-97A54C8CEDAA}">
      <dsp:nvSpPr>
        <dsp:cNvPr id="0" name=""/>
        <dsp:cNvSpPr/>
      </dsp:nvSpPr>
      <dsp:spPr>
        <a:xfrm>
          <a:off x="1297259" y="589937"/>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523109" y="1176472"/>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a:t>
          </a:r>
          <a:r>
            <a:rPr lang="lv-LV" sz="1600" b="1" kern="1200" dirty="0" err="1"/>
            <a:t>Review</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documents</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Agency</a:t>
          </a:r>
          <a:endParaRPr lang="en-GB" sz="1600" b="1" kern="1200" dirty="0"/>
        </a:p>
      </dsp:txBody>
      <dsp:txXfrm rot="10800000">
        <a:off x="1636034" y="1176472"/>
        <a:ext cx="5485717" cy="451699"/>
      </dsp:txXfrm>
    </dsp:sp>
    <dsp:sp modelId="{2A6AECD8-6980-4D70-9E43-D6FA5B39248C}">
      <dsp:nvSpPr>
        <dsp:cNvPr id="0" name=""/>
        <dsp:cNvSpPr/>
      </dsp:nvSpPr>
      <dsp:spPr>
        <a:xfrm>
          <a:off x="1297259" y="1176472"/>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523109" y="1763008"/>
          <a:ext cx="5598642" cy="451699"/>
        </a:xfrm>
        <a:prstGeom prst="homePlate">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a:t>
          </a:r>
          <a:r>
            <a:rPr lang="lv-LV" sz="1600" b="1" kern="1200" dirty="0" err="1"/>
            <a:t>Composing</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1763008"/>
        <a:ext cx="5485717" cy="451699"/>
      </dsp:txXfrm>
    </dsp:sp>
    <dsp:sp modelId="{F3A1AAA4-42E2-4275-80EC-A39514B3ACCC}">
      <dsp:nvSpPr>
        <dsp:cNvPr id="0" name=""/>
        <dsp:cNvSpPr/>
      </dsp:nvSpPr>
      <dsp:spPr>
        <a:xfrm>
          <a:off x="1297259" y="1763008"/>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523109" y="2349543"/>
          <a:ext cx="5598642" cy="451699"/>
        </a:xfrm>
        <a:prstGeom prst="homePlat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Experts work before the site visit</a:t>
          </a:r>
        </a:p>
      </dsp:txBody>
      <dsp:txXfrm rot="10800000">
        <a:off x="1636034" y="2349543"/>
        <a:ext cx="5485717" cy="451699"/>
      </dsp:txXfrm>
    </dsp:sp>
    <dsp:sp modelId="{2352210E-3A7E-4133-AA65-1002D88397AB}">
      <dsp:nvSpPr>
        <dsp:cNvPr id="0" name=""/>
        <dsp:cNvSpPr/>
      </dsp:nvSpPr>
      <dsp:spPr>
        <a:xfrm>
          <a:off x="1297259" y="2349543"/>
          <a:ext cx="451699" cy="451699"/>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523109" y="2936078"/>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a:t>
          </a:r>
          <a:r>
            <a:rPr lang="lv-LV" sz="1600" b="1" kern="1200" dirty="0" err="1"/>
            <a:t>Visit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2936078"/>
        <a:ext cx="5485717" cy="451699"/>
      </dsp:txXfrm>
    </dsp:sp>
    <dsp:sp modelId="{AEDD7280-2F10-424F-A634-013CCED39359}">
      <dsp:nvSpPr>
        <dsp:cNvPr id="0" name=""/>
        <dsp:cNvSpPr/>
      </dsp:nvSpPr>
      <dsp:spPr>
        <a:xfrm>
          <a:off x="1297259" y="2936078"/>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523109" y="3522614"/>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a:t>
          </a:r>
          <a:r>
            <a:rPr lang="lv-LV" sz="1600" b="1" kern="1200" dirty="0" err="1"/>
            <a:t>Joint</a:t>
          </a:r>
          <a:r>
            <a:rPr lang="lv-LV" sz="1600" b="1" kern="1200" dirty="0"/>
            <a:t> </a:t>
          </a:r>
          <a:r>
            <a:rPr lang="lv-LV" sz="1600" b="1" kern="1200" dirty="0" err="1"/>
            <a:t>report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3522614"/>
        <a:ext cx="5485717" cy="451699"/>
      </dsp:txXfrm>
    </dsp:sp>
    <dsp:sp modelId="{2F286D19-741E-4ACF-9482-1573B0E78099}">
      <dsp:nvSpPr>
        <dsp:cNvPr id="0" name=""/>
        <dsp:cNvSpPr/>
      </dsp:nvSpPr>
      <dsp:spPr>
        <a:xfrm>
          <a:off x="1297259" y="3522614"/>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523109" y="4109149"/>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a:t>
          </a:r>
          <a:r>
            <a:rPr lang="lv-LV" sz="1600" b="1" kern="1200" dirty="0" err="1"/>
            <a:t>Comments</a:t>
          </a:r>
          <a:r>
            <a:rPr lang="lv-LV" sz="1600" b="1" kern="1200" dirty="0"/>
            <a:t> </a:t>
          </a:r>
          <a:r>
            <a:rPr lang="lv-LV" sz="1600" b="1" kern="1200" dirty="0" err="1"/>
            <a:t>by</a:t>
          </a:r>
          <a:r>
            <a:rPr lang="lv-LV" sz="1600" b="1" kern="1200" dirty="0"/>
            <a:t> HEI </a:t>
          </a:r>
          <a:r>
            <a:rPr lang="lv-LV" sz="1600" b="1" kern="1200" dirty="0" err="1"/>
            <a:t>on</a:t>
          </a:r>
          <a:r>
            <a:rPr lang="lv-LV" sz="1600" b="1" kern="1200" dirty="0"/>
            <a:t> </a:t>
          </a:r>
          <a:r>
            <a:rPr lang="lv-LV" sz="1600" b="1" kern="1200" dirty="0" err="1"/>
            <a:t>the</a:t>
          </a:r>
          <a:r>
            <a:rPr lang="lv-LV" sz="1600" b="1" kern="1200" dirty="0"/>
            <a:t> </a:t>
          </a:r>
          <a:r>
            <a:rPr lang="lv-LV" sz="1600" b="1" kern="1200" dirty="0" err="1"/>
            <a:t>factual</a:t>
          </a:r>
          <a:r>
            <a:rPr lang="lv-LV" sz="1600" b="1" kern="1200" dirty="0"/>
            <a:t> </a:t>
          </a:r>
          <a:r>
            <a:rPr lang="lv-LV" sz="1600" b="1" kern="1200" dirty="0" err="1"/>
            <a:t>errors</a:t>
          </a:r>
          <a:endParaRPr lang="en-GB" sz="1600" b="1" kern="1200" dirty="0"/>
        </a:p>
      </dsp:txBody>
      <dsp:txXfrm rot="10800000">
        <a:off x="1636034" y="4109149"/>
        <a:ext cx="5485717" cy="451699"/>
      </dsp:txXfrm>
    </dsp:sp>
    <dsp:sp modelId="{944904E4-FCBB-4CFA-8B36-17745C31506B}">
      <dsp:nvSpPr>
        <dsp:cNvPr id="0" name=""/>
        <dsp:cNvSpPr/>
      </dsp:nvSpPr>
      <dsp:spPr>
        <a:xfrm>
          <a:off x="1297259" y="4109149"/>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523109" y="4695685"/>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a:t>
          </a:r>
          <a:r>
            <a:rPr lang="lv-LV" sz="1600" b="1" kern="1200" dirty="0" err="1"/>
            <a:t>Decision</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Committee</a:t>
          </a:r>
          <a:r>
            <a:rPr lang="lv-LV" sz="1600" b="1" kern="1200" dirty="0"/>
            <a:t> (</a:t>
          </a:r>
          <a:r>
            <a:rPr lang="lv-LV" sz="1600" b="1" kern="1200" dirty="0" err="1"/>
            <a:t>with</a:t>
          </a:r>
          <a:r>
            <a:rPr lang="lv-LV" sz="1600" b="1" kern="1200" dirty="0"/>
            <a:t> </a:t>
          </a:r>
          <a:r>
            <a:rPr lang="lv-LV" sz="1600" b="1" kern="1200" dirty="0" err="1"/>
            <a:t>the</a:t>
          </a:r>
          <a:r>
            <a:rPr lang="lv-LV" sz="1600" b="1" kern="1200" dirty="0"/>
            <a:t> HEI </a:t>
          </a:r>
          <a:r>
            <a:rPr lang="lv-LV" sz="1600" b="1" kern="1200" dirty="0" err="1"/>
            <a:t>present</a:t>
          </a:r>
          <a:r>
            <a:rPr lang="lv-LV" sz="1600" b="1" kern="1200" dirty="0"/>
            <a:t>)</a:t>
          </a:r>
          <a:endParaRPr lang="en-GB" sz="1600" b="1" kern="1200" dirty="0"/>
        </a:p>
      </dsp:txBody>
      <dsp:txXfrm rot="10800000">
        <a:off x="1636034" y="4695685"/>
        <a:ext cx="5485717" cy="451699"/>
      </dsp:txXfrm>
    </dsp:sp>
    <dsp:sp modelId="{8AA75899-D180-4BFA-A15A-6002127271AF}">
      <dsp:nvSpPr>
        <dsp:cNvPr id="0" name=""/>
        <dsp:cNvSpPr/>
      </dsp:nvSpPr>
      <dsp:spPr>
        <a:xfrm>
          <a:off x="1297259" y="4695685"/>
          <a:ext cx="451699" cy="451699"/>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523109" y="5282220"/>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err="1"/>
            <a:t>Follow-up</a:t>
          </a:r>
          <a:r>
            <a:rPr lang="lv-LV" sz="1600" b="1" kern="1200" dirty="0"/>
            <a:t> </a:t>
          </a:r>
          <a:r>
            <a:rPr lang="lv-LV" sz="1600" b="1" kern="1200" dirty="0" err="1"/>
            <a:t>procedures</a:t>
          </a:r>
          <a:endParaRPr lang="en-GB" sz="1600" b="1" kern="1200" dirty="0"/>
        </a:p>
      </dsp:txBody>
      <dsp:txXfrm rot="10800000">
        <a:off x="1636034" y="5282220"/>
        <a:ext cx="5485717" cy="451699"/>
      </dsp:txXfrm>
    </dsp:sp>
    <dsp:sp modelId="{322B3B9E-3D8B-44E3-8517-85D78CF9EE8E}">
      <dsp:nvSpPr>
        <dsp:cNvPr id="0" name=""/>
        <dsp:cNvSpPr/>
      </dsp:nvSpPr>
      <dsp:spPr>
        <a:xfrm>
          <a:off x="1297259" y="5282220"/>
          <a:ext cx="451699" cy="451699"/>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523109" y="3401"/>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a:t>
          </a:r>
          <a:r>
            <a:rPr lang="lv-LV" sz="2100" b="1" kern="1200" dirty="0" err="1"/>
            <a:t>Self-assessment</a:t>
          </a:r>
          <a:r>
            <a:rPr lang="lv-LV" sz="2100" b="1" kern="1200" dirty="0"/>
            <a:t> process</a:t>
          </a:r>
          <a:endParaRPr lang="en-GB" sz="2100" b="1" kern="1200" dirty="0"/>
        </a:p>
      </dsp:txBody>
      <dsp:txXfrm rot="10800000">
        <a:off x="1636034" y="3401"/>
        <a:ext cx="5485717" cy="451699"/>
      </dsp:txXfrm>
    </dsp:sp>
    <dsp:sp modelId="{E2C3AF42-086F-4707-B275-814D19B2D526}">
      <dsp:nvSpPr>
        <dsp:cNvPr id="0" name=""/>
        <dsp:cNvSpPr/>
      </dsp:nvSpPr>
      <dsp:spPr>
        <a:xfrm>
          <a:off x="1297259" y="3401"/>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523109" y="589937"/>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2. </a:t>
          </a:r>
          <a:r>
            <a:rPr lang="lv-LV" sz="1600" b="1" kern="1200" dirty="0" err="1"/>
            <a:t>Submission</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application</a:t>
          </a:r>
          <a:r>
            <a:rPr lang="lv-LV" sz="1600" b="1" kern="1200" dirty="0"/>
            <a:t> </a:t>
          </a:r>
          <a:r>
            <a:rPr lang="lv-LV" sz="1600" b="1" kern="1200" dirty="0" err="1"/>
            <a:t>and</a:t>
          </a:r>
          <a:r>
            <a:rPr lang="lv-LV" sz="1600" b="1" kern="1200" dirty="0"/>
            <a:t> </a:t>
          </a:r>
          <a:r>
            <a:rPr lang="lv-LV" sz="1600" b="1" kern="1200" dirty="0" err="1"/>
            <a:t>self-assessment</a:t>
          </a:r>
          <a:r>
            <a:rPr lang="lv-LV" sz="1600" b="1" kern="1200" dirty="0"/>
            <a:t> </a:t>
          </a:r>
          <a:r>
            <a:rPr lang="lv-LV" sz="1600" b="1" kern="1200" dirty="0" err="1"/>
            <a:t>report</a:t>
          </a:r>
          <a:endParaRPr lang="en-GB" sz="1600" b="1" kern="1200" dirty="0"/>
        </a:p>
      </dsp:txBody>
      <dsp:txXfrm rot="10800000">
        <a:off x="1636034" y="589937"/>
        <a:ext cx="5485717" cy="451699"/>
      </dsp:txXfrm>
    </dsp:sp>
    <dsp:sp modelId="{B49B4680-C1F8-45AB-BA11-97A54C8CEDAA}">
      <dsp:nvSpPr>
        <dsp:cNvPr id="0" name=""/>
        <dsp:cNvSpPr/>
      </dsp:nvSpPr>
      <dsp:spPr>
        <a:xfrm>
          <a:off x="1297259" y="589937"/>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523109" y="1176472"/>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3. </a:t>
          </a:r>
          <a:r>
            <a:rPr lang="lv-LV" sz="1600" b="1" kern="1200" dirty="0" err="1"/>
            <a:t>Review</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documents</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Agency</a:t>
          </a:r>
          <a:endParaRPr lang="en-GB" sz="1600" b="1" kern="1200" dirty="0"/>
        </a:p>
      </dsp:txBody>
      <dsp:txXfrm rot="10800000">
        <a:off x="1636034" y="1176472"/>
        <a:ext cx="5485717" cy="451699"/>
      </dsp:txXfrm>
    </dsp:sp>
    <dsp:sp modelId="{2A6AECD8-6980-4D70-9E43-D6FA5B39248C}">
      <dsp:nvSpPr>
        <dsp:cNvPr id="0" name=""/>
        <dsp:cNvSpPr/>
      </dsp:nvSpPr>
      <dsp:spPr>
        <a:xfrm>
          <a:off x="1297259" y="1176472"/>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523109" y="1763008"/>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lv-LV" sz="1600" b="1" kern="1200" dirty="0"/>
            <a:t>4. </a:t>
          </a:r>
          <a:r>
            <a:rPr lang="lv-LV" sz="1600" b="1" kern="1200" dirty="0" err="1"/>
            <a:t>Composing</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1763008"/>
        <a:ext cx="5485717" cy="451699"/>
      </dsp:txXfrm>
    </dsp:sp>
    <dsp:sp modelId="{F3A1AAA4-42E2-4275-80EC-A39514B3ACCC}">
      <dsp:nvSpPr>
        <dsp:cNvPr id="0" name=""/>
        <dsp:cNvSpPr/>
      </dsp:nvSpPr>
      <dsp:spPr>
        <a:xfrm>
          <a:off x="1297259" y="1763008"/>
          <a:ext cx="451699" cy="451699"/>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523109" y="2349543"/>
          <a:ext cx="5598642" cy="451699"/>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US" sz="1600" b="1" kern="1200" dirty="0"/>
            <a:t>5. Experts work before the site visit</a:t>
          </a:r>
        </a:p>
      </dsp:txBody>
      <dsp:txXfrm rot="10800000">
        <a:off x="1636034" y="2349543"/>
        <a:ext cx="5485717" cy="451699"/>
      </dsp:txXfrm>
    </dsp:sp>
    <dsp:sp modelId="{2352210E-3A7E-4133-AA65-1002D88397AB}">
      <dsp:nvSpPr>
        <dsp:cNvPr id="0" name=""/>
        <dsp:cNvSpPr/>
      </dsp:nvSpPr>
      <dsp:spPr>
        <a:xfrm>
          <a:off x="1297259" y="2349543"/>
          <a:ext cx="451699" cy="451699"/>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523109" y="2936078"/>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6</a:t>
          </a:r>
          <a:r>
            <a:rPr lang="lv-LV" sz="1600" b="1" kern="1200" dirty="0"/>
            <a:t>. </a:t>
          </a:r>
          <a:r>
            <a:rPr lang="lv-LV" sz="1600" b="1" kern="1200" dirty="0" err="1"/>
            <a:t>Visit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2936078"/>
        <a:ext cx="5485717" cy="451699"/>
      </dsp:txXfrm>
    </dsp:sp>
    <dsp:sp modelId="{AEDD7280-2F10-424F-A634-013CCED39359}">
      <dsp:nvSpPr>
        <dsp:cNvPr id="0" name=""/>
        <dsp:cNvSpPr/>
      </dsp:nvSpPr>
      <dsp:spPr>
        <a:xfrm>
          <a:off x="1297259" y="2936078"/>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523109" y="3522614"/>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7</a:t>
          </a:r>
          <a:r>
            <a:rPr lang="lv-LV" sz="1600" b="1" kern="1200" dirty="0"/>
            <a:t>. </a:t>
          </a:r>
          <a:r>
            <a:rPr lang="lv-LV" sz="1600" b="1" kern="1200" dirty="0" err="1"/>
            <a:t>Joint</a:t>
          </a:r>
          <a:r>
            <a:rPr lang="lv-LV" sz="1600" b="1" kern="1200" dirty="0"/>
            <a:t> </a:t>
          </a:r>
          <a:r>
            <a:rPr lang="lv-LV" sz="1600" b="1" kern="1200" dirty="0" err="1"/>
            <a:t>report</a:t>
          </a:r>
          <a:r>
            <a:rPr lang="lv-LV" sz="1600" b="1" kern="1200" dirty="0"/>
            <a:t> </a:t>
          </a:r>
          <a:r>
            <a:rPr lang="lv-LV" sz="1600" b="1" kern="1200" dirty="0" err="1"/>
            <a:t>of</a:t>
          </a:r>
          <a:r>
            <a:rPr lang="lv-LV" sz="1600" b="1" kern="1200" dirty="0"/>
            <a:t> </a:t>
          </a:r>
          <a:r>
            <a:rPr lang="lv-LV" sz="1600" b="1" kern="1200" dirty="0" err="1"/>
            <a:t>the</a:t>
          </a:r>
          <a:r>
            <a:rPr lang="lv-LV" sz="1600" b="1" kern="1200" dirty="0"/>
            <a:t> </a:t>
          </a:r>
          <a:r>
            <a:rPr lang="lv-LV" sz="1600" b="1" kern="1200" dirty="0" err="1"/>
            <a:t>experts</a:t>
          </a:r>
          <a:r>
            <a:rPr lang="lv-LV" sz="1600" b="1" kern="1200" dirty="0"/>
            <a:t> </a:t>
          </a:r>
          <a:r>
            <a:rPr lang="lv-LV" sz="1600" b="1" kern="1200" dirty="0" err="1"/>
            <a:t>group</a:t>
          </a:r>
          <a:endParaRPr lang="en-GB" sz="1600" b="1" kern="1200" dirty="0"/>
        </a:p>
      </dsp:txBody>
      <dsp:txXfrm rot="10800000">
        <a:off x="1636034" y="3522614"/>
        <a:ext cx="5485717" cy="451699"/>
      </dsp:txXfrm>
    </dsp:sp>
    <dsp:sp modelId="{2F286D19-741E-4ACF-9482-1573B0E78099}">
      <dsp:nvSpPr>
        <dsp:cNvPr id="0" name=""/>
        <dsp:cNvSpPr/>
      </dsp:nvSpPr>
      <dsp:spPr>
        <a:xfrm>
          <a:off x="1297259" y="3522614"/>
          <a:ext cx="451699" cy="451699"/>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523109" y="4109149"/>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8</a:t>
          </a:r>
          <a:r>
            <a:rPr lang="lv-LV" sz="1600" b="1" kern="1200" dirty="0"/>
            <a:t>. </a:t>
          </a:r>
          <a:r>
            <a:rPr lang="lv-LV" sz="1600" b="1" kern="1200" dirty="0" err="1"/>
            <a:t>Comments</a:t>
          </a:r>
          <a:r>
            <a:rPr lang="lv-LV" sz="1600" b="1" kern="1200" dirty="0"/>
            <a:t> </a:t>
          </a:r>
          <a:r>
            <a:rPr lang="lv-LV" sz="1600" b="1" kern="1200" dirty="0" err="1"/>
            <a:t>by</a:t>
          </a:r>
          <a:r>
            <a:rPr lang="lv-LV" sz="1600" b="1" kern="1200" dirty="0"/>
            <a:t> HEI </a:t>
          </a:r>
          <a:r>
            <a:rPr lang="lv-LV" sz="1600" b="1" kern="1200" dirty="0" err="1"/>
            <a:t>on</a:t>
          </a:r>
          <a:r>
            <a:rPr lang="lv-LV" sz="1600" b="1" kern="1200" dirty="0"/>
            <a:t> </a:t>
          </a:r>
          <a:r>
            <a:rPr lang="lv-LV" sz="1600" b="1" kern="1200" dirty="0" err="1"/>
            <a:t>the</a:t>
          </a:r>
          <a:r>
            <a:rPr lang="lv-LV" sz="1600" b="1" kern="1200" dirty="0"/>
            <a:t> </a:t>
          </a:r>
          <a:r>
            <a:rPr lang="lv-LV" sz="1600" b="1" kern="1200" dirty="0" err="1"/>
            <a:t>factual</a:t>
          </a:r>
          <a:r>
            <a:rPr lang="lv-LV" sz="1600" b="1" kern="1200" dirty="0"/>
            <a:t> </a:t>
          </a:r>
          <a:r>
            <a:rPr lang="lv-LV" sz="1600" b="1" kern="1200" dirty="0" err="1"/>
            <a:t>errors</a:t>
          </a:r>
          <a:endParaRPr lang="en-GB" sz="1600" b="1" kern="1200" dirty="0"/>
        </a:p>
      </dsp:txBody>
      <dsp:txXfrm rot="10800000">
        <a:off x="1636034" y="4109149"/>
        <a:ext cx="5485717" cy="451699"/>
      </dsp:txXfrm>
    </dsp:sp>
    <dsp:sp modelId="{944904E4-FCBB-4CFA-8B36-17745C31506B}">
      <dsp:nvSpPr>
        <dsp:cNvPr id="0" name=""/>
        <dsp:cNvSpPr/>
      </dsp:nvSpPr>
      <dsp:spPr>
        <a:xfrm>
          <a:off x="1297259" y="4109149"/>
          <a:ext cx="451699" cy="451699"/>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523109" y="4695685"/>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9</a:t>
          </a:r>
          <a:r>
            <a:rPr lang="lv-LV" sz="1600" b="1" kern="1200" dirty="0"/>
            <a:t>. </a:t>
          </a:r>
          <a:r>
            <a:rPr lang="lv-LV" sz="1600" b="1" kern="1200" dirty="0" err="1"/>
            <a:t>Decision</a:t>
          </a:r>
          <a:r>
            <a:rPr lang="lv-LV" sz="1600" b="1" kern="1200" dirty="0"/>
            <a:t> </a:t>
          </a:r>
          <a:r>
            <a:rPr lang="lv-LV" sz="1600" b="1" kern="1200" dirty="0" err="1"/>
            <a:t>by</a:t>
          </a:r>
          <a:r>
            <a:rPr lang="lv-LV" sz="1600" b="1" kern="1200" dirty="0"/>
            <a:t> </a:t>
          </a:r>
          <a:r>
            <a:rPr lang="lv-LV" sz="1600" b="1" kern="1200" dirty="0" err="1"/>
            <a:t>the</a:t>
          </a:r>
          <a:r>
            <a:rPr lang="lv-LV" sz="1600" b="1" kern="1200" dirty="0"/>
            <a:t> </a:t>
          </a:r>
          <a:r>
            <a:rPr lang="lv-LV" sz="1600" b="1" kern="1200" dirty="0" err="1"/>
            <a:t>Committee</a:t>
          </a:r>
          <a:r>
            <a:rPr lang="lv-LV" sz="1600" b="1" kern="1200" dirty="0"/>
            <a:t> (</a:t>
          </a:r>
          <a:r>
            <a:rPr lang="lv-LV" sz="1600" b="1" kern="1200" dirty="0" err="1"/>
            <a:t>with</a:t>
          </a:r>
          <a:r>
            <a:rPr lang="lv-LV" sz="1600" b="1" kern="1200" dirty="0"/>
            <a:t> </a:t>
          </a:r>
          <a:r>
            <a:rPr lang="lv-LV" sz="1600" b="1" kern="1200" dirty="0" err="1"/>
            <a:t>the</a:t>
          </a:r>
          <a:r>
            <a:rPr lang="lv-LV" sz="1600" b="1" kern="1200" dirty="0"/>
            <a:t> HEI </a:t>
          </a:r>
          <a:r>
            <a:rPr lang="lv-LV" sz="1600" b="1" kern="1200" dirty="0" err="1"/>
            <a:t>present</a:t>
          </a:r>
          <a:r>
            <a:rPr lang="lv-LV" sz="1600" b="1" kern="1200" dirty="0"/>
            <a:t>)</a:t>
          </a:r>
          <a:endParaRPr lang="en-GB" sz="1600" b="1" kern="1200" dirty="0"/>
        </a:p>
      </dsp:txBody>
      <dsp:txXfrm rot="10800000">
        <a:off x="1636034" y="4695685"/>
        <a:ext cx="5485717" cy="451699"/>
      </dsp:txXfrm>
    </dsp:sp>
    <dsp:sp modelId="{8AA75899-D180-4BFA-A15A-6002127271AF}">
      <dsp:nvSpPr>
        <dsp:cNvPr id="0" name=""/>
        <dsp:cNvSpPr/>
      </dsp:nvSpPr>
      <dsp:spPr>
        <a:xfrm>
          <a:off x="1297259" y="4695685"/>
          <a:ext cx="451699" cy="451699"/>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523109" y="5282220"/>
          <a:ext cx="5598642" cy="45169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87" tIns="60960" rIns="113792" bIns="60960" numCol="1" spcCol="1270" anchor="ctr" anchorCtr="0">
          <a:noAutofit/>
        </a:bodyPr>
        <a:lstStyle/>
        <a:p>
          <a:pPr lvl="0" algn="ctr" defTabSz="711200">
            <a:lnSpc>
              <a:spcPct val="90000"/>
            </a:lnSpc>
            <a:spcBef>
              <a:spcPct val="0"/>
            </a:spcBef>
            <a:spcAft>
              <a:spcPct val="35000"/>
            </a:spcAft>
          </a:pPr>
          <a:r>
            <a:rPr lang="en-GB" sz="1600" b="1" kern="1200" dirty="0"/>
            <a:t>10. </a:t>
          </a:r>
          <a:r>
            <a:rPr lang="lv-LV" sz="1600" b="1" kern="1200" dirty="0" err="1"/>
            <a:t>Follow-up</a:t>
          </a:r>
          <a:r>
            <a:rPr lang="lv-LV" sz="1600" b="1" kern="1200" dirty="0"/>
            <a:t> </a:t>
          </a:r>
          <a:r>
            <a:rPr lang="lv-LV" sz="1600" b="1" kern="1200" dirty="0" err="1"/>
            <a:t>procedures</a:t>
          </a:r>
          <a:endParaRPr lang="en-GB" sz="1600" b="1" kern="1200" dirty="0"/>
        </a:p>
      </dsp:txBody>
      <dsp:txXfrm rot="10800000">
        <a:off x="1636034" y="5282220"/>
        <a:ext cx="5485717" cy="451699"/>
      </dsp:txXfrm>
    </dsp:sp>
    <dsp:sp modelId="{322B3B9E-3D8B-44E3-8517-85D78CF9EE8E}">
      <dsp:nvSpPr>
        <dsp:cNvPr id="0" name=""/>
        <dsp:cNvSpPr/>
      </dsp:nvSpPr>
      <dsp:spPr>
        <a:xfrm>
          <a:off x="1297259" y="5282220"/>
          <a:ext cx="451699" cy="451699"/>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1F641E-065A-8D46-A646-351EEFA7A6FE}" type="datetimeFigureOut">
              <a:rPr lang="fr-FR" smtClean="0"/>
              <a:t>01/10/2019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C5103B-C386-AB42-B7A7-3CDAC1BDEF0F}" type="slidenum">
              <a:rPr lang="fr-FR" smtClean="0"/>
              <a:t>‹#›</a:t>
            </a:fld>
            <a:endParaRPr lang="fr-FR"/>
          </a:p>
        </p:txBody>
      </p:sp>
    </p:spTree>
    <p:extLst>
      <p:ext uri="{BB962C8B-B14F-4D97-AF65-F5344CB8AC3E}">
        <p14:creationId xmlns:p14="http://schemas.microsoft.com/office/powerpoint/2010/main" val="7868934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The BP</a:t>
            </a:r>
            <a:r>
              <a:rPr lang="fr-FR" baseline="0" dirty="0" smtClean="0"/>
              <a:t> has been st up </a:t>
            </a:r>
            <a:r>
              <a:rPr lang="fr-FR" baseline="0" dirty="0" err="1" smtClean="0"/>
              <a:t>mainly</a:t>
            </a:r>
            <a:r>
              <a:rPr lang="fr-FR" baseline="0" dirty="0" smtClean="0"/>
              <a:t> to </a:t>
            </a:r>
            <a:r>
              <a:rPr lang="fr-FR" baseline="0" dirty="0" err="1" smtClean="0"/>
              <a:t>harmonize</a:t>
            </a:r>
            <a:r>
              <a:rPr lang="fr-FR" baseline="0" dirty="0" smtClean="0"/>
              <a:t>…</a:t>
            </a:r>
          </a:p>
          <a:p>
            <a:r>
              <a:rPr lang="fr-FR" baseline="0" dirty="0" smtClean="0"/>
              <a:t>To </a:t>
            </a:r>
            <a:r>
              <a:rPr lang="fr-FR" baseline="0" dirty="0" err="1" smtClean="0"/>
              <a:t>facilitate</a:t>
            </a:r>
            <a:r>
              <a:rPr lang="fr-FR" baseline="0" dirty="0" smtClean="0"/>
              <a:t> recognition </a:t>
            </a:r>
            <a:r>
              <a:rPr lang="fr-FR" baseline="0" dirty="0" err="1" smtClean="0"/>
              <a:t>between</a:t>
            </a:r>
            <a:r>
              <a:rPr lang="fr-FR" baseline="0" dirty="0" smtClean="0"/>
              <a:t> countries </a:t>
            </a:r>
          </a:p>
          <a:p>
            <a:r>
              <a:rPr lang="fr-FR" baseline="0" dirty="0" smtClean="0"/>
              <a:t>But </a:t>
            </a:r>
            <a:r>
              <a:rPr lang="fr-FR" baseline="0" dirty="0" err="1" smtClean="0"/>
              <a:t>this</a:t>
            </a:r>
            <a:r>
              <a:rPr lang="fr-FR" baseline="0" dirty="0" smtClean="0"/>
              <a:t> recognition </a:t>
            </a:r>
            <a:r>
              <a:rPr lang="fr-FR" baseline="0" dirty="0" err="1" smtClean="0"/>
              <a:t>goes</a:t>
            </a:r>
            <a:r>
              <a:rPr lang="fr-FR" baseline="0" dirty="0" smtClean="0"/>
              <a:t> </a:t>
            </a:r>
            <a:r>
              <a:rPr lang="fr-FR" baseline="0" dirty="0" err="1" smtClean="0"/>
              <a:t>with</a:t>
            </a:r>
            <a:r>
              <a:rPr lang="fr-FR" baseline="0" dirty="0" smtClean="0"/>
              <a:t> </a:t>
            </a:r>
            <a:r>
              <a:rPr lang="fr-FR" baseline="0" dirty="0" err="1" smtClean="0"/>
              <a:t>mutual</a:t>
            </a:r>
            <a:r>
              <a:rPr lang="fr-FR" baseline="0" dirty="0" smtClean="0"/>
              <a:t> trust, </a:t>
            </a:r>
            <a:r>
              <a:rPr lang="fr-FR" baseline="0" dirty="0" err="1" smtClean="0"/>
              <a:t>which</a:t>
            </a:r>
            <a:r>
              <a:rPr lang="fr-FR" baseline="0" dirty="0" smtClean="0"/>
              <a:t> </a:t>
            </a:r>
            <a:r>
              <a:rPr lang="fr-FR" baseline="0" dirty="0" err="1" smtClean="0"/>
              <a:t>is</a:t>
            </a:r>
            <a:r>
              <a:rPr lang="fr-FR" baseline="0" dirty="0" smtClean="0"/>
              <a:t> </a:t>
            </a:r>
            <a:r>
              <a:rPr lang="fr-FR" baseline="0" dirty="0" err="1" smtClean="0"/>
              <a:t>based</a:t>
            </a:r>
            <a:r>
              <a:rPr lang="fr-FR" baseline="0" dirty="0" smtClean="0"/>
              <a:t> on </a:t>
            </a:r>
            <a:r>
              <a:rPr lang="fr-FR" baseline="0" dirty="0" err="1" smtClean="0"/>
              <a:t>common</a:t>
            </a:r>
            <a:r>
              <a:rPr lang="fr-FR" baseline="0" dirty="0" smtClean="0"/>
              <a:t> </a:t>
            </a:r>
            <a:r>
              <a:rPr lang="fr-FR" baseline="0" dirty="0" err="1" smtClean="0"/>
              <a:t>principles</a:t>
            </a:r>
            <a:r>
              <a:rPr lang="fr-FR" baseline="0" dirty="0" smtClean="0"/>
              <a:t>, </a:t>
            </a:r>
            <a:r>
              <a:rPr lang="fr-FR" baseline="0" dirty="0" err="1" smtClean="0"/>
              <a:t>warrantied</a:t>
            </a:r>
            <a:r>
              <a:rPr lang="fr-FR" baseline="0" dirty="0" smtClean="0"/>
              <a:t> by the </a:t>
            </a:r>
            <a:r>
              <a:rPr lang="fr-FR" baseline="0" dirty="0" err="1" smtClean="0"/>
              <a:t>implementation</a:t>
            </a:r>
            <a:r>
              <a:rPr lang="fr-FR" baseline="0" dirty="0" smtClean="0"/>
              <a:t> of a QA system</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2</a:t>
            </a:fld>
            <a:endParaRPr lang="fr-FR"/>
          </a:p>
        </p:txBody>
      </p:sp>
    </p:spTree>
    <p:extLst>
      <p:ext uri="{BB962C8B-B14F-4D97-AF65-F5344CB8AC3E}">
        <p14:creationId xmlns:p14="http://schemas.microsoft.com/office/powerpoint/2010/main" val="2794495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Just an </a:t>
            </a:r>
            <a:r>
              <a:rPr lang="fr-FR" dirty="0" err="1" smtClean="0"/>
              <a:t>example</a:t>
            </a:r>
            <a:r>
              <a:rPr lang="fr-FR" dirty="0" smtClean="0"/>
              <a:t> </a:t>
            </a:r>
            <a:r>
              <a:rPr lang="fr-FR" dirty="0" err="1" smtClean="0"/>
              <a:t>from</a:t>
            </a:r>
            <a:r>
              <a:rPr lang="fr-FR" baseline="0" dirty="0" smtClean="0"/>
              <a:t> the </a:t>
            </a:r>
            <a:r>
              <a:rPr lang="fr-FR" baseline="0" dirty="0" err="1" smtClean="0"/>
              <a:t>Handbook</a:t>
            </a:r>
            <a:r>
              <a:rPr lang="fr-FR" baseline="0" dirty="0" smtClean="0"/>
              <a:t> about the </a:t>
            </a:r>
            <a:r>
              <a:rPr lang="fr-FR" baseline="0" dirty="0" err="1" smtClean="0"/>
              <a:t>criteria</a:t>
            </a:r>
            <a:r>
              <a:rPr lang="fr-FR" baseline="0" dirty="0" smtClean="0"/>
              <a:t> : </a:t>
            </a:r>
            <a:r>
              <a:rPr lang="fr-FR" baseline="0" dirty="0" err="1" smtClean="0"/>
              <a:t>Study</a:t>
            </a:r>
            <a:r>
              <a:rPr lang="fr-FR" baseline="0" dirty="0" smtClean="0"/>
              <a:t> </a:t>
            </a:r>
            <a:r>
              <a:rPr lang="fr-FR" baseline="0" dirty="0" err="1" smtClean="0"/>
              <a:t>process</a:t>
            </a:r>
            <a:r>
              <a:rPr lang="fr-FR" baseline="0" dirty="0" smtClean="0"/>
              <a:t>…</a:t>
            </a:r>
          </a:p>
          <a:p>
            <a:r>
              <a:rPr lang="fr-FR" baseline="0" dirty="0" smtClean="0"/>
              <a:t>And the </a:t>
            </a:r>
            <a:r>
              <a:rPr lang="fr-FR" baseline="0" dirty="0" err="1" smtClean="0"/>
              <a:t>corresponding</a:t>
            </a:r>
            <a:r>
              <a:rPr lang="fr-FR" baseline="0" dirty="0" smtClean="0"/>
              <a:t> </a:t>
            </a:r>
            <a:r>
              <a:rPr lang="fr-FR" baseline="0" dirty="0" err="1" smtClean="0"/>
              <a:t>indicators</a:t>
            </a:r>
            <a:r>
              <a:rPr lang="fr-FR" baseline="0" dirty="0" smtClean="0"/>
              <a:t> </a:t>
            </a:r>
            <a:r>
              <a:rPr lang="fr-FR" baseline="0" dirty="0" err="1" smtClean="0"/>
              <a:t>which</a:t>
            </a:r>
            <a:r>
              <a:rPr lang="fr-FR" baseline="0" dirty="0" smtClean="0"/>
              <a:t> are </a:t>
            </a:r>
            <a:r>
              <a:rPr lang="fr-FR" baseline="0" dirty="0" err="1" smtClean="0"/>
              <a:t>very</a:t>
            </a:r>
            <a:r>
              <a:rPr lang="fr-FR" baseline="0" dirty="0" smtClean="0"/>
              <a:t> </a:t>
            </a:r>
            <a:r>
              <a:rPr lang="fr-FR" baseline="0" dirty="0" err="1" smtClean="0"/>
              <a:t>precise</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13</a:t>
            </a:fld>
            <a:endParaRPr lang="fr-FR"/>
          </a:p>
        </p:txBody>
      </p:sp>
    </p:spTree>
    <p:extLst>
      <p:ext uri="{BB962C8B-B14F-4D97-AF65-F5344CB8AC3E}">
        <p14:creationId xmlns:p14="http://schemas.microsoft.com/office/powerpoint/2010/main" val="164389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So, the General </a:t>
            </a:r>
            <a:r>
              <a:rPr lang="fr-FR" dirty="0" err="1" smtClean="0"/>
              <a:t>Steps</a:t>
            </a:r>
            <a:r>
              <a:rPr lang="fr-FR" dirty="0" smtClean="0"/>
              <a:t> of the the </a:t>
            </a:r>
            <a:r>
              <a:rPr lang="fr-FR" dirty="0" err="1" smtClean="0"/>
              <a:t>process</a:t>
            </a:r>
            <a:r>
              <a:rPr lang="fr-FR" dirty="0" smtClean="0"/>
              <a:t>;</a:t>
            </a:r>
          </a:p>
          <a:p>
            <a:r>
              <a:rPr lang="fr-FR" dirty="0" err="1" smtClean="0"/>
              <a:t>Before</a:t>
            </a:r>
            <a:r>
              <a:rPr lang="fr-FR" baseline="0" dirty="0" smtClean="0"/>
              <a:t> the </a:t>
            </a:r>
            <a:r>
              <a:rPr lang="fr-FR" baseline="0" dirty="0" err="1" smtClean="0"/>
              <a:t>work</a:t>
            </a:r>
            <a:r>
              <a:rPr lang="fr-FR" baseline="0" dirty="0" smtClean="0"/>
              <a:t> of experts, the ANO has to </a:t>
            </a:r>
            <a:r>
              <a:rPr lang="fr-FR" baseline="0" dirty="0" err="1" smtClean="0"/>
              <a:t>review</a:t>
            </a:r>
            <a:r>
              <a:rPr lang="fr-FR" baseline="0" dirty="0" smtClean="0"/>
              <a:t> the documents </a:t>
            </a:r>
            <a:r>
              <a:rPr lang="fr-FR" baseline="0" dirty="0" err="1" smtClean="0"/>
              <a:t>provided</a:t>
            </a:r>
            <a:r>
              <a:rPr lang="fr-FR" baseline="0" dirty="0" smtClean="0"/>
              <a:t> by the </a:t>
            </a:r>
            <a:r>
              <a:rPr lang="fr-FR" baseline="0" dirty="0" err="1" smtClean="0"/>
              <a:t>intitution</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14</a:t>
            </a:fld>
            <a:endParaRPr lang="fr-FR"/>
          </a:p>
        </p:txBody>
      </p:sp>
    </p:spTree>
    <p:extLst>
      <p:ext uri="{BB962C8B-B14F-4D97-AF65-F5344CB8AC3E}">
        <p14:creationId xmlns:p14="http://schemas.microsoft.com/office/powerpoint/2010/main" val="2960462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Reprendre en entier</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15</a:t>
            </a:fld>
            <a:endParaRPr lang="fr-FR"/>
          </a:p>
        </p:txBody>
      </p:sp>
    </p:spTree>
    <p:extLst>
      <p:ext uri="{BB962C8B-B14F-4D97-AF65-F5344CB8AC3E}">
        <p14:creationId xmlns:p14="http://schemas.microsoft.com/office/powerpoint/2010/main" val="10920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And </a:t>
            </a:r>
            <a:r>
              <a:rPr lang="fr-FR" dirty="0" err="1" smtClean="0"/>
              <a:t>then</a:t>
            </a:r>
            <a:r>
              <a:rPr lang="fr-FR" dirty="0" smtClean="0"/>
              <a:t> the ANO has to compose the panel of experts</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16</a:t>
            </a:fld>
            <a:endParaRPr lang="fr-FR"/>
          </a:p>
        </p:txBody>
      </p:sp>
    </p:spTree>
    <p:extLst>
      <p:ext uri="{BB962C8B-B14F-4D97-AF65-F5344CB8AC3E}">
        <p14:creationId xmlns:p14="http://schemas.microsoft.com/office/powerpoint/2010/main" val="2631138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If </a:t>
            </a:r>
            <a:r>
              <a:rPr lang="fr-FR" dirty="0" err="1" smtClean="0"/>
              <a:t>you</a:t>
            </a:r>
            <a:r>
              <a:rPr lang="fr-FR" dirty="0" smtClean="0"/>
              <a:t> have</a:t>
            </a:r>
            <a:r>
              <a:rPr lang="fr-FR" baseline="0" dirty="0" smtClean="0"/>
              <a:t> </a:t>
            </a:r>
            <a:r>
              <a:rPr lang="fr-FR" baseline="0" dirty="0" err="1" smtClean="0"/>
              <a:t>read</a:t>
            </a:r>
            <a:r>
              <a:rPr lang="fr-FR" baseline="0" dirty="0" smtClean="0"/>
              <a:t> the </a:t>
            </a:r>
            <a:r>
              <a:rPr lang="fr-FR" baseline="0" dirty="0" err="1" smtClean="0"/>
              <a:t>Handbook</a:t>
            </a:r>
            <a:r>
              <a:rPr lang="fr-FR" baseline="0" dirty="0" smtClean="0"/>
              <a:t>, </a:t>
            </a:r>
            <a:r>
              <a:rPr lang="fr-FR" baseline="0" dirty="0" err="1" smtClean="0"/>
              <a:t>you</a:t>
            </a:r>
            <a:r>
              <a:rPr lang="fr-FR" baseline="0" dirty="0" smtClean="0"/>
              <a:t> are </a:t>
            </a:r>
            <a:r>
              <a:rPr lang="fr-FR" baseline="0" dirty="0" err="1" smtClean="0"/>
              <a:t>familiar</a:t>
            </a:r>
            <a:r>
              <a:rPr lang="fr-FR" baseline="0" dirty="0" smtClean="0"/>
              <a:t> </a:t>
            </a:r>
            <a:r>
              <a:rPr lang="fr-FR" baseline="0" dirty="0" err="1" smtClean="0"/>
              <a:t>with</a:t>
            </a:r>
            <a:r>
              <a:rPr lang="fr-FR" baseline="0" dirty="0" smtClean="0"/>
              <a:t> the 6 parts of the </a:t>
            </a:r>
            <a:r>
              <a:rPr lang="fr-FR" baseline="0" dirty="0" err="1" smtClean="0"/>
              <a:t>study</a:t>
            </a:r>
            <a:r>
              <a:rPr lang="fr-FR" baseline="0" dirty="0" smtClean="0"/>
              <a:t> programme </a:t>
            </a:r>
            <a:r>
              <a:rPr lang="fr-FR" baseline="0" dirty="0" err="1" smtClean="0"/>
              <a:t>analysis</a:t>
            </a:r>
            <a:r>
              <a:rPr lang="fr-FR" baseline="0" dirty="0" smtClean="0"/>
              <a:t> and by the </a:t>
            </a:r>
            <a:r>
              <a:rPr lang="fr-FR" baseline="0" dirty="0" err="1" smtClean="0"/>
              <a:t>way</a:t>
            </a:r>
            <a:r>
              <a:rPr lang="fr-FR" baseline="0" dirty="0" smtClean="0"/>
              <a:t> </a:t>
            </a:r>
            <a:r>
              <a:rPr lang="fr-FR" baseline="0" dirty="0" err="1" smtClean="0"/>
              <a:t>with</a:t>
            </a:r>
            <a:r>
              <a:rPr lang="fr-FR" baseline="0" dirty="0" smtClean="0"/>
              <a:t> the 6 parts of the SER</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21</a:t>
            </a:fld>
            <a:endParaRPr lang="fr-FR"/>
          </a:p>
        </p:txBody>
      </p:sp>
    </p:spTree>
    <p:extLst>
      <p:ext uri="{BB962C8B-B14F-4D97-AF65-F5344CB8AC3E}">
        <p14:creationId xmlns:p14="http://schemas.microsoft.com/office/powerpoint/2010/main" val="45924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If </a:t>
            </a:r>
            <a:r>
              <a:rPr lang="fr-FR" dirty="0" err="1" smtClean="0"/>
              <a:t>you</a:t>
            </a:r>
            <a:r>
              <a:rPr lang="fr-FR" dirty="0" smtClean="0"/>
              <a:t> have</a:t>
            </a:r>
            <a:r>
              <a:rPr lang="fr-FR" baseline="0" dirty="0" smtClean="0"/>
              <a:t> </a:t>
            </a:r>
            <a:r>
              <a:rPr lang="fr-FR" baseline="0" dirty="0" err="1" smtClean="0"/>
              <a:t>read</a:t>
            </a:r>
            <a:r>
              <a:rPr lang="fr-FR" baseline="0" dirty="0" smtClean="0"/>
              <a:t> the </a:t>
            </a:r>
            <a:r>
              <a:rPr lang="fr-FR" baseline="0" dirty="0" err="1" smtClean="0"/>
              <a:t>Handbook</a:t>
            </a:r>
            <a:r>
              <a:rPr lang="fr-FR" baseline="0" dirty="0" smtClean="0"/>
              <a:t>, </a:t>
            </a:r>
            <a:r>
              <a:rPr lang="fr-FR" baseline="0" dirty="0" err="1" smtClean="0"/>
              <a:t>you</a:t>
            </a:r>
            <a:r>
              <a:rPr lang="fr-FR" baseline="0" dirty="0" smtClean="0"/>
              <a:t> are </a:t>
            </a:r>
            <a:r>
              <a:rPr lang="fr-FR" baseline="0" dirty="0" err="1" smtClean="0"/>
              <a:t>familiar</a:t>
            </a:r>
            <a:r>
              <a:rPr lang="fr-FR" baseline="0" dirty="0" smtClean="0"/>
              <a:t> </a:t>
            </a:r>
            <a:r>
              <a:rPr lang="fr-FR" baseline="0" dirty="0" err="1" smtClean="0"/>
              <a:t>with</a:t>
            </a:r>
            <a:r>
              <a:rPr lang="fr-FR" baseline="0" dirty="0" smtClean="0"/>
              <a:t> the 6 parts of the </a:t>
            </a:r>
            <a:r>
              <a:rPr lang="fr-FR" baseline="0" dirty="0" err="1" smtClean="0"/>
              <a:t>study</a:t>
            </a:r>
            <a:r>
              <a:rPr lang="fr-FR" baseline="0" dirty="0" smtClean="0"/>
              <a:t> programme </a:t>
            </a:r>
            <a:r>
              <a:rPr lang="fr-FR" baseline="0" dirty="0" err="1" smtClean="0"/>
              <a:t>analysis</a:t>
            </a:r>
            <a:r>
              <a:rPr lang="fr-FR" baseline="0" dirty="0" smtClean="0"/>
              <a:t> and by the </a:t>
            </a:r>
            <a:r>
              <a:rPr lang="fr-FR" baseline="0" dirty="0" err="1" smtClean="0"/>
              <a:t>way</a:t>
            </a:r>
            <a:r>
              <a:rPr lang="fr-FR" baseline="0" dirty="0" smtClean="0"/>
              <a:t> </a:t>
            </a:r>
            <a:r>
              <a:rPr lang="fr-FR" baseline="0" dirty="0" err="1" smtClean="0"/>
              <a:t>with</a:t>
            </a:r>
            <a:r>
              <a:rPr lang="fr-FR" baseline="0" dirty="0" smtClean="0"/>
              <a:t> the 6 parts of the SER</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29</a:t>
            </a:fld>
            <a:endParaRPr lang="fr-FR"/>
          </a:p>
        </p:txBody>
      </p:sp>
    </p:spTree>
    <p:extLst>
      <p:ext uri="{BB962C8B-B14F-4D97-AF65-F5344CB8AC3E}">
        <p14:creationId xmlns:p14="http://schemas.microsoft.com/office/powerpoint/2010/main" val="45924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Let me </a:t>
            </a:r>
            <a:r>
              <a:rPr lang="fr-FR" dirty="0" err="1" smtClean="0"/>
              <a:t>remind</a:t>
            </a:r>
            <a:r>
              <a:rPr lang="fr-FR" dirty="0" smtClean="0"/>
              <a:t> </a:t>
            </a:r>
            <a:r>
              <a:rPr lang="fr-FR" dirty="0" err="1" smtClean="0"/>
              <a:t>quickly</a:t>
            </a:r>
            <a:r>
              <a:rPr lang="fr-FR" dirty="0" smtClean="0"/>
              <a:t> the mile stones of the QA system</a:t>
            </a:r>
          </a:p>
          <a:p>
            <a:r>
              <a:rPr lang="fr-FR" dirty="0" smtClean="0"/>
              <a:t>The </a:t>
            </a:r>
            <a:r>
              <a:rPr lang="fr-FR" dirty="0" err="1" smtClean="0"/>
              <a:t>ministry</a:t>
            </a:r>
            <a:r>
              <a:rPr lang="fr-FR" dirty="0" smtClean="0"/>
              <a:t> </a:t>
            </a:r>
            <a:r>
              <a:rPr lang="fr-FR" dirty="0" err="1" smtClean="0"/>
              <a:t>conferences</a:t>
            </a:r>
            <a:r>
              <a:rPr lang="fr-FR" dirty="0" smtClean="0"/>
              <a:t> and the communiqué </a:t>
            </a:r>
            <a:r>
              <a:rPr lang="fr-FR" dirty="0" err="1" smtClean="0"/>
              <a:t>which</a:t>
            </a:r>
            <a:r>
              <a:rPr lang="fr-FR" dirty="0" smtClean="0"/>
              <a:t> </a:t>
            </a:r>
            <a:r>
              <a:rPr lang="fr-FR" dirty="0" err="1" smtClean="0"/>
              <a:t>follows</a:t>
            </a:r>
            <a:r>
              <a:rPr lang="fr-FR" dirty="0" smtClean="0"/>
              <a:t> </a:t>
            </a:r>
            <a:r>
              <a:rPr lang="fr-FR" dirty="0" err="1" smtClean="0"/>
              <a:t>each</a:t>
            </a:r>
            <a:r>
              <a:rPr lang="fr-FR" dirty="0" smtClean="0"/>
              <a:t> of </a:t>
            </a:r>
            <a:r>
              <a:rPr lang="fr-FR" dirty="0" err="1" smtClean="0"/>
              <a:t>them</a:t>
            </a:r>
            <a:r>
              <a:rPr lang="fr-FR" dirty="0" smtClean="0"/>
              <a:t> </a:t>
            </a:r>
            <a:r>
              <a:rPr lang="fr-FR" dirty="0" err="1" smtClean="0"/>
              <a:t>paved</a:t>
            </a:r>
            <a:r>
              <a:rPr lang="fr-FR" dirty="0" smtClean="0"/>
              <a:t> the </a:t>
            </a:r>
            <a:r>
              <a:rPr lang="fr-FR" dirty="0" err="1" smtClean="0"/>
              <a:t>way</a:t>
            </a:r>
            <a:r>
              <a:rPr lang="fr-FR" dirty="0" smtClean="0"/>
              <a:t> of the QA system </a:t>
            </a:r>
            <a:r>
              <a:rPr lang="fr-FR" dirty="0" err="1" smtClean="0"/>
              <a:t>that</a:t>
            </a:r>
            <a:r>
              <a:rPr lang="fr-FR" dirty="0" smtClean="0"/>
              <a:t> </a:t>
            </a:r>
            <a:r>
              <a:rPr lang="fr-FR" dirty="0" err="1" smtClean="0"/>
              <a:t>is</a:t>
            </a:r>
            <a:r>
              <a:rPr lang="fr-FR" dirty="0" smtClean="0"/>
              <a:t> </a:t>
            </a:r>
            <a:r>
              <a:rPr lang="fr-FR" dirty="0" err="1" smtClean="0"/>
              <a:t>implemented</a:t>
            </a:r>
            <a:r>
              <a:rPr lang="fr-FR" dirty="0" smtClean="0"/>
              <a:t> or </a:t>
            </a:r>
            <a:r>
              <a:rPr lang="fr-FR" dirty="0" err="1" smtClean="0"/>
              <a:t>is</a:t>
            </a:r>
            <a:r>
              <a:rPr lang="fr-FR" dirty="0" smtClean="0"/>
              <a:t> </a:t>
            </a:r>
            <a:r>
              <a:rPr lang="fr-FR" dirty="0" err="1" smtClean="0"/>
              <a:t>going</a:t>
            </a:r>
            <a:r>
              <a:rPr lang="fr-FR" dirty="0" smtClean="0"/>
              <a:t> to </a:t>
            </a:r>
            <a:r>
              <a:rPr lang="fr-FR" dirty="0" err="1" smtClean="0"/>
              <a:t>be</a:t>
            </a:r>
            <a:r>
              <a:rPr lang="fr-FR" dirty="0" smtClean="0"/>
              <a:t> </a:t>
            </a:r>
            <a:r>
              <a:rPr lang="fr-FR" dirty="0" err="1" smtClean="0"/>
              <a:t>implemented</a:t>
            </a:r>
            <a:r>
              <a:rPr lang="fr-FR" dirty="0" smtClean="0"/>
              <a:t> in </a:t>
            </a:r>
            <a:r>
              <a:rPr lang="fr-FR" dirty="0" err="1" smtClean="0"/>
              <a:t>each</a:t>
            </a:r>
            <a:r>
              <a:rPr lang="fr-FR" dirty="0" smtClean="0"/>
              <a:t> EHEA country.</a:t>
            </a:r>
          </a:p>
          <a:p>
            <a:r>
              <a:rPr lang="fr-FR" dirty="0" smtClean="0"/>
              <a:t>The main point </a:t>
            </a:r>
            <a:r>
              <a:rPr lang="fr-FR" dirty="0" err="1" smtClean="0"/>
              <a:t>is</a:t>
            </a:r>
            <a:r>
              <a:rPr lang="fr-FR" dirty="0" smtClean="0"/>
              <a:t> the adoption of the Standards and </a:t>
            </a:r>
            <a:r>
              <a:rPr lang="fr-FR" dirty="0" err="1" smtClean="0"/>
              <a:t>guielines</a:t>
            </a:r>
            <a:r>
              <a:rPr lang="fr-FR" dirty="0" smtClean="0"/>
              <a:t> for QA in the EHEA </a:t>
            </a:r>
            <a:r>
              <a:rPr lang="fr-FR" dirty="0" err="1" smtClean="0"/>
              <a:t>so</a:t>
            </a:r>
            <a:r>
              <a:rPr lang="fr-FR" dirty="0" smtClean="0"/>
              <a:t> </a:t>
            </a:r>
            <a:r>
              <a:rPr lang="fr-FR" dirty="0" err="1" smtClean="0"/>
              <a:t>called</a:t>
            </a:r>
            <a:r>
              <a:rPr lang="fr-FR" dirty="0" smtClean="0"/>
              <a:t> ESG.</a:t>
            </a:r>
          </a:p>
          <a:p>
            <a:r>
              <a:rPr lang="fr-FR" dirty="0" smtClean="0"/>
              <a:t>It</a:t>
            </a:r>
            <a:r>
              <a:rPr lang="fr-FR" baseline="0" dirty="0" smtClean="0"/>
              <a:t> </a:t>
            </a:r>
            <a:r>
              <a:rPr lang="fr-FR" baseline="0" dirty="0" err="1" smtClean="0"/>
              <a:t>includes</a:t>
            </a:r>
            <a:r>
              <a:rPr lang="fr-FR" baseline="0" dirty="0" smtClean="0"/>
              <a:t> an </a:t>
            </a:r>
            <a:r>
              <a:rPr lang="fr-FR" baseline="0" dirty="0" err="1" smtClean="0"/>
              <a:t>evaluation</a:t>
            </a:r>
            <a:r>
              <a:rPr lang="fr-FR" baseline="0" dirty="0" smtClean="0"/>
              <a:t> of programmes </a:t>
            </a:r>
            <a:r>
              <a:rPr lang="fr-FR" baseline="0" dirty="0" err="1" smtClean="0"/>
              <a:t>which</a:t>
            </a:r>
            <a:r>
              <a:rPr lang="fr-FR" baseline="0" dirty="0" smtClean="0"/>
              <a:t> </a:t>
            </a:r>
            <a:r>
              <a:rPr lang="fr-FR" baseline="0" dirty="0" err="1" smtClean="0"/>
              <a:t>is</a:t>
            </a:r>
            <a:r>
              <a:rPr lang="fr-FR" baseline="0" dirty="0" smtClean="0"/>
              <a:t> the </a:t>
            </a:r>
            <a:r>
              <a:rPr lang="fr-FR" baseline="0" dirty="0" err="1" smtClean="0"/>
              <a:t>purpose</a:t>
            </a:r>
            <a:r>
              <a:rPr lang="fr-FR" baseline="0" dirty="0" smtClean="0"/>
              <a:t> of </a:t>
            </a:r>
            <a:r>
              <a:rPr lang="fr-FR" baseline="0" dirty="0" err="1" smtClean="0"/>
              <a:t>our</a:t>
            </a:r>
            <a:r>
              <a:rPr lang="fr-FR" baseline="0" dirty="0" smtClean="0"/>
              <a:t> mission</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3</a:t>
            </a:fld>
            <a:endParaRPr lang="fr-FR"/>
          </a:p>
        </p:txBody>
      </p:sp>
    </p:spTree>
    <p:extLst>
      <p:ext uri="{BB962C8B-B14F-4D97-AF65-F5344CB8AC3E}">
        <p14:creationId xmlns:p14="http://schemas.microsoft.com/office/powerpoint/2010/main" val="2223746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The importance of QA has been </a:t>
            </a:r>
            <a:r>
              <a:rPr lang="fr-FR" dirty="0" err="1" smtClean="0"/>
              <a:t>underpined</a:t>
            </a:r>
            <a:r>
              <a:rPr lang="fr-FR" baseline="0" dirty="0" smtClean="0"/>
              <a:t> in the last </a:t>
            </a:r>
            <a:r>
              <a:rPr lang="fr-FR" baseline="0" dirty="0" err="1" smtClean="0"/>
              <a:t>Conference</a:t>
            </a:r>
            <a:r>
              <a:rPr lang="fr-FR" baseline="0" dirty="0" smtClean="0"/>
              <a:t> </a:t>
            </a:r>
            <a:r>
              <a:rPr lang="fr-FR" baseline="0" dirty="0" err="1" smtClean="0"/>
              <a:t>which</a:t>
            </a:r>
            <a:r>
              <a:rPr lang="fr-FR" baseline="0" dirty="0" smtClean="0"/>
              <a:t> </a:t>
            </a:r>
            <a:r>
              <a:rPr lang="fr-FR" baseline="0" dirty="0" err="1" smtClean="0"/>
              <a:t>was</a:t>
            </a:r>
            <a:r>
              <a:rPr lang="fr-FR" baseline="0" dirty="0" smtClean="0"/>
              <a:t> </a:t>
            </a:r>
            <a:r>
              <a:rPr lang="fr-FR" baseline="0" dirty="0" err="1" smtClean="0"/>
              <a:t>held</a:t>
            </a:r>
            <a:r>
              <a:rPr lang="fr-FR" baseline="0" dirty="0" smtClean="0"/>
              <a:t> in Paris in </a:t>
            </a:r>
            <a:r>
              <a:rPr lang="fr-FR" baseline="0" dirty="0" err="1" smtClean="0"/>
              <a:t>june</a:t>
            </a:r>
            <a:r>
              <a:rPr lang="fr-FR" baseline="0" dirty="0" smtClean="0"/>
              <a:t> 2018 ; </a:t>
            </a:r>
            <a:r>
              <a:rPr lang="fr-FR" baseline="0" dirty="0" err="1" smtClean="0"/>
              <a:t>Furthermore</a:t>
            </a:r>
            <a:r>
              <a:rPr lang="fr-FR" baseline="0" dirty="0" smtClean="0"/>
              <a:t>, a </a:t>
            </a:r>
            <a:r>
              <a:rPr lang="fr-FR" baseline="0" dirty="0" err="1" smtClean="0"/>
              <a:t>peer</a:t>
            </a:r>
            <a:r>
              <a:rPr lang="fr-FR" baseline="0" dirty="0" smtClean="0"/>
              <a:t> group </a:t>
            </a:r>
            <a:r>
              <a:rPr lang="fr-FR" baseline="0" dirty="0" err="1" smtClean="0"/>
              <a:t>was</a:t>
            </a:r>
            <a:r>
              <a:rPr lang="fr-FR" baseline="0" dirty="0" smtClean="0"/>
              <a:t> </a:t>
            </a:r>
            <a:r>
              <a:rPr lang="fr-FR" baseline="0" dirty="0" err="1" smtClean="0"/>
              <a:t>created</a:t>
            </a:r>
            <a:r>
              <a:rPr lang="fr-FR" baseline="0" dirty="0" smtClean="0"/>
              <a:t> on </a:t>
            </a:r>
            <a:r>
              <a:rPr lang="fr-FR" baseline="0" dirty="0" err="1" smtClean="0"/>
              <a:t>this</a:t>
            </a:r>
            <a:r>
              <a:rPr lang="fr-FR" baseline="0" dirty="0" smtClean="0"/>
              <a:t> </a:t>
            </a:r>
            <a:r>
              <a:rPr lang="fr-FR" baseline="0" dirty="0" err="1" smtClean="0"/>
              <a:t>theme</a:t>
            </a:r>
            <a:r>
              <a:rPr lang="fr-FR" baseline="0" dirty="0" smtClean="0"/>
              <a:t> and the French Evaluation Agency </a:t>
            </a:r>
            <a:r>
              <a:rPr lang="fr-FR" baseline="0" dirty="0" err="1" smtClean="0"/>
              <a:t>is</a:t>
            </a:r>
            <a:r>
              <a:rPr lang="fr-FR" baseline="0" dirty="0" smtClean="0"/>
              <a:t> </a:t>
            </a:r>
            <a:r>
              <a:rPr lang="fr-FR" baseline="0" dirty="0" err="1" smtClean="0"/>
              <a:t>co</a:t>
            </a:r>
            <a:r>
              <a:rPr lang="fr-FR" baseline="0" dirty="0" smtClean="0"/>
              <a:t>-chair of </a:t>
            </a:r>
            <a:r>
              <a:rPr lang="fr-FR" baseline="0" dirty="0" err="1" smtClean="0"/>
              <a:t>this</a:t>
            </a:r>
            <a:r>
              <a:rPr lang="fr-FR" baseline="0" dirty="0" smtClean="0"/>
              <a:t> group.</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4</a:t>
            </a:fld>
            <a:endParaRPr lang="fr-FR"/>
          </a:p>
        </p:txBody>
      </p:sp>
    </p:spTree>
    <p:extLst>
      <p:ext uri="{BB962C8B-B14F-4D97-AF65-F5344CB8AC3E}">
        <p14:creationId xmlns:p14="http://schemas.microsoft.com/office/powerpoint/2010/main" val="358026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43011" name="Espace réservé des commentaires 2"/>
          <p:cNvSpPr>
            <a:spLocks noGrp="1"/>
          </p:cNvSpPr>
          <p:nvPr>
            <p:ph type="body" idx="1"/>
          </p:nvPr>
        </p:nvSpPr>
        <p:spPr>
          <a:noFill/>
        </p:spPr>
        <p:txBody>
          <a:bodyPr/>
          <a:lstStyle/>
          <a:p>
            <a:pPr marL="171450" indent="-171450">
              <a:buFontTx/>
              <a:buChar char="-"/>
            </a:pPr>
            <a:r>
              <a:rPr lang="fr-FR" altLang="fr-FR" dirty="0" smtClean="0">
                <a:latin typeface="Arial" pitchFamily="34" charset="0"/>
                <a:ea typeface="ＭＳ Ｐゴシック" pitchFamily="34" charset="-128"/>
                <a:cs typeface="Geneva" pitchFamily="-84" charset="0"/>
              </a:rPr>
              <a:t>A </a:t>
            </a:r>
            <a:r>
              <a:rPr lang="fr-FR" altLang="fr-FR" dirty="0" err="1" smtClean="0">
                <a:latin typeface="Arial" pitchFamily="34" charset="0"/>
                <a:ea typeface="ＭＳ Ｐゴシック" pitchFamily="34" charset="-128"/>
                <a:cs typeface="Geneva" pitchFamily="-84" charset="0"/>
              </a:rPr>
              <a:t>Quality</a:t>
            </a:r>
            <a:r>
              <a:rPr lang="fr-FR" altLang="fr-FR" dirty="0" smtClean="0">
                <a:latin typeface="Arial" pitchFamily="34" charset="0"/>
                <a:ea typeface="ＭＳ Ｐゴシック" pitchFamily="34" charset="-128"/>
                <a:cs typeface="Geneva" pitchFamily="-84" charset="0"/>
              </a:rPr>
              <a:t> culture</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is</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developing</a:t>
            </a:r>
            <a:r>
              <a:rPr lang="fr-FR" altLang="fr-FR" baseline="0" dirty="0" smtClean="0">
                <a:latin typeface="Arial" pitchFamily="34" charset="0"/>
                <a:ea typeface="ＭＳ Ｐゴシック" pitchFamily="34" charset="-128"/>
                <a:cs typeface="Geneva" pitchFamily="-84" charset="0"/>
              </a:rPr>
              <a:t> in </a:t>
            </a:r>
            <a:r>
              <a:rPr lang="fr-FR" altLang="fr-FR" baseline="0" dirty="0" err="1" smtClean="0">
                <a:latin typeface="Arial" pitchFamily="34" charset="0"/>
                <a:ea typeface="ＭＳ Ｐゴシック" pitchFamily="34" charset="-128"/>
                <a:cs typeface="Geneva" pitchFamily="-84" charset="0"/>
              </a:rPr>
              <a:t>each</a:t>
            </a:r>
            <a:r>
              <a:rPr lang="fr-FR" altLang="fr-FR" baseline="0" dirty="0" smtClean="0">
                <a:latin typeface="Arial" pitchFamily="34" charset="0"/>
                <a:ea typeface="ＭＳ Ｐゴシック" pitchFamily="34" charset="-128"/>
                <a:cs typeface="Geneva" pitchFamily="-84" charset="0"/>
              </a:rPr>
              <a:t> institution </a:t>
            </a:r>
            <a:r>
              <a:rPr lang="fr-FR" altLang="fr-FR" baseline="0" dirty="0" err="1" smtClean="0">
                <a:latin typeface="Arial" pitchFamily="34" charset="0"/>
                <a:ea typeface="ＭＳ Ｐゴシック" pitchFamily="34" charset="-128"/>
                <a:cs typeface="Geneva" pitchFamily="-84" charset="0"/>
              </a:rPr>
              <a:t>under</a:t>
            </a:r>
            <a:r>
              <a:rPr lang="fr-FR" altLang="fr-FR" baseline="0" dirty="0" smtClean="0">
                <a:latin typeface="Arial" pitchFamily="34" charset="0"/>
                <a:ea typeface="ＭＳ Ｐゴシック" pitchFamily="34" charset="-128"/>
                <a:cs typeface="Geneva" pitchFamily="-84" charset="0"/>
              </a:rPr>
              <a:t> the </a:t>
            </a:r>
            <a:r>
              <a:rPr lang="fr-FR" altLang="fr-FR" baseline="0" dirty="0" err="1" smtClean="0">
                <a:latin typeface="Arial" pitchFamily="34" charset="0"/>
                <a:ea typeface="ＭＳ Ｐゴシック" pitchFamily="34" charset="-128"/>
                <a:cs typeface="Geneva" pitchFamily="-84" charset="0"/>
              </a:rPr>
              <a:t>umbrella</a:t>
            </a:r>
            <a:r>
              <a:rPr lang="fr-FR" altLang="fr-FR" baseline="0" dirty="0" smtClean="0">
                <a:latin typeface="Arial" pitchFamily="34" charset="0"/>
                <a:ea typeface="ＭＳ Ｐゴシック" pitchFamily="34" charset="-128"/>
                <a:cs typeface="Geneva" pitchFamily="-84" charset="0"/>
              </a:rPr>
              <a:t> of the ESG </a:t>
            </a:r>
            <a:r>
              <a:rPr lang="fr-FR" altLang="fr-FR" baseline="0" dirty="0" err="1" smtClean="0">
                <a:latin typeface="Arial" pitchFamily="34" charset="0"/>
                <a:ea typeface="ＭＳ Ｐゴシック" pitchFamily="34" charset="-128"/>
                <a:cs typeface="Geneva" pitchFamily="-84" charset="0"/>
              </a:rPr>
              <a:t>which</a:t>
            </a:r>
            <a:r>
              <a:rPr lang="fr-FR" altLang="fr-FR" baseline="0" dirty="0" smtClean="0">
                <a:latin typeface="Arial" pitchFamily="34" charset="0"/>
                <a:ea typeface="ＭＳ Ｐゴシック" pitchFamily="34" charset="-128"/>
                <a:cs typeface="Geneva" pitchFamily="-84" charset="0"/>
              </a:rPr>
              <a:t> are the Bible of QA</a:t>
            </a:r>
          </a:p>
          <a:p>
            <a:pPr marL="171450" indent="-171450">
              <a:buFontTx/>
              <a:buChar char="-"/>
            </a:pPr>
            <a:r>
              <a:rPr lang="fr-FR" altLang="fr-FR" baseline="0" dirty="0" smtClean="0">
                <a:latin typeface="Arial" pitchFamily="34" charset="0"/>
                <a:ea typeface="ＭＳ Ｐゴシック" pitchFamily="34" charset="-128"/>
                <a:cs typeface="Geneva" pitchFamily="-84" charset="0"/>
              </a:rPr>
              <a:t>The QA has to </a:t>
            </a:r>
            <a:r>
              <a:rPr lang="fr-FR" altLang="fr-FR" baseline="0" dirty="0" err="1" smtClean="0">
                <a:latin typeface="Arial" pitchFamily="34" charset="0"/>
                <a:ea typeface="ＭＳ Ｐゴシック" pitchFamily="34" charset="-128"/>
                <a:cs typeface="Geneva" pitchFamily="-84" charset="0"/>
              </a:rPr>
              <a:t>take</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into</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account</a:t>
            </a:r>
            <a:r>
              <a:rPr lang="fr-FR" altLang="fr-FR" baseline="0" dirty="0" smtClean="0">
                <a:latin typeface="Arial" pitchFamily="34" charset="0"/>
                <a:ea typeface="ＭＳ Ｐゴシック" pitchFamily="34" charset="-128"/>
                <a:cs typeface="Geneva" pitchFamily="-84" charset="0"/>
              </a:rPr>
              <a:t> the local </a:t>
            </a:r>
            <a:r>
              <a:rPr lang="fr-FR" altLang="fr-FR" baseline="0" dirty="0" err="1" smtClean="0">
                <a:latin typeface="Arial" pitchFamily="34" charset="0"/>
                <a:ea typeface="ＭＳ Ｐゴシック" pitchFamily="34" charset="-128"/>
                <a:cs typeface="Geneva" pitchFamily="-84" charset="0"/>
              </a:rPr>
              <a:t>specificities</a:t>
            </a:r>
            <a:r>
              <a:rPr lang="fr-FR" altLang="fr-FR" baseline="0" dirty="0" smtClean="0">
                <a:latin typeface="Arial" pitchFamily="34" charset="0"/>
                <a:ea typeface="ＭＳ Ｐゴシック" pitchFamily="34" charset="-128"/>
                <a:cs typeface="Geneva" pitchFamily="-84" charset="0"/>
              </a:rPr>
              <a:t> and in AZ </a:t>
            </a:r>
            <a:r>
              <a:rPr lang="fr-FR" altLang="fr-FR" baseline="0" dirty="0" err="1" smtClean="0">
                <a:latin typeface="Arial" pitchFamily="34" charset="0"/>
                <a:ea typeface="ＭＳ Ｐゴシック" pitchFamily="34" charset="-128"/>
                <a:cs typeface="Geneva" pitchFamily="-84" charset="0"/>
              </a:rPr>
              <a:t>Handbook</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was</a:t>
            </a:r>
            <a:r>
              <a:rPr lang="fr-FR" altLang="fr-FR" baseline="0" dirty="0" smtClean="0">
                <a:latin typeface="Arial" pitchFamily="34" charset="0"/>
                <a:ea typeface="ＭＳ Ｐゴシック" pitchFamily="34" charset="-128"/>
                <a:cs typeface="Geneva" pitchFamily="-84" charset="0"/>
              </a:rPr>
              <a:t> </a:t>
            </a:r>
            <a:r>
              <a:rPr lang="fr-FR" altLang="fr-FR" baseline="0" dirty="0" err="1" smtClean="0">
                <a:latin typeface="Arial" pitchFamily="34" charset="0"/>
                <a:ea typeface="ＭＳ Ｐゴシック" pitchFamily="34" charset="-128"/>
                <a:cs typeface="Geneva" pitchFamily="-84" charset="0"/>
              </a:rPr>
              <a:t>produced</a:t>
            </a:r>
            <a:r>
              <a:rPr lang="fr-FR" altLang="fr-FR" baseline="0" dirty="0" smtClean="0">
                <a:latin typeface="Arial" pitchFamily="34" charset="0"/>
                <a:ea typeface="ＭＳ Ｐゴシック" pitchFamily="34" charset="-128"/>
                <a:cs typeface="Geneva" pitchFamily="-84" charset="0"/>
              </a:rPr>
              <a:t> on </a:t>
            </a:r>
            <a:r>
              <a:rPr lang="fr-FR" altLang="fr-FR" baseline="0" dirty="0" err="1" smtClean="0">
                <a:latin typeface="Arial" pitchFamily="34" charset="0"/>
                <a:ea typeface="ＭＳ Ｐゴシック" pitchFamily="34" charset="-128"/>
                <a:cs typeface="Geneva" pitchFamily="-84" charset="0"/>
              </a:rPr>
              <a:t>methodologies</a:t>
            </a:r>
            <a:r>
              <a:rPr lang="fr-FR" altLang="fr-FR" baseline="0" dirty="0" smtClean="0">
                <a:latin typeface="Arial" pitchFamily="34" charset="0"/>
                <a:ea typeface="ＭＳ Ｐゴシック" pitchFamily="34" charset="-128"/>
                <a:cs typeface="Geneva" pitchFamily="-84" charset="0"/>
              </a:rPr>
              <a:t> ans </a:t>
            </a:r>
            <a:r>
              <a:rPr lang="fr-FR" altLang="fr-FR" baseline="0" dirty="0" err="1" smtClean="0">
                <a:latin typeface="Arial" pitchFamily="34" charset="0"/>
                <a:ea typeface="ＭＳ Ｐゴシック" pitchFamily="34" charset="-128"/>
                <a:cs typeface="Geneva" pitchFamily="-84" charset="0"/>
              </a:rPr>
              <a:t>requirements</a:t>
            </a:r>
            <a:r>
              <a:rPr lang="fr-FR" altLang="fr-FR" baseline="0" dirty="0" smtClean="0">
                <a:latin typeface="Arial" pitchFamily="34" charset="0"/>
                <a:ea typeface="ＭＳ Ｐゴシック" pitchFamily="34" charset="-128"/>
                <a:cs typeface="Geneva" pitchFamily="-84" charset="0"/>
              </a:rPr>
              <a:t> for </a:t>
            </a:r>
            <a:r>
              <a:rPr lang="fr-FR" altLang="fr-FR" baseline="0" dirty="0" err="1" smtClean="0">
                <a:latin typeface="Arial" pitchFamily="34" charset="0"/>
                <a:ea typeface="ＭＳ Ｐゴシック" pitchFamily="34" charset="-128"/>
                <a:cs typeface="Geneva" pitchFamily="-84" charset="0"/>
              </a:rPr>
              <a:t>study</a:t>
            </a:r>
            <a:r>
              <a:rPr lang="fr-FR" altLang="fr-FR" baseline="0" dirty="0" smtClean="0">
                <a:latin typeface="Arial" pitchFamily="34" charset="0"/>
                <a:ea typeface="ＭＳ Ｐゴシック" pitchFamily="34" charset="-128"/>
                <a:cs typeface="Geneva" pitchFamily="-84" charset="0"/>
              </a:rPr>
              <a:t> programmes </a:t>
            </a:r>
            <a:r>
              <a:rPr lang="fr-FR" altLang="fr-FR" baseline="0" dirty="0" err="1" smtClean="0">
                <a:latin typeface="Arial" pitchFamily="34" charset="0"/>
                <a:ea typeface="ＭＳ Ｐゴシック" pitchFamily="34" charset="-128"/>
                <a:cs typeface="Geneva" pitchFamily="-84" charset="0"/>
              </a:rPr>
              <a:t>evaluations</a:t>
            </a:r>
            <a:r>
              <a:rPr lang="fr-FR" altLang="fr-FR" baseline="0" dirty="0" smtClean="0">
                <a:latin typeface="Arial" pitchFamily="34" charset="0"/>
                <a:ea typeface="ＭＳ Ｐゴシック" pitchFamily="34" charset="-128"/>
                <a:cs typeface="Geneva" pitchFamily="-84" charset="0"/>
              </a:rPr>
              <a:t>.</a:t>
            </a:r>
          </a:p>
          <a:p>
            <a:pPr marL="171450" indent="-171450">
              <a:buFontTx/>
              <a:buChar char="-"/>
            </a:pPr>
            <a:endParaRPr lang="fr-FR" altLang="fr-FR" baseline="0" dirty="0" smtClean="0">
              <a:latin typeface="Arial" pitchFamily="34" charset="0"/>
              <a:ea typeface="ＭＳ Ｐゴシック" pitchFamily="34" charset="-128"/>
              <a:cs typeface="Geneva" pitchFamily="-84" charset="0"/>
            </a:endParaRPr>
          </a:p>
          <a:p>
            <a:pPr marL="171450" indent="-171450">
              <a:buFontTx/>
              <a:buChar char="-"/>
            </a:pPr>
            <a:r>
              <a:rPr lang="fr-FR" altLang="fr-FR" dirty="0" smtClean="0">
                <a:latin typeface="Arial" pitchFamily="34" charset="0"/>
                <a:ea typeface="ＭＳ Ｐゴシック" pitchFamily="34" charset="-128"/>
                <a:cs typeface="Geneva" pitchFamily="-84" charset="0"/>
              </a:rPr>
              <a:t>Constat : développement de la culture qualité dans les établissements</a:t>
            </a:r>
          </a:p>
          <a:p>
            <a:pPr marL="171450" indent="-171450">
              <a:buFontTx/>
              <a:buChar char="-"/>
            </a:pPr>
            <a:r>
              <a:rPr lang="fr-FR" altLang="fr-FR" dirty="0" smtClean="0">
                <a:latin typeface="Arial" pitchFamily="34" charset="0"/>
                <a:ea typeface="ＭＳ Ｐゴシック" pitchFamily="34" charset="-128"/>
                <a:cs typeface="Geneva" pitchFamily="-84" charset="0"/>
              </a:rPr>
              <a:t>+ de la nécessité pour les agences d’évoluer en fonction des éléments européens et nationaux</a:t>
            </a:r>
          </a:p>
        </p:txBody>
      </p:sp>
      <p:sp>
        <p:nvSpPr>
          <p:cNvPr id="43012" name="Espace réservé du numéro de diapositive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EF3C31D-AB1F-450A-938E-1513DA67465D}" type="slidenum">
              <a:rPr lang="fr-FR" altLang="fr-FR" sz="1200" smtClean="0">
                <a:solidFill>
                  <a:srgbClr val="000000"/>
                </a:solidFill>
              </a:rPr>
              <a:pPr/>
              <a:t>5</a:t>
            </a:fld>
            <a:endParaRPr lang="fr-FR" altLang="fr-FR" sz="12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Indeed</a:t>
            </a:r>
            <a:r>
              <a:rPr lang="fr-FR" dirty="0" smtClean="0"/>
              <a:t> the ESG are the </a:t>
            </a:r>
            <a:r>
              <a:rPr lang="fr-FR" dirty="0" err="1" smtClean="0"/>
              <a:t>core</a:t>
            </a:r>
            <a:r>
              <a:rPr lang="fr-FR" dirty="0" smtClean="0"/>
              <a:t> document for the </a:t>
            </a:r>
            <a:r>
              <a:rPr lang="fr-FR" dirty="0" err="1" smtClean="0"/>
              <a:t>evaluation</a:t>
            </a:r>
            <a:r>
              <a:rPr lang="fr-FR" dirty="0" smtClean="0"/>
              <a:t> </a:t>
            </a:r>
            <a:r>
              <a:rPr lang="fr-FR" dirty="0" err="1" smtClean="0"/>
              <a:t>process</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6</a:t>
            </a:fld>
            <a:endParaRPr lang="fr-FR"/>
          </a:p>
        </p:txBody>
      </p:sp>
    </p:spTree>
    <p:extLst>
      <p:ext uri="{BB962C8B-B14F-4D97-AF65-F5344CB8AC3E}">
        <p14:creationId xmlns:p14="http://schemas.microsoft.com/office/powerpoint/2010/main" val="1156207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Among</a:t>
            </a:r>
            <a:r>
              <a:rPr lang="fr-FR" dirty="0" smtClean="0"/>
              <a:t> the 4 main </a:t>
            </a:r>
            <a:r>
              <a:rPr lang="fr-FR" dirty="0" err="1" smtClean="0"/>
              <a:t>principles</a:t>
            </a:r>
            <a:r>
              <a:rPr lang="fr-FR" dirty="0" smtClean="0"/>
              <a:t> for QA , I </a:t>
            </a:r>
            <a:r>
              <a:rPr lang="fr-FR" dirty="0" err="1" smtClean="0"/>
              <a:t>would</a:t>
            </a:r>
            <a:r>
              <a:rPr lang="fr-FR" dirty="0" smtClean="0"/>
              <a:t> </a:t>
            </a:r>
            <a:r>
              <a:rPr lang="fr-FR" dirty="0" err="1" smtClean="0"/>
              <a:t>like</a:t>
            </a:r>
            <a:r>
              <a:rPr lang="fr-FR" dirty="0" smtClean="0"/>
              <a:t> to </a:t>
            </a:r>
            <a:r>
              <a:rPr lang="fr-FR" dirty="0" err="1" smtClean="0"/>
              <a:t>highlight</a:t>
            </a:r>
            <a:r>
              <a:rPr lang="fr-FR" dirty="0" smtClean="0"/>
              <a:t> the importance of </a:t>
            </a:r>
            <a:r>
              <a:rPr lang="fr-FR" dirty="0" err="1" smtClean="0"/>
              <a:t>students</a:t>
            </a:r>
            <a:r>
              <a:rPr lang="fr-FR" dirty="0" smtClean="0"/>
              <a:t> and </a:t>
            </a:r>
            <a:r>
              <a:rPr lang="fr-FR" dirty="0" err="1" smtClean="0"/>
              <a:t>other</a:t>
            </a:r>
            <a:r>
              <a:rPr lang="fr-FR" dirty="0" smtClean="0"/>
              <a:t> </a:t>
            </a:r>
            <a:r>
              <a:rPr lang="fr-FR" dirty="0" err="1" smtClean="0"/>
              <a:t>stakeholders</a:t>
            </a:r>
            <a:r>
              <a:rPr lang="fr-FR" dirty="0" smtClean="0"/>
              <a:t> </a:t>
            </a:r>
            <a:r>
              <a:rPr lang="fr-FR" dirty="0" err="1" smtClean="0"/>
              <a:t>such</a:t>
            </a:r>
            <a:r>
              <a:rPr lang="fr-FR" dirty="0" smtClean="0"/>
              <a:t> as </a:t>
            </a:r>
            <a:r>
              <a:rPr lang="fr-FR" dirty="0" err="1" smtClean="0"/>
              <a:t>employers</a:t>
            </a:r>
            <a:r>
              <a:rPr lang="fr-FR" dirty="0" smtClean="0"/>
              <a:t> in the</a:t>
            </a:r>
            <a:r>
              <a:rPr lang="fr-FR" baseline="0" dirty="0" smtClean="0"/>
              <a:t> </a:t>
            </a:r>
            <a:r>
              <a:rPr lang="fr-FR" dirty="0" err="1" smtClean="0"/>
              <a:t>process</a:t>
            </a:r>
            <a:r>
              <a:rPr lang="fr-FR" dirty="0" smtClean="0"/>
              <a:t>.</a:t>
            </a:r>
          </a:p>
          <a:p>
            <a:r>
              <a:rPr lang="fr-FR" dirty="0" smtClean="0"/>
              <a:t>Never </a:t>
            </a:r>
            <a:r>
              <a:rPr lang="fr-FR" dirty="0" err="1" smtClean="0"/>
              <a:t>forget</a:t>
            </a:r>
            <a:r>
              <a:rPr lang="fr-FR" dirty="0" smtClean="0"/>
              <a:t> </a:t>
            </a:r>
            <a:r>
              <a:rPr lang="fr-FR" dirty="0" err="1" smtClean="0"/>
              <a:t>that</a:t>
            </a:r>
            <a:r>
              <a:rPr lang="fr-FR" dirty="0" smtClean="0"/>
              <a:t> major changes in </a:t>
            </a:r>
            <a:r>
              <a:rPr lang="fr-FR" dirty="0" err="1" smtClean="0"/>
              <a:t>education</a:t>
            </a:r>
            <a:r>
              <a:rPr lang="fr-FR" dirty="0" smtClean="0"/>
              <a:t> has</a:t>
            </a:r>
            <a:r>
              <a:rPr lang="fr-FR" baseline="0" dirty="0" smtClean="0"/>
              <a:t> been to put the </a:t>
            </a:r>
            <a:r>
              <a:rPr lang="fr-FR" baseline="0" dirty="0" err="1" smtClean="0"/>
              <a:t>student</a:t>
            </a:r>
            <a:r>
              <a:rPr lang="fr-FR" baseline="0" dirty="0" smtClean="0"/>
              <a:t> in the center of the </a:t>
            </a:r>
            <a:r>
              <a:rPr lang="fr-FR" baseline="0" dirty="0" err="1" smtClean="0"/>
              <a:t>education</a:t>
            </a:r>
            <a:r>
              <a:rPr lang="fr-FR" baseline="0" dirty="0" smtClean="0"/>
              <a:t> system, </a:t>
            </a:r>
            <a:r>
              <a:rPr lang="fr-FR" baseline="0" dirty="0" err="1" smtClean="0"/>
              <a:t>which</a:t>
            </a:r>
            <a:r>
              <a:rPr lang="fr-FR" baseline="0" dirty="0" smtClean="0"/>
              <a:t> </a:t>
            </a:r>
            <a:r>
              <a:rPr lang="fr-FR" baseline="0" dirty="0" err="1" smtClean="0"/>
              <a:t>is</a:t>
            </a:r>
            <a:r>
              <a:rPr lang="fr-FR" baseline="0" dirty="0" smtClean="0"/>
              <a:t> set up for </a:t>
            </a:r>
            <a:r>
              <a:rPr lang="fr-FR" baseline="0" dirty="0" err="1" smtClean="0"/>
              <a:t>him</a:t>
            </a:r>
            <a:r>
              <a:rPr lang="fr-FR" baseline="0" dirty="0" smtClean="0"/>
              <a:t> and </a:t>
            </a:r>
            <a:r>
              <a:rPr lang="fr-FR" baseline="0" dirty="0" err="1" smtClean="0"/>
              <a:t>particularly</a:t>
            </a:r>
            <a:r>
              <a:rPr lang="fr-FR" baseline="0" dirty="0" smtClean="0"/>
              <a:t> to help </a:t>
            </a:r>
            <a:r>
              <a:rPr lang="fr-FR" baseline="0" dirty="0" err="1" smtClean="0"/>
              <a:t>him</a:t>
            </a:r>
            <a:r>
              <a:rPr lang="fr-FR" baseline="0" dirty="0" smtClean="0"/>
              <a:t> in </a:t>
            </a:r>
            <a:r>
              <a:rPr lang="fr-FR" baseline="0" dirty="0" err="1" smtClean="0"/>
              <a:t>his</a:t>
            </a:r>
            <a:r>
              <a:rPr lang="fr-FR" baseline="0" dirty="0" smtClean="0"/>
              <a:t> </a:t>
            </a:r>
            <a:r>
              <a:rPr lang="fr-FR" baseline="0" dirty="0" err="1" smtClean="0"/>
              <a:t>search</a:t>
            </a:r>
            <a:r>
              <a:rPr lang="fr-FR" baseline="0" dirty="0" smtClean="0"/>
              <a:t> for a job</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7</a:t>
            </a:fld>
            <a:endParaRPr lang="fr-FR"/>
          </a:p>
        </p:txBody>
      </p:sp>
    </p:spTree>
    <p:extLst>
      <p:ext uri="{BB962C8B-B14F-4D97-AF65-F5344CB8AC3E}">
        <p14:creationId xmlns:p14="http://schemas.microsoft.com/office/powerpoint/2010/main" val="603179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This </a:t>
            </a:r>
            <a:r>
              <a:rPr lang="fr-FR" dirty="0" err="1" smtClean="0"/>
              <a:t>slide</a:t>
            </a:r>
            <a:r>
              <a:rPr lang="fr-FR" dirty="0" smtClean="0"/>
              <a:t> </a:t>
            </a:r>
            <a:r>
              <a:rPr lang="fr-FR" dirty="0" err="1" smtClean="0"/>
              <a:t>is</a:t>
            </a:r>
            <a:r>
              <a:rPr lang="fr-FR" dirty="0" smtClean="0"/>
              <a:t> important : (reprendre la totalité)</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9</a:t>
            </a:fld>
            <a:endParaRPr lang="fr-FR"/>
          </a:p>
        </p:txBody>
      </p:sp>
    </p:spTree>
    <p:extLst>
      <p:ext uri="{BB962C8B-B14F-4D97-AF65-F5344CB8AC3E}">
        <p14:creationId xmlns:p14="http://schemas.microsoft.com/office/powerpoint/2010/main" val="281417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49155" name="Espace réservé des commentaires 2"/>
          <p:cNvSpPr>
            <a:spLocks noGrp="1"/>
          </p:cNvSpPr>
          <p:nvPr>
            <p:ph type="body" idx="1"/>
          </p:nvPr>
        </p:nvSpPr>
        <p:spPr>
          <a:noFill/>
        </p:spPr>
        <p:txBody>
          <a:bodyPr/>
          <a:lstStyle/>
          <a:p>
            <a:r>
              <a:rPr lang="fr-FR" altLang="fr-FR" dirty="0" smtClean="0">
                <a:latin typeface="Arial" pitchFamily="34" charset="0"/>
              </a:rPr>
              <a:t>The </a:t>
            </a:r>
            <a:r>
              <a:rPr lang="fr-FR" altLang="fr-FR" dirty="0" err="1" smtClean="0">
                <a:latin typeface="Arial" pitchFamily="34" charset="0"/>
              </a:rPr>
              <a:t>virtual</a:t>
            </a:r>
            <a:r>
              <a:rPr lang="fr-FR" altLang="fr-FR" dirty="0" smtClean="0">
                <a:latin typeface="Arial" pitchFamily="34" charset="0"/>
              </a:rPr>
              <a:t> </a:t>
            </a:r>
            <a:r>
              <a:rPr lang="fr-FR" altLang="fr-FR" dirty="0" err="1" smtClean="0">
                <a:latin typeface="Arial" pitchFamily="34" charset="0"/>
              </a:rPr>
              <a:t>circle</a:t>
            </a:r>
            <a:r>
              <a:rPr lang="fr-FR" altLang="fr-FR" dirty="0" smtClean="0">
                <a:latin typeface="Arial" pitchFamily="34" charset="0"/>
              </a:rPr>
              <a:t> </a:t>
            </a:r>
            <a:r>
              <a:rPr lang="fr-FR" altLang="fr-FR" dirty="0" err="1" smtClean="0">
                <a:latin typeface="Arial" pitchFamily="34" charset="0"/>
              </a:rPr>
              <a:t>is</a:t>
            </a:r>
            <a:r>
              <a:rPr lang="fr-FR" altLang="fr-FR" dirty="0" smtClean="0">
                <a:latin typeface="Arial" pitchFamily="34" charset="0"/>
              </a:rPr>
              <a:t> a good </a:t>
            </a:r>
            <a:r>
              <a:rPr lang="fr-FR" altLang="fr-FR" dirty="0" err="1" smtClean="0">
                <a:latin typeface="Arial" pitchFamily="34" charset="0"/>
              </a:rPr>
              <a:t>picture</a:t>
            </a:r>
            <a:r>
              <a:rPr lang="fr-FR" altLang="fr-FR" dirty="0" smtClean="0">
                <a:latin typeface="Arial" pitchFamily="34" charset="0"/>
              </a:rPr>
              <a:t> of the </a:t>
            </a:r>
            <a:r>
              <a:rPr lang="fr-FR" altLang="fr-FR" dirty="0" err="1" smtClean="0">
                <a:latin typeface="Arial" pitchFamily="34" charset="0"/>
              </a:rPr>
              <a:t>whole</a:t>
            </a:r>
            <a:r>
              <a:rPr lang="fr-FR" altLang="fr-FR" dirty="0" smtClean="0">
                <a:latin typeface="Arial" pitchFamily="34" charset="0"/>
              </a:rPr>
              <a:t> </a:t>
            </a:r>
            <a:r>
              <a:rPr lang="fr-FR" altLang="fr-FR" dirty="0" err="1" smtClean="0">
                <a:latin typeface="Arial" pitchFamily="34" charset="0"/>
              </a:rPr>
              <a:t>process</a:t>
            </a:r>
            <a:endParaRPr lang="fr-FR" altLang="fr-FR" dirty="0" smtClean="0">
              <a:latin typeface="Arial" pitchFamily="34" charset="0"/>
            </a:endParaRPr>
          </a:p>
        </p:txBody>
      </p:sp>
      <p:sp>
        <p:nvSpPr>
          <p:cNvPr id="49156" name="Espace réservé du numéro de diapositive 3"/>
          <p:cNvSpPr>
            <a:spLocks noGrp="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4FABA6C-112C-46AF-9C94-A9A57C1639BB}" type="slidenum">
              <a:rPr lang="fr-FR" altLang="fr-FR" sz="1200" smtClean="0"/>
              <a:pPr/>
              <a:t>10</a:t>
            </a:fld>
            <a:endParaRPr lang="fr-FR" altLang="fr-FR"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 lot of </a:t>
            </a:r>
            <a:r>
              <a:rPr lang="fr-FR" dirty="0" err="1" smtClean="0"/>
              <a:t>things</a:t>
            </a:r>
            <a:r>
              <a:rPr lang="fr-FR" dirty="0" smtClean="0"/>
              <a:t> have </a:t>
            </a:r>
            <a:r>
              <a:rPr lang="fr-FR" dirty="0" err="1" smtClean="0"/>
              <a:t>already</a:t>
            </a:r>
            <a:r>
              <a:rPr lang="fr-FR" dirty="0" smtClean="0"/>
              <a:t> been </a:t>
            </a:r>
            <a:r>
              <a:rPr lang="fr-FR" dirty="0" err="1" smtClean="0"/>
              <a:t>implemented</a:t>
            </a:r>
            <a:r>
              <a:rPr lang="fr-FR" dirty="0" smtClean="0"/>
              <a:t> .</a:t>
            </a:r>
          </a:p>
          <a:p>
            <a:r>
              <a:rPr lang="fr-FR" dirty="0" err="1" smtClean="0"/>
              <a:t>We</a:t>
            </a:r>
            <a:r>
              <a:rPr lang="fr-FR" dirty="0" smtClean="0"/>
              <a:t> encourage all of </a:t>
            </a:r>
            <a:r>
              <a:rPr lang="fr-FR" dirty="0" err="1" smtClean="0"/>
              <a:t>you</a:t>
            </a:r>
            <a:r>
              <a:rPr lang="fr-FR" dirty="0" smtClean="0"/>
              <a:t> to </a:t>
            </a:r>
            <a:r>
              <a:rPr lang="fr-FR" dirty="0" err="1" smtClean="0"/>
              <a:t>read</a:t>
            </a:r>
            <a:r>
              <a:rPr lang="fr-FR" baseline="0" dirty="0" smtClean="0"/>
              <a:t> the excellent </a:t>
            </a:r>
            <a:r>
              <a:rPr lang="fr-FR" baseline="0" dirty="0" err="1" smtClean="0"/>
              <a:t>Handbook</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22C5103B-C386-AB42-B7A7-3CDAC1BDEF0F}" type="slidenum">
              <a:rPr lang="fr-FR" smtClean="0"/>
              <a:t>11</a:t>
            </a:fld>
            <a:endParaRPr lang="fr-FR"/>
          </a:p>
        </p:txBody>
      </p:sp>
    </p:spTree>
    <p:extLst>
      <p:ext uri="{BB962C8B-B14F-4D97-AF65-F5344CB8AC3E}">
        <p14:creationId xmlns:p14="http://schemas.microsoft.com/office/powerpoint/2010/main" val="326275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919992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3558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344508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re principal">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1" y="0"/>
            <a:ext cx="9139938" cy="6858000"/>
          </a:xfrm>
          <a:prstGeom prst="rect">
            <a:avLst/>
          </a:prstGeom>
        </p:spPr>
      </p:pic>
      <p:sp>
        <p:nvSpPr>
          <p:cNvPr id="6" name="Titre 5"/>
          <p:cNvSpPr>
            <a:spLocks noGrp="1"/>
          </p:cNvSpPr>
          <p:nvPr>
            <p:ph type="title" hasCustomPrompt="1"/>
          </p:nvPr>
        </p:nvSpPr>
        <p:spPr>
          <a:xfrm>
            <a:off x="1979712" y="980728"/>
            <a:ext cx="5688632" cy="1008112"/>
          </a:xfrm>
        </p:spPr>
        <p:txBody>
          <a:bodyPr/>
          <a:lstStyle>
            <a:lvl1pPr>
              <a:defRPr sz="3000" b="0" cap="all" baseline="0">
                <a:solidFill>
                  <a:schemeClr val="bg1"/>
                </a:solidFill>
                <a:latin typeface="Century Gothic" panose="020B0502020202020204" pitchFamily="34" charset="0"/>
              </a:defRPr>
            </a:lvl1pPr>
          </a:lstStyle>
          <a:p>
            <a:r>
              <a:rPr lang="fr-FR" dirty="0" smtClean="0"/>
              <a:t>MODIFIEZ LE STYLE DU TITRE</a:t>
            </a:r>
            <a:endParaRPr lang="fr-FR" dirty="0"/>
          </a:p>
        </p:txBody>
      </p:sp>
      <p:sp>
        <p:nvSpPr>
          <p:cNvPr id="8" name="Espace réservé du texte 7"/>
          <p:cNvSpPr>
            <a:spLocks noGrp="1"/>
          </p:cNvSpPr>
          <p:nvPr>
            <p:ph type="body" sz="quarter" idx="10" hasCustomPrompt="1"/>
          </p:nvPr>
        </p:nvSpPr>
        <p:spPr>
          <a:xfrm>
            <a:off x="1979811" y="2204591"/>
            <a:ext cx="5832475" cy="720353"/>
          </a:xfrm>
        </p:spPr>
        <p:txBody>
          <a:bodyPr/>
          <a:lstStyle>
            <a:lvl1pPr>
              <a:defRPr sz="2000" cap="all" baseline="0">
                <a:solidFill>
                  <a:schemeClr val="bg1"/>
                </a:solidFill>
                <a:latin typeface="Century Gothic" panose="020B0502020202020204" pitchFamily="34" charset="0"/>
              </a:defRPr>
            </a:lvl1pPr>
          </a:lstStyle>
          <a:p>
            <a:pPr lvl="0"/>
            <a:r>
              <a:rPr lang="fr-FR" dirty="0" smtClean="0"/>
              <a:t>MODIFIEZ LES STYLES DU TEXTE DU MASQUE</a:t>
            </a:r>
          </a:p>
        </p:txBody>
      </p:sp>
      <p:cxnSp>
        <p:nvCxnSpPr>
          <p:cNvPr id="9" name="Connecteur droit 8"/>
          <p:cNvCxnSpPr/>
          <p:nvPr userDrawn="1"/>
        </p:nvCxnSpPr>
        <p:spPr bwMode="auto">
          <a:xfrm>
            <a:off x="2099014" y="2196775"/>
            <a:ext cx="203667" cy="0"/>
          </a:xfrm>
          <a:prstGeom prst="line">
            <a:avLst/>
          </a:prstGeom>
          <a:solidFill>
            <a:schemeClr val="accent1"/>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Espace réservé du texte 10"/>
          <p:cNvSpPr>
            <a:spLocks noGrp="1"/>
          </p:cNvSpPr>
          <p:nvPr>
            <p:ph type="body" sz="quarter" idx="11" hasCustomPrompt="1"/>
          </p:nvPr>
        </p:nvSpPr>
        <p:spPr>
          <a:xfrm>
            <a:off x="1999819" y="3141663"/>
            <a:ext cx="4560888" cy="503361"/>
          </a:xfrm>
        </p:spPr>
        <p:txBody>
          <a:bodyPr/>
          <a:lstStyle>
            <a:lvl1pPr>
              <a:defRPr sz="1600" cap="all" baseline="0">
                <a:solidFill>
                  <a:srgbClr val="ED145B"/>
                </a:solidFill>
                <a:latin typeface="Century Gothic" panose="020B0502020202020204" pitchFamily="34" charset="0"/>
              </a:defRPr>
            </a:lvl1pPr>
          </a:lstStyle>
          <a:p>
            <a:pPr lvl="0"/>
            <a:r>
              <a:rPr lang="fr-FR" dirty="0" smtClean="0"/>
              <a:t>MODIFIEZ LES STYLES DU TEXTE DU MASQUE</a:t>
            </a:r>
          </a:p>
        </p:txBody>
      </p:sp>
      <p:sp>
        <p:nvSpPr>
          <p:cNvPr id="13" name="Espace réservé du texte 12"/>
          <p:cNvSpPr>
            <a:spLocks noGrp="1"/>
          </p:cNvSpPr>
          <p:nvPr>
            <p:ph type="body" sz="quarter" idx="12"/>
          </p:nvPr>
        </p:nvSpPr>
        <p:spPr>
          <a:xfrm>
            <a:off x="2026667" y="4437063"/>
            <a:ext cx="2905373" cy="936625"/>
          </a:xfrm>
        </p:spPr>
        <p:txBody>
          <a:bodyPr/>
          <a:lstStyle>
            <a:lvl1pPr>
              <a:defRPr sz="1100" b="0">
                <a:solidFill>
                  <a:schemeClr val="bg1"/>
                </a:solidFill>
                <a:latin typeface="Century Gothic" panose="020B0502020202020204" pitchFamily="34" charset="0"/>
              </a:defRPr>
            </a:lvl1pPr>
            <a:lvl2pPr marL="4763" indent="0">
              <a:buNone/>
              <a:defRPr sz="900" b="1">
                <a:solidFill>
                  <a:schemeClr val="bg1"/>
                </a:solidFill>
                <a:latin typeface="Century Gothic" panose="020B0502020202020204" pitchFamily="34" charset="0"/>
              </a:defRPr>
            </a:lvl2pPr>
            <a:lvl3pPr marL="0" indent="0">
              <a:buNone/>
              <a:defRPr sz="1100" b="1">
                <a:solidFill>
                  <a:schemeClr val="bg1"/>
                </a:solidFill>
                <a:latin typeface="Century Gothic" panose="020B0502020202020204" pitchFamily="34" charset="0"/>
              </a:defRPr>
            </a:lvl3pPr>
            <a:lvl4pPr marL="0" indent="0">
              <a:defRPr sz="1100" b="1">
                <a:solidFill>
                  <a:schemeClr val="bg1"/>
                </a:solidFill>
                <a:latin typeface="Century Gothic" panose="020B0502020202020204" pitchFamily="34" charset="0"/>
              </a:defRPr>
            </a:lvl4pPr>
            <a:lvl5pPr marL="0" indent="0">
              <a:defRPr sz="1100" b="1">
                <a:solidFill>
                  <a:schemeClr val="bg1"/>
                </a:solidFill>
                <a:latin typeface="Century Gothic" panose="020B0502020202020204" pitchFamily="34" charset="0"/>
              </a:defRPr>
            </a:lvl5pPr>
          </a:lstStyle>
          <a:p>
            <a:pPr lvl="0"/>
            <a:r>
              <a:rPr lang="fr-FR" dirty="0" smtClean="0"/>
              <a:t>Modifiez les styles du texte du masque</a:t>
            </a:r>
          </a:p>
          <a:p>
            <a:pPr lvl="1"/>
            <a:r>
              <a:rPr lang="fr-FR" dirty="0" smtClean="0"/>
              <a:t>Deuxième niveau</a:t>
            </a:r>
          </a:p>
          <a:p>
            <a:pPr lvl="2"/>
            <a:endParaRPr lang="fr-FR" dirty="0" smtClean="0"/>
          </a:p>
          <a:p>
            <a:pPr lvl="2"/>
            <a:r>
              <a:rPr lang="fr-FR" dirty="0" smtClean="0"/>
              <a:t>Troisième niveau</a:t>
            </a:r>
            <a:endParaRPr lang="fr-FR" dirty="0"/>
          </a:p>
        </p:txBody>
      </p:sp>
    </p:spTree>
    <p:extLst>
      <p:ext uri="{BB962C8B-B14F-4D97-AF65-F5344CB8AC3E}">
        <p14:creationId xmlns:p14="http://schemas.microsoft.com/office/powerpoint/2010/main" val="2910487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Fin">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7605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78827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00003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B9E9A7-4C3B-5E40-807E-42F5C87D9375}" type="datetimeFigureOut">
              <a:rPr lang="fr-FR" smtClean="0"/>
              <a:t>01/10/2019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77508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B9E9A7-4C3B-5E40-807E-42F5C87D9375}" type="datetimeFigureOut">
              <a:rPr lang="fr-FR" smtClean="0"/>
              <a:t>01/10/2019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262230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4AB9E9A7-4C3B-5E40-807E-42F5C87D9375}" type="datetimeFigureOut">
              <a:rPr lang="fr-FR" smtClean="0"/>
              <a:t>01/10/2019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623356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B9E9A7-4C3B-5E40-807E-42F5C87D9375}" type="datetimeFigureOut">
              <a:rPr lang="fr-FR" smtClean="0"/>
              <a:t>01/10/2019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198939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B9E9A7-4C3B-5E40-807E-42F5C87D9375}" type="datetimeFigureOut">
              <a:rPr lang="fr-FR" smtClean="0"/>
              <a:t>01/10/2019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319179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B9E9A7-4C3B-5E40-807E-42F5C87D9375}" type="datetimeFigureOut">
              <a:rPr lang="fr-FR" smtClean="0"/>
              <a:t>01/10/2019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72825F-E58C-1543-A47D-F429E94A44B9}" type="slidenum">
              <a:rPr lang="fr-FR" smtClean="0"/>
              <a:t>‹#›</a:t>
            </a:fld>
            <a:endParaRPr lang="fr-FR"/>
          </a:p>
        </p:txBody>
      </p:sp>
    </p:spTree>
    <p:extLst>
      <p:ext uri="{BB962C8B-B14F-4D97-AF65-F5344CB8AC3E}">
        <p14:creationId xmlns:p14="http://schemas.microsoft.com/office/powerpoint/2010/main" val="6312620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9E9A7-4C3B-5E40-807E-42F5C87D9375}" type="datetimeFigureOut">
              <a:rPr lang="fr-FR" smtClean="0"/>
              <a:t>01/10/2019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2825F-E58C-1543-A47D-F429E94A44B9}" type="slidenum">
              <a:rPr lang="fr-FR" smtClean="0"/>
              <a:t>‹#›</a:t>
            </a:fld>
            <a:endParaRPr lang="fr-FR"/>
          </a:p>
        </p:txBody>
      </p:sp>
    </p:spTree>
    <p:extLst>
      <p:ext uri="{BB962C8B-B14F-4D97-AF65-F5344CB8AC3E}">
        <p14:creationId xmlns:p14="http://schemas.microsoft.com/office/powerpoint/2010/main" val="671127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6.xml"/><Relationship Id="rId2"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4" y="548680"/>
            <a:ext cx="6984776" cy="1440160"/>
          </a:xfrm>
        </p:spPr>
        <p:txBody>
          <a:bodyPr/>
          <a:lstStyle/>
          <a:p>
            <a:r>
              <a:rPr lang="en-US" dirty="0"/>
              <a:t>Methodology</a:t>
            </a:r>
            <a:br>
              <a:rPr lang="en-US" dirty="0"/>
            </a:br>
            <a:r>
              <a:rPr lang="en-US" dirty="0"/>
              <a:t>Criteria and indicators</a:t>
            </a:r>
            <a:endParaRPr lang="fr-FR" dirty="0"/>
          </a:p>
        </p:txBody>
      </p:sp>
      <p:sp>
        <p:nvSpPr>
          <p:cNvPr id="3" name="Espace réservé du texte 2"/>
          <p:cNvSpPr>
            <a:spLocks noGrp="1"/>
          </p:cNvSpPr>
          <p:nvPr>
            <p:ph type="body" sz="quarter" idx="10"/>
          </p:nvPr>
        </p:nvSpPr>
        <p:spPr/>
        <p:txBody>
          <a:bodyPr/>
          <a:lstStyle/>
          <a:p>
            <a:pPr marL="0" indent="0">
              <a:buNone/>
            </a:pPr>
            <a:r>
              <a:rPr lang="fr-FR" dirty="0" smtClean="0"/>
              <a:t>Support to </a:t>
            </a:r>
            <a:r>
              <a:rPr lang="fr-FR" dirty="0" err="1" smtClean="0"/>
              <a:t>strengthening</a:t>
            </a:r>
            <a:r>
              <a:rPr lang="fr-FR" dirty="0" smtClean="0"/>
              <a:t> the </a:t>
            </a:r>
            <a:r>
              <a:rPr lang="fr-FR" dirty="0" err="1" smtClean="0"/>
              <a:t>higher</a:t>
            </a:r>
            <a:r>
              <a:rPr lang="fr-FR" dirty="0" smtClean="0"/>
              <a:t> </a:t>
            </a:r>
            <a:r>
              <a:rPr lang="fr-FR" dirty="0" err="1" smtClean="0"/>
              <a:t>education</a:t>
            </a:r>
            <a:r>
              <a:rPr lang="fr-FR" dirty="0" smtClean="0"/>
              <a:t> system in </a:t>
            </a:r>
            <a:r>
              <a:rPr lang="fr-FR" dirty="0" err="1" smtClean="0"/>
              <a:t>azerbaidjan</a:t>
            </a:r>
            <a:endParaRPr lang="fr-FR" dirty="0" smtClean="0"/>
          </a:p>
          <a:p>
            <a:endParaRPr lang="fr-FR" dirty="0"/>
          </a:p>
        </p:txBody>
      </p:sp>
      <p:sp>
        <p:nvSpPr>
          <p:cNvPr id="4" name="Espace réservé du texte 3"/>
          <p:cNvSpPr>
            <a:spLocks noGrp="1"/>
          </p:cNvSpPr>
          <p:nvPr>
            <p:ph type="body" sz="quarter" idx="11"/>
          </p:nvPr>
        </p:nvSpPr>
        <p:spPr/>
        <p:txBody>
          <a:bodyPr/>
          <a:lstStyle/>
          <a:p>
            <a:pPr marL="0" indent="0">
              <a:buNone/>
            </a:pPr>
            <a:r>
              <a:rPr lang="fr-FR" dirty="0" err="1" smtClean="0"/>
              <a:t>October</a:t>
            </a:r>
            <a:r>
              <a:rPr lang="fr-FR" dirty="0" smtClean="0"/>
              <a:t> 2019</a:t>
            </a:r>
            <a:endParaRPr lang="fr-FR" dirty="0"/>
          </a:p>
        </p:txBody>
      </p:sp>
      <p:sp>
        <p:nvSpPr>
          <p:cNvPr id="5" name="Espace réservé du texte 4"/>
          <p:cNvSpPr>
            <a:spLocks noGrp="1"/>
          </p:cNvSpPr>
          <p:nvPr>
            <p:ph type="body" sz="quarter" idx="12"/>
          </p:nvPr>
        </p:nvSpPr>
        <p:spPr/>
        <p:txBody>
          <a:bodyPr/>
          <a:lstStyle/>
          <a:p>
            <a:pPr marL="0" indent="0">
              <a:buNone/>
            </a:pPr>
            <a:r>
              <a:rPr lang="fr-FR" b="1" cap="none" dirty="0" smtClean="0"/>
              <a:t>Training session N0.2</a:t>
            </a:r>
          </a:p>
          <a:p>
            <a:endParaRPr lang="fr-FR" b="1" cap="none" dirty="0"/>
          </a:p>
          <a:p>
            <a:pPr marL="0" indent="0">
              <a:buNone/>
            </a:pPr>
            <a:r>
              <a:rPr lang="fr-FR" b="1" cap="none" dirty="0" smtClean="0"/>
              <a:t>Eliane Kotler</a:t>
            </a:r>
          </a:p>
          <a:p>
            <a:pPr marL="0" indent="0">
              <a:buNone/>
            </a:pPr>
            <a:r>
              <a:rPr lang="fr-FR" b="1" cap="none" dirty="0" smtClean="0"/>
              <a:t>Michelle Houppe</a:t>
            </a:r>
            <a:endParaRPr lang="fr-FR" b="1" cap="none" dirty="0"/>
          </a:p>
        </p:txBody>
      </p:sp>
      <p:pic>
        <p:nvPicPr>
          <p:cNvPr id="6"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276872"/>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73551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383932" y="14288"/>
            <a:ext cx="6336323" cy="735012"/>
          </a:xfrm>
        </p:spPr>
        <p:txBody>
          <a:bodyPr>
            <a:normAutofit fontScale="90000"/>
          </a:bodyPr>
          <a:lstStyle/>
          <a:p>
            <a:r>
              <a:rPr lang="fr-FR" altLang="fr-FR" dirty="0" err="1" smtClean="0">
                <a:latin typeface="Trebuchet MS" pitchFamily="34" charset="0"/>
              </a:rPr>
              <a:t>Methodological</a:t>
            </a:r>
            <a:r>
              <a:rPr lang="fr-FR" altLang="fr-FR" dirty="0" smtClean="0">
                <a:latin typeface="Trebuchet MS" pitchFamily="34" charset="0"/>
              </a:rPr>
              <a:t> </a:t>
            </a:r>
            <a:r>
              <a:rPr lang="fr-FR" altLang="fr-FR" dirty="0" err="1" smtClean="0">
                <a:latin typeface="Trebuchet MS" pitchFamily="34" charset="0"/>
              </a:rPr>
              <a:t>principles</a:t>
            </a:r>
            <a:endParaRPr lang="fr-FR" altLang="fr-FR" dirty="0" smtClean="0">
              <a:latin typeface="Trebuchet MS"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73197132"/>
              </p:ext>
            </p:extLst>
          </p:nvPr>
        </p:nvGraphicFramePr>
        <p:xfrm>
          <a:off x="899747" y="836712"/>
          <a:ext cx="7793327"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lèche courbée vers la gauche 1"/>
          <p:cNvSpPr/>
          <p:nvPr/>
        </p:nvSpPr>
        <p:spPr bwMode="auto">
          <a:xfrm>
            <a:off x="5701813" y="981075"/>
            <a:ext cx="2526323" cy="5543550"/>
          </a:xfrm>
          <a:prstGeom prst="curved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solidFill>
                <a:srgbClr val="000000"/>
              </a:solidFill>
              <a:latin typeface="Arial" charset="0"/>
              <a:ea typeface="ＭＳ Ｐゴシック" charset="0"/>
            </a:endParaRPr>
          </a:p>
        </p:txBody>
      </p:sp>
      <p:sp>
        <p:nvSpPr>
          <p:cNvPr id="6" name="Flèche courbée vers la gauche 5"/>
          <p:cNvSpPr/>
          <p:nvPr/>
        </p:nvSpPr>
        <p:spPr bwMode="auto">
          <a:xfrm rot="10956047">
            <a:off x="1493227" y="887414"/>
            <a:ext cx="2208334" cy="5424487"/>
          </a:xfrm>
          <a:prstGeom prst="curvedLeftArrow">
            <a:avLst>
              <a:gd name="adj1" fmla="val 25000"/>
              <a:gd name="adj2" fmla="val 50000"/>
              <a:gd name="adj3" fmla="val 1895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fr-FR">
              <a:solidFill>
                <a:srgbClr val="000000"/>
              </a:solidFill>
              <a:latin typeface="Arial" charset="0"/>
              <a:ea typeface="ＭＳ Ｐゴシック" charset="0"/>
            </a:endParaRPr>
          </a:p>
        </p:txBody>
      </p:sp>
    </p:spTree>
    <p:extLst>
      <p:ext uri="{BB962C8B-B14F-4D97-AF65-F5344CB8AC3E}">
        <p14:creationId xmlns:p14="http://schemas.microsoft.com/office/powerpoint/2010/main" val="19274361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28600"/>
            <a:ext cx="8352928" cy="762000"/>
          </a:xfrm>
        </p:spPr>
        <p:txBody>
          <a:bodyPr/>
          <a:lstStyle/>
          <a:p>
            <a:r>
              <a:rPr lang="fr-FR" dirty="0" smtClean="0"/>
              <a:t>EVALUATION OF PROGRAMS</a:t>
            </a:r>
            <a:endParaRPr lang="fr-FR" dirty="0"/>
          </a:p>
        </p:txBody>
      </p:sp>
      <p:sp>
        <p:nvSpPr>
          <p:cNvPr id="3" name="Espace réservé du contenu 2"/>
          <p:cNvSpPr>
            <a:spLocks noGrp="1"/>
          </p:cNvSpPr>
          <p:nvPr>
            <p:ph idx="1"/>
          </p:nvPr>
        </p:nvSpPr>
        <p:spPr/>
        <p:txBody>
          <a:bodyPr/>
          <a:lstStyle/>
          <a:p>
            <a:pPr marL="1371600" lvl="3" indent="0" algn="just">
              <a:buNone/>
              <a:defRPr/>
            </a:pPr>
            <a:endParaRPr lang="en-GB" sz="1800" dirty="0">
              <a:cs typeface="+mn-cs"/>
            </a:endParaRPr>
          </a:p>
          <a:p>
            <a:pPr marL="0" lvl="3" indent="0" algn="just">
              <a:buNone/>
              <a:defRPr/>
            </a:pPr>
            <a:r>
              <a:rPr lang="en-GB" sz="1800" dirty="0" smtClean="0">
                <a:cs typeface="+mn-cs"/>
              </a:rPr>
              <a:t>The evaluation </a:t>
            </a:r>
            <a:r>
              <a:rPr lang="en-GB" sz="1800" dirty="0">
                <a:cs typeface="+mn-cs"/>
              </a:rPr>
              <a:t>methodology </a:t>
            </a:r>
            <a:r>
              <a:rPr lang="en-GB" sz="1800" dirty="0" smtClean="0">
                <a:cs typeface="+mn-cs"/>
              </a:rPr>
              <a:t>is implemented by </a:t>
            </a:r>
            <a:r>
              <a:rPr lang="en-GB" sz="1800" dirty="0">
                <a:cs typeface="+mn-cs"/>
              </a:rPr>
              <a:t>developing external evaluation guidelines on which the evaluated institutions and experts can base themselves to construct their analysis (in light of the objectives to be achieved and action to be taken</a:t>
            </a:r>
            <a:r>
              <a:rPr lang="en-GB" sz="1800" dirty="0" smtClean="0">
                <a:cs typeface="+mn-cs"/>
              </a:rPr>
              <a:t>)</a:t>
            </a:r>
          </a:p>
          <a:p>
            <a:pPr marL="0" lvl="3" indent="0" algn="just">
              <a:buNone/>
              <a:defRPr/>
            </a:pPr>
            <a:r>
              <a:rPr lang="en-GB" sz="1800" dirty="0" smtClean="0"/>
              <a:t>Cf. </a:t>
            </a:r>
            <a:r>
              <a:rPr lang="fr-FR" sz="1800" dirty="0" err="1" smtClean="0"/>
              <a:t>November</a:t>
            </a:r>
            <a:r>
              <a:rPr lang="fr-FR" sz="1800" dirty="0" smtClean="0"/>
              <a:t> 2018 mission </a:t>
            </a:r>
          </a:p>
          <a:p>
            <a:pPr marL="0" lvl="3" indent="0" algn="just">
              <a:buNone/>
              <a:defRPr/>
            </a:pPr>
            <a:r>
              <a:rPr lang="en-GB" sz="1800" b="1" dirty="0"/>
              <a:t>AZ : </a:t>
            </a:r>
            <a:r>
              <a:rPr lang="fr-FR" altLang="fr-FR" sz="1800" b="1" dirty="0" err="1">
                <a:sym typeface="Wingdings"/>
              </a:rPr>
              <a:t>Handbook</a:t>
            </a:r>
            <a:r>
              <a:rPr lang="fr-FR" altLang="fr-FR" sz="1800" b="1" dirty="0">
                <a:sym typeface="Wingdings"/>
              </a:rPr>
              <a:t> on </a:t>
            </a:r>
            <a:r>
              <a:rPr lang="fr-FR" altLang="fr-FR" sz="1800" b="1" dirty="0" err="1">
                <a:sym typeface="Wingdings"/>
              </a:rPr>
              <a:t>methodologies</a:t>
            </a:r>
            <a:r>
              <a:rPr lang="fr-FR" altLang="fr-FR" sz="1800" b="1" dirty="0">
                <a:sym typeface="Wingdings"/>
              </a:rPr>
              <a:t> and </a:t>
            </a:r>
            <a:r>
              <a:rPr lang="fr-FR" altLang="fr-FR" sz="1800" b="1" dirty="0" err="1">
                <a:sym typeface="Wingdings"/>
              </a:rPr>
              <a:t>requirements</a:t>
            </a:r>
            <a:r>
              <a:rPr lang="fr-FR" altLang="fr-FR" sz="1800" b="1" dirty="0">
                <a:sym typeface="Wingdings"/>
              </a:rPr>
              <a:t> for </a:t>
            </a:r>
            <a:r>
              <a:rPr lang="fr-FR" altLang="fr-FR" sz="1800" b="1" dirty="0" err="1">
                <a:sym typeface="Wingdings"/>
              </a:rPr>
              <a:t>study</a:t>
            </a:r>
            <a:r>
              <a:rPr lang="fr-FR" altLang="fr-FR" sz="1800" b="1" dirty="0">
                <a:sym typeface="Wingdings"/>
              </a:rPr>
              <a:t> programmes </a:t>
            </a:r>
            <a:r>
              <a:rPr lang="fr-FR" altLang="fr-FR" sz="1800" b="1" dirty="0" err="1">
                <a:sym typeface="Wingdings"/>
              </a:rPr>
              <a:t>evaluations</a:t>
            </a:r>
            <a:endParaRPr lang="fr-FR" sz="1800" b="1" dirty="0"/>
          </a:p>
          <a:p>
            <a:pPr marL="0" lvl="3" indent="0" algn="just">
              <a:buNone/>
              <a:defRPr/>
            </a:pPr>
            <a:endParaRPr lang="fr-FR" sz="1800" dirty="0">
              <a:cs typeface="+mn-cs"/>
            </a:endParaRPr>
          </a:p>
          <a:p>
            <a:endParaRPr lang="fr-FR" dirty="0"/>
          </a:p>
        </p:txBody>
      </p:sp>
    </p:spTree>
    <p:extLst>
      <p:ext uri="{BB962C8B-B14F-4D97-AF65-F5344CB8AC3E}">
        <p14:creationId xmlns:p14="http://schemas.microsoft.com/office/powerpoint/2010/main" val="39052140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457337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667" y="169333"/>
            <a:ext cx="8700911" cy="846667"/>
          </a:xfrm>
        </p:spPr>
        <p:txBody>
          <a:bodyPr>
            <a:normAutofit/>
          </a:bodyPr>
          <a:lstStyle/>
          <a:p>
            <a:r>
              <a:rPr lang="en-US" sz="2400" i="1" dirty="0" smtClean="0"/>
              <a:t>An example : Study </a:t>
            </a:r>
            <a:r>
              <a:rPr lang="en-US" sz="2400" i="1" dirty="0"/>
              <a:t>process and students’ performance assessment</a:t>
            </a:r>
            <a:r>
              <a:rPr lang="en-US" sz="2400" dirty="0"/>
              <a:t> </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4081723"/>
              </p:ext>
            </p:extLst>
          </p:nvPr>
        </p:nvGraphicFramePr>
        <p:xfrm>
          <a:off x="203200" y="860778"/>
          <a:ext cx="8836378" cy="5881202"/>
        </p:xfrm>
        <a:graphic>
          <a:graphicData uri="http://schemas.openxmlformats.org/drawingml/2006/table">
            <a:tbl>
              <a:tblPr firstRow="1" bandRow="1">
                <a:tableStyleId>{5C22544A-7EE6-4342-B048-85BDC9FD1C3A}</a:tableStyleId>
              </a:tblPr>
              <a:tblGrid>
                <a:gridCol w="3691467"/>
                <a:gridCol w="5144911"/>
              </a:tblGrid>
              <a:tr h="507782">
                <a:tc>
                  <a:txBody>
                    <a:bodyPr/>
                    <a:lstStyle/>
                    <a:p>
                      <a:r>
                        <a:rPr lang="fr-FR" dirty="0" err="1" smtClean="0"/>
                        <a:t>Criteria</a:t>
                      </a:r>
                      <a:endParaRPr lang="fr-FR" dirty="0"/>
                    </a:p>
                  </a:txBody>
                  <a:tcPr/>
                </a:tc>
                <a:tc>
                  <a:txBody>
                    <a:bodyPr/>
                    <a:lstStyle/>
                    <a:p>
                      <a:r>
                        <a:rPr lang="fr-FR" dirty="0" err="1" smtClean="0"/>
                        <a:t>Indicators</a:t>
                      </a:r>
                      <a:endParaRPr lang="fr-FR" dirty="0"/>
                    </a:p>
                  </a:txBody>
                  <a:tcPr/>
                </a:tc>
              </a:tr>
              <a:tr h="5150774">
                <a:tc>
                  <a:txBody>
                    <a:bodyPr/>
                    <a:lstStyle/>
                    <a:p>
                      <a:r>
                        <a:rPr lang="en-US" sz="1400" kern="1200" dirty="0" smtClean="0">
                          <a:solidFill>
                            <a:schemeClr val="dk1"/>
                          </a:solidFill>
                          <a:effectLst/>
                          <a:latin typeface="+mn-lt"/>
                          <a:ea typeface="+mn-ea"/>
                          <a:cs typeface="+mn-cs"/>
                        </a:rPr>
                        <a:t>1. </a:t>
                      </a:r>
                      <a:r>
                        <a:rPr lang="en-US" sz="1400" kern="1200" dirty="0" err="1" smtClean="0">
                          <a:solidFill>
                            <a:schemeClr val="dk1"/>
                          </a:solidFill>
                          <a:effectLst/>
                          <a:latin typeface="+mn-lt"/>
                          <a:ea typeface="+mn-ea"/>
                          <a:cs typeface="+mn-cs"/>
                        </a:rPr>
                        <a:t>Programme</a:t>
                      </a:r>
                      <a:r>
                        <a:rPr lang="en-US" sz="1400" kern="1200" dirty="0" smtClean="0">
                          <a:solidFill>
                            <a:schemeClr val="dk1"/>
                          </a:solidFill>
                          <a:effectLst/>
                          <a:latin typeface="+mn-lt"/>
                          <a:ea typeface="+mn-ea"/>
                          <a:cs typeface="+mn-cs"/>
                        </a:rPr>
                        <a:t> delivery ensures the active participation of students in the learning process.</a:t>
                      </a:r>
                    </a:p>
                    <a:p>
                      <a:r>
                        <a:rPr lang="en-US" sz="1400" kern="1200" dirty="0" smtClean="0">
                          <a:solidFill>
                            <a:schemeClr val="dk1"/>
                          </a:solidFill>
                          <a:effectLst/>
                          <a:latin typeface="+mn-lt"/>
                          <a:ea typeface="+mn-ea"/>
                          <a:cs typeface="+mn-cs"/>
                        </a:rPr>
                        <a:t>2. The teaching process ensures an adequate provision of the </a:t>
                      </a:r>
                      <a:r>
                        <a:rPr lang="en-US" sz="1400" kern="1200" dirty="0" err="1" smtClean="0">
                          <a:solidFill>
                            <a:schemeClr val="dk1"/>
                          </a:solidFill>
                          <a:effectLst/>
                          <a:latin typeface="+mn-lt"/>
                          <a:ea typeface="+mn-ea"/>
                          <a:cs typeface="+mn-cs"/>
                        </a:rPr>
                        <a:t>programme</a:t>
                      </a:r>
                      <a:r>
                        <a:rPr lang="en-US" sz="1400" kern="1200" dirty="0" smtClean="0">
                          <a:solidFill>
                            <a:schemeClr val="dk1"/>
                          </a:solidFill>
                          <a:effectLst/>
                          <a:latin typeface="+mn-lt"/>
                          <a:ea typeface="+mn-ea"/>
                          <a:cs typeface="+mn-cs"/>
                        </a:rPr>
                        <a:t> and the achievement of the learning outcomes;</a:t>
                      </a:r>
                    </a:p>
                    <a:p>
                      <a:r>
                        <a:rPr lang="en-US" sz="1400" kern="1200" dirty="0" smtClean="0">
                          <a:solidFill>
                            <a:schemeClr val="dk1"/>
                          </a:solidFill>
                          <a:effectLst/>
                          <a:latin typeface="+mn-lt"/>
                          <a:ea typeface="+mn-ea"/>
                          <a:cs typeface="+mn-cs"/>
                        </a:rPr>
                        <a:t>3. Students are encouraged to participate in research activities;</a:t>
                      </a:r>
                    </a:p>
                    <a:p>
                      <a:r>
                        <a:rPr lang="en-US" sz="1400" kern="1200" dirty="0" smtClean="0">
                          <a:solidFill>
                            <a:schemeClr val="dk1"/>
                          </a:solidFill>
                          <a:effectLst/>
                          <a:latin typeface="+mn-lt"/>
                          <a:ea typeface="+mn-ea"/>
                          <a:cs typeface="+mn-cs"/>
                        </a:rPr>
                        <a:t>4. Students have opportunities to participate in student mobility </a:t>
                      </a:r>
                      <a:r>
                        <a:rPr lang="en-US" sz="1400" kern="1200" dirty="0" err="1" smtClean="0">
                          <a:solidFill>
                            <a:schemeClr val="dk1"/>
                          </a:solidFill>
                          <a:effectLst/>
                          <a:latin typeface="+mn-lt"/>
                          <a:ea typeface="+mn-ea"/>
                          <a:cs typeface="+mn-cs"/>
                        </a:rPr>
                        <a:t>programmes</a:t>
                      </a:r>
                      <a:r>
                        <a:rPr lang="en-US" sz="1400" kern="1200" dirty="0" smtClean="0">
                          <a:solidFill>
                            <a:schemeClr val="dk1"/>
                          </a:solidFill>
                          <a:effectLst/>
                          <a:latin typeface="+mn-lt"/>
                          <a:ea typeface="+mn-ea"/>
                          <a:cs typeface="+mn-cs"/>
                        </a:rPr>
                        <a:t>;</a:t>
                      </a:r>
                    </a:p>
                    <a:p>
                      <a:r>
                        <a:rPr lang="en-US" sz="1400" kern="1200" dirty="0" smtClean="0">
                          <a:solidFill>
                            <a:schemeClr val="dk1"/>
                          </a:solidFill>
                          <a:effectLst/>
                          <a:latin typeface="+mn-lt"/>
                          <a:ea typeface="+mn-ea"/>
                          <a:cs typeface="+mn-cs"/>
                        </a:rPr>
                        <a:t>5. The assessment system of students’ performance is clear, adequate and publicly available;</a:t>
                      </a:r>
                    </a:p>
                    <a:p>
                      <a:r>
                        <a:rPr lang="en-US" sz="1400" kern="1200" dirty="0" smtClean="0">
                          <a:solidFill>
                            <a:schemeClr val="dk1"/>
                          </a:solidFill>
                          <a:effectLst/>
                          <a:latin typeface="+mn-lt"/>
                          <a:ea typeface="+mn-ea"/>
                          <a:cs typeface="+mn-cs"/>
                        </a:rPr>
                        <a:t>6. Professional activities of the majority of graduates meets the </a:t>
                      </a:r>
                      <a:r>
                        <a:rPr lang="en-US" sz="1400" kern="1200" dirty="0" err="1" smtClean="0">
                          <a:solidFill>
                            <a:schemeClr val="dk1"/>
                          </a:solidFill>
                          <a:effectLst/>
                          <a:latin typeface="+mn-lt"/>
                          <a:ea typeface="+mn-ea"/>
                          <a:cs typeface="+mn-cs"/>
                        </a:rPr>
                        <a:t>programme</a:t>
                      </a:r>
                      <a:r>
                        <a:rPr lang="en-US" sz="1400" kern="1200" dirty="0" smtClean="0">
                          <a:solidFill>
                            <a:schemeClr val="dk1"/>
                          </a:solidFill>
                          <a:effectLst/>
                          <a:latin typeface="+mn-lt"/>
                          <a:ea typeface="+mn-ea"/>
                          <a:cs typeface="+mn-cs"/>
                        </a:rPr>
                        <a:t> providers' forecast (expectations).</a:t>
                      </a:r>
                    </a:p>
                    <a:p>
                      <a:r>
                        <a:rPr lang="en-US" sz="1400" kern="1200" dirty="0" smtClean="0">
                          <a:solidFill>
                            <a:schemeClr val="dk1"/>
                          </a:solidFill>
                          <a:effectLst/>
                          <a:latin typeface="+mn-lt"/>
                          <a:ea typeface="+mn-ea"/>
                          <a:cs typeface="+mn-cs"/>
                        </a:rPr>
                        <a:t>7. The study </a:t>
                      </a:r>
                      <a:r>
                        <a:rPr lang="en-US" sz="1400" kern="1200" dirty="0" err="1" smtClean="0">
                          <a:solidFill>
                            <a:schemeClr val="dk1"/>
                          </a:solidFill>
                          <a:effectLst/>
                          <a:latin typeface="+mn-lt"/>
                          <a:ea typeface="+mn-ea"/>
                          <a:cs typeface="+mn-cs"/>
                        </a:rPr>
                        <a:t>programme</a:t>
                      </a:r>
                      <a:r>
                        <a:rPr lang="en-US" sz="1400" kern="1200" dirty="0" smtClean="0">
                          <a:solidFill>
                            <a:schemeClr val="dk1"/>
                          </a:solidFill>
                          <a:effectLst/>
                          <a:latin typeface="+mn-lt"/>
                          <a:ea typeface="+mn-ea"/>
                          <a:cs typeface="+mn-cs"/>
                        </a:rPr>
                        <a:t> has a capacity to offer training to students with particular needs.</a:t>
                      </a:r>
                    </a:p>
                    <a:p>
                      <a:r>
                        <a:rPr lang="en-US" sz="1400" kern="1200" dirty="0" smtClean="0">
                          <a:solidFill>
                            <a:schemeClr val="dk1"/>
                          </a:solidFill>
                          <a:effectLst/>
                          <a:latin typeface="+mn-lt"/>
                          <a:ea typeface="+mn-ea"/>
                          <a:cs typeface="+mn-cs"/>
                        </a:rPr>
                        <a:t>8. The study </a:t>
                      </a:r>
                      <a:r>
                        <a:rPr lang="en-US" sz="1400" kern="1200" dirty="0" err="1" smtClean="0">
                          <a:solidFill>
                            <a:schemeClr val="dk1"/>
                          </a:solidFill>
                          <a:effectLst/>
                          <a:latin typeface="+mn-lt"/>
                          <a:ea typeface="+mn-ea"/>
                          <a:cs typeface="+mn-cs"/>
                        </a:rPr>
                        <a:t>programme</a:t>
                      </a:r>
                      <a:r>
                        <a:rPr lang="en-US" sz="1400" kern="1200" dirty="0" smtClean="0">
                          <a:solidFill>
                            <a:schemeClr val="dk1"/>
                          </a:solidFill>
                          <a:effectLst/>
                          <a:latin typeface="+mn-lt"/>
                          <a:ea typeface="+mn-ea"/>
                          <a:cs typeface="+mn-cs"/>
                        </a:rPr>
                        <a:t> has taken into account the life-long learning opportunities.</a:t>
                      </a:r>
                    </a:p>
                    <a:p>
                      <a:endParaRPr lang="fr-FR" sz="1400" dirty="0"/>
                    </a:p>
                  </a:txBody>
                  <a:tcPr/>
                </a:tc>
                <a:tc>
                  <a:txBody>
                    <a:bodyPr/>
                    <a:lstStyle/>
                    <a:p>
                      <a:r>
                        <a:rPr lang="en-US" sz="1400" kern="1200" dirty="0" smtClean="0">
                          <a:solidFill>
                            <a:schemeClr val="dk1"/>
                          </a:solidFill>
                          <a:effectLst/>
                          <a:latin typeface="+mn-lt"/>
                          <a:ea typeface="+mn-ea"/>
                          <a:cs typeface="+mn-cs"/>
                        </a:rPr>
                        <a:t>1. Quantity and quality indicators of students per academic years.</a:t>
                      </a:r>
                    </a:p>
                    <a:p>
                      <a:r>
                        <a:rPr lang="en-US" sz="1400" kern="1200" dirty="0" smtClean="0">
                          <a:solidFill>
                            <a:schemeClr val="dk1"/>
                          </a:solidFill>
                          <a:effectLst/>
                          <a:latin typeface="+mn-lt"/>
                          <a:ea typeface="+mn-ea"/>
                          <a:cs typeface="+mn-cs"/>
                        </a:rPr>
                        <a:t>2. Student retention ratio.</a:t>
                      </a:r>
                    </a:p>
                    <a:p>
                      <a:r>
                        <a:rPr lang="en-US" sz="1400" kern="1200" dirty="0" smtClean="0">
                          <a:solidFill>
                            <a:schemeClr val="dk1"/>
                          </a:solidFill>
                          <a:effectLst/>
                          <a:latin typeface="+mn-lt"/>
                          <a:ea typeface="+mn-ea"/>
                          <a:cs typeface="+mn-cs"/>
                        </a:rPr>
                        <a:t>3. Extent and forms of student participation in research, art and applied research activities.</a:t>
                      </a:r>
                    </a:p>
                    <a:p>
                      <a:r>
                        <a:rPr lang="en-US" sz="1400" kern="1200" dirty="0" smtClean="0">
                          <a:solidFill>
                            <a:schemeClr val="dk1"/>
                          </a:solidFill>
                          <a:effectLst/>
                          <a:latin typeface="+mn-lt"/>
                          <a:ea typeface="+mn-ea"/>
                          <a:cs typeface="+mn-cs"/>
                        </a:rPr>
                        <a:t>4. Forms of student support including support for foreign students (academic (e.g. tutors, referent teacher, supervisor </a:t>
                      </a:r>
                      <a:r>
                        <a:rPr lang="en-US" sz="1400" kern="1200" dirty="0" err="1" smtClean="0">
                          <a:solidFill>
                            <a:schemeClr val="dk1"/>
                          </a:solidFill>
                          <a:effectLst/>
                          <a:latin typeface="+mn-lt"/>
                          <a:ea typeface="+mn-ea"/>
                          <a:cs typeface="+mn-cs"/>
                        </a:rPr>
                        <a:t>teachersetc</a:t>
                      </a:r>
                      <a:r>
                        <a:rPr lang="en-US" sz="1400" kern="1200" dirty="0" smtClean="0">
                          <a:solidFill>
                            <a:schemeClr val="dk1"/>
                          </a:solidFill>
                          <a:effectLst/>
                          <a:latin typeface="+mn-lt"/>
                          <a:ea typeface="+mn-ea"/>
                          <a:cs typeface="+mn-cs"/>
                        </a:rPr>
                        <a:t>.), financial (grants, stipends, etc.), social support (psychologist, sports, cultural events, dormitories, etc.). </a:t>
                      </a:r>
                    </a:p>
                    <a:p>
                      <a:r>
                        <a:rPr lang="en-US" sz="1400" kern="1200" dirty="0" smtClean="0">
                          <a:solidFill>
                            <a:schemeClr val="dk1"/>
                          </a:solidFill>
                          <a:effectLst/>
                          <a:latin typeface="+mn-lt"/>
                          <a:ea typeface="+mn-ea"/>
                          <a:cs typeface="+mn-cs"/>
                        </a:rPr>
                        <a:t>5. Forms and methods of students’ participation in teaching process.</a:t>
                      </a:r>
                    </a:p>
                    <a:p>
                      <a:r>
                        <a:rPr lang="en-US" sz="1400" kern="1200" dirty="0" smtClean="0">
                          <a:solidFill>
                            <a:schemeClr val="dk1"/>
                          </a:solidFill>
                          <a:effectLst/>
                          <a:latin typeface="+mn-lt"/>
                          <a:ea typeface="+mn-ea"/>
                          <a:cs typeface="+mn-cs"/>
                        </a:rPr>
                        <a:t>6. Criteria and methods for student performance assessment are in place and known by students in advance; The assessment allows students to demonstrate the extent to which the intended learning outcomes have been achieved. </a:t>
                      </a:r>
                    </a:p>
                    <a:p>
                      <a:r>
                        <a:rPr lang="en-US" sz="1400" kern="1200" dirty="0" smtClean="0">
                          <a:solidFill>
                            <a:schemeClr val="dk1"/>
                          </a:solidFill>
                          <a:effectLst/>
                          <a:latin typeface="+mn-lt"/>
                          <a:ea typeface="+mn-ea"/>
                          <a:cs typeface="+mn-cs"/>
                        </a:rPr>
                        <a:t>7. List of the master’s final thesis for the past two years with the indication of the subject, supervisor and assessment of the project. </a:t>
                      </a:r>
                    </a:p>
                    <a:p>
                      <a:r>
                        <a:rPr lang="en-US" sz="1400" kern="1200" dirty="0" smtClean="0">
                          <a:solidFill>
                            <a:schemeClr val="dk1"/>
                          </a:solidFill>
                          <a:effectLst/>
                          <a:latin typeface="+mn-lt"/>
                          <a:ea typeface="+mn-ea"/>
                          <a:cs typeface="+mn-cs"/>
                        </a:rPr>
                        <a:t>8. Ways in which different needs of students are taken in to account (e.g. adaptation of curricula to working students, adaptation of facilities to disabled students, full-time and part-time students, etc.). </a:t>
                      </a:r>
                    </a:p>
                    <a:p>
                      <a:r>
                        <a:rPr lang="en-US" sz="1400" kern="1200" dirty="0" smtClean="0">
                          <a:solidFill>
                            <a:schemeClr val="dk1"/>
                          </a:solidFill>
                          <a:effectLst/>
                          <a:latin typeface="+mn-lt"/>
                          <a:ea typeface="+mn-ea"/>
                          <a:cs typeface="+mn-cs"/>
                        </a:rPr>
                        <a:t>9. Procedure of recognition of prior learning (incl. non-formal, informal learning) and number of cases.</a:t>
                      </a:r>
                    </a:p>
                    <a:p>
                      <a:pPr>
                        <a:lnSpc>
                          <a:spcPct val="107000"/>
                        </a:lnSpc>
                        <a:spcAft>
                          <a:spcPts val="800"/>
                        </a:spcAft>
                      </a:pPr>
                      <a:r>
                        <a:rPr lang="en-US" sz="1400" dirty="0" smtClean="0">
                          <a:effectLst/>
                          <a:latin typeface="Times New Roman"/>
                          <a:ea typeface="Calibri"/>
                          <a:cs typeface="Times New Roman"/>
                        </a:rPr>
                        <a:t>10. The study </a:t>
                      </a:r>
                      <a:r>
                        <a:rPr lang="en-US" sz="1400" dirty="0" err="1" smtClean="0">
                          <a:effectLst/>
                          <a:latin typeface="Times New Roman"/>
                          <a:ea typeface="Calibri"/>
                          <a:cs typeface="Times New Roman"/>
                        </a:rPr>
                        <a:t>programme</a:t>
                      </a:r>
                      <a:r>
                        <a:rPr lang="en-US" sz="1400" dirty="0" smtClean="0">
                          <a:effectLst/>
                          <a:latin typeface="Times New Roman"/>
                          <a:ea typeface="Calibri"/>
                          <a:cs typeface="Times New Roman"/>
                        </a:rPr>
                        <a:t> offers the moments of learning in at least one foreign language (foreign language subject or a subject(s) which is taught in foreign language). </a:t>
                      </a:r>
                      <a:endParaRPr lang="en-US" sz="1400" dirty="0" smtClean="0">
                        <a:effectLst/>
                        <a:latin typeface="+mn-lt"/>
                        <a:ea typeface="Calibri"/>
                        <a:cs typeface="Times New Roman"/>
                      </a:endParaRPr>
                    </a:p>
                    <a:p>
                      <a:pPr>
                        <a:lnSpc>
                          <a:spcPct val="107000"/>
                        </a:lnSpc>
                        <a:spcAft>
                          <a:spcPts val="800"/>
                        </a:spcAft>
                      </a:pPr>
                      <a:r>
                        <a:rPr lang="en-US" sz="1400" dirty="0" smtClean="0">
                          <a:effectLst/>
                          <a:latin typeface="Times New Roman"/>
                          <a:ea typeface="Calibri"/>
                          <a:cs typeface="Times New Roman"/>
                        </a:rPr>
                        <a:t>11. Data on admission to the study </a:t>
                      </a:r>
                      <a:r>
                        <a:rPr lang="en-US" sz="1400" dirty="0" err="1" smtClean="0">
                          <a:effectLst/>
                          <a:latin typeface="Times New Roman"/>
                          <a:ea typeface="Calibri"/>
                          <a:cs typeface="Times New Roman"/>
                        </a:rPr>
                        <a:t>programme</a:t>
                      </a:r>
                      <a:r>
                        <a:rPr lang="en-US" sz="1400" dirty="0" smtClean="0">
                          <a:effectLst/>
                          <a:latin typeface="Times New Roman"/>
                          <a:ea typeface="Calibri"/>
                          <a:cs typeface="Times New Roman"/>
                        </a:rPr>
                        <a:t>: </a:t>
                      </a:r>
                      <a:r>
                        <a:rPr lang="mr-IN" sz="1400" dirty="0" smtClean="0">
                          <a:effectLst/>
                          <a:latin typeface="Times New Roman"/>
                          <a:ea typeface="Calibri"/>
                          <a:cs typeface="Times New Roman"/>
                        </a:rPr>
                        <a:t>…</a:t>
                      </a:r>
                      <a:endParaRPr lang="en-US" sz="1400" dirty="0" smtClean="0">
                        <a:effectLst/>
                        <a:latin typeface="+mn-lt"/>
                        <a:ea typeface="Calibri"/>
                        <a:cs typeface="Times New Roman"/>
                      </a:endParaRPr>
                    </a:p>
                  </a:txBody>
                  <a:tcPr/>
                </a:tc>
              </a:tr>
            </a:tbl>
          </a:graphicData>
        </a:graphic>
      </p:graphicFrame>
    </p:spTree>
    <p:extLst>
      <p:ext uri="{BB962C8B-B14F-4D97-AF65-F5344CB8AC3E}">
        <p14:creationId xmlns:p14="http://schemas.microsoft.com/office/powerpoint/2010/main" val="164453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1"/>
            <a:ext cx="7886700" cy="1091821"/>
          </a:xfrm>
        </p:spPr>
        <p:txBody>
          <a:bodyPr>
            <a:normAutofit/>
          </a:bodyPr>
          <a:lstStyle/>
          <a:p>
            <a:pPr algn="ctr"/>
            <a:r>
              <a:rPr lang="lv-LV" sz="2800" dirty="0" err="1"/>
              <a:t>General</a:t>
            </a:r>
            <a:r>
              <a:rPr lang="lv-LV" sz="2800" dirty="0"/>
              <a:t> Steps </a:t>
            </a:r>
            <a:r>
              <a:rPr lang="lv-LV" sz="2800" dirty="0" err="1"/>
              <a:t>of</a:t>
            </a:r>
            <a:r>
              <a:rPr lang="lv-LV" sz="2800" dirty="0"/>
              <a:t> </a:t>
            </a:r>
            <a:r>
              <a:rPr lang="lv-LV" sz="2800" dirty="0" err="1"/>
              <a:t>Procedures</a:t>
            </a:r>
            <a:endParaRPr lang="en-GB" sz="2800" dirty="0"/>
          </a:p>
        </p:txBody>
      </p:sp>
      <p:graphicFrame>
        <p:nvGraphicFramePr>
          <p:cNvPr id="3" name="Diagram 2"/>
          <p:cNvGraphicFramePr/>
          <p:nvPr>
            <p:extLst>
              <p:ext uri="{D42A27DB-BD31-4B8C-83A1-F6EECF244321}">
                <p14:modId xmlns:p14="http://schemas.microsoft.com/office/powerpoint/2010/main" val="3894468485"/>
              </p:ext>
            </p:extLst>
          </p:nvPr>
        </p:nvGraphicFramePr>
        <p:xfrm>
          <a:off x="398417" y="931333"/>
          <a:ext cx="8419011" cy="5737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1853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err="1" smtClean="0">
                <a:solidFill>
                  <a:srgbClr val="0000FF"/>
                </a:solidFill>
              </a:rPr>
              <a:t>Review</a:t>
            </a:r>
            <a:r>
              <a:rPr lang="fr-FR" sz="2800" dirty="0" smtClean="0">
                <a:solidFill>
                  <a:srgbClr val="0000FF"/>
                </a:solidFill>
              </a:rPr>
              <a:t> of the documents by ANO</a:t>
            </a:r>
            <a:br>
              <a:rPr lang="fr-FR" sz="2800" dirty="0" smtClean="0">
                <a:solidFill>
                  <a:srgbClr val="0000FF"/>
                </a:solidFill>
              </a:rPr>
            </a:br>
            <a:r>
              <a:rPr lang="fr-FR" sz="2800" dirty="0" smtClean="0">
                <a:solidFill>
                  <a:srgbClr val="0000FF"/>
                </a:solidFill>
              </a:rPr>
              <a:t>Cf. </a:t>
            </a:r>
            <a:r>
              <a:rPr lang="fr-FR" sz="2800" dirty="0" err="1" smtClean="0">
                <a:solidFill>
                  <a:srgbClr val="0000FF"/>
                </a:solidFill>
              </a:rPr>
              <a:t>Methodology</a:t>
            </a:r>
            <a:r>
              <a:rPr lang="fr-FR" sz="2800" dirty="0" smtClean="0">
                <a:solidFill>
                  <a:srgbClr val="0000FF"/>
                </a:solidFill>
              </a:rPr>
              <a:t>, p. 4-5</a:t>
            </a:r>
            <a:endParaRPr lang="fr-FR" sz="2800" dirty="0">
              <a:solidFill>
                <a:srgbClr val="0000FF"/>
              </a:solidFill>
            </a:endParaRPr>
          </a:p>
        </p:txBody>
      </p:sp>
      <p:sp>
        <p:nvSpPr>
          <p:cNvPr id="3" name="Espace réservé du contenu 2"/>
          <p:cNvSpPr>
            <a:spLocks noGrp="1"/>
          </p:cNvSpPr>
          <p:nvPr>
            <p:ph idx="1"/>
          </p:nvPr>
        </p:nvSpPr>
        <p:spPr/>
        <p:txBody>
          <a:bodyPr>
            <a:normAutofit/>
          </a:bodyPr>
          <a:lstStyle/>
          <a:p>
            <a:r>
              <a:rPr lang="fr-FR" sz="2400" dirty="0" smtClean="0"/>
              <a:t>Link </a:t>
            </a:r>
            <a:r>
              <a:rPr lang="fr-FR" sz="2400" dirty="0" err="1" smtClean="0"/>
              <a:t>with</a:t>
            </a:r>
            <a:r>
              <a:rPr lang="fr-FR" sz="2400" dirty="0" smtClean="0"/>
              <a:t> institutions </a:t>
            </a:r>
          </a:p>
          <a:p>
            <a:r>
              <a:rPr lang="fr-FR" sz="2400" dirty="0" smtClean="0"/>
              <a:t>If applicable </a:t>
            </a:r>
            <a:r>
              <a:rPr lang="fr-FR" sz="2400" dirty="0" err="1" smtClean="0"/>
              <a:t>ask</a:t>
            </a:r>
            <a:r>
              <a:rPr lang="fr-FR" sz="2400" dirty="0" smtClean="0"/>
              <a:t> for </a:t>
            </a:r>
            <a:r>
              <a:rPr lang="fr-FR" sz="2400" dirty="0" err="1" smtClean="0"/>
              <a:t>lacking</a:t>
            </a:r>
            <a:r>
              <a:rPr lang="fr-FR" sz="2400" dirty="0" smtClean="0"/>
              <a:t> documents</a:t>
            </a:r>
          </a:p>
          <a:p>
            <a:pPr marL="342900" lvl="1" indent="-342900">
              <a:buFont typeface="Arial"/>
              <a:buChar char="•"/>
            </a:pPr>
            <a:r>
              <a:rPr lang="fr-FR" sz="2400" dirty="0" err="1" smtClean="0"/>
              <a:t>Ensure</a:t>
            </a:r>
            <a:r>
              <a:rPr lang="fr-FR" sz="2400" dirty="0" smtClean="0"/>
              <a:t> the </a:t>
            </a:r>
            <a:r>
              <a:rPr lang="fr-FR" sz="2400" dirty="0" err="1" smtClean="0"/>
              <a:t>general</a:t>
            </a:r>
            <a:r>
              <a:rPr lang="fr-FR" sz="2400" dirty="0" smtClean="0"/>
              <a:t> </a:t>
            </a:r>
            <a:r>
              <a:rPr lang="fr-FR" sz="2400" dirty="0" err="1" smtClean="0"/>
              <a:t>presentation</a:t>
            </a:r>
            <a:r>
              <a:rPr lang="fr-FR" sz="2400" dirty="0" smtClean="0"/>
              <a:t> of the programme and </a:t>
            </a:r>
            <a:r>
              <a:rPr lang="fr-FR" sz="2400" dirty="0" err="1" smtClean="0"/>
              <a:t>its</a:t>
            </a:r>
            <a:r>
              <a:rPr lang="fr-FR" sz="2400" dirty="0" smtClean="0"/>
              <a:t> place </a:t>
            </a:r>
            <a:r>
              <a:rPr lang="fr-FR" sz="2400" dirty="0" err="1" smtClean="0"/>
              <a:t>within</a:t>
            </a:r>
            <a:r>
              <a:rPr lang="fr-FR" sz="2400" dirty="0" smtClean="0"/>
              <a:t> the institution, </a:t>
            </a:r>
            <a:r>
              <a:rPr lang="fr-FR" sz="2400" dirty="0" err="1" smtClean="0"/>
              <a:t>within</a:t>
            </a:r>
            <a:r>
              <a:rPr lang="fr-FR" sz="2400" dirty="0" smtClean="0"/>
              <a:t> </a:t>
            </a:r>
            <a:r>
              <a:rPr lang="fr-FR" sz="2400" dirty="0" err="1" smtClean="0"/>
              <a:t>other</a:t>
            </a:r>
            <a:r>
              <a:rPr lang="fr-FR" sz="2400" dirty="0" smtClean="0"/>
              <a:t> programmes of the </a:t>
            </a:r>
            <a:r>
              <a:rPr lang="fr-FR" sz="2400" dirty="0" err="1" smtClean="0"/>
              <a:t>same</a:t>
            </a:r>
            <a:r>
              <a:rPr lang="fr-FR" sz="2400" dirty="0" smtClean="0"/>
              <a:t> </a:t>
            </a:r>
            <a:r>
              <a:rPr lang="fr-FR" sz="2400" dirty="0" err="1" smtClean="0"/>
              <a:t>field</a:t>
            </a:r>
            <a:r>
              <a:rPr lang="fr-FR" sz="2400" dirty="0" smtClean="0"/>
              <a:t> in </a:t>
            </a:r>
            <a:r>
              <a:rPr lang="fr-FR" sz="2400" dirty="0" err="1" smtClean="0"/>
              <a:t>Az</a:t>
            </a:r>
            <a:r>
              <a:rPr lang="fr-FR" sz="2400" dirty="0" smtClean="0"/>
              <a:t> (or in Baku) are </a:t>
            </a:r>
            <a:r>
              <a:rPr lang="fr-FR" sz="2400" dirty="0" err="1" smtClean="0"/>
              <a:t>precised</a:t>
            </a:r>
            <a:r>
              <a:rPr lang="fr-FR" sz="2400" dirty="0" smtClean="0"/>
              <a:t> in the SER</a:t>
            </a:r>
          </a:p>
          <a:p>
            <a:pPr marL="742950" lvl="2" indent="-342900"/>
            <a:r>
              <a:rPr lang="fr-FR" sz="2000" dirty="0" err="1" smtClean="0"/>
              <a:t>Provide</a:t>
            </a:r>
            <a:r>
              <a:rPr lang="fr-FR" sz="2000" dirty="0" smtClean="0"/>
              <a:t>  </a:t>
            </a:r>
            <a:r>
              <a:rPr lang="fr-FR" sz="2000" dirty="0"/>
              <a:t>an </a:t>
            </a:r>
            <a:r>
              <a:rPr lang="fr-FR" sz="2000" dirty="0" err="1"/>
              <a:t>organizational</a:t>
            </a:r>
            <a:r>
              <a:rPr lang="fr-FR" sz="2000" dirty="0"/>
              <a:t> </a:t>
            </a:r>
            <a:r>
              <a:rPr lang="fr-FR" sz="2000" dirty="0" err="1" smtClean="0"/>
              <a:t>chart</a:t>
            </a:r>
            <a:endParaRPr lang="fr-FR" sz="2400" dirty="0" smtClean="0"/>
          </a:p>
          <a:p>
            <a:r>
              <a:rPr lang="fr-FR" sz="2400" dirty="0" err="1" smtClean="0"/>
              <a:t>Ensure</a:t>
            </a:r>
            <a:r>
              <a:rPr lang="fr-FR" sz="2400" dirty="0" smtClean="0"/>
              <a:t> the content of an </a:t>
            </a:r>
            <a:r>
              <a:rPr lang="fr-FR" sz="2400" dirty="0" err="1" smtClean="0"/>
              <a:t>evaluation</a:t>
            </a:r>
            <a:r>
              <a:rPr lang="fr-FR" sz="2400" dirty="0" smtClean="0"/>
              <a:t> area matches the </a:t>
            </a:r>
            <a:r>
              <a:rPr lang="fr-FR" sz="2400" dirty="0" err="1" smtClean="0"/>
              <a:t>title</a:t>
            </a:r>
            <a:r>
              <a:rPr lang="fr-FR" sz="2400" dirty="0" smtClean="0"/>
              <a:t> of the </a:t>
            </a:r>
            <a:r>
              <a:rPr lang="fr-FR" sz="2400" dirty="0" err="1" smtClean="0"/>
              <a:t>paragraph</a:t>
            </a:r>
            <a:r>
              <a:rPr lang="fr-FR" sz="2400" dirty="0" smtClean="0"/>
              <a:t> (</a:t>
            </a:r>
            <a:r>
              <a:rPr lang="fr-FR" sz="2400" dirty="0" err="1" smtClean="0"/>
              <a:t>example</a:t>
            </a:r>
            <a:r>
              <a:rPr lang="fr-FR" sz="2400" dirty="0" smtClean="0"/>
              <a:t> : « </a:t>
            </a:r>
            <a:r>
              <a:rPr lang="fr-FR" sz="2400" dirty="0" err="1" smtClean="0"/>
              <a:t>research</a:t>
            </a:r>
            <a:r>
              <a:rPr lang="fr-FR" sz="2400" dirty="0" smtClean="0"/>
              <a:t> » </a:t>
            </a:r>
            <a:r>
              <a:rPr lang="fr-FR" sz="2400" dirty="0" err="1" smtClean="0"/>
              <a:t>is</a:t>
            </a:r>
            <a:r>
              <a:rPr lang="fr-FR" sz="2400" dirty="0" smtClean="0"/>
              <a:t> not the addition of </a:t>
            </a:r>
            <a:r>
              <a:rPr lang="fr-FR" sz="2400" dirty="0" err="1" smtClean="0"/>
              <a:t>teaching</a:t>
            </a:r>
            <a:r>
              <a:rPr lang="fr-FR" sz="2400" dirty="0" smtClean="0"/>
              <a:t> modules) </a:t>
            </a:r>
          </a:p>
          <a:p>
            <a:r>
              <a:rPr lang="fr-FR" sz="2400" dirty="0" err="1" smtClean="0"/>
              <a:t>Ask</a:t>
            </a:r>
            <a:r>
              <a:rPr lang="fr-FR" sz="2400" dirty="0" smtClean="0"/>
              <a:t> for more data</a:t>
            </a:r>
          </a:p>
          <a:p>
            <a:r>
              <a:rPr lang="fr-FR" sz="2400" dirty="0" err="1" smtClean="0"/>
              <a:t>Ensure</a:t>
            </a:r>
            <a:r>
              <a:rPr lang="fr-FR" sz="2400" dirty="0" smtClean="0"/>
              <a:t> the SER </a:t>
            </a:r>
            <a:r>
              <a:rPr lang="fr-FR" sz="2400" dirty="0" err="1" smtClean="0"/>
              <a:t>is</a:t>
            </a:r>
            <a:r>
              <a:rPr lang="fr-FR" sz="2400" dirty="0" smtClean="0"/>
              <a:t> not </a:t>
            </a:r>
            <a:r>
              <a:rPr lang="fr-FR" sz="2400" dirty="0" err="1" smtClean="0"/>
              <a:t>too</a:t>
            </a:r>
            <a:r>
              <a:rPr lang="fr-FR" sz="2400" dirty="0" smtClean="0"/>
              <a:t> long</a:t>
            </a:r>
          </a:p>
        </p:txBody>
      </p:sp>
    </p:spTree>
    <p:extLst>
      <p:ext uri="{BB962C8B-B14F-4D97-AF65-F5344CB8AC3E}">
        <p14:creationId xmlns:p14="http://schemas.microsoft.com/office/powerpoint/2010/main" val="553884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1"/>
            <a:ext cx="7886700" cy="1091821"/>
          </a:xfrm>
        </p:spPr>
        <p:txBody>
          <a:bodyPr>
            <a:normAutofit/>
          </a:bodyPr>
          <a:lstStyle/>
          <a:p>
            <a:pPr algn="ctr"/>
            <a:r>
              <a:rPr lang="lv-LV" sz="2800" dirty="0" err="1"/>
              <a:t>General</a:t>
            </a:r>
            <a:r>
              <a:rPr lang="lv-LV" sz="2800" dirty="0"/>
              <a:t> Steps </a:t>
            </a:r>
            <a:r>
              <a:rPr lang="lv-LV" sz="2800" dirty="0" err="1"/>
              <a:t>of</a:t>
            </a:r>
            <a:r>
              <a:rPr lang="lv-LV" sz="2800" dirty="0"/>
              <a:t> </a:t>
            </a:r>
            <a:r>
              <a:rPr lang="lv-LV" sz="2800" dirty="0" err="1"/>
              <a:t>Procedures</a:t>
            </a:r>
            <a:endParaRPr lang="en-GB" sz="2800" dirty="0"/>
          </a:p>
        </p:txBody>
      </p:sp>
      <p:graphicFrame>
        <p:nvGraphicFramePr>
          <p:cNvPr id="3" name="Diagram 2"/>
          <p:cNvGraphicFramePr/>
          <p:nvPr>
            <p:extLst>
              <p:ext uri="{D42A27DB-BD31-4B8C-83A1-F6EECF244321}">
                <p14:modId xmlns:p14="http://schemas.microsoft.com/office/powerpoint/2010/main" val="2758809728"/>
              </p:ext>
            </p:extLst>
          </p:nvPr>
        </p:nvGraphicFramePr>
        <p:xfrm>
          <a:off x="398417" y="931333"/>
          <a:ext cx="8419011" cy="5737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6258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Founding</a:t>
            </a:r>
            <a:r>
              <a:rPr lang="fr-FR" dirty="0" smtClean="0"/>
              <a:t> </a:t>
            </a:r>
            <a:r>
              <a:rPr lang="fr-FR" dirty="0" err="1" smtClean="0"/>
              <a:t>principles</a:t>
            </a:r>
            <a:r>
              <a:rPr lang="fr-FR" dirty="0" smtClean="0"/>
              <a:t> of the </a:t>
            </a:r>
            <a:r>
              <a:rPr lang="fr-FR" dirty="0" err="1" smtClean="0"/>
              <a:t>evaluation</a:t>
            </a:r>
            <a:endParaRPr lang="fr-FR" dirty="0"/>
          </a:p>
        </p:txBody>
      </p:sp>
      <p:sp>
        <p:nvSpPr>
          <p:cNvPr id="3" name="Espace réservé du contenu 2"/>
          <p:cNvSpPr>
            <a:spLocks noGrp="1"/>
          </p:cNvSpPr>
          <p:nvPr>
            <p:ph idx="1"/>
          </p:nvPr>
        </p:nvSpPr>
        <p:spPr/>
        <p:txBody>
          <a:bodyPr>
            <a:normAutofit fontScale="85000" lnSpcReduction="20000"/>
          </a:bodyPr>
          <a:lstStyle/>
          <a:p>
            <a:pPr marL="914400" lvl="2" indent="0">
              <a:buNone/>
              <a:defRPr/>
            </a:pPr>
            <a:r>
              <a:rPr lang="en-US" altLang="fr-FR" sz="2800" dirty="0" smtClean="0">
                <a:solidFill>
                  <a:srgbClr val="0000FF"/>
                </a:solidFill>
              </a:rPr>
              <a:t>The quality </a:t>
            </a:r>
            <a:r>
              <a:rPr lang="en-US" altLang="fr-FR" sz="2800" dirty="0">
                <a:solidFill>
                  <a:srgbClr val="0000FF"/>
                </a:solidFill>
              </a:rPr>
              <a:t>of evaluation </a:t>
            </a:r>
            <a:r>
              <a:rPr lang="en-US" altLang="fr-FR" sz="2800" dirty="0" smtClean="0">
                <a:solidFill>
                  <a:srgbClr val="0000FF"/>
                </a:solidFill>
              </a:rPr>
              <a:t>relies </a:t>
            </a:r>
            <a:r>
              <a:rPr lang="en-US" altLang="fr-FR" sz="2800" dirty="0" smtClean="0">
                <a:solidFill>
                  <a:srgbClr val="0000FF"/>
                </a:solidFill>
              </a:rPr>
              <a:t>on </a:t>
            </a:r>
            <a:r>
              <a:rPr lang="en-US" altLang="fr-FR" sz="2600" b="1" dirty="0" smtClean="0">
                <a:solidFill>
                  <a:srgbClr val="0000FF"/>
                </a:solidFill>
              </a:rPr>
              <a:t>Competence </a:t>
            </a:r>
            <a:r>
              <a:rPr lang="en-US" altLang="fr-FR" sz="2600" b="1" dirty="0">
                <a:solidFill>
                  <a:srgbClr val="0000FF"/>
                </a:solidFill>
              </a:rPr>
              <a:t>of experts and transparency of </a:t>
            </a:r>
            <a:r>
              <a:rPr lang="en-US" altLang="fr-FR" sz="2600" b="1" dirty="0" smtClean="0">
                <a:solidFill>
                  <a:srgbClr val="0000FF"/>
                </a:solidFill>
              </a:rPr>
              <a:t>procedures</a:t>
            </a:r>
          </a:p>
          <a:p>
            <a:pPr marL="914400" lvl="2" indent="0">
              <a:buNone/>
              <a:defRPr/>
            </a:pPr>
            <a:endParaRPr lang="en-US" altLang="fr-FR" sz="2600" b="1" dirty="0">
              <a:solidFill>
                <a:srgbClr val="0000FF"/>
              </a:solidFill>
            </a:endParaRPr>
          </a:p>
          <a:p>
            <a:pPr lvl="2">
              <a:defRPr/>
            </a:pPr>
            <a:r>
              <a:rPr lang="en-US" altLang="fr-FR" sz="2600" b="1" dirty="0" smtClean="0">
                <a:solidFill>
                  <a:srgbClr val="0000FF"/>
                </a:solidFill>
              </a:rPr>
              <a:t>Competence of experts</a:t>
            </a:r>
            <a:endParaRPr lang="en-US" altLang="fr-FR" sz="2600" b="1" dirty="0">
              <a:solidFill>
                <a:srgbClr val="0000FF"/>
              </a:solidFill>
            </a:endParaRPr>
          </a:p>
          <a:p>
            <a:pPr marL="457200" lvl="2" indent="-457200">
              <a:buFont typeface="Arial" panose="020B0604020202020204" pitchFamily="34" charset="0"/>
              <a:buChar char="•"/>
              <a:defRPr/>
            </a:pPr>
            <a:r>
              <a:rPr lang="en-US" altLang="fr-FR" dirty="0" smtClean="0"/>
              <a:t>the </a:t>
            </a:r>
            <a:r>
              <a:rPr lang="en-US" altLang="fr-FR" dirty="0"/>
              <a:t>expert’s skills and correct matching his/her profile with the entity evaluated,</a:t>
            </a:r>
          </a:p>
          <a:p>
            <a:pPr marL="457200" lvl="2" indent="-457200">
              <a:buFont typeface="Arial" panose="020B0604020202020204" pitchFamily="34" charset="0"/>
              <a:buChar char="•"/>
              <a:defRPr/>
            </a:pPr>
            <a:r>
              <a:rPr lang="en-US" altLang="fr-FR" dirty="0"/>
              <a:t>a methodology and procedures guaranteeing equality of treatment,</a:t>
            </a:r>
          </a:p>
          <a:p>
            <a:pPr marL="457200" lvl="2" indent="-457200">
              <a:buFont typeface="Arial" panose="020B0604020202020204" pitchFamily="34" charset="0"/>
              <a:buChar char="•"/>
              <a:defRPr/>
            </a:pPr>
            <a:r>
              <a:rPr lang="en-US" altLang="fr-FR" dirty="0"/>
              <a:t>drawing up by </a:t>
            </a:r>
            <a:r>
              <a:rPr lang="en-US" altLang="fr-FR" dirty="0" smtClean="0"/>
              <a:t>the evaluation agency (ANO) </a:t>
            </a:r>
            <a:r>
              <a:rPr lang="en-US" altLang="fr-FR" dirty="0"/>
              <a:t>of a quality management system</a:t>
            </a:r>
            <a:r>
              <a:rPr lang="en-US" altLang="fr-FR" dirty="0" smtClean="0"/>
              <a:t>.</a:t>
            </a:r>
          </a:p>
          <a:p>
            <a:pPr marL="914400" lvl="2" indent="0">
              <a:buNone/>
              <a:defRPr/>
            </a:pPr>
            <a:endParaRPr lang="en-US" altLang="fr-FR" dirty="0"/>
          </a:p>
          <a:p>
            <a:pPr lvl="2">
              <a:defRPr/>
            </a:pPr>
            <a:r>
              <a:rPr lang="en-US" altLang="fr-FR" b="1" dirty="0">
                <a:solidFill>
                  <a:srgbClr val="0000FF"/>
                </a:solidFill>
              </a:rPr>
              <a:t>Transparency of evaluation rests on (website) publication of :</a:t>
            </a:r>
          </a:p>
          <a:p>
            <a:pPr marL="457200" lvl="2" indent="-457200">
              <a:buFont typeface="Arial" panose="020B0604020202020204" pitchFamily="34" charset="0"/>
              <a:buChar char="•"/>
              <a:defRPr/>
            </a:pPr>
            <a:r>
              <a:rPr lang="en-US" altLang="fr-FR" dirty="0"/>
              <a:t>criteria for and methods of evaluation</a:t>
            </a:r>
          </a:p>
          <a:p>
            <a:pPr marL="457200" lvl="2" indent="-457200">
              <a:buFont typeface="Arial" panose="020B0604020202020204" pitchFamily="34" charset="0"/>
              <a:buChar char="•"/>
              <a:defRPr/>
            </a:pPr>
            <a:r>
              <a:rPr lang="en-US" altLang="fr-FR" dirty="0"/>
              <a:t>the list of experts and their </a:t>
            </a:r>
            <a:r>
              <a:rPr lang="en-US" altLang="fr-FR" dirty="0" smtClean="0"/>
              <a:t>positions (at least in the final report)</a:t>
            </a:r>
            <a:endParaRPr lang="en-US" altLang="fr-FR" dirty="0"/>
          </a:p>
          <a:p>
            <a:pPr marL="457200" lvl="2" indent="-457200">
              <a:buFont typeface="Arial" panose="020B0604020202020204" pitchFamily="34" charset="0"/>
              <a:buChar char="•"/>
              <a:defRPr/>
            </a:pPr>
            <a:r>
              <a:rPr lang="en-US" altLang="fr-FR" dirty="0"/>
              <a:t>all evaluation reports</a:t>
            </a:r>
          </a:p>
          <a:p>
            <a:endParaRPr lang="fr-FR" dirty="0"/>
          </a:p>
        </p:txBody>
      </p:sp>
    </p:spTree>
    <p:extLst>
      <p:ext uri="{BB962C8B-B14F-4D97-AF65-F5344CB8AC3E}">
        <p14:creationId xmlns:p14="http://schemas.microsoft.com/office/powerpoint/2010/main" val="4072347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FF"/>
                </a:solidFill>
              </a:rPr>
              <a:t>Composition of the panel of experts</a:t>
            </a:r>
            <a:endParaRPr lang="fr-FR" dirty="0">
              <a:solidFill>
                <a:srgbClr val="0000FF"/>
              </a:solidFill>
            </a:endParaRPr>
          </a:p>
        </p:txBody>
      </p:sp>
      <p:sp>
        <p:nvSpPr>
          <p:cNvPr id="3" name="Espace réservé du contenu 2"/>
          <p:cNvSpPr>
            <a:spLocks noGrp="1"/>
          </p:cNvSpPr>
          <p:nvPr>
            <p:ph idx="1"/>
          </p:nvPr>
        </p:nvSpPr>
        <p:spPr/>
        <p:txBody>
          <a:bodyPr>
            <a:normAutofit lnSpcReduction="10000"/>
          </a:bodyPr>
          <a:lstStyle/>
          <a:p>
            <a:r>
              <a:rPr lang="fr-FR" dirty="0" smtClean="0"/>
              <a:t>Chair of the </a:t>
            </a:r>
            <a:r>
              <a:rPr lang="fr-FR" dirty="0" err="1" smtClean="0"/>
              <a:t>committee</a:t>
            </a:r>
            <a:endParaRPr lang="fr-FR" dirty="0" smtClean="0"/>
          </a:p>
          <a:p>
            <a:r>
              <a:rPr lang="fr-FR" dirty="0" err="1" smtClean="0"/>
              <a:t>Academics</a:t>
            </a:r>
            <a:endParaRPr lang="fr-FR" dirty="0" smtClean="0"/>
          </a:p>
          <a:p>
            <a:pPr lvl="1"/>
            <a:r>
              <a:rPr lang="fr-FR" dirty="0" err="1" smtClean="0"/>
              <a:t>Specialists</a:t>
            </a:r>
            <a:r>
              <a:rPr lang="fr-FR" dirty="0" smtClean="0"/>
              <a:t> of the </a:t>
            </a:r>
            <a:r>
              <a:rPr lang="fr-FR" dirty="0" err="1" smtClean="0"/>
              <a:t>field</a:t>
            </a:r>
            <a:r>
              <a:rPr lang="fr-FR" dirty="0" smtClean="0"/>
              <a:t> of the </a:t>
            </a:r>
            <a:r>
              <a:rPr lang="fr-FR" dirty="0" err="1" smtClean="0"/>
              <a:t>study</a:t>
            </a:r>
            <a:r>
              <a:rPr lang="fr-FR" dirty="0" smtClean="0"/>
              <a:t> programme</a:t>
            </a:r>
          </a:p>
          <a:p>
            <a:pPr lvl="1"/>
            <a:r>
              <a:rPr lang="fr-FR" dirty="0" smtClean="0"/>
              <a:t>One </a:t>
            </a:r>
            <a:r>
              <a:rPr lang="fr-FR" dirty="0" err="1" smtClean="0"/>
              <a:t>could</a:t>
            </a:r>
            <a:r>
              <a:rPr lang="fr-FR" dirty="0" smtClean="0"/>
              <a:t> / </a:t>
            </a:r>
            <a:r>
              <a:rPr lang="fr-FR" dirty="0" err="1" smtClean="0"/>
              <a:t>should</a:t>
            </a:r>
            <a:r>
              <a:rPr lang="fr-FR" dirty="0" smtClean="0"/>
              <a:t> </a:t>
            </a:r>
            <a:r>
              <a:rPr lang="fr-FR" dirty="0" err="1" smtClean="0"/>
              <a:t>be</a:t>
            </a:r>
            <a:r>
              <a:rPr lang="fr-FR" dirty="0" smtClean="0"/>
              <a:t> a non </a:t>
            </a:r>
            <a:r>
              <a:rPr lang="fr-FR" dirty="0" err="1" smtClean="0"/>
              <a:t>specialist</a:t>
            </a:r>
            <a:r>
              <a:rPr lang="fr-FR" dirty="0" smtClean="0"/>
              <a:t> of the </a:t>
            </a:r>
            <a:r>
              <a:rPr lang="fr-FR" dirty="0" err="1" smtClean="0"/>
              <a:t>field</a:t>
            </a:r>
            <a:r>
              <a:rPr lang="fr-FR" dirty="0" smtClean="0"/>
              <a:t> (</a:t>
            </a:r>
            <a:r>
              <a:rPr lang="fr-FR" dirty="0" err="1" smtClean="0"/>
              <a:t>specialist</a:t>
            </a:r>
            <a:r>
              <a:rPr lang="fr-FR" dirty="0" smtClean="0"/>
              <a:t> in QA)</a:t>
            </a:r>
            <a:endParaRPr lang="fr-FR" dirty="0" smtClean="0"/>
          </a:p>
          <a:p>
            <a:r>
              <a:rPr lang="fr-FR" dirty="0" err="1" smtClean="0"/>
              <a:t>Student</a:t>
            </a:r>
            <a:r>
              <a:rPr lang="fr-FR" dirty="0" smtClean="0"/>
              <a:t>(s)</a:t>
            </a:r>
          </a:p>
          <a:p>
            <a:pPr lvl="1"/>
            <a:r>
              <a:rPr lang="fr-FR" dirty="0" err="1" smtClean="0"/>
              <a:t>From</a:t>
            </a:r>
            <a:r>
              <a:rPr lang="fr-FR" dirty="0" smtClean="0"/>
              <a:t> </a:t>
            </a:r>
            <a:r>
              <a:rPr lang="fr-FR" dirty="0" err="1" smtClean="0"/>
              <a:t>other</a:t>
            </a:r>
            <a:r>
              <a:rPr lang="fr-FR" dirty="0" smtClean="0"/>
              <a:t> institution</a:t>
            </a:r>
          </a:p>
          <a:p>
            <a:pPr lvl="1"/>
            <a:r>
              <a:rPr lang="fr-FR" dirty="0" err="1" smtClean="0"/>
              <a:t>Graduate</a:t>
            </a:r>
            <a:r>
              <a:rPr lang="fr-FR" dirty="0" smtClean="0"/>
              <a:t> or not (He</a:t>
            </a:r>
            <a:r>
              <a:rPr lang="fr-FR" dirty="0"/>
              <a:t>/</a:t>
            </a:r>
            <a:r>
              <a:rPr lang="fr-FR" dirty="0" err="1"/>
              <a:t>she</a:t>
            </a:r>
            <a:r>
              <a:rPr lang="fr-FR" dirty="0"/>
              <a:t> </a:t>
            </a:r>
            <a:r>
              <a:rPr lang="fr-FR" dirty="0" err="1"/>
              <a:t>could</a:t>
            </a:r>
            <a:r>
              <a:rPr lang="fr-FR" dirty="0"/>
              <a:t> </a:t>
            </a:r>
            <a:r>
              <a:rPr lang="fr-FR" dirty="0" err="1"/>
              <a:t>be</a:t>
            </a:r>
            <a:r>
              <a:rPr lang="fr-FR" dirty="0"/>
              <a:t> an </a:t>
            </a:r>
            <a:r>
              <a:rPr lang="fr-FR" dirty="0" err="1" smtClean="0"/>
              <a:t>alumni</a:t>
            </a:r>
            <a:r>
              <a:rPr lang="fr-FR" dirty="0" smtClean="0"/>
              <a:t>)</a:t>
            </a:r>
          </a:p>
          <a:p>
            <a:r>
              <a:rPr lang="fr-FR" dirty="0" smtClean="0"/>
              <a:t>A </a:t>
            </a:r>
            <a:r>
              <a:rPr lang="fr-FR" dirty="0" err="1" smtClean="0"/>
              <a:t>reprentative</a:t>
            </a:r>
            <a:r>
              <a:rPr lang="fr-FR" dirty="0" smtClean="0"/>
              <a:t> of </a:t>
            </a:r>
            <a:r>
              <a:rPr lang="fr-FR" dirty="0" err="1" smtClean="0"/>
              <a:t>employers</a:t>
            </a:r>
            <a:endParaRPr lang="fr-FR" dirty="0"/>
          </a:p>
        </p:txBody>
      </p:sp>
    </p:spTree>
    <p:extLst>
      <p:ext uri="{BB962C8B-B14F-4D97-AF65-F5344CB8AC3E}">
        <p14:creationId xmlns:p14="http://schemas.microsoft.com/office/powerpoint/2010/main" val="2353772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43" y="1"/>
            <a:ext cx="7886700" cy="1091821"/>
          </a:xfrm>
        </p:spPr>
        <p:txBody>
          <a:bodyPr>
            <a:normAutofit/>
          </a:bodyPr>
          <a:lstStyle/>
          <a:p>
            <a:pPr algn="ctr"/>
            <a:r>
              <a:rPr lang="lv-LV" sz="2800" dirty="0" err="1"/>
              <a:t>General</a:t>
            </a:r>
            <a:r>
              <a:rPr lang="lv-LV" sz="2800" dirty="0"/>
              <a:t> Steps </a:t>
            </a:r>
            <a:r>
              <a:rPr lang="lv-LV" sz="2800" dirty="0" err="1"/>
              <a:t>of</a:t>
            </a:r>
            <a:r>
              <a:rPr lang="lv-LV" sz="2800" dirty="0"/>
              <a:t> </a:t>
            </a:r>
            <a:r>
              <a:rPr lang="lv-LV" sz="2800" dirty="0" err="1"/>
              <a:t>Procedures</a:t>
            </a:r>
            <a:endParaRPr lang="en-GB" sz="2800" dirty="0"/>
          </a:p>
        </p:txBody>
      </p:sp>
      <p:graphicFrame>
        <p:nvGraphicFramePr>
          <p:cNvPr id="3" name="Diagram 2"/>
          <p:cNvGraphicFramePr/>
          <p:nvPr>
            <p:extLst>
              <p:ext uri="{D42A27DB-BD31-4B8C-83A1-F6EECF244321}">
                <p14:modId xmlns:p14="http://schemas.microsoft.com/office/powerpoint/2010/main" val="3375591870"/>
              </p:ext>
            </p:extLst>
          </p:nvPr>
        </p:nvGraphicFramePr>
        <p:xfrm>
          <a:off x="398417" y="931333"/>
          <a:ext cx="8419011" cy="5737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894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General </a:t>
            </a:r>
            <a:r>
              <a:rPr lang="fr-FR" dirty="0" err="1" smtClean="0"/>
              <a:t>framework</a:t>
            </a:r>
            <a:endParaRPr lang="fr-FR" dirty="0"/>
          </a:p>
        </p:txBody>
      </p:sp>
      <p:sp>
        <p:nvSpPr>
          <p:cNvPr id="3" name="Espace réservé du contenu 2"/>
          <p:cNvSpPr>
            <a:spLocks noGrp="1"/>
          </p:cNvSpPr>
          <p:nvPr>
            <p:ph idx="1"/>
          </p:nvPr>
        </p:nvSpPr>
        <p:spPr/>
        <p:txBody>
          <a:bodyPr/>
          <a:lstStyle/>
          <a:p>
            <a:r>
              <a:rPr lang="fr-FR" dirty="0" smtClean="0"/>
              <a:t>The </a:t>
            </a:r>
            <a:r>
              <a:rPr lang="fr-FR" dirty="0" err="1" smtClean="0"/>
              <a:t>European</a:t>
            </a:r>
            <a:r>
              <a:rPr lang="fr-FR" dirty="0" smtClean="0"/>
              <a:t> </a:t>
            </a:r>
            <a:r>
              <a:rPr lang="fr-FR" dirty="0" err="1" smtClean="0"/>
              <a:t>Higher</a:t>
            </a:r>
            <a:r>
              <a:rPr lang="fr-FR" dirty="0" smtClean="0"/>
              <a:t> Education Area (EHEA):</a:t>
            </a:r>
          </a:p>
          <a:p>
            <a:r>
              <a:rPr lang="fr-FR" dirty="0" smtClean="0"/>
              <a:t>The </a:t>
            </a:r>
            <a:r>
              <a:rPr lang="fr-FR" dirty="0" err="1" smtClean="0"/>
              <a:t>Bologna</a:t>
            </a:r>
            <a:r>
              <a:rPr lang="fr-FR" dirty="0" smtClean="0"/>
              <a:t> </a:t>
            </a:r>
            <a:r>
              <a:rPr lang="fr-FR" dirty="0" err="1" smtClean="0"/>
              <a:t>Process</a:t>
            </a:r>
            <a:endParaRPr lang="fr-FR" dirty="0" smtClean="0"/>
          </a:p>
          <a:p>
            <a:pPr lvl="1"/>
            <a:r>
              <a:rPr lang="fr-FR" dirty="0" smtClean="0"/>
              <a:t> 48 countries (</a:t>
            </a:r>
            <a:r>
              <a:rPr lang="fr-FR" dirty="0" err="1" smtClean="0"/>
              <a:t>Azerbaijan</a:t>
            </a:r>
            <a:r>
              <a:rPr lang="fr-FR" dirty="0" smtClean="0"/>
              <a:t> </a:t>
            </a:r>
            <a:r>
              <a:rPr lang="fr-FR" dirty="0" err="1" smtClean="0"/>
              <a:t>since</a:t>
            </a:r>
            <a:r>
              <a:rPr lang="fr-FR" dirty="0" smtClean="0"/>
              <a:t> 2005)</a:t>
            </a:r>
          </a:p>
          <a:p>
            <a:pPr marL="742950" lvl="2" indent="-342900"/>
            <a:r>
              <a:rPr lang="fr-FR" altLang="fr-FR" dirty="0" err="1">
                <a:solidFill>
                  <a:srgbClr val="5C2D91"/>
                </a:solidFill>
                <a:latin typeface="Century Gothic" panose="020B0502020202020204" pitchFamily="34" charset="0"/>
              </a:rPr>
              <a:t>Committments</a:t>
            </a:r>
            <a:r>
              <a:rPr lang="fr-FR" altLang="fr-FR" dirty="0">
                <a:solidFill>
                  <a:srgbClr val="5C2D91"/>
                </a:solidFill>
                <a:latin typeface="Century Gothic" panose="020B0502020202020204" pitchFamily="34" charset="0"/>
              </a:rPr>
              <a:t> :</a:t>
            </a:r>
          </a:p>
          <a:p>
            <a:pPr marL="1200150" lvl="3" indent="-342900"/>
            <a:r>
              <a:rPr lang="fr-FR" altLang="fr-FR" dirty="0">
                <a:solidFill>
                  <a:srgbClr val="5C2D91"/>
                </a:solidFill>
                <a:latin typeface="Century Gothic" panose="020B0502020202020204" pitchFamily="34" charset="0"/>
              </a:rPr>
              <a:t>to </a:t>
            </a:r>
            <a:r>
              <a:rPr lang="fr-FR" altLang="fr-FR" dirty="0" err="1">
                <a:solidFill>
                  <a:srgbClr val="5C2D91"/>
                </a:solidFill>
                <a:latin typeface="Century Gothic" panose="020B0502020202020204" pitchFamily="34" charset="0"/>
              </a:rPr>
              <a:t>harmonize</a:t>
            </a:r>
            <a:r>
              <a:rPr lang="fr-FR" altLang="fr-FR" dirty="0">
                <a:solidFill>
                  <a:srgbClr val="5C2D91"/>
                </a:solidFill>
                <a:latin typeface="Century Gothic" panose="020B0502020202020204" pitchFamily="34" charset="0"/>
              </a:rPr>
              <a:t> HE </a:t>
            </a:r>
            <a:r>
              <a:rPr lang="fr-FR" altLang="fr-FR" dirty="0" err="1">
                <a:solidFill>
                  <a:srgbClr val="5C2D91"/>
                </a:solidFill>
                <a:latin typeface="Century Gothic" panose="020B0502020202020204" pitchFamily="34" charset="0"/>
              </a:rPr>
              <a:t>systems</a:t>
            </a:r>
            <a:r>
              <a:rPr lang="fr-FR" altLang="fr-FR" dirty="0">
                <a:solidFill>
                  <a:srgbClr val="5C2D91"/>
                </a:solidFill>
                <a:latin typeface="Century Gothic" panose="020B0502020202020204" pitchFamily="34" charset="0"/>
              </a:rPr>
              <a:t> </a:t>
            </a:r>
          </a:p>
          <a:p>
            <a:pPr marL="1200150" lvl="3" indent="-342900"/>
            <a:r>
              <a:rPr lang="fr-FR" altLang="fr-FR" dirty="0">
                <a:solidFill>
                  <a:srgbClr val="5C2D91"/>
                </a:solidFill>
                <a:latin typeface="Century Gothic" panose="020B0502020202020204" pitchFamily="34" charset="0"/>
              </a:rPr>
              <a:t>to </a:t>
            </a:r>
            <a:r>
              <a:rPr lang="fr-FR" altLang="fr-FR" dirty="0" err="1">
                <a:solidFill>
                  <a:srgbClr val="5C2D91"/>
                </a:solidFill>
                <a:latin typeface="Century Gothic" panose="020B0502020202020204" pitchFamily="34" charset="0"/>
              </a:rPr>
              <a:t>facilitate</a:t>
            </a:r>
            <a:r>
              <a:rPr lang="fr-FR" altLang="fr-FR" dirty="0">
                <a:solidFill>
                  <a:srgbClr val="5C2D91"/>
                </a:solidFill>
                <a:latin typeface="Century Gothic" panose="020B0502020202020204" pitchFamily="34" charset="0"/>
              </a:rPr>
              <a:t> recognition</a:t>
            </a:r>
          </a:p>
          <a:p>
            <a:pPr marL="1200150" lvl="3" indent="-342900"/>
            <a:r>
              <a:rPr lang="fr-FR" altLang="fr-FR" dirty="0" smtClean="0">
                <a:solidFill>
                  <a:srgbClr val="5C2D91"/>
                </a:solidFill>
                <a:latin typeface="Century Gothic" panose="020B0502020202020204" pitchFamily="34" charset="0"/>
              </a:rPr>
              <a:t>to </a:t>
            </a:r>
            <a:r>
              <a:rPr lang="fr-FR" altLang="fr-FR" dirty="0" err="1">
                <a:solidFill>
                  <a:srgbClr val="5C2D91"/>
                </a:solidFill>
                <a:latin typeface="Century Gothic" panose="020B0502020202020204" pitchFamily="34" charset="0"/>
              </a:rPr>
              <a:t>foster</a:t>
            </a:r>
            <a:r>
              <a:rPr lang="fr-FR" altLang="fr-FR" dirty="0">
                <a:solidFill>
                  <a:srgbClr val="5C2D91"/>
                </a:solidFill>
                <a:latin typeface="Century Gothic" panose="020B0502020202020204" pitchFamily="34" charset="0"/>
              </a:rPr>
              <a:t> </a:t>
            </a:r>
            <a:r>
              <a:rPr lang="fr-FR" altLang="fr-FR" dirty="0" err="1">
                <a:solidFill>
                  <a:srgbClr val="5C2D91"/>
                </a:solidFill>
                <a:latin typeface="Century Gothic" panose="020B0502020202020204" pitchFamily="34" charset="0"/>
              </a:rPr>
              <a:t>quality</a:t>
            </a:r>
            <a:r>
              <a:rPr lang="fr-FR" altLang="fr-FR" dirty="0">
                <a:solidFill>
                  <a:srgbClr val="5C2D91"/>
                </a:solidFill>
                <a:latin typeface="Century Gothic" panose="020B0502020202020204" pitchFamily="34" charset="0"/>
              </a:rPr>
              <a:t> of </a:t>
            </a:r>
            <a:r>
              <a:rPr lang="fr-FR" altLang="fr-FR" dirty="0" err="1">
                <a:solidFill>
                  <a:srgbClr val="5C2D91"/>
                </a:solidFill>
                <a:latin typeface="Century Gothic" panose="020B0502020202020204" pitchFamily="34" charset="0"/>
              </a:rPr>
              <a:t>European</a:t>
            </a:r>
            <a:r>
              <a:rPr lang="fr-FR" altLang="fr-FR" dirty="0">
                <a:solidFill>
                  <a:srgbClr val="5C2D91"/>
                </a:solidFill>
                <a:latin typeface="Century Gothic" panose="020B0502020202020204" pitchFamily="34" charset="0"/>
              </a:rPr>
              <a:t> HE </a:t>
            </a:r>
            <a:r>
              <a:rPr lang="fr-FR" altLang="fr-FR" dirty="0" smtClean="0">
                <a:solidFill>
                  <a:srgbClr val="5C2D91"/>
                </a:solidFill>
                <a:latin typeface="Century Gothic" panose="020B0502020202020204" pitchFamily="34" charset="0"/>
              </a:rPr>
              <a:t>(</a:t>
            </a:r>
            <a:r>
              <a:rPr lang="fr-FR" altLang="fr-FR" dirty="0" err="1" smtClean="0">
                <a:solidFill>
                  <a:srgbClr val="5C2D91"/>
                </a:solidFill>
                <a:latin typeface="Century Gothic" panose="020B0502020202020204" pitchFamily="34" charset="0"/>
              </a:rPr>
              <a:t>implementation</a:t>
            </a:r>
            <a:r>
              <a:rPr lang="fr-FR" altLang="fr-FR" dirty="0" smtClean="0">
                <a:solidFill>
                  <a:srgbClr val="5C2D91"/>
                </a:solidFill>
                <a:latin typeface="Century Gothic" panose="020B0502020202020204" pitchFamily="34" charset="0"/>
              </a:rPr>
              <a:t> of a </a:t>
            </a:r>
            <a:r>
              <a:rPr lang="fr-FR" altLang="fr-FR" dirty="0" err="1" smtClean="0">
                <a:solidFill>
                  <a:srgbClr val="5C2D91"/>
                </a:solidFill>
                <a:latin typeface="Century Gothic" panose="020B0502020202020204" pitchFamily="34" charset="0"/>
              </a:rPr>
              <a:t>Quality</a:t>
            </a:r>
            <a:r>
              <a:rPr lang="fr-FR" altLang="fr-FR" dirty="0" smtClean="0">
                <a:solidFill>
                  <a:srgbClr val="5C2D91"/>
                </a:solidFill>
                <a:latin typeface="Century Gothic" panose="020B0502020202020204" pitchFamily="34" charset="0"/>
              </a:rPr>
              <a:t> </a:t>
            </a:r>
            <a:r>
              <a:rPr lang="fr-FR" altLang="fr-FR" dirty="0">
                <a:solidFill>
                  <a:srgbClr val="5C2D91"/>
                </a:solidFill>
                <a:latin typeface="Century Gothic" panose="020B0502020202020204" pitchFamily="34" charset="0"/>
              </a:rPr>
              <a:t>A</a:t>
            </a:r>
            <a:r>
              <a:rPr lang="fr-FR" altLang="fr-FR" dirty="0" smtClean="0">
                <a:solidFill>
                  <a:srgbClr val="5C2D91"/>
                </a:solidFill>
                <a:latin typeface="Century Gothic" panose="020B0502020202020204" pitchFamily="34" charset="0"/>
              </a:rPr>
              <a:t>ssurance system)</a:t>
            </a:r>
            <a:endParaRPr lang="fr-FR" altLang="fr-FR" dirty="0">
              <a:solidFill>
                <a:srgbClr val="5C2D91"/>
              </a:solidFill>
              <a:latin typeface="Century Gothic" panose="020B0502020202020204" pitchFamily="34" charset="0"/>
            </a:endParaRPr>
          </a:p>
          <a:p>
            <a:pPr lvl="1"/>
            <a:endParaRPr lang="fr-FR" dirty="0" smtClean="0"/>
          </a:p>
        </p:txBody>
      </p:sp>
    </p:spTree>
    <p:extLst>
      <p:ext uri="{BB962C8B-B14F-4D97-AF65-F5344CB8AC3E}">
        <p14:creationId xmlns:p14="http://schemas.microsoft.com/office/powerpoint/2010/main" val="3451749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err="1">
                <a:solidFill>
                  <a:srgbClr val="0000FF"/>
                </a:solidFill>
              </a:rPr>
              <a:t>Expert’s</a:t>
            </a:r>
            <a:r>
              <a:rPr lang="fr-FR" sz="3200" dirty="0">
                <a:solidFill>
                  <a:srgbClr val="0000FF"/>
                </a:solidFill>
              </a:rPr>
              <a:t> </a:t>
            </a:r>
            <a:r>
              <a:rPr lang="fr-FR" sz="3200" dirty="0" err="1">
                <a:solidFill>
                  <a:srgbClr val="0000FF"/>
                </a:solidFill>
              </a:rPr>
              <a:t>work</a:t>
            </a:r>
            <a:r>
              <a:rPr lang="fr-FR" sz="3200" dirty="0">
                <a:solidFill>
                  <a:srgbClr val="0000FF"/>
                </a:solidFill>
              </a:rPr>
              <a:t> </a:t>
            </a:r>
            <a:r>
              <a:rPr lang="fr-FR" sz="3200" dirty="0" err="1">
                <a:solidFill>
                  <a:srgbClr val="0000FF"/>
                </a:solidFill>
              </a:rPr>
              <a:t>before</a:t>
            </a:r>
            <a:r>
              <a:rPr lang="fr-FR" sz="3200" dirty="0">
                <a:solidFill>
                  <a:srgbClr val="0000FF"/>
                </a:solidFill>
              </a:rPr>
              <a:t> the </a:t>
            </a:r>
            <a:r>
              <a:rPr lang="fr-FR" sz="3200" dirty="0" err="1">
                <a:solidFill>
                  <a:srgbClr val="0000FF"/>
                </a:solidFill>
              </a:rPr>
              <a:t>visit</a:t>
            </a:r>
            <a:endParaRPr lang="fr-FR" sz="3200" dirty="0">
              <a:solidFill>
                <a:srgbClr val="0000FF"/>
              </a:solidFill>
            </a:endParaRPr>
          </a:p>
        </p:txBody>
      </p:sp>
      <p:sp>
        <p:nvSpPr>
          <p:cNvPr id="3" name="Espace réservé du contenu 2"/>
          <p:cNvSpPr>
            <a:spLocks noGrp="1"/>
          </p:cNvSpPr>
          <p:nvPr>
            <p:ph idx="1"/>
          </p:nvPr>
        </p:nvSpPr>
        <p:spPr/>
        <p:txBody>
          <a:bodyPr>
            <a:normAutofit/>
          </a:bodyPr>
          <a:lstStyle/>
          <a:p>
            <a:r>
              <a:rPr lang="fr-FR" sz="2400" dirty="0" smtClean="0"/>
              <a:t>The </a:t>
            </a:r>
            <a:r>
              <a:rPr lang="fr-FR" sz="2400" dirty="0" smtClean="0"/>
              <a:t>experts group </a:t>
            </a:r>
            <a:r>
              <a:rPr lang="fr-FR" sz="2400" dirty="0" err="1" smtClean="0"/>
              <a:t>participate</a:t>
            </a:r>
            <a:r>
              <a:rPr lang="fr-FR" sz="2400" dirty="0" smtClean="0"/>
              <a:t> in the training session </a:t>
            </a:r>
            <a:r>
              <a:rPr lang="fr-FR" sz="2400" dirty="0" err="1" smtClean="0"/>
              <a:t>organised</a:t>
            </a:r>
            <a:r>
              <a:rPr lang="fr-FR" sz="2400" dirty="0" smtClean="0"/>
              <a:t> by the </a:t>
            </a:r>
            <a:r>
              <a:rPr lang="fr-FR" sz="2400" dirty="0" err="1" smtClean="0"/>
              <a:t>evaluation</a:t>
            </a:r>
            <a:r>
              <a:rPr lang="fr-FR" sz="2400" dirty="0" smtClean="0"/>
              <a:t> </a:t>
            </a:r>
            <a:r>
              <a:rPr lang="fr-FR" sz="2400" dirty="0" err="1" smtClean="0"/>
              <a:t>agency</a:t>
            </a:r>
            <a:r>
              <a:rPr lang="fr-FR" sz="2400" dirty="0" smtClean="0"/>
              <a:t> (ANO)</a:t>
            </a:r>
          </a:p>
          <a:p>
            <a:pPr marL="342900" lvl="3" indent="-342900">
              <a:buFont typeface="Arial"/>
              <a:buChar char="•"/>
            </a:pPr>
            <a:r>
              <a:rPr lang="fr-FR" sz="2400" dirty="0" err="1" smtClean="0"/>
              <a:t>Each</a:t>
            </a:r>
            <a:r>
              <a:rPr lang="fr-FR" sz="2400" dirty="0" smtClean="0"/>
              <a:t> </a:t>
            </a:r>
            <a:r>
              <a:rPr lang="fr-FR" sz="2400" dirty="0" smtClean="0"/>
              <a:t>expert </a:t>
            </a:r>
            <a:r>
              <a:rPr lang="fr-FR" sz="2400" dirty="0" err="1" smtClean="0"/>
              <a:t>reads</a:t>
            </a:r>
            <a:r>
              <a:rPr lang="fr-FR" sz="2400" dirty="0" smtClean="0"/>
              <a:t> the </a:t>
            </a:r>
            <a:r>
              <a:rPr lang="fr-FR" altLang="fr-FR" sz="2200" b="1" dirty="0" err="1">
                <a:sym typeface="Wingdings"/>
              </a:rPr>
              <a:t>Handbook</a:t>
            </a:r>
            <a:r>
              <a:rPr lang="fr-FR" altLang="fr-FR" sz="2200" b="1" dirty="0">
                <a:sym typeface="Wingdings"/>
              </a:rPr>
              <a:t> on </a:t>
            </a:r>
            <a:r>
              <a:rPr lang="fr-FR" altLang="fr-FR" sz="2200" b="1" dirty="0" err="1">
                <a:sym typeface="Wingdings"/>
              </a:rPr>
              <a:t>methodologies</a:t>
            </a:r>
            <a:r>
              <a:rPr lang="fr-FR" altLang="fr-FR" sz="2200" b="1" dirty="0">
                <a:sym typeface="Wingdings"/>
              </a:rPr>
              <a:t> and </a:t>
            </a:r>
            <a:r>
              <a:rPr lang="fr-FR" altLang="fr-FR" sz="2200" b="1" dirty="0" err="1">
                <a:sym typeface="Wingdings"/>
              </a:rPr>
              <a:t>requirements</a:t>
            </a:r>
            <a:r>
              <a:rPr lang="fr-FR" altLang="fr-FR" sz="2200" b="1" dirty="0">
                <a:sym typeface="Wingdings"/>
              </a:rPr>
              <a:t> for </a:t>
            </a:r>
            <a:r>
              <a:rPr lang="fr-FR" altLang="fr-FR" sz="2200" b="1" dirty="0" err="1">
                <a:sym typeface="Wingdings"/>
              </a:rPr>
              <a:t>study</a:t>
            </a:r>
            <a:r>
              <a:rPr lang="fr-FR" altLang="fr-FR" sz="2200" b="1" dirty="0">
                <a:sym typeface="Wingdings"/>
              </a:rPr>
              <a:t> programmes </a:t>
            </a:r>
            <a:r>
              <a:rPr lang="fr-FR" altLang="fr-FR" sz="2200" b="1" dirty="0" err="1" smtClean="0">
                <a:sym typeface="Wingdings"/>
              </a:rPr>
              <a:t>evaluations</a:t>
            </a:r>
            <a:endParaRPr lang="fr-FR" sz="2200" dirty="0" smtClean="0"/>
          </a:p>
          <a:p>
            <a:r>
              <a:rPr lang="fr-FR" sz="2400" dirty="0" smtClean="0"/>
              <a:t>The </a:t>
            </a:r>
            <a:r>
              <a:rPr lang="fr-FR" sz="2400" dirty="0" err="1" smtClean="0"/>
              <a:t>president</a:t>
            </a:r>
            <a:r>
              <a:rPr lang="fr-FR" sz="2400" dirty="0" smtClean="0"/>
              <a:t> of the </a:t>
            </a:r>
            <a:r>
              <a:rPr lang="fr-FR" sz="2400" dirty="0" err="1" smtClean="0"/>
              <a:t>committee</a:t>
            </a:r>
            <a:r>
              <a:rPr lang="fr-FR" sz="2400" dirty="0" smtClean="0"/>
              <a:t> and the Agency </a:t>
            </a:r>
            <a:r>
              <a:rPr lang="fr-FR" sz="2400" dirty="0" err="1" smtClean="0"/>
              <a:t>divided</a:t>
            </a:r>
            <a:r>
              <a:rPr lang="fr-FR" sz="2400" dirty="0" smtClean="0"/>
              <a:t> </a:t>
            </a:r>
            <a:r>
              <a:rPr lang="fr-FR" sz="2400" dirty="0" err="1" smtClean="0"/>
              <a:t>tasks</a:t>
            </a:r>
            <a:r>
              <a:rPr lang="fr-FR" sz="2400" dirty="0" smtClean="0"/>
              <a:t> </a:t>
            </a:r>
            <a:r>
              <a:rPr lang="fr-FR" sz="2400" dirty="0" err="1" smtClean="0"/>
              <a:t>between</a:t>
            </a:r>
            <a:r>
              <a:rPr lang="fr-FR" sz="2400" dirty="0" smtClean="0"/>
              <a:t> the experts </a:t>
            </a:r>
          </a:p>
          <a:p>
            <a:r>
              <a:rPr lang="fr-FR" sz="2400" dirty="0" smtClean="0"/>
              <a:t>The </a:t>
            </a:r>
            <a:r>
              <a:rPr lang="fr-FR" sz="2400" dirty="0" smtClean="0"/>
              <a:t>SER </a:t>
            </a:r>
            <a:r>
              <a:rPr lang="fr-FR" sz="2400" dirty="0" err="1" smtClean="0"/>
              <a:t>is</a:t>
            </a:r>
            <a:r>
              <a:rPr lang="fr-FR" sz="2400" dirty="0" smtClean="0"/>
              <a:t> </a:t>
            </a:r>
            <a:r>
              <a:rPr lang="fr-FR" sz="2400" dirty="0" err="1" smtClean="0"/>
              <a:t>analysed</a:t>
            </a:r>
            <a:r>
              <a:rPr lang="fr-FR" sz="2400" dirty="0" smtClean="0"/>
              <a:t> by </a:t>
            </a:r>
            <a:r>
              <a:rPr lang="fr-FR" sz="2400" dirty="0" err="1" smtClean="0"/>
              <a:t>each</a:t>
            </a:r>
            <a:r>
              <a:rPr lang="fr-FR" sz="2400" dirty="0" smtClean="0"/>
              <a:t> expert and </a:t>
            </a:r>
            <a:r>
              <a:rPr lang="fr-FR" sz="2400" dirty="0" err="1" smtClean="0"/>
              <a:t>his</a:t>
            </a:r>
            <a:r>
              <a:rPr lang="fr-FR" sz="2400" dirty="0" smtClean="0"/>
              <a:t>/</a:t>
            </a:r>
            <a:r>
              <a:rPr lang="fr-FR" sz="2400" dirty="0" err="1" smtClean="0"/>
              <a:t>her</a:t>
            </a:r>
            <a:r>
              <a:rPr lang="fr-FR" sz="2400" dirty="0" smtClean="0"/>
              <a:t> </a:t>
            </a:r>
            <a:r>
              <a:rPr lang="fr-FR" sz="2400" dirty="0" err="1" smtClean="0"/>
              <a:t>remarks</a:t>
            </a:r>
            <a:r>
              <a:rPr lang="fr-FR" sz="2400" dirty="0" smtClean="0"/>
              <a:t> are </a:t>
            </a:r>
            <a:r>
              <a:rPr lang="fr-FR" sz="2400" dirty="0" err="1" smtClean="0"/>
              <a:t>shared</a:t>
            </a:r>
            <a:r>
              <a:rPr lang="fr-FR" sz="2400" dirty="0" smtClean="0"/>
              <a:t> </a:t>
            </a:r>
            <a:r>
              <a:rPr lang="fr-FR" sz="2400" dirty="0" err="1" smtClean="0"/>
              <a:t>within</a:t>
            </a:r>
            <a:r>
              <a:rPr lang="fr-FR" sz="2400" dirty="0" smtClean="0"/>
              <a:t> the group</a:t>
            </a:r>
          </a:p>
          <a:p>
            <a:r>
              <a:rPr lang="fr-FR" sz="2400" dirty="0" err="1" smtClean="0"/>
              <a:t>Each</a:t>
            </a:r>
            <a:r>
              <a:rPr lang="fr-FR" sz="2400" dirty="0" smtClean="0"/>
              <a:t> </a:t>
            </a:r>
            <a:r>
              <a:rPr lang="fr-FR" sz="2400" dirty="0" smtClean="0"/>
              <a:t>expert </a:t>
            </a:r>
            <a:r>
              <a:rPr lang="fr-FR" sz="2400" dirty="0" err="1" smtClean="0"/>
              <a:t>prepares</a:t>
            </a:r>
            <a:r>
              <a:rPr lang="fr-FR" sz="2400" dirty="0" smtClean="0"/>
              <a:t> </a:t>
            </a:r>
            <a:r>
              <a:rPr lang="fr-FR" sz="2400" dirty="0" err="1" smtClean="0"/>
              <a:t>different</a:t>
            </a:r>
            <a:r>
              <a:rPr lang="fr-FR" sz="2400" dirty="0" smtClean="0"/>
              <a:t> files (</a:t>
            </a:r>
            <a:r>
              <a:rPr lang="fr-FR" sz="2400" dirty="0" err="1" smtClean="0"/>
              <a:t>according</a:t>
            </a:r>
            <a:r>
              <a:rPr lang="fr-FR" sz="2400" dirty="0" smtClean="0"/>
              <a:t> to </a:t>
            </a:r>
            <a:r>
              <a:rPr lang="fr-FR" sz="2400" dirty="0" err="1" smtClean="0"/>
              <a:t>his</a:t>
            </a:r>
            <a:r>
              <a:rPr lang="fr-FR" sz="2400" dirty="0" smtClean="0"/>
              <a:t>/</a:t>
            </a:r>
            <a:r>
              <a:rPr lang="fr-FR" sz="2400" dirty="0" err="1" smtClean="0"/>
              <a:t>her</a:t>
            </a:r>
            <a:r>
              <a:rPr lang="fr-FR" sz="2400" dirty="0" smtClean="0"/>
              <a:t> </a:t>
            </a:r>
            <a:r>
              <a:rPr lang="fr-FR" sz="2400" dirty="0" err="1" smtClean="0"/>
              <a:t>sub</a:t>
            </a:r>
            <a:r>
              <a:rPr lang="fr-FR" sz="2400" dirty="0" smtClean="0"/>
              <a:t>-area) </a:t>
            </a:r>
            <a:r>
              <a:rPr lang="fr-FR" sz="2400" dirty="0" err="1" smtClean="0"/>
              <a:t>with</a:t>
            </a:r>
            <a:r>
              <a:rPr lang="fr-FR" sz="2400" dirty="0" smtClean="0"/>
              <a:t> questions to </a:t>
            </a:r>
            <a:r>
              <a:rPr lang="fr-FR" sz="2400" dirty="0" err="1" smtClean="0"/>
              <a:t>be</a:t>
            </a:r>
            <a:r>
              <a:rPr lang="fr-FR" sz="2400" dirty="0" smtClean="0"/>
              <a:t> </a:t>
            </a:r>
            <a:r>
              <a:rPr lang="fr-FR" sz="2400" dirty="0" err="1" smtClean="0"/>
              <a:t>asked</a:t>
            </a:r>
            <a:r>
              <a:rPr lang="fr-FR" sz="2400" dirty="0" smtClean="0"/>
              <a:t> </a:t>
            </a:r>
            <a:r>
              <a:rPr lang="fr-FR" sz="2400" dirty="0" err="1" smtClean="0"/>
              <a:t>during</a:t>
            </a:r>
            <a:r>
              <a:rPr lang="fr-FR" sz="2400" dirty="0" smtClean="0"/>
              <a:t> the on-site </a:t>
            </a:r>
            <a:r>
              <a:rPr lang="fr-FR" sz="2400" dirty="0" err="1" smtClean="0"/>
              <a:t>visit</a:t>
            </a:r>
            <a:r>
              <a:rPr lang="fr-FR" sz="2400" dirty="0" smtClean="0"/>
              <a:t> </a:t>
            </a:r>
          </a:p>
          <a:p>
            <a:endParaRPr lang="fr-FR" sz="1800" dirty="0" smtClean="0"/>
          </a:p>
          <a:p>
            <a:endParaRPr lang="fr-FR" dirty="0"/>
          </a:p>
        </p:txBody>
      </p:sp>
    </p:spTree>
    <p:extLst>
      <p:ext uri="{BB962C8B-B14F-4D97-AF65-F5344CB8AC3E}">
        <p14:creationId xmlns:p14="http://schemas.microsoft.com/office/powerpoint/2010/main" val="128278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0000FF"/>
                </a:solidFill>
              </a:rPr>
              <a:t>The </a:t>
            </a:r>
            <a:r>
              <a:rPr lang="fr-FR" sz="2800" dirty="0" err="1" smtClean="0">
                <a:solidFill>
                  <a:srgbClr val="0000FF"/>
                </a:solidFill>
              </a:rPr>
              <a:t>different</a:t>
            </a:r>
            <a:r>
              <a:rPr lang="fr-FR" sz="2800" dirty="0" smtClean="0">
                <a:solidFill>
                  <a:srgbClr val="0000FF"/>
                </a:solidFill>
              </a:rPr>
              <a:t> parts of the </a:t>
            </a:r>
            <a:r>
              <a:rPr lang="fr-FR" sz="2800" dirty="0" err="1" smtClean="0">
                <a:solidFill>
                  <a:srgbClr val="0000FF"/>
                </a:solidFill>
              </a:rPr>
              <a:t>study</a:t>
            </a:r>
            <a:r>
              <a:rPr lang="fr-FR" sz="2800" dirty="0" smtClean="0">
                <a:solidFill>
                  <a:srgbClr val="0000FF"/>
                </a:solidFill>
              </a:rPr>
              <a:t> programme </a:t>
            </a:r>
            <a:r>
              <a:rPr lang="fr-FR" sz="2800" dirty="0" err="1" smtClean="0">
                <a:solidFill>
                  <a:srgbClr val="0000FF"/>
                </a:solidFill>
              </a:rPr>
              <a:t>analysis</a:t>
            </a:r>
            <a:endParaRPr lang="fr-FR" sz="2800" dirty="0">
              <a:solidFill>
                <a:srgbClr val="0000FF"/>
              </a:solidFill>
            </a:endParaRPr>
          </a:p>
        </p:txBody>
      </p:sp>
      <p:sp>
        <p:nvSpPr>
          <p:cNvPr id="3" name="Espace réservé du contenu 2"/>
          <p:cNvSpPr>
            <a:spLocks noGrp="1"/>
          </p:cNvSpPr>
          <p:nvPr>
            <p:ph idx="1"/>
          </p:nvPr>
        </p:nvSpPr>
        <p:spPr/>
        <p:txBody>
          <a:bodyPr>
            <a:normAutofit/>
          </a:bodyPr>
          <a:lstStyle/>
          <a:p>
            <a:pPr marL="514350" indent="-514350">
              <a:buAutoNum type="arabicPeriod"/>
            </a:pPr>
            <a:r>
              <a:rPr lang="fr-FR" sz="2400" dirty="0" smtClean="0"/>
              <a:t>The objective and </a:t>
            </a:r>
            <a:r>
              <a:rPr lang="fr-FR" sz="2400" dirty="0" err="1" smtClean="0"/>
              <a:t>learning</a:t>
            </a:r>
            <a:r>
              <a:rPr lang="fr-FR" sz="2400" dirty="0" smtClean="0"/>
              <a:t> </a:t>
            </a:r>
            <a:r>
              <a:rPr lang="fr-FR" sz="2400" dirty="0" err="1" smtClean="0"/>
              <a:t>outcomes</a:t>
            </a:r>
            <a:r>
              <a:rPr lang="fr-FR" sz="2400" dirty="0" smtClean="0"/>
              <a:t> of the programme</a:t>
            </a:r>
          </a:p>
          <a:p>
            <a:pPr marL="514350" indent="-514350">
              <a:buAutoNum type="arabicPeriod"/>
            </a:pPr>
            <a:r>
              <a:rPr lang="fr-FR" sz="2400" dirty="0" smtClean="0"/>
              <a:t>Curriculum design</a:t>
            </a:r>
          </a:p>
          <a:p>
            <a:pPr marL="514350" indent="-514350">
              <a:buAutoNum type="arabicPeriod"/>
            </a:pPr>
            <a:r>
              <a:rPr lang="fr-FR" sz="2400" dirty="0" err="1" smtClean="0"/>
              <a:t>Teaching</a:t>
            </a:r>
            <a:r>
              <a:rPr lang="fr-FR" sz="2400" dirty="0" smtClean="0"/>
              <a:t> staff</a:t>
            </a:r>
          </a:p>
          <a:p>
            <a:pPr marL="514350" indent="-514350">
              <a:buAutoNum type="arabicPeriod"/>
            </a:pPr>
            <a:r>
              <a:rPr lang="fr-FR" sz="2400" dirty="0" err="1" smtClean="0"/>
              <a:t>Facilities</a:t>
            </a:r>
            <a:r>
              <a:rPr lang="fr-FR" sz="2400" dirty="0" smtClean="0"/>
              <a:t> and </a:t>
            </a:r>
            <a:r>
              <a:rPr lang="fr-FR" sz="2400" dirty="0" err="1" smtClean="0"/>
              <a:t>learning</a:t>
            </a:r>
            <a:r>
              <a:rPr lang="fr-FR" sz="2400" dirty="0" smtClean="0"/>
              <a:t> </a:t>
            </a:r>
            <a:r>
              <a:rPr lang="fr-FR" sz="2400" dirty="0" err="1" smtClean="0"/>
              <a:t>resources</a:t>
            </a:r>
            <a:endParaRPr lang="fr-FR" sz="2400" dirty="0" smtClean="0"/>
          </a:p>
          <a:p>
            <a:pPr marL="514350" indent="-514350">
              <a:buAutoNum type="arabicPeriod"/>
            </a:pPr>
            <a:r>
              <a:rPr lang="fr-FR" sz="2400" dirty="0" err="1" smtClean="0"/>
              <a:t>Study</a:t>
            </a:r>
            <a:r>
              <a:rPr lang="fr-FR" sz="2400" dirty="0" smtClean="0"/>
              <a:t> </a:t>
            </a:r>
            <a:r>
              <a:rPr lang="fr-FR" sz="2400" dirty="0" err="1" smtClean="0"/>
              <a:t>process</a:t>
            </a:r>
            <a:r>
              <a:rPr lang="fr-FR" sz="2400" dirty="0" smtClean="0"/>
              <a:t> and </a:t>
            </a:r>
            <a:r>
              <a:rPr lang="fr-FR" sz="2400" dirty="0" err="1" smtClean="0"/>
              <a:t>assessment</a:t>
            </a:r>
            <a:r>
              <a:rPr lang="fr-FR" sz="2400" dirty="0" smtClean="0"/>
              <a:t> of the performance of </a:t>
            </a:r>
            <a:r>
              <a:rPr lang="fr-FR" sz="2400" dirty="0" err="1" smtClean="0"/>
              <a:t>students</a:t>
            </a:r>
            <a:endParaRPr lang="fr-FR" sz="2400" dirty="0" smtClean="0"/>
          </a:p>
          <a:p>
            <a:pPr marL="514350" indent="-514350">
              <a:buAutoNum type="arabicPeriod"/>
            </a:pPr>
            <a:r>
              <a:rPr lang="fr-FR" sz="2400" dirty="0" smtClean="0"/>
              <a:t>Management of the programme</a:t>
            </a:r>
          </a:p>
          <a:p>
            <a:pPr marL="514350" indent="-514350">
              <a:buAutoNum type="arabicPeriod"/>
            </a:pPr>
            <a:endParaRPr lang="fr-FR" sz="2400" dirty="0"/>
          </a:p>
          <a:p>
            <a:pPr marL="0" indent="0">
              <a:buNone/>
            </a:pPr>
            <a:r>
              <a:rPr lang="fr-FR" sz="2400" dirty="0" smtClean="0"/>
              <a:t>The SER </a:t>
            </a:r>
            <a:r>
              <a:rPr lang="fr-FR" sz="2400" dirty="0" err="1" smtClean="0"/>
              <a:t>follows</a:t>
            </a:r>
            <a:r>
              <a:rPr lang="fr-FR" sz="2400" dirty="0" smtClean="0"/>
              <a:t> </a:t>
            </a:r>
            <a:r>
              <a:rPr lang="fr-FR" sz="2400" dirty="0" err="1" smtClean="0"/>
              <a:t>this</a:t>
            </a:r>
            <a:r>
              <a:rPr lang="fr-FR" sz="2400" dirty="0" smtClean="0"/>
              <a:t> </a:t>
            </a:r>
            <a:r>
              <a:rPr lang="fr-FR" sz="2400" dirty="0" err="1" smtClean="0"/>
              <a:t>summary</a:t>
            </a:r>
            <a:r>
              <a:rPr lang="fr-FR" sz="2400" dirty="0" smtClean="0"/>
              <a:t> plan and the report </a:t>
            </a:r>
            <a:r>
              <a:rPr lang="fr-FR" sz="2400" dirty="0" err="1" smtClean="0"/>
              <a:t>will</a:t>
            </a:r>
            <a:r>
              <a:rPr lang="fr-FR" sz="2400" dirty="0" smtClean="0"/>
              <a:t> have to do the </a:t>
            </a:r>
            <a:r>
              <a:rPr lang="fr-FR" sz="2400" dirty="0" err="1" smtClean="0"/>
              <a:t>same</a:t>
            </a:r>
            <a:endParaRPr lang="fr-FR" sz="2400" dirty="0"/>
          </a:p>
        </p:txBody>
      </p:sp>
    </p:spTree>
    <p:extLst>
      <p:ext uri="{BB962C8B-B14F-4D97-AF65-F5344CB8AC3E}">
        <p14:creationId xmlns:p14="http://schemas.microsoft.com/office/powerpoint/2010/main" val="3721589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Work</a:t>
            </a:r>
            <a:r>
              <a:rPr lang="fr-FR" dirty="0" smtClean="0"/>
              <a:t> in group </a:t>
            </a:r>
            <a:r>
              <a:rPr lang="fr-FR" dirty="0" err="1" smtClean="0"/>
              <a:t>before</a:t>
            </a:r>
            <a:r>
              <a:rPr lang="fr-FR" dirty="0" smtClean="0"/>
              <a:t> the on site </a:t>
            </a:r>
            <a:r>
              <a:rPr lang="fr-FR" dirty="0" err="1" smtClean="0"/>
              <a:t>visit</a:t>
            </a:r>
            <a:endParaRPr lang="fr-FR" dirty="0"/>
          </a:p>
        </p:txBody>
      </p:sp>
      <p:sp>
        <p:nvSpPr>
          <p:cNvPr id="3" name="Espace réservé du contenu 2"/>
          <p:cNvSpPr>
            <a:spLocks noGrp="1"/>
          </p:cNvSpPr>
          <p:nvPr>
            <p:ph idx="1"/>
          </p:nvPr>
        </p:nvSpPr>
        <p:spPr>
          <a:xfrm>
            <a:off x="457200" y="1600200"/>
            <a:ext cx="8229600" cy="4749800"/>
          </a:xfrm>
        </p:spPr>
        <p:txBody>
          <a:bodyPr>
            <a:normAutofit fontScale="85000" lnSpcReduction="20000"/>
          </a:bodyPr>
          <a:lstStyle/>
          <a:p>
            <a:r>
              <a:rPr lang="en-GB" dirty="0"/>
              <a:t>Review of the self-evaluation report </a:t>
            </a:r>
          </a:p>
          <a:p>
            <a:pPr marL="0" indent="0">
              <a:buNone/>
            </a:pPr>
            <a:endParaRPr lang="en-GB" dirty="0"/>
          </a:p>
          <a:p>
            <a:pPr lvl="1"/>
            <a:r>
              <a:rPr lang="en-GB" dirty="0"/>
              <a:t>Each group carefully studies certain evaluation areas</a:t>
            </a:r>
          </a:p>
          <a:p>
            <a:pPr lvl="1"/>
            <a:r>
              <a:rPr lang="en-GB" dirty="0"/>
              <a:t>Each group analyses whether the information provided by HEI is:</a:t>
            </a:r>
          </a:p>
          <a:p>
            <a:pPr lvl="2"/>
            <a:r>
              <a:rPr lang="en-GB" dirty="0"/>
              <a:t>enough for the assessment of the criteria</a:t>
            </a:r>
          </a:p>
          <a:p>
            <a:pPr lvl="2"/>
            <a:r>
              <a:rPr lang="en-GB" dirty="0"/>
              <a:t>is clear and comprehensive</a:t>
            </a:r>
          </a:p>
          <a:p>
            <a:pPr lvl="2"/>
            <a:r>
              <a:rPr lang="en-GB" dirty="0"/>
              <a:t>what kind of information is missing</a:t>
            </a:r>
          </a:p>
          <a:p>
            <a:pPr lvl="2"/>
            <a:r>
              <a:rPr lang="en-GB" dirty="0"/>
              <a:t>what kind of information should be requested before the site-visit </a:t>
            </a:r>
          </a:p>
          <a:p>
            <a:pPr lvl="1"/>
            <a:endParaRPr lang="en-GB" dirty="0"/>
          </a:p>
          <a:p>
            <a:pPr lvl="1"/>
            <a:r>
              <a:rPr lang="en-GB" dirty="0"/>
              <a:t>Each group prepares </a:t>
            </a:r>
            <a:r>
              <a:rPr lang="en-GB" dirty="0" smtClean="0"/>
              <a:t>different files (or one file according to the subject and the number of additional information to be asked) with the </a:t>
            </a:r>
            <a:r>
              <a:rPr lang="en-GB" dirty="0"/>
              <a:t>list of additional information to be asked (justifying why such information is required)</a:t>
            </a:r>
          </a:p>
          <a:p>
            <a:endParaRPr lang="fr-FR" dirty="0"/>
          </a:p>
        </p:txBody>
      </p:sp>
    </p:spTree>
    <p:extLst>
      <p:ext uri="{BB962C8B-B14F-4D97-AF65-F5344CB8AC3E}">
        <p14:creationId xmlns:p14="http://schemas.microsoft.com/office/powerpoint/2010/main" val="1555655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26029"/>
          </a:xfrm>
        </p:spPr>
        <p:txBody>
          <a:bodyPr>
            <a:normAutofit/>
          </a:bodyPr>
          <a:lstStyle/>
          <a:p>
            <a:r>
              <a:rPr lang="fr-FR" sz="3600" dirty="0" err="1" smtClean="0">
                <a:solidFill>
                  <a:srgbClr val="0000FF"/>
                </a:solidFill>
              </a:rPr>
              <a:t>Example</a:t>
            </a:r>
            <a:r>
              <a:rPr lang="fr-FR" sz="3600" dirty="0" smtClean="0">
                <a:solidFill>
                  <a:srgbClr val="0000FF"/>
                </a:solidFill>
              </a:rPr>
              <a:t> of an interview file</a:t>
            </a:r>
            <a:endParaRPr lang="fr-FR" sz="3600" dirty="0">
              <a:solidFill>
                <a:srgbClr val="0000FF"/>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80337492"/>
              </p:ext>
            </p:extLst>
          </p:nvPr>
        </p:nvGraphicFramePr>
        <p:xfrm>
          <a:off x="457200" y="1368776"/>
          <a:ext cx="8229600" cy="4480559"/>
        </p:xfrm>
        <a:graphic>
          <a:graphicData uri="http://schemas.openxmlformats.org/drawingml/2006/table">
            <a:tbl>
              <a:tblPr firstRow="1" bandRow="1">
                <a:tableStyleId>{5C22544A-7EE6-4342-B048-85BDC9FD1C3A}</a:tableStyleId>
              </a:tblPr>
              <a:tblGrid>
                <a:gridCol w="8229600"/>
              </a:tblGrid>
              <a:tr h="428696">
                <a:tc>
                  <a:txBody>
                    <a:bodyPr/>
                    <a:lstStyle/>
                    <a:p>
                      <a:r>
                        <a:rPr lang="fr-FR" dirty="0" smtClean="0"/>
                        <a:t>Date:</a:t>
                      </a:r>
                    </a:p>
                    <a:p>
                      <a:r>
                        <a:rPr lang="fr-FR" dirty="0" smtClean="0"/>
                        <a:t>Main area : </a:t>
                      </a:r>
                      <a:r>
                        <a:rPr lang="fr-FR" dirty="0" err="1" smtClean="0"/>
                        <a:t>Study</a:t>
                      </a:r>
                      <a:r>
                        <a:rPr lang="fr-FR" dirty="0" smtClean="0"/>
                        <a:t> </a:t>
                      </a:r>
                      <a:r>
                        <a:rPr lang="fr-FR" dirty="0" err="1" smtClean="0"/>
                        <a:t>proces</a:t>
                      </a:r>
                      <a:r>
                        <a:rPr lang="fr-FR" dirty="0" smtClean="0"/>
                        <a:t> and </a:t>
                      </a:r>
                      <a:r>
                        <a:rPr lang="fr-FR" dirty="0" err="1" smtClean="0"/>
                        <a:t>students</a:t>
                      </a:r>
                      <a:r>
                        <a:rPr lang="fr-FR" dirty="0" smtClean="0"/>
                        <a:t>’ performance</a:t>
                      </a:r>
                      <a:r>
                        <a:rPr lang="fr-FR" baseline="0" dirty="0" smtClean="0"/>
                        <a:t> </a:t>
                      </a:r>
                      <a:r>
                        <a:rPr lang="fr-FR" baseline="0" dirty="0" err="1" smtClean="0"/>
                        <a:t>assessment</a:t>
                      </a:r>
                      <a:endParaRPr lang="fr-FR" baseline="0" dirty="0" smtClean="0"/>
                    </a:p>
                    <a:p>
                      <a:r>
                        <a:rPr lang="fr-FR" baseline="0" dirty="0" smtClean="0"/>
                        <a:t>Name and position of the  </a:t>
                      </a:r>
                      <a:r>
                        <a:rPr lang="fr-FR" baseline="0" dirty="0" err="1" smtClean="0"/>
                        <a:t>person</a:t>
                      </a:r>
                      <a:r>
                        <a:rPr lang="fr-FR" baseline="0" dirty="0" smtClean="0"/>
                        <a:t> </a:t>
                      </a:r>
                      <a:r>
                        <a:rPr lang="fr-FR" baseline="0" dirty="0" err="1" smtClean="0"/>
                        <a:t>interviewed</a:t>
                      </a:r>
                      <a:r>
                        <a:rPr lang="fr-FR" baseline="0" dirty="0" smtClean="0"/>
                        <a:t> :</a:t>
                      </a:r>
                    </a:p>
                    <a:p>
                      <a:r>
                        <a:rPr lang="fr-FR" baseline="0" dirty="0" smtClean="0"/>
                        <a:t>Name of experts :</a:t>
                      </a:r>
                      <a:endParaRPr lang="fr-FR" dirty="0"/>
                    </a:p>
                  </a:txBody>
                  <a:tcPr/>
                </a:tc>
              </a:tr>
              <a:tr h="428696">
                <a:tc>
                  <a:txBody>
                    <a:bodyPr/>
                    <a:lstStyle/>
                    <a:p>
                      <a:r>
                        <a:rPr lang="fr-FR" dirty="0" err="1" smtClean="0"/>
                        <a:t>Sub-criteria</a:t>
                      </a:r>
                      <a:r>
                        <a:rPr lang="fr-FR" dirty="0" smtClean="0"/>
                        <a:t> : Professional </a:t>
                      </a:r>
                      <a:r>
                        <a:rPr lang="fr-FR" dirty="0" err="1" smtClean="0"/>
                        <a:t>activities</a:t>
                      </a:r>
                      <a:r>
                        <a:rPr lang="fr-FR" dirty="0" smtClean="0"/>
                        <a:t> of the </a:t>
                      </a:r>
                      <a:r>
                        <a:rPr lang="fr-FR" dirty="0" err="1" smtClean="0"/>
                        <a:t>majority</a:t>
                      </a:r>
                      <a:r>
                        <a:rPr lang="fr-FR" dirty="0" smtClean="0"/>
                        <a:t> of </a:t>
                      </a:r>
                      <a:r>
                        <a:rPr lang="fr-FR" dirty="0" err="1" smtClean="0"/>
                        <a:t>graduates</a:t>
                      </a:r>
                      <a:r>
                        <a:rPr lang="fr-FR" dirty="0" smtClean="0"/>
                        <a:t> </a:t>
                      </a:r>
                      <a:r>
                        <a:rPr lang="fr-FR" dirty="0" err="1" smtClean="0"/>
                        <a:t>meet</a:t>
                      </a:r>
                      <a:r>
                        <a:rPr lang="fr-FR" dirty="0" smtClean="0"/>
                        <a:t> the expectations of </a:t>
                      </a:r>
                      <a:r>
                        <a:rPr lang="fr-FR" dirty="0" err="1" smtClean="0"/>
                        <a:t>professionals</a:t>
                      </a:r>
                      <a:endParaRPr lang="fr-FR" dirty="0" smtClean="0"/>
                    </a:p>
                    <a:p>
                      <a:r>
                        <a:rPr lang="fr-FR" dirty="0" smtClean="0"/>
                        <a:t>Questions : Cf. </a:t>
                      </a:r>
                      <a:r>
                        <a:rPr lang="fr-FR" dirty="0" err="1" smtClean="0"/>
                        <a:t>indicators</a:t>
                      </a:r>
                      <a:endParaRPr lang="fr-FR" dirty="0" smtClean="0"/>
                    </a:p>
                    <a:p>
                      <a:r>
                        <a:rPr lang="fr-FR" dirty="0" smtClean="0"/>
                        <a:t>But </a:t>
                      </a:r>
                      <a:r>
                        <a:rPr lang="fr-FR" dirty="0" err="1" smtClean="0"/>
                        <a:t>be</a:t>
                      </a:r>
                      <a:r>
                        <a:rPr lang="fr-FR" dirty="0" smtClean="0"/>
                        <a:t> more </a:t>
                      </a:r>
                      <a:r>
                        <a:rPr lang="fr-FR" dirty="0" err="1" smtClean="0"/>
                        <a:t>precise</a:t>
                      </a:r>
                      <a:r>
                        <a:rPr lang="fr-FR" dirty="0" smtClean="0"/>
                        <a:t> </a:t>
                      </a:r>
                      <a:r>
                        <a:rPr lang="fr-FR" dirty="0" err="1" smtClean="0"/>
                        <a:t>taking</a:t>
                      </a:r>
                      <a:r>
                        <a:rPr lang="fr-FR" dirty="0" smtClean="0"/>
                        <a:t> </a:t>
                      </a:r>
                      <a:r>
                        <a:rPr lang="fr-FR" dirty="0" err="1" smtClean="0"/>
                        <a:t>into</a:t>
                      </a:r>
                      <a:r>
                        <a:rPr lang="fr-FR" dirty="0" smtClean="0"/>
                        <a:t> </a:t>
                      </a:r>
                      <a:r>
                        <a:rPr lang="fr-FR" dirty="0" err="1" smtClean="0"/>
                        <a:t>account</a:t>
                      </a:r>
                      <a:r>
                        <a:rPr lang="fr-FR" baseline="0" dirty="0" smtClean="0"/>
                        <a:t> informations </a:t>
                      </a:r>
                      <a:r>
                        <a:rPr lang="fr-FR" baseline="0" dirty="0" err="1" smtClean="0"/>
                        <a:t>given</a:t>
                      </a:r>
                      <a:r>
                        <a:rPr lang="fr-FR" baseline="0" dirty="0" smtClean="0"/>
                        <a:t> (or </a:t>
                      </a:r>
                      <a:r>
                        <a:rPr lang="fr-FR" baseline="0" dirty="0" err="1" smtClean="0"/>
                        <a:t>lacking</a:t>
                      </a:r>
                      <a:r>
                        <a:rPr lang="fr-FR" baseline="0" dirty="0" smtClean="0"/>
                        <a:t>) in the SER</a:t>
                      </a:r>
                    </a:p>
                    <a:p>
                      <a:r>
                        <a:rPr lang="fr-FR" baseline="0" dirty="0" err="1" smtClean="0"/>
                        <a:t>Examples</a:t>
                      </a:r>
                      <a:r>
                        <a:rPr lang="fr-FR" baseline="0" dirty="0" smtClean="0"/>
                        <a:t> of questions : </a:t>
                      </a:r>
                      <a:r>
                        <a:rPr lang="fr-FR" baseline="0" dirty="0" err="1" smtClean="0"/>
                        <a:t>cf</a:t>
                      </a:r>
                      <a:r>
                        <a:rPr lang="fr-FR" baseline="0" dirty="0" smtClean="0"/>
                        <a:t> </a:t>
                      </a:r>
                      <a:r>
                        <a:rPr lang="fr-FR" baseline="0" dirty="0" err="1" smtClean="0"/>
                        <a:t>next</a:t>
                      </a:r>
                      <a:r>
                        <a:rPr lang="fr-FR" baseline="0" dirty="0" smtClean="0"/>
                        <a:t> </a:t>
                      </a:r>
                      <a:r>
                        <a:rPr lang="fr-FR" baseline="0" dirty="0" err="1" smtClean="0"/>
                        <a:t>slide</a:t>
                      </a:r>
                      <a:endParaRPr lang="fr-FR" dirty="0"/>
                    </a:p>
                  </a:txBody>
                  <a:tcPr/>
                </a:tc>
              </a:tr>
              <a:tr h="428696">
                <a:tc>
                  <a:txBody>
                    <a:bodyPr/>
                    <a:lstStyle/>
                    <a:p>
                      <a:r>
                        <a:rPr lang="fr-FR" dirty="0" smtClean="0"/>
                        <a:t>Notes</a:t>
                      </a:r>
                      <a:r>
                        <a:rPr lang="fr-FR" baseline="0" dirty="0" smtClean="0"/>
                        <a:t> : do not </a:t>
                      </a:r>
                      <a:r>
                        <a:rPr lang="fr-FR" baseline="0" dirty="0" err="1" smtClean="0"/>
                        <a:t>forget</a:t>
                      </a:r>
                      <a:r>
                        <a:rPr lang="fr-FR" baseline="0" dirty="0" smtClean="0"/>
                        <a:t> to </a:t>
                      </a:r>
                      <a:r>
                        <a:rPr lang="fr-FR" baseline="0" dirty="0" err="1" smtClean="0"/>
                        <a:t>write</a:t>
                      </a:r>
                      <a:r>
                        <a:rPr lang="fr-FR" baseline="0" dirty="0" smtClean="0"/>
                        <a:t> down the </a:t>
                      </a:r>
                      <a:r>
                        <a:rPr lang="fr-FR" baseline="0" dirty="0" err="1" smtClean="0"/>
                        <a:t>pieces</a:t>
                      </a:r>
                      <a:r>
                        <a:rPr lang="fr-FR" baseline="0" dirty="0" smtClean="0"/>
                        <a:t> of information </a:t>
                      </a:r>
                      <a:r>
                        <a:rPr lang="fr-FR" baseline="0" dirty="0" err="1" smtClean="0"/>
                        <a:t>you</a:t>
                      </a:r>
                      <a:r>
                        <a:rPr lang="fr-FR" baseline="0" dirty="0" smtClean="0"/>
                        <a:t> </a:t>
                      </a:r>
                      <a:r>
                        <a:rPr lang="fr-FR" baseline="0" dirty="0" err="1" smtClean="0"/>
                        <a:t>get</a:t>
                      </a:r>
                      <a:r>
                        <a:rPr lang="fr-FR" baseline="0" dirty="0" smtClean="0"/>
                        <a:t> and all </a:t>
                      </a:r>
                      <a:r>
                        <a:rPr lang="fr-FR" baseline="0" dirty="0" err="1" smtClean="0"/>
                        <a:t>your</a:t>
                      </a:r>
                      <a:r>
                        <a:rPr lang="fr-FR" baseline="0" dirty="0" smtClean="0"/>
                        <a:t> </a:t>
                      </a:r>
                      <a:r>
                        <a:rPr lang="fr-FR" baseline="0" dirty="0" err="1" smtClean="0"/>
                        <a:t>remarks</a:t>
                      </a:r>
                      <a:endParaRPr lang="fr-FR" baseline="0" dirty="0" smtClean="0"/>
                    </a:p>
                    <a:p>
                      <a:endParaRPr lang="fr-FR" dirty="0"/>
                    </a:p>
                  </a:txBody>
                  <a:tcPr/>
                </a:tc>
              </a:tr>
              <a:tr h="428696">
                <a:tc>
                  <a:txBody>
                    <a:bodyPr/>
                    <a:lstStyle/>
                    <a:p>
                      <a:r>
                        <a:rPr lang="fr-FR" dirty="0" err="1" smtClean="0"/>
                        <a:t>At</a:t>
                      </a:r>
                      <a:r>
                        <a:rPr lang="fr-FR" dirty="0" smtClean="0"/>
                        <a:t> the end of the interview:</a:t>
                      </a:r>
                    </a:p>
                    <a:p>
                      <a:pPr marL="285750" indent="-285750">
                        <a:buFontTx/>
                        <a:buChar char="-"/>
                      </a:pPr>
                      <a:r>
                        <a:rPr lang="fr-FR" baseline="0" dirty="0" smtClean="0"/>
                        <a:t>Information to </a:t>
                      </a:r>
                      <a:r>
                        <a:rPr lang="fr-FR" baseline="0" dirty="0" err="1" smtClean="0"/>
                        <a:t>bring</a:t>
                      </a:r>
                      <a:r>
                        <a:rPr lang="fr-FR" baseline="0" dirty="0" smtClean="0"/>
                        <a:t> back </a:t>
                      </a:r>
                      <a:r>
                        <a:rPr lang="fr-FR" baseline="0" dirty="0" err="1" smtClean="0"/>
                        <a:t>during</a:t>
                      </a:r>
                      <a:r>
                        <a:rPr lang="fr-FR" baseline="0" dirty="0" smtClean="0"/>
                        <a:t> the </a:t>
                      </a:r>
                      <a:r>
                        <a:rPr lang="fr-FR" baseline="0" dirty="0" err="1" smtClean="0"/>
                        <a:t>debriefing</a:t>
                      </a:r>
                      <a:endParaRPr lang="fr-FR" baseline="0" dirty="0" smtClean="0"/>
                    </a:p>
                    <a:p>
                      <a:pPr marL="285750" indent="-285750">
                        <a:buFontTx/>
                        <a:buChar char="-"/>
                      </a:pPr>
                      <a:r>
                        <a:rPr lang="fr-FR" baseline="0" dirty="0" err="1" smtClean="0"/>
                        <a:t>Elements</a:t>
                      </a:r>
                      <a:r>
                        <a:rPr lang="fr-FR" baseline="0" dirty="0" smtClean="0"/>
                        <a:t> of </a:t>
                      </a:r>
                      <a:r>
                        <a:rPr lang="fr-FR" baseline="0" dirty="0" err="1" smtClean="0"/>
                        <a:t>evaluation</a:t>
                      </a:r>
                      <a:r>
                        <a:rPr lang="fr-FR" baseline="0" dirty="0" smtClean="0"/>
                        <a:t> </a:t>
                      </a:r>
                      <a:r>
                        <a:rPr lang="fr-FR" baseline="0" dirty="0" err="1" smtClean="0"/>
                        <a:t>you</a:t>
                      </a:r>
                      <a:r>
                        <a:rPr lang="fr-FR" baseline="0" dirty="0" smtClean="0"/>
                        <a:t> </a:t>
                      </a:r>
                      <a:r>
                        <a:rPr lang="fr-FR" baseline="0" dirty="0" err="1" smtClean="0"/>
                        <a:t>would</a:t>
                      </a:r>
                      <a:r>
                        <a:rPr lang="fr-FR" baseline="0" dirty="0" smtClean="0"/>
                        <a:t> propose to </a:t>
                      </a:r>
                      <a:r>
                        <a:rPr lang="fr-FR" baseline="0" dirty="0" err="1" smtClean="0"/>
                        <a:t>write</a:t>
                      </a:r>
                      <a:r>
                        <a:rPr lang="fr-FR" baseline="0" dirty="0" smtClean="0"/>
                        <a:t> down in the report</a:t>
                      </a:r>
                      <a:endParaRPr lang="fr-FR" dirty="0"/>
                    </a:p>
                  </a:txBody>
                  <a:tcPr/>
                </a:tc>
              </a:tr>
            </a:tbl>
          </a:graphicData>
        </a:graphic>
      </p:graphicFrame>
    </p:spTree>
    <p:extLst>
      <p:ext uri="{BB962C8B-B14F-4D97-AF65-F5344CB8AC3E}">
        <p14:creationId xmlns:p14="http://schemas.microsoft.com/office/powerpoint/2010/main" val="2981141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ASOIU</a:t>
            </a:r>
            <a:br>
              <a:rPr lang="fr-FR" sz="3200" dirty="0" smtClean="0"/>
            </a:br>
            <a:r>
              <a:rPr lang="fr-FR" sz="3200" dirty="0" smtClean="0"/>
              <a:t>Questions for the </a:t>
            </a:r>
            <a:r>
              <a:rPr lang="fr-FR" sz="3200" dirty="0" err="1" smtClean="0"/>
              <a:t>head</a:t>
            </a:r>
            <a:r>
              <a:rPr lang="fr-FR" sz="3200" dirty="0" smtClean="0"/>
              <a:t> of </a:t>
            </a:r>
            <a:r>
              <a:rPr lang="fr-FR" sz="3200" dirty="0" err="1" smtClean="0"/>
              <a:t>department</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601199679"/>
              </p:ext>
            </p:extLst>
          </p:nvPr>
        </p:nvGraphicFramePr>
        <p:xfrm>
          <a:off x="316089" y="1698978"/>
          <a:ext cx="8229600" cy="4772942"/>
        </p:xfrm>
        <a:graphic>
          <a:graphicData uri="http://schemas.openxmlformats.org/drawingml/2006/table">
            <a:tbl>
              <a:tblPr firstRow="1" bandRow="1">
                <a:tableStyleId>{5C22544A-7EE6-4342-B048-85BDC9FD1C3A}</a:tableStyleId>
              </a:tblPr>
              <a:tblGrid>
                <a:gridCol w="8229600"/>
              </a:tblGrid>
              <a:tr h="2212622">
                <a:tc>
                  <a:txBody>
                    <a:bodyPr/>
                    <a:lstStyle/>
                    <a:p>
                      <a:pPr lvl="0"/>
                      <a:r>
                        <a:rPr lang="en-US" sz="1800" b="1" i="1" kern="1200" dirty="0" smtClean="0">
                          <a:solidFill>
                            <a:schemeClr val="lt1"/>
                          </a:solidFill>
                          <a:effectLst/>
                          <a:latin typeface="+mn-lt"/>
                          <a:ea typeface="+mn-ea"/>
                          <a:cs typeface="+mn-cs"/>
                        </a:rPr>
                        <a:t>Strengths</a:t>
                      </a:r>
                      <a:endParaRPr lang="en-US" sz="1800" b="1" kern="1200" dirty="0" smtClean="0">
                        <a:solidFill>
                          <a:schemeClr val="lt1"/>
                        </a:solidFill>
                        <a:effectLst/>
                        <a:latin typeface="+mn-lt"/>
                        <a:ea typeface="+mn-ea"/>
                        <a:cs typeface="+mn-cs"/>
                      </a:endParaRPr>
                    </a:p>
                    <a:p>
                      <a:pPr lvl="0"/>
                      <a:r>
                        <a:rPr lang="en-US" sz="1800" b="1" kern="1200" dirty="0" smtClean="0">
                          <a:solidFill>
                            <a:schemeClr val="lt1"/>
                          </a:solidFill>
                          <a:effectLst/>
                          <a:latin typeface="+mn-lt"/>
                          <a:ea typeface="+mn-ea"/>
                          <a:cs typeface="+mn-cs"/>
                        </a:rPr>
                        <a:t>1. Graduates of Bachelor's Degree in Computer Engineering can work in IT departments of all fields (public and private).</a:t>
                      </a:r>
                    </a:p>
                    <a:p>
                      <a:pPr lvl="0"/>
                      <a:r>
                        <a:rPr lang="en-US" sz="1800" b="1" kern="1200" dirty="0" smtClean="0">
                          <a:solidFill>
                            <a:schemeClr val="lt1"/>
                          </a:solidFill>
                          <a:effectLst/>
                          <a:latin typeface="+mn-lt"/>
                          <a:ea typeface="+mn-ea"/>
                          <a:cs typeface="+mn-cs"/>
                        </a:rPr>
                        <a:t> 2.</a:t>
                      </a:r>
                      <a:r>
                        <a:rPr lang="en-US" sz="1800" b="1" kern="1200" baseline="0" dirty="0" smtClean="0">
                          <a:solidFill>
                            <a:schemeClr val="lt1"/>
                          </a:solidFill>
                          <a:effectLst/>
                          <a:latin typeface="+mn-lt"/>
                          <a:ea typeface="+mn-ea"/>
                          <a:cs typeface="+mn-cs"/>
                        </a:rPr>
                        <a:t> </a:t>
                      </a:r>
                      <a:r>
                        <a:rPr lang="en-US" sz="1800" b="1" kern="1200" dirty="0" smtClean="0">
                          <a:solidFill>
                            <a:schemeClr val="lt1"/>
                          </a:solidFill>
                          <a:effectLst/>
                          <a:latin typeface="+mn-lt"/>
                          <a:ea typeface="+mn-ea"/>
                          <a:cs typeface="+mn-cs"/>
                        </a:rPr>
                        <a:t>After completing this program, graduates can continue their education with master's and doctoral studies in the same field.</a:t>
                      </a:r>
                    </a:p>
                    <a:p>
                      <a:endParaRPr lang="fr-FR" dirty="0"/>
                    </a:p>
                  </a:txBody>
                  <a:tcPr/>
                </a:tc>
              </a:tr>
              <a:tr h="2212622">
                <a:tc>
                  <a:txBody>
                    <a:bodyPr/>
                    <a:lstStyle/>
                    <a:p>
                      <a:pPr marL="342900" indent="-342900">
                        <a:buAutoNum type="arabicPeriod"/>
                      </a:pPr>
                      <a:r>
                        <a:rPr lang="fr-FR" dirty="0" err="1" smtClean="0"/>
                        <a:t>Ask</a:t>
                      </a:r>
                      <a:r>
                        <a:rPr lang="fr-FR" dirty="0" smtClean="0"/>
                        <a:t> for more information : how </a:t>
                      </a:r>
                      <a:r>
                        <a:rPr lang="fr-FR" dirty="0" err="1" smtClean="0"/>
                        <a:t>many</a:t>
                      </a:r>
                      <a:r>
                        <a:rPr lang="fr-FR" dirty="0" smtClean="0"/>
                        <a:t> </a:t>
                      </a:r>
                      <a:r>
                        <a:rPr lang="fr-FR" dirty="0" err="1" smtClean="0"/>
                        <a:t>graduates</a:t>
                      </a:r>
                      <a:r>
                        <a:rPr lang="fr-FR" dirty="0" smtClean="0"/>
                        <a:t> </a:t>
                      </a:r>
                      <a:r>
                        <a:rPr lang="fr-FR" dirty="0" err="1" smtClean="0"/>
                        <a:t>work</a:t>
                      </a:r>
                      <a:r>
                        <a:rPr lang="fr-FR" dirty="0" smtClean="0"/>
                        <a:t> in IT </a:t>
                      </a:r>
                      <a:r>
                        <a:rPr lang="fr-FR" dirty="0" err="1" smtClean="0"/>
                        <a:t>departments</a:t>
                      </a:r>
                      <a:r>
                        <a:rPr lang="fr-FR" dirty="0" smtClean="0"/>
                        <a:t> ? </a:t>
                      </a:r>
                      <a:r>
                        <a:rPr lang="fr-FR" dirty="0" err="1" smtClean="0"/>
                        <a:t>Which</a:t>
                      </a:r>
                      <a:r>
                        <a:rPr lang="fr-FR" dirty="0" smtClean="0"/>
                        <a:t> </a:t>
                      </a:r>
                      <a:r>
                        <a:rPr lang="fr-FR" dirty="0" err="1" smtClean="0"/>
                        <a:t>ones</a:t>
                      </a:r>
                      <a:r>
                        <a:rPr lang="fr-FR" dirty="0" smtClean="0"/>
                        <a:t> ?</a:t>
                      </a:r>
                    </a:p>
                    <a:p>
                      <a:pPr marL="342900" indent="-342900">
                        <a:buAutoNum type="arabicPeriod"/>
                      </a:pPr>
                      <a:r>
                        <a:rPr lang="fr-FR" dirty="0" smtClean="0"/>
                        <a:t>How do </a:t>
                      </a:r>
                      <a:r>
                        <a:rPr lang="fr-FR" dirty="0" err="1" smtClean="0"/>
                        <a:t>you</a:t>
                      </a:r>
                      <a:r>
                        <a:rPr lang="fr-FR" dirty="0" smtClean="0"/>
                        <a:t> </a:t>
                      </a:r>
                      <a:r>
                        <a:rPr lang="fr-FR" dirty="0" err="1" smtClean="0"/>
                        <a:t>collect</a:t>
                      </a:r>
                      <a:r>
                        <a:rPr lang="fr-FR" dirty="0" smtClean="0"/>
                        <a:t> data about job placement of </a:t>
                      </a:r>
                      <a:r>
                        <a:rPr lang="fr-FR" dirty="0" err="1" smtClean="0"/>
                        <a:t>your</a:t>
                      </a:r>
                      <a:r>
                        <a:rPr lang="fr-FR" dirty="0" smtClean="0"/>
                        <a:t> </a:t>
                      </a:r>
                      <a:r>
                        <a:rPr lang="fr-FR" dirty="0" err="1" smtClean="0"/>
                        <a:t>sudents</a:t>
                      </a:r>
                      <a:r>
                        <a:rPr lang="fr-FR" dirty="0" smtClean="0"/>
                        <a:t> ?</a:t>
                      </a:r>
                    </a:p>
                    <a:p>
                      <a:pPr marL="342900" indent="-342900">
                        <a:buAutoNum type="arabicPeriod"/>
                      </a:pPr>
                      <a:r>
                        <a:rPr lang="fr-FR" dirty="0" smtClean="0"/>
                        <a:t>Do </a:t>
                      </a:r>
                      <a:r>
                        <a:rPr lang="fr-FR" dirty="0" err="1" smtClean="0"/>
                        <a:t>you</a:t>
                      </a:r>
                      <a:r>
                        <a:rPr lang="fr-FR" dirty="0" smtClean="0"/>
                        <a:t> have data</a:t>
                      </a:r>
                      <a:r>
                        <a:rPr lang="fr-FR" baseline="0" dirty="0" smtClean="0"/>
                        <a:t> about the </a:t>
                      </a:r>
                      <a:r>
                        <a:rPr lang="fr-FR" baseline="0" dirty="0" err="1" smtClean="0"/>
                        <a:t>number</a:t>
                      </a:r>
                      <a:r>
                        <a:rPr lang="fr-FR" baseline="0" dirty="0" smtClean="0"/>
                        <a:t> of </a:t>
                      </a:r>
                      <a:r>
                        <a:rPr lang="fr-FR" baseline="0" dirty="0" err="1" smtClean="0"/>
                        <a:t>students</a:t>
                      </a:r>
                      <a:r>
                        <a:rPr lang="fr-FR" baseline="0" dirty="0" smtClean="0"/>
                        <a:t> </a:t>
                      </a:r>
                      <a:r>
                        <a:rPr lang="fr-FR" baseline="0" dirty="0" err="1" smtClean="0"/>
                        <a:t>coming</a:t>
                      </a:r>
                      <a:r>
                        <a:rPr lang="fr-FR" baseline="0" dirty="0" smtClean="0"/>
                        <a:t> to the </a:t>
                      </a:r>
                      <a:r>
                        <a:rPr lang="fr-FR" baseline="0" dirty="0" err="1" smtClean="0"/>
                        <a:t>career</a:t>
                      </a:r>
                      <a:r>
                        <a:rPr lang="fr-FR" baseline="0" dirty="0" smtClean="0"/>
                        <a:t> center ? How </a:t>
                      </a:r>
                      <a:r>
                        <a:rPr lang="fr-FR" baseline="0" dirty="0" err="1" smtClean="0"/>
                        <a:t>does</a:t>
                      </a:r>
                      <a:r>
                        <a:rPr lang="fr-FR" baseline="0" dirty="0" smtClean="0"/>
                        <a:t> the </a:t>
                      </a:r>
                      <a:r>
                        <a:rPr lang="fr-FR" baseline="0" dirty="0" err="1" smtClean="0"/>
                        <a:t>career</a:t>
                      </a:r>
                      <a:r>
                        <a:rPr lang="fr-FR" baseline="0" dirty="0" smtClean="0"/>
                        <a:t> center </a:t>
                      </a:r>
                      <a:r>
                        <a:rPr lang="fr-FR" baseline="0" dirty="0" err="1" smtClean="0"/>
                        <a:t>works</a:t>
                      </a:r>
                      <a:r>
                        <a:rPr lang="fr-FR" baseline="0" dirty="0" smtClean="0"/>
                        <a:t>  (</a:t>
                      </a:r>
                      <a:r>
                        <a:rPr lang="fr-FR" baseline="0" dirty="0" err="1" smtClean="0"/>
                        <a:t>number</a:t>
                      </a:r>
                      <a:r>
                        <a:rPr lang="fr-FR" baseline="0" dirty="0" smtClean="0"/>
                        <a:t> of </a:t>
                      </a:r>
                      <a:r>
                        <a:rPr lang="fr-FR" baseline="0" dirty="0" err="1" smtClean="0"/>
                        <a:t>peopole</a:t>
                      </a:r>
                      <a:r>
                        <a:rPr lang="fr-FR" baseline="0" dirty="0" smtClean="0"/>
                        <a:t>, information about job </a:t>
                      </a:r>
                      <a:r>
                        <a:rPr lang="fr-FR" baseline="0" dirty="0" err="1" smtClean="0"/>
                        <a:t>vacancies</a:t>
                      </a:r>
                      <a:r>
                        <a:rPr lang="fr-FR" baseline="0" dirty="0" smtClean="0"/>
                        <a:t>…)</a:t>
                      </a:r>
                    </a:p>
                    <a:p>
                      <a:pPr marL="342900" indent="-342900">
                        <a:buAutoNum type="arabicPeriod"/>
                      </a:pPr>
                      <a:endParaRPr lang="fr-FR" dirty="0" smtClean="0"/>
                    </a:p>
                    <a:p>
                      <a:pPr marL="342900" indent="-342900">
                        <a:buAutoNum type="arabicPeriod"/>
                      </a:pPr>
                      <a:r>
                        <a:rPr lang="fr-FR" dirty="0" smtClean="0"/>
                        <a:t>How </a:t>
                      </a:r>
                      <a:r>
                        <a:rPr lang="fr-FR" dirty="0" err="1" smtClean="0"/>
                        <a:t>many</a:t>
                      </a:r>
                      <a:r>
                        <a:rPr lang="fr-FR" dirty="0" smtClean="0"/>
                        <a:t> </a:t>
                      </a:r>
                      <a:r>
                        <a:rPr lang="fr-FR" dirty="0" err="1" smtClean="0"/>
                        <a:t>students</a:t>
                      </a:r>
                      <a:r>
                        <a:rPr lang="fr-FR" dirty="0" smtClean="0"/>
                        <a:t> continue </a:t>
                      </a:r>
                      <a:r>
                        <a:rPr lang="fr-FR" dirty="0" err="1" smtClean="0"/>
                        <a:t>their</a:t>
                      </a:r>
                      <a:r>
                        <a:rPr lang="fr-FR" dirty="0" smtClean="0"/>
                        <a:t> </a:t>
                      </a:r>
                      <a:r>
                        <a:rPr lang="fr-FR" dirty="0" err="1" smtClean="0"/>
                        <a:t>studies</a:t>
                      </a:r>
                      <a:r>
                        <a:rPr lang="fr-FR" dirty="0" smtClean="0"/>
                        <a:t> in a master programme ? </a:t>
                      </a:r>
                    </a:p>
                    <a:p>
                      <a:pPr marL="342900" indent="-342900">
                        <a:buAutoNum type="arabicPeriod"/>
                      </a:pPr>
                      <a:r>
                        <a:rPr lang="fr-FR" dirty="0" smtClean="0"/>
                        <a:t>How do </a:t>
                      </a:r>
                      <a:r>
                        <a:rPr lang="fr-FR" dirty="0" err="1" smtClean="0"/>
                        <a:t>they</a:t>
                      </a:r>
                      <a:r>
                        <a:rPr lang="fr-FR" dirty="0" smtClean="0"/>
                        <a:t> are </a:t>
                      </a:r>
                      <a:r>
                        <a:rPr lang="fr-FR" dirty="0" err="1" smtClean="0"/>
                        <a:t>selected</a:t>
                      </a:r>
                      <a:r>
                        <a:rPr lang="fr-FR" dirty="0" smtClean="0"/>
                        <a:t> ?</a:t>
                      </a:r>
                      <a:endParaRPr lang="fr-FR" dirty="0"/>
                    </a:p>
                  </a:txBody>
                  <a:tcPr/>
                </a:tc>
              </a:tr>
            </a:tbl>
          </a:graphicData>
        </a:graphic>
      </p:graphicFrame>
    </p:spTree>
    <p:extLst>
      <p:ext uri="{BB962C8B-B14F-4D97-AF65-F5344CB8AC3E}">
        <p14:creationId xmlns:p14="http://schemas.microsoft.com/office/powerpoint/2010/main" val="2092050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err="1"/>
              <a:t>Expert’s</a:t>
            </a:r>
            <a:r>
              <a:rPr lang="fr-FR" sz="2800" dirty="0"/>
              <a:t> </a:t>
            </a:r>
            <a:r>
              <a:rPr lang="fr-FR" sz="2800" dirty="0" err="1"/>
              <a:t>work</a:t>
            </a:r>
            <a:r>
              <a:rPr lang="fr-FR" sz="2800" dirty="0"/>
              <a:t> </a:t>
            </a:r>
            <a:r>
              <a:rPr lang="fr-FR" sz="2800" dirty="0" err="1"/>
              <a:t>before</a:t>
            </a:r>
            <a:r>
              <a:rPr lang="fr-FR" sz="2800" dirty="0"/>
              <a:t> the </a:t>
            </a:r>
            <a:r>
              <a:rPr lang="fr-FR" sz="2800" dirty="0" err="1"/>
              <a:t>visit</a:t>
            </a:r>
            <a:r>
              <a:rPr lang="fr-FR" sz="2800" dirty="0"/>
              <a:t/>
            </a:r>
            <a:br>
              <a:rPr lang="fr-FR" sz="2800" dirty="0"/>
            </a:br>
            <a:r>
              <a:rPr lang="fr-FR" sz="2800" dirty="0"/>
              <a:t>An </a:t>
            </a:r>
            <a:r>
              <a:rPr lang="fr-FR" sz="2800" dirty="0" err="1"/>
              <a:t>example</a:t>
            </a:r>
            <a:r>
              <a:rPr lang="fr-FR" sz="2800" dirty="0"/>
              <a:t> : Computer Engineering ASOIU</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87976663"/>
              </p:ext>
            </p:extLst>
          </p:nvPr>
        </p:nvGraphicFramePr>
        <p:xfrm>
          <a:off x="457200" y="1600200"/>
          <a:ext cx="8229600" cy="2103119"/>
        </p:xfrm>
        <a:graphic>
          <a:graphicData uri="http://schemas.openxmlformats.org/drawingml/2006/table">
            <a:tbl>
              <a:tblPr firstRow="1" bandRow="1">
                <a:tableStyleId>{5C22544A-7EE6-4342-B048-85BDC9FD1C3A}</a:tableStyleId>
              </a:tblPr>
              <a:tblGrid>
                <a:gridCol w="8229600"/>
              </a:tblGrid>
              <a:tr h="370840">
                <a:tc>
                  <a:txBody>
                    <a:bodyPr/>
                    <a:lstStyle/>
                    <a:p>
                      <a:r>
                        <a:rPr lang="en-US" sz="1800" b="1" kern="1200" dirty="0" smtClean="0">
                          <a:solidFill>
                            <a:schemeClr val="lt1"/>
                          </a:solidFill>
                          <a:effectLst/>
                          <a:latin typeface="+mn-lt"/>
                          <a:ea typeface="+mn-ea"/>
                          <a:cs typeface="+mn-cs"/>
                        </a:rPr>
                        <a:t>2.5</a:t>
                      </a:r>
                      <a:r>
                        <a:rPr lang="en-US" sz="1800" b="1" i="1" kern="1200" dirty="0" smtClean="0">
                          <a:solidFill>
                            <a:schemeClr val="lt1"/>
                          </a:solidFill>
                          <a:effectLst/>
                          <a:latin typeface="+mn-lt"/>
                          <a:ea typeface="+mn-ea"/>
                          <a:cs typeface="+mn-cs"/>
                        </a:rPr>
                        <a:t>. The teaching methods of subjects / modules are innovative and support the achievement of expected learning outcomes;</a:t>
                      </a:r>
                    </a:p>
                    <a:p>
                      <a:pPr lvl="0"/>
                      <a:r>
                        <a:rPr lang="en-US" sz="1800" b="1" kern="1200" dirty="0" smtClean="0">
                          <a:solidFill>
                            <a:schemeClr val="lt1"/>
                          </a:solidFill>
                          <a:effectLst/>
                          <a:latin typeface="+mn-lt"/>
                          <a:ea typeface="+mn-ea"/>
                          <a:cs typeface="+mn-cs"/>
                        </a:rPr>
                        <a:t>Various project-based trainings using innovative teaching methods and information technology support the achievement of expected outcomes </a:t>
                      </a:r>
                    </a:p>
                    <a:p>
                      <a:endParaRPr lang="fr-FR" dirty="0"/>
                    </a:p>
                  </a:txBody>
                  <a:tcPr/>
                </a:tc>
              </a:tr>
              <a:tr h="370840">
                <a:tc>
                  <a:txBody>
                    <a:bodyPr/>
                    <a:lstStyle/>
                    <a:p>
                      <a:r>
                        <a:rPr lang="fr-FR" dirty="0" err="1" smtClean="0"/>
                        <a:t>Could</a:t>
                      </a:r>
                      <a:r>
                        <a:rPr lang="fr-FR" dirty="0" smtClean="0"/>
                        <a:t> </a:t>
                      </a:r>
                      <a:r>
                        <a:rPr lang="fr-FR" dirty="0" err="1" smtClean="0"/>
                        <a:t>you</a:t>
                      </a:r>
                      <a:r>
                        <a:rPr lang="fr-FR" dirty="0" smtClean="0"/>
                        <a:t> </a:t>
                      </a:r>
                      <a:r>
                        <a:rPr lang="fr-FR" dirty="0" err="1" smtClean="0"/>
                        <a:t>give</a:t>
                      </a:r>
                      <a:r>
                        <a:rPr lang="fr-FR" dirty="0" smtClean="0"/>
                        <a:t> us </a:t>
                      </a:r>
                      <a:r>
                        <a:rPr lang="fr-FR" dirty="0" err="1" smtClean="0"/>
                        <a:t>some</a:t>
                      </a:r>
                      <a:r>
                        <a:rPr lang="fr-FR" dirty="0" smtClean="0"/>
                        <a:t> information about the </a:t>
                      </a:r>
                      <a:r>
                        <a:rPr lang="fr-FR" dirty="0" err="1" smtClean="0"/>
                        <a:t>innnovative</a:t>
                      </a:r>
                      <a:r>
                        <a:rPr lang="fr-FR" dirty="0" smtClean="0"/>
                        <a:t> </a:t>
                      </a:r>
                      <a:r>
                        <a:rPr lang="fr-FR" dirty="0" err="1" smtClean="0"/>
                        <a:t>teaching</a:t>
                      </a:r>
                      <a:r>
                        <a:rPr lang="fr-FR" dirty="0" smtClean="0"/>
                        <a:t> </a:t>
                      </a:r>
                      <a:r>
                        <a:rPr lang="fr-FR" dirty="0" err="1" smtClean="0"/>
                        <a:t>methods</a:t>
                      </a:r>
                      <a:r>
                        <a:rPr lang="fr-FR" dirty="0" smtClean="0"/>
                        <a:t>?</a:t>
                      </a:r>
                    </a:p>
                    <a:p>
                      <a:r>
                        <a:rPr lang="fr-FR" dirty="0" err="1" smtClean="0"/>
                        <a:t>Could</a:t>
                      </a:r>
                      <a:r>
                        <a:rPr lang="fr-FR" dirty="0" smtClean="0"/>
                        <a:t> </a:t>
                      </a:r>
                      <a:r>
                        <a:rPr lang="fr-FR" dirty="0" err="1" smtClean="0"/>
                        <a:t>you</a:t>
                      </a:r>
                      <a:r>
                        <a:rPr lang="fr-FR" dirty="0" smtClean="0"/>
                        <a:t> </a:t>
                      </a:r>
                      <a:r>
                        <a:rPr lang="fr-FR" dirty="0" err="1" smtClean="0"/>
                        <a:t>give</a:t>
                      </a:r>
                      <a:r>
                        <a:rPr lang="fr-FR" dirty="0" smtClean="0"/>
                        <a:t> us </a:t>
                      </a:r>
                      <a:r>
                        <a:rPr lang="fr-FR" dirty="0" err="1" smtClean="0"/>
                        <a:t>some</a:t>
                      </a:r>
                      <a:r>
                        <a:rPr lang="fr-FR" dirty="0" smtClean="0"/>
                        <a:t> more </a:t>
                      </a:r>
                      <a:r>
                        <a:rPr lang="fr-FR" dirty="0" err="1" smtClean="0"/>
                        <a:t>details</a:t>
                      </a:r>
                      <a:r>
                        <a:rPr lang="fr-FR" dirty="0" smtClean="0"/>
                        <a:t> about the </a:t>
                      </a:r>
                      <a:r>
                        <a:rPr lang="fr-FR" dirty="0" err="1" smtClean="0"/>
                        <a:t>project-based</a:t>
                      </a:r>
                      <a:r>
                        <a:rPr lang="fr-FR" dirty="0" smtClean="0"/>
                        <a:t> trainings</a:t>
                      </a:r>
                      <a:r>
                        <a:rPr lang="fr-FR" baseline="0" dirty="0" smtClean="0"/>
                        <a:t> ?</a:t>
                      </a:r>
                      <a:endParaRPr lang="fr-FR" dirty="0"/>
                    </a:p>
                  </a:txBody>
                  <a:tcPr/>
                </a:tc>
              </a:tr>
            </a:tbl>
          </a:graphicData>
        </a:graphic>
      </p:graphicFrame>
    </p:spTree>
    <p:extLst>
      <p:ext uri="{BB962C8B-B14F-4D97-AF65-F5344CB8AC3E}">
        <p14:creationId xmlns:p14="http://schemas.microsoft.com/office/powerpoint/2010/main" val="1203820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5978" y="457200"/>
            <a:ext cx="8229600" cy="1143000"/>
          </a:xfrm>
        </p:spPr>
        <p:txBody>
          <a:bodyPr>
            <a:normAutofit/>
          </a:bodyPr>
          <a:lstStyle/>
          <a:p>
            <a:r>
              <a:rPr lang="fr-FR" sz="3100" dirty="0" err="1"/>
              <a:t>Expert’s</a:t>
            </a:r>
            <a:r>
              <a:rPr lang="fr-FR" sz="3100" dirty="0"/>
              <a:t> </a:t>
            </a:r>
            <a:r>
              <a:rPr lang="fr-FR" sz="3100" dirty="0" err="1"/>
              <a:t>work</a:t>
            </a:r>
            <a:r>
              <a:rPr lang="fr-FR" sz="3100" dirty="0"/>
              <a:t> </a:t>
            </a:r>
            <a:r>
              <a:rPr lang="fr-FR" sz="3100" dirty="0" err="1"/>
              <a:t>before</a:t>
            </a:r>
            <a:r>
              <a:rPr lang="fr-FR" sz="3100" dirty="0"/>
              <a:t> the </a:t>
            </a:r>
            <a:r>
              <a:rPr lang="fr-FR" sz="3100" dirty="0" err="1"/>
              <a:t>visit</a:t>
            </a:r>
            <a:r>
              <a:rPr lang="fr-FR" dirty="0"/>
              <a:t/>
            </a:r>
            <a:br>
              <a:rPr lang="fr-FR" dirty="0"/>
            </a:br>
            <a:r>
              <a:rPr lang="fr-FR" sz="3100" dirty="0"/>
              <a:t>An </a:t>
            </a:r>
            <a:r>
              <a:rPr lang="fr-FR" sz="3100" dirty="0" err="1"/>
              <a:t>example</a:t>
            </a:r>
            <a:r>
              <a:rPr lang="fr-FR" sz="3100" dirty="0"/>
              <a:t> : Computer Engineering ASOIU</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324347844"/>
              </p:ext>
            </p:extLst>
          </p:nvPr>
        </p:nvGraphicFramePr>
        <p:xfrm>
          <a:off x="457200" y="1834444"/>
          <a:ext cx="8229600" cy="4388557"/>
        </p:xfrm>
        <a:graphic>
          <a:graphicData uri="http://schemas.openxmlformats.org/drawingml/2006/table">
            <a:tbl>
              <a:tblPr firstRow="1" bandRow="1">
                <a:tableStyleId>{5C22544A-7EE6-4342-B048-85BDC9FD1C3A}</a:tableStyleId>
              </a:tblPr>
              <a:tblGrid>
                <a:gridCol w="8229600"/>
              </a:tblGrid>
              <a:tr h="18950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kern="1200" dirty="0" smtClean="0">
                          <a:solidFill>
                            <a:schemeClr val="lt1"/>
                          </a:solidFill>
                          <a:effectLst/>
                          <a:latin typeface="+mn-lt"/>
                          <a:ea typeface="+mn-ea"/>
                          <a:cs typeface="+mn-cs"/>
                        </a:rPr>
                        <a:t>5.4. Students have the opportunity to participate in exchange programs;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lt1"/>
                          </a:solidFill>
                          <a:effectLst/>
                          <a:latin typeface="+mn-lt"/>
                          <a:ea typeface="+mn-ea"/>
                          <a:cs typeface="+mn-cs"/>
                        </a:rPr>
                        <a:t>Within our Tempus, DAAD and other international exchange programs, our students take part in short and long-term projects and gain the knowledge they have gained after returning to the university and widely disseminate to teachers and students.</a:t>
                      </a:r>
                      <a:endParaRPr lang="en-US" sz="1800" b="1" kern="1200" dirty="0" smtClean="0">
                        <a:solidFill>
                          <a:schemeClr val="lt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lt1"/>
                        </a:solidFill>
                        <a:effectLst/>
                        <a:latin typeface="+mn-lt"/>
                        <a:ea typeface="+mn-ea"/>
                        <a:cs typeface="+mn-cs"/>
                      </a:endParaRPr>
                    </a:p>
                    <a:p>
                      <a:endParaRPr lang="fr-FR" dirty="0"/>
                    </a:p>
                  </a:txBody>
                  <a:tcPr/>
                </a:tc>
              </a:tr>
              <a:tr h="2493499">
                <a:tc>
                  <a:txBody>
                    <a:bodyPr/>
                    <a:lstStyle/>
                    <a:p>
                      <a:r>
                        <a:rPr lang="fr-FR" dirty="0" err="1" smtClean="0"/>
                        <a:t>Number</a:t>
                      </a:r>
                      <a:r>
                        <a:rPr lang="fr-FR" baseline="0" dirty="0" smtClean="0"/>
                        <a:t> of </a:t>
                      </a:r>
                      <a:r>
                        <a:rPr lang="fr-FR" baseline="0" dirty="0" err="1" smtClean="0"/>
                        <a:t>outgoing</a:t>
                      </a:r>
                      <a:r>
                        <a:rPr lang="fr-FR" baseline="0" dirty="0" smtClean="0"/>
                        <a:t> </a:t>
                      </a:r>
                      <a:r>
                        <a:rPr lang="fr-FR" baseline="0" dirty="0" err="1" smtClean="0"/>
                        <a:t>sudents</a:t>
                      </a:r>
                      <a:r>
                        <a:rPr lang="fr-FR" baseline="0" dirty="0" smtClean="0"/>
                        <a:t> ?</a:t>
                      </a:r>
                    </a:p>
                    <a:p>
                      <a:r>
                        <a:rPr lang="fr-FR" baseline="0" dirty="0" err="1" smtClean="0"/>
                        <a:t>Ways</a:t>
                      </a:r>
                      <a:r>
                        <a:rPr lang="fr-FR" baseline="0" dirty="0" smtClean="0"/>
                        <a:t> </a:t>
                      </a:r>
                      <a:r>
                        <a:rPr lang="fr-FR" baseline="0" dirty="0" err="1" smtClean="0"/>
                        <a:t>odf</a:t>
                      </a:r>
                      <a:r>
                        <a:rPr lang="fr-FR" baseline="0" dirty="0" smtClean="0"/>
                        <a:t> </a:t>
                      </a:r>
                      <a:r>
                        <a:rPr lang="fr-FR" baseline="0" dirty="0" err="1" smtClean="0"/>
                        <a:t>selection</a:t>
                      </a:r>
                      <a:r>
                        <a:rPr lang="fr-FR" baseline="0" dirty="0" smtClean="0"/>
                        <a:t> of </a:t>
                      </a:r>
                      <a:r>
                        <a:rPr lang="fr-FR" baseline="0" dirty="0" err="1" smtClean="0"/>
                        <a:t>outgoing</a:t>
                      </a:r>
                      <a:r>
                        <a:rPr lang="fr-FR" baseline="0" dirty="0" smtClean="0"/>
                        <a:t> </a:t>
                      </a:r>
                      <a:r>
                        <a:rPr lang="fr-FR" baseline="0" dirty="0" err="1" smtClean="0"/>
                        <a:t>students</a:t>
                      </a:r>
                      <a:r>
                        <a:rPr lang="fr-FR" baseline="0" dirty="0" smtClean="0"/>
                        <a:t> ?</a:t>
                      </a:r>
                    </a:p>
                    <a:p>
                      <a:r>
                        <a:rPr lang="fr-FR" baseline="0" dirty="0" smtClean="0"/>
                        <a:t>Of </a:t>
                      </a:r>
                      <a:r>
                        <a:rPr lang="fr-FR" baseline="0" dirty="0" err="1" smtClean="0"/>
                        <a:t>incoming</a:t>
                      </a:r>
                      <a:r>
                        <a:rPr lang="fr-FR" baseline="0" dirty="0" smtClean="0"/>
                        <a:t> </a:t>
                      </a:r>
                      <a:r>
                        <a:rPr lang="fr-FR" baseline="0" dirty="0" err="1" smtClean="0"/>
                        <a:t>students</a:t>
                      </a:r>
                      <a:r>
                        <a:rPr lang="fr-FR" baseline="0" dirty="0" smtClean="0"/>
                        <a:t> ?</a:t>
                      </a:r>
                    </a:p>
                    <a:p>
                      <a:r>
                        <a:rPr lang="fr-FR" baseline="0" dirty="0" smtClean="0"/>
                        <a:t>To/ </a:t>
                      </a:r>
                      <a:r>
                        <a:rPr lang="fr-FR" baseline="0" dirty="0" err="1" smtClean="0"/>
                        <a:t>from</a:t>
                      </a:r>
                      <a:r>
                        <a:rPr lang="fr-FR" baseline="0" dirty="0" smtClean="0"/>
                        <a:t> </a:t>
                      </a:r>
                      <a:r>
                        <a:rPr lang="fr-FR" baseline="0" dirty="0" err="1" smtClean="0"/>
                        <a:t>which</a:t>
                      </a:r>
                      <a:r>
                        <a:rPr lang="fr-FR" baseline="0" dirty="0" smtClean="0"/>
                        <a:t> countries ?</a:t>
                      </a:r>
                    </a:p>
                    <a:p>
                      <a:endParaRPr lang="fr-FR" baseline="0" dirty="0" smtClean="0"/>
                    </a:p>
                    <a:p>
                      <a:r>
                        <a:rPr lang="fr-FR" baseline="0" dirty="0" smtClean="0"/>
                        <a:t>Support to </a:t>
                      </a:r>
                      <a:r>
                        <a:rPr lang="fr-FR" baseline="0" dirty="0" err="1" smtClean="0"/>
                        <a:t>learn</a:t>
                      </a:r>
                      <a:r>
                        <a:rPr lang="fr-FR" baseline="0" dirty="0" smtClean="0"/>
                        <a:t> / practice a </a:t>
                      </a:r>
                      <a:r>
                        <a:rPr lang="fr-FR" baseline="0" dirty="0" err="1" smtClean="0"/>
                        <a:t>foreign</a:t>
                      </a:r>
                      <a:r>
                        <a:rPr lang="fr-FR" baseline="0" dirty="0" smtClean="0"/>
                        <a:t> </a:t>
                      </a:r>
                      <a:r>
                        <a:rPr lang="fr-FR" baseline="0" dirty="0" err="1" smtClean="0"/>
                        <a:t>language</a:t>
                      </a:r>
                      <a:r>
                        <a:rPr lang="fr-FR" baseline="0" dirty="0" smtClean="0"/>
                        <a:t>  ?</a:t>
                      </a:r>
                    </a:p>
                    <a:p>
                      <a:r>
                        <a:rPr lang="fr-FR" baseline="0" dirty="0" smtClean="0"/>
                        <a:t>Face to face / online / </a:t>
                      </a:r>
                      <a:r>
                        <a:rPr lang="fr-FR" baseline="0" dirty="0" err="1" smtClean="0"/>
                        <a:t>lab</a:t>
                      </a:r>
                      <a:r>
                        <a:rPr lang="fr-FR" baseline="0" dirty="0" smtClean="0"/>
                        <a:t> </a:t>
                      </a:r>
                    </a:p>
                    <a:p>
                      <a:r>
                        <a:rPr lang="fr-FR" baseline="0" dirty="0" smtClean="0"/>
                        <a:t>How do </a:t>
                      </a:r>
                      <a:r>
                        <a:rPr lang="fr-FR" baseline="0" dirty="0" err="1" smtClean="0"/>
                        <a:t>you</a:t>
                      </a:r>
                      <a:r>
                        <a:rPr lang="fr-FR" baseline="0" dirty="0" smtClean="0"/>
                        <a:t> </a:t>
                      </a:r>
                      <a:r>
                        <a:rPr lang="fr-FR" baseline="0" dirty="0" err="1" smtClean="0"/>
                        <a:t>assess</a:t>
                      </a:r>
                      <a:r>
                        <a:rPr lang="fr-FR" baseline="0" dirty="0" smtClean="0"/>
                        <a:t> the </a:t>
                      </a:r>
                      <a:r>
                        <a:rPr lang="fr-FR" baseline="0" dirty="0" err="1" smtClean="0"/>
                        <a:t>students</a:t>
                      </a:r>
                      <a:r>
                        <a:rPr lang="fr-FR" baseline="0" dirty="0" smtClean="0"/>
                        <a:t>’ </a:t>
                      </a:r>
                      <a:r>
                        <a:rPr lang="fr-FR" baseline="0" dirty="0" err="1" smtClean="0"/>
                        <a:t>level</a:t>
                      </a:r>
                      <a:r>
                        <a:rPr lang="fr-FR" baseline="0" dirty="0" smtClean="0"/>
                        <a:t> in a </a:t>
                      </a:r>
                      <a:r>
                        <a:rPr lang="fr-FR" baseline="0" dirty="0" err="1" smtClean="0"/>
                        <a:t>foreign</a:t>
                      </a:r>
                      <a:r>
                        <a:rPr lang="fr-FR" baseline="0" dirty="0" smtClean="0"/>
                        <a:t> </a:t>
                      </a:r>
                      <a:r>
                        <a:rPr lang="fr-FR" baseline="0" dirty="0" err="1" smtClean="0"/>
                        <a:t>language</a:t>
                      </a:r>
                      <a:r>
                        <a:rPr lang="fr-FR" baseline="0" dirty="0" smtClean="0"/>
                        <a:t> ?</a:t>
                      </a:r>
                      <a:endParaRPr lang="fr-FR" dirty="0"/>
                    </a:p>
                  </a:txBody>
                  <a:tcPr/>
                </a:tc>
              </a:tr>
            </a:tbl>
          </a:graphicData>
        </a:graphic>
      </p:graphicFrame>
    </p:spTree>
    <p:extLst>
      <p:ext uri="{BB962C8B-B14F-4D97-AF65-F5344CB8AC3E}">
        <p14:creationId xmlns:p14="http://schemas.microsoft.com/office/powerpoint/2010/main" val="2857556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100" dirty="0" err="1"/>
              <a:t>Expert’s</a:t>
            </a:r>
            <a:r>
              <a:rPr lang="fr-FR" sz="3100" dirty="0"/>
              <a:t> </a:t>
            </a:r>
            <a:r>
              <a:rPr lang="fr-FR" sz="3100" dirty="0" err="1"/>
              <a:t>work</a:t>
            </a:r>
            <a:r>
              <a:rPr lang="fr-FR" sz="3100" dirty="0"/>
              <a:t> </a:t>
            </a:r>
            <a:r>
              <a:rPr lang="fr-FR" sz="3100" dirty="0" err="1"/>
              <a:t>before</a:t>
            </a:r>
            <a:r>
              <a:rPr lang="fr-FR" sz="3100" dirty="0"/>
              <a:t> the </a:t>
            </a:r>
            <a:r>
              <a:rPr lang="fr-FR" sz="3100" dirty="0" err="1"/>
              <a:t>visit</a:t>
            </a:r>
            <a:r>
              <a:rPr lang="fr-FR" dirty="0"/>
              <a:t/>
            </a:r>
            <a:br>
              <a:rPr lang="fr-FR" dirty="0"/>
            </a:br>
            <a:r>
              <a:rPr lang="fr-FR" sz="3100" dirty="0"/>
              <a:t>An </a:t>
            </a:r>
            <a:r>
              <a:rPr lang="fr-FR" sz="3100" dirty="0" err="1"/>
              <a:t>example</a:t>
            </a:r>
            <a:r>
              <a:rPr lang="fr-FR" sz="3100" dirty="0"/>
              <a:t> : Computer Engineering ASOIU</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03461941"/>
              </p:ext>
            </p:extLst>
          </p:nvPr>
        </p:nvGraphicFramePr>
        <p:xfrm>
          <a:off x="457200" y="1600200"/>
          <a:ext cx="8229600" cy="2651759"/>
        </p:xfrm>
        <a:graphic>
          <a:graphicData uri="http://schemas.openxmlformats.org/drawingml/2006/table">
            <a:tbl>
              <a:tblPr firstRow="1" bandRow="1">
                <a:tableStyleId>{5C22544A-7EE6-4342-B048-85BDC9FD1C3A}</a:tableStyleId>
              </a:tblPr>
              <a:tblGrid>
                <a:gridCol w="8229600"/>
              </a:tblGrid>
              <a:tr h="370840">
                <a:tc>
                  <a:txBody>
                    <a:bodyPr/>
                    <a:lstStyle/>
                    <a:p>
                      <a:r>
                        <a:rPr lang="en-GB" sz="1800" b="1" i="1" kern="1200" dirty="0" smtClean="0">
                          <a:solidFill>
                            <a:schemeClr val="lt1"/>
                          </a:solidFill>
                          <a:effectLst/>
                          <a:latin typeface="+mn-lt"/>
                          <a:ea typeface="+mn-ea"/>
                          <a:cs typeface="+mn-cs"/>
                        </a:rPr>
                        <a:t>5.7. There is an opportunity to educate students with special needs within the curriculum;</a:t>
                      </a:r>
                      <a:endParaRPr lang="en-US" sz="1800" b="1" i="1" kern="1200" dirty="0" smtClean="0">
                        <a:solidFill>
                          <a:schemeClr val="lt1"/>
                        </a:solidFill>
                        <a:effectLst/>
                        <a:latin typeface="+mn-lt"/>
                        <a:ea typeface="+mn-ea"/>
                        <a:cs typeface="+mn-cs"/>
                      </a:endParaRPr>
                    </a:p>
                    <a:p>
                      <a:pPr lvl="0"/>
                      <a:r>
                        <a:rPr lang="en-GB" sz="1800" b="1" kern="1200" dirty="0" smtClean="0">
                          <a:solidFill>
                            <a:schemeClr val="lt1"/>
                          </a:solidFill>
                          <a:effectLst/>
                          <a:latin typeface="+mn-lt"/>
                          <a:ea typeface="+mn-ea"/>
                          <a:cs typeface="+mn-cs"/>
                        </a:rPr>
                        <a:t>Student-student meetings are organized taking into consideration the needs and differences of the student. Special conditions are created for those who do not finish their education program (left out of school / incomplete education).</a:t>
                      </a:r>
                      <a:endParaRPr lang="en-US" sz="1800" b="1" kern="1200" dirty="0" smtClean="0">
                        <a:solidFill>
                          <a:schemeClr val="lt1"/>
                        </a:solidFill>
                        <a:effectLst/>
                        <a:latin typeface="+mn-lt"/>
                        <a:ea typeface="+mn-ea"/>
                        <a:cs typeface="+mn-cs"/>
                      </a:endParaRPr>
                    </a:p>
                    <a:p>
                      <a:endParaRPr lang="fr-FR" dirty="0"/>
                    </a:p>
                  </a:txBody>
                  <a:tcPr/>
                </a:tc>
              </a:tr>
              <a:tr h="370840">
                <a:tc>
                  <a:txBody>
                    <a:bodyPr/>
                    <a:lstStyle/>
                    <a:p>
                      <a:r>
                        <a:rPr lang="fr-FR" dirty="0" smtClean="0"/>
                        <a:t>The case of </a:t>
                      </a:r>
                      <a:r>
                        <a:rPr lang="fr-FR" dirty="0" err="1" smtClean="0"/>
                        <a:t>students</a:t>
                      </a:r>
                      <a:r>
                        <a:rPr lang="fr-FR" dirty="0" smtClean="0"/>
                        <a:t> </a:t>
                      </a:r>
                      <a:r>
                        <a:rPr lang="fr-FR" dirty="0" err="1" smtClean="0"/>
                        <a:t>with</a:t>
                      </a:r>
                      <a:r>
                        <a:rPr lang="fr-FR" dirty="0" smtClean="0"/>
                        <a:t> </a:t>
                      </a:r>
                      <a:r>
                        <a:rPr lang="fr-FR" dirty="0" err="1" smtClean="0"/>
                        <a:t>special</a:t>
                      </a:r>
                      <a:r>
                        <a:rPr lang="fr-FR" dirty="0" smtClean="0"/>
                        <a:t> </a:t>
                      </a:r>
                      <a:r>
                        <a:rPr lang="fr-FR" dirty="0" err="1" smtClean="0"/>
                        <a:t>needs</a:t>
                      </a:r>
                      <a:r>
                        <a:rPr lang="fr-FR" dirty="0" smtClean="0"/>
                        <a:t> </a:t>
                      </a:r>
                      <a:r>
                        <a:rPr lang="fr-FR" dirty="0" err="1" smtClean="0"/>
                        <a:t>is</a:t>
                      </a:r>
                      <a:r>
                        <a:rPr lang="fr-FR" baseline="0" dirty="0" smtClean="0"/>
                        <a:t> </a:t>
                      </a:r>
                      <a:r>
                        <a:rPr lang="fr-FR" baseline="0" dirty="0" err="1" smtClean="0"/>
                        <a:t>different</a:t>
                      </a:r>
                      <a:r>
                        <a:rPr lang="fr-FR" baseline="0" dirty="0" smtClean="0"/>
                        <a:t> </a:t>
                      </a:r>
                      <a:r>
                        <a:rPr lang="fr-FR" baseline="0" dirty="0" err="1" smtClean="0"/>
                        <a:t>from</a:t>
                      </a:r>
                      <a:r>
                        <a:rPr lang="fr-FR" baseline="0" dirty="0" smtClean="0"/>
                        <a:t> the issue of </a:t>
                      </a:r>
                      <a:r>
                        <a:rPr lang="fr-FR" baseline="0" dirty="0" err="1" smtClean="0"/>
                        <a:t>students</a:t>
                      </a:r>
                      <a:r>
                        <a:rPr lang="fr-FR" baseline="0" dirty="0" smtClean="0"/>
                        <a:t> </a:t>
                      </a:r>
                      <a:r>
                        <a:rPr lang="fr-FR" baseline="0" dirty="0" err="1" smtClean="0"/>
                        <a:t>who</a:t>
                      </a:r>
                      <a:r>
                        <a:rPr lang="fr-FR" baseline="0" dirty="0" smtClean="0"/>
                        <a:t> </a:t>
                      </a:r>
                      <a:r>
                        <a:rPr lang="fr-FR" baseline="0" dirty="0" err="1" smtClean="0"/>
                        <a:t>leave</a:t>
                      </a:r>
                      <a:r>
                        <a:rPr lang="fr-FR" baseline="0" dirty="0" smtClean="0"/>
                        <a:t> </a:t>
                      </a:r>
                      <a:r>
                        <a:rPr lang="fr-FR" baseline="0" dirty="0" err="1" smtClean="0"/>
                        <a:t>university</a:t>
                      </a:r>
                      <a:r>
                        <a:rPr lang="fr-FR" baseline="0" dirty="0" smtClean="0"/>
                        <a:t> </a:t>
                      </a:r>
                      <a:r>
                        <a:rPr lang="fr-FR" baseline="0" dirty="0" err="1" smtClean="0"/>
                        <a:t>without</a:t>
                      </a:r>
                      <a:r>
                        <a:rPr lang="fr-FR" baseline="0" dirty="0" smtClean="0"/>
                        <a:t> </a:t>
                      </a:r>
                      <a:r>
                        <a:rPr lang="fr-FR" baseline="0" dirty="0" err="1" smtClean="0"/>
                        <a:t>graduating</a:t>
                      </a:r>
                      <a:endParaRPr lang="fr-FR" baseline="0" dirty="0" smtClean="0"/>
                    </a:p>
                    <a:p>
                      <a:r>
                        <a:rPr lang="fr-FR" baseline="0" dirty="0" smtClean="0"/>
                        <a:t>Are </a:t>
                      </a:r>
                      <a:r>
                        <a:rPr lang="fr-FR" baseline="0" dirty="0" err="1" smtClean="0"/>
                        <a:t>students</a:t>
                      </a:r>
                      <a:r>
                        <a:rPr lang="fr-FR" baseline="0" dirty="0" smtClean="0"/>
                        <a:t> </a:t>
                      </a:r>
                      <a:r>
                        <a:rPr lang="fr-FR" baseline="0" dirty="0" err="1" smtClean="0"/>
                        <a:t>with</a:t>
                      </a:r>
                      <a:r>
                        <a:rPr lang="fr-FR" baseline="0" dirty="0" smtClean="0"/>
                        <a:t> </a:t>
                      </a:r>
                      <a:r>
                        <a:rPr lang="fr-FR" baseline="0" dirty="0" err="1" smtClean="0"/>
                        <a:t>disabilities</a:t>
                      </a:r>
                      <a:r>
                        <a:rPr lang="fr-FR" baseline="0" dirty="0" smtClean="0"/>
                        <a:t> </a:t>
                      </a:r>
                      <a:r>
                        <a:rPr lang="fr-FR" baseline="0" dirty="0" err="1" smtClean="0"/>
                        <a:t>helped</a:t>
                      </a:r>
                      <a:r>
                        <a:rPr lang="fr-FR" baseline="0" dirty="0" smtClean="0"/>
                        <a:t> and how are </a:t>
                      </a:r>
                      <a:r>
                        <a:rPr lang="fr-FR" baseline="0" dirty="0" err="1" smtClean="0"/>
                        <a:t>they</a:t>
                      </a:r>
                      <a:r>
                        <a:rPr lang="fr-FR" baseline="0" dirty="0" smtClean="0"/>
                        <a:t> </a:t>
                      </a:r>
                      <a:r>
                        <a:rPr lang="fr-FR" baseline="0" dirty="0" err="1" smtClean="0"/>
                        <a:t>taken</a:t>
                      </a:r>
                      <a:r>
                        <a:rPr lang="fr-FR" baseline="0" dirty="0" smtClean="0"/>
                        <a:t> </a:t>
                      </a:r>
                      <a:r>
                        <a:rPr lang="fr-FR" baseline="0" dirty="0" err="1" smtClean="0"/>
                        <a:t>into</a:t>
                      </a:r>
                      <a:r>
                        <a:rPr lang="fr-FR" baseline="0" dirty="0" smtClean="0"/>
                        <a:t> </a:t>
                      </a:r>
                      <a:r>
                        <a:rPr lang="fr-FR" baseline="0" dirty="0" err="1" smtClean="0"/>
                        <a:t>consideration</a:t>
                      </a:r>
                      <a:r>
                        <a:rPr lang="fr-FR" baseline="0" dirty="0" smtClean="0"/>
                        <a:t> ?</a:t>
                      </a:r>
                      <a:endParaRPr lang="fr-FR" dirty="0"/>
                    </a:p>
                  </a:txBody>
                  <a:tcPr/>
                </a:tc>
              </a:tr>
            </a:tbl>
          </a:graphicData>
        </a:graphic>
      </p:graphicFrame>
    </p:spTree>
    <p:extLst>
      <p:ext uri="{BB962C8B-B14F-4D97-AF65-F5344CB8AC3E}">
        <p14:creationId xmlns:p14="http://schemas.microsoft.com/office/powerpoint/2010/main" val="452542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Discussion</a:t>
            </a:r>
          </a:p>
          <a:p>
            <a:r>
              <a:rPr lang="fr-FR" dirty="0" err="1" smtClean="0"/>
              <a:t>Practical</a:t>
            </a:r>
            <a:r>
              <a:rPr lang="fr-FR" dirty="0" smtClean="0"/>
              <a:t> </a:t>
            </a:r>
            <a:r>
              <a:rPr lang="fr-FR" dirty="0" err="1" smtClean="0"/>
              <a:t>exercise</a:t>
            </a:r>
            <a:endParaRPr lang="fr-FR" dirty="0"/>
          </a:p>
        </p:txBody>
      </p:sp>
    </p:spTree>
    <p:extLst>
      <p:ext uri="{BB962C8B-B14F-4D97-AF65-F5344CB8AC3E}">
        <p14:creationId xmlns:p14="http://schemas.microsoft.com/office/powerpoint/2010/main" val="16773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0000FF"/>
                </a:solidFill>
              </a:rPr>
              <a:t>The </a:t>
            </a:r>
            <a:r>
              <a:rPr lang="fr-FR" sz="2800" dirty="0" err="1" smtClean="0">
                <a:solidFill>
                  <a:srgbClr val="0000FF"/>
                </a:solidFill>
              </a:rPr>
              <a:t>different</a:t>
            </a:r>
            <a:r>
              <a:rPr lang="fr-FR" sz="2800" dirty="0" smtClean="0">
                <a:solidFill>
                  <a:srgbClr val="0000FF"/>
                </a:solidFill>
              </a:rPr>
              <a:t> parts of the </a:t>
            </a:r>
            <a:r>
              <a:rPr lang="fr-FR" sz="2800" dirty="0" err="1" smtClean="0">
                <a:solidFill>
                  <a:srgbClr val="0000FF"/>
                </a:solidFill>
              </a:rPr>
              <a:t>study</a:t>
            </a:r>
            <a:r>
              <a:rPr lang="fr-FR" sz="2800" dirty="0" smtClean="0">
                <a:solidFill>
                  <a:srgbClr val="0000FF"/>
                </a:solidFill>
              </a:rPr>
              <a:t> programme </a:t>
            </a:r>
            <a:r>
              <a:rPr lang="fr-FR" sz="2800" dirty="0" err="1" smtClean="0">
                <a:solidFill>
                  <a:srgbClr val="0000FF"/>
                </a:solidFill>
              </a:rPr>
              <a:t>analysis</a:t>
            </a:r>
            <a:r>
              <a:rPr lang="fr-FR" sz="2800" dirty="0" smtClean="0">
                <a:solidFill>
                  <a:srgbClr val="0000FF"/>
                </a:solidFill>
              </a:rPr>
              <a:t> :</a:t>
            </a:r>
            <a:r>
              <a:rPr lang="fr-FR" sz="2800" smtClean="0">
                <a:solidFill>
                  <a:srgbClr val="0000FF"/>
                </a:solidFill>
              </a:rPr>
              <a:t/>
            </a:r>
            <a:br>
              <a:rPr lang="fr-FR" sz="2800" smtClean="0">
                <a:solidFill>
                  <a:srgbClr val="0000FF"/>
                </a:solidFill>
              </a:rPr>
            </a:br>
            <a:r>
              <a:rPr lang="fr-FR" sz="2800" smtClean="0">
                <a:solidFill>
                  <a:srgbClr val="0000FF"/>
                </a:solidFill>
              </a:rPr>
              <a:t>main </a:t>
            </a:r>
            <a:r>
              <a:rPr lang="fr-FR" sz="2800" dirty="0" err="1" smtClean="0">
                <a:solidFill>
                  <a:srgbClr val="0000FF"/>
                </a:solidFill>
              </a:rPr>
              <a:t>features</a:t>
            </a:r>
            <a:endParaRPr lang="fr-FR" sz="2800" dirty="0">
              <a:solidFill>
                <a:srgbClr val="0000FF"/>
              </a:solidFill>
            </a:endParaRPr>
          </a:p>
        </p:txBody>
      </p:sp>
      <p:sp>
        <p:nvSpPr>
          <p:cNvPr id="3" name="Espace réservé du contenu 2"/>
          <p:cNvSpPr>
            <a:spLocks noGrp="1"/>
          </p:cNvSpPr>
          <p:nvPr>
            <p:ph idx="1"/>
          </p:nvPr>
        </p:nvSpPr>
        <p:spPr/>
        <p:txBody>
          <a:bodyPr>
            <a:normAutofit/>
          </a:bodyPr>
          <a:lstStyle/>
          <a:p>
            <a:pPr marL="514350" indent="-514350">
              <a:buAutoNum type="arabicPeriod"/>
            </a:pPr>
            <a:r>
              <a:rPr lang="fr-FR" sz="2400" dirty="0" smtClean="0"/>
              <a:t>The objective and </a:t>
            </a:r>
            <a:r>
              <a:rPr lang="fr-FR" sz="2400" dirty="0" err="1" smtClean="0"/>
              <a:t>learning</a:t>
            </a:r>
            <a:r>
              <a:rPr lang="fr-FR" sz="2400" dirty="0" smtClean="0"/>
              <a:t> </a:t>
            </a:r>
            <a:r>
              <a:rPr lang="fr-FR" sz="2400" dirty="0" err="1" smtClean="0"/>
              <a:t>outcomes</a:t>
            </a:r>
            <a:r>
              <a:rPr lang="fr-FR" sz="2400" dirty="0" smtClean="0"/>
              <a:t> of the programme</a:t>
            </a:r>
          </a:p>
          <a:p>
            <a:pPr marL="514350" indent="-514350">
              <a:buAutoNum type="arabicPeriod"/>
            </a:pPr>
            <a:r>
              <a:rPr lang="fr-FR" sz="2400" dirty="0" smtClean="0"/>
              <a:t>Curriculum design</a:t>
            </a:r>
          </a:p>
          <a:p>
            <a:pPr marL="514350" indent="-514350">
              <a:buAutoNum type="arabicPeriod"/>
            </a:pPr>
            <a:r>
              <a:rPr lang="fr-FR" sz="2400" dirty="0" err="1" smtClean="0"/>
              <a:t>Teaching</a:t>
            </a:r>
            <a:r>
              <a:rPr lang="fr-FR" sz="2400" dirty="0" smtClean="0"/>
              <a:t> staff</a:t>
            </a:r>
          </a:p>
          <a:p>
            <a:pPr marL="514350" indent="-514350">
              <a:buAutoNum type="arabicPeriod"/>
            </a:pPr>
            <a:r>
              <a:rPr lang="fr-FR" sz="2400" dirty="0" err="1" smtClean="0"/>
              <a:t>Facilities</a:t>
            </a:r>
            <a:r>
              <a:rPr lang="fr-FR" sz="2400" dirty="0" smtClean="0"/>
              <a:t> and </a:t>
            </a:r>
            <a:r>
              <a:rPr lang="fr-FR" sz="2400" dirty="0" err="1" smtClean="0"/>
              <a:t>learning</a:t>
            </a:r>
            <a:r>
              <a:rPr lang="fr-FR" sz="2400" dirty="0" smtClean="0"/>
              <a:t> </a:t>
            </a:r>
            <a:r>
              <a:rPr lang="fr-FR" sz="2400" dirty="0" err="1" smtClean="0"/>
              <a:t>resources</a:t>
            </a:r>
            <a:endParaRPr lang="fr-FR" sz="2400" dirty="0" smtClean="0"/>
          </a:p>
          <a:p>
            <a:pPr marL="514350" indent="-514350">
              <a:buAutoNum type="arabicPeriod"/>
            </a:pPr>
            <a:r>
              <a:rPr lang="fr-FR" sz="2400" dirty="0" err="1" smtClean="0"/>
              <a:t>Study</a:t>
            </a:r>
            <a:r>
              <a:rPr lang="fr-FR" sz="2400" dirty="0" smtClean="0"/>
              <a:t> </a:t>
            </a:r>
            <a:r>
              <a:rPr lang="fr-FR" sz="2400" dirty="0" err="1" smtClean="0"/>
              <a:t>process</a:t>
            </a:r>
            <a:r>
              <a:rPr lang="fr-FR" sz="2400" dirty="0" smtClean="0"/>
              <a:t> and </a:t>
            </a:r>
            <a:r>
              <a:rPr lang="fr-FR" sz="2400" dirty="0" err="1" smtClean="0"/>
              <a:t>assessment</a:t>
            </a:r>
            <a:r>
              <a:rPr lang="fr-FR" sz="2400" dirty="0" smtClean="0"/>
              <a:t> of the performance of </a:t>
            </a:r>
            <a:r>
              <a:rPr lang="fr-FR" sz="2400" dirty="0" err="1" smtClean="0"/>
              <a:t>students</a:t>
            </a:r>
            <a:endParaRPr lang="fr-FR" sz="2400" dirty="0" smtClean="0"/>
          </a:p>
          <a:p>
            <a:pPr marL="514350" indent="-514350">
              <a:buAutoNum type="arabicPeriod"/>
            </a:pPr>
            <a:r>
              <a:rPr lang="fr-FR" sz="2400" dirty="0" smtClean="0"/>
              <a:t>Management of the programme</a:t>
            </a:r>
          </a:p>
          <a:p>
            <a:pPr marL="514350" indent="-514350">
              <a:buAutoNum type="arabicPeriod"/>
            </a:pPr>
            <a:endParaRPr lang="fr-FR" sz="2400" dirty="0"/>
          </a:p>
          <a:p>
            <a:pPr marL="0" indent="0">
              <a:buNone/>
            </a:pPr>
            <a:r>
              <a:rPr lang="fr-FR" sz="2400" dirty="0" smtClean="0"/>
              <a:t>The SER </a:t>
            </a:r>
            <a:r>
              <a:rPr lang="fr-FR" sz="2400" dirty="0" err="1" smtClean="0"/>
              <a:t>follows</a:t>
            </a:r>
            <a:r>
              <a:rPr lang="fr-FR" sz="2400" dirty="0" smtClean="0"/>
              <a:t> </a:t>
            </a:r>
            <a:r>
              <a:rPr lang="fr-FR" sz="2400" dirty="0" err="1" smtClean="0"/>
              <a:t>this</a:t>
            </a:r>
            <a:r>
              <a:rPr lang="fr-FR" sz="2400" dirty="0" smtClean="0"/>
              <a:t> </a:t>
            </a:r>
            <a:r>
              <a:rPr lang="fr-FR" sz="2400" dirty="0" err="1" smtClean="0"/>
              <a:t>summary</a:t>
            </a:r>
            <a:r>
              <a:rPr lang="fr-FR" sz="2400" dirty="0" smtClean="0"/>
              <a:t> plan and the report </a:t>
            </a:r>
            <a:r>
              <a:rPr lang="fr-FR" sz="2400" dirty="0" err="1" smtClean="0"/>
              <a:t>will</a:t>
            </a:r>
            <a:r>
              <a:rPr lang="fr-FR" sz="2400" dirty="0" smtClean="0"/>
              <a:t> have to do the </a:t>
            </a:r>
            <a:r>
              <a:rPr lang="fr-FR" sz="2400" dirty="0" err="1" smtClean="0"/>
              <a:t>same</a:t>
            </a:r>
            <a:endParaRPr lang="fr-FR" sz="2400" dirty="0"/>
          </a:p>
        </p:txBody>
      </p:sp>
    </p:spTree>
    <p:extLst>
      <p:ext uri="{BB962C8B-B14F-4D97-AF65-F5344CB8AC3E}">
        <p14:creationId xmlns:p14="http://schemas.microsoft.com/office/powerpoint/2010/main" val="345596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mile stones of the QA system (1)</a:t>
            </a:r>
            <a:endParaRPr lang="fr-FR" dirty="0"/>
          </a:p>
        </p:txBody>
      </p:sp>
      <p:sp>
        <p:nvSpPr>
          <p:cNvPr id="3" name="Espace réservé du contenu 2"/>
          <p:cNvSpPr>
            <a:spLocks noGrp="1"/>
          </p:cNvSpPr>
          <p:nvPr>
            <p:ph idx="1"/>
          </p:nvPr>
        </p:nvSpPr>
        <p:spPr>
          <a:xfrm>
            <a:off x="457200" y="1417638"/>
            <a:ext cx="8229600" cy="5195824"/>
          </a:xfrm>
        </p:spPr>
        <p:txBody>
          <a:bodyPr>
            <a:normAutofit fontScale="55000" lnSpcReduction="20000"/>
          </a:bodyPr>
          <a:lstStyle/>
          <a:p>
            <a:pPr marL="914400" lvl="2" indent="0">
              <a:buNone/>
              <a:defRPr/>
            </a:pPr>
            <a:r>
              <a:rPr lang="fr-FR" altLang="fr-FR" sz="3300" dirty="0" smtClean="0">
                <a:solidFill>
                  <a:srgbClr val="FF0000"/>
                </a:solidFill>
              </a:rPr>
              <a:t>1. </a:t>
            </a:r>
            <a:r>
              <a:rPr lang="fr-FR" altLang="fr-FR" sz="3300" dirty="0" err="1" smtClean="0">
                <a:solidFill>
                  <a:srgbClr val="FF0000"/>
                </a:solidFill>
              </a:rPr>
              <a:t>Bologna</a:t>
            </a:r>
            <a:r>
              <a:rPr lang="fr-FR" altLang="fr-FR" sz="3300" dirty="0" smtClean="0">
                <a:solidFill>
                  <a:srgbClr val="FF0000"/>
                </a:solidFill>
              </a:rPr>
              <a:t> </a:t>
            </a:r>
            <a:r>
              <a:rPr lang="fr-FR" altLang="fr-FR" sz="3300" dirty="0" err="1">
                <a:solidFill>
                  <a:srgbClr val="FF0000"/>
                </a:solidFill>
              </a:rPr>
              <a:t>Process</a:t>
            </a:r>
            <a:r>
              <a:rPr lang="fr-FR" altLang="fr-FR" sz="3300" dirty="0">
                <a:solidFill>
                  <a:srgbClr val="FF0000"/>
                </a:solidFill>
              </a:rPr>
              <a:t> –Berlin Communiqué 2003 </a:t>
            </a:r>
            <a:r>
              <a:rPr lang="fr-FR" altLang="fr-FR" sz="3300" dirty="0" smtClean="0">
                <a:solidFill>
                  <a:srgbClr val="FF0000"/>
                </a:solidFill>
              </a:rPr>
              <a:t>:</a:t>
            </a:r>
            <a:endParaRPr lang="fr-FR" altLang="fr-FR" sz="3300" dirty="0" smtClean="0">
              <a:solidFill>
                <a:srgbClr val="FF0066"/>
              </a:solidFill>
            </a:endParaRPr>
          </a:p>
          <a:p>
            <a:pPr lvl="2">
              <a:defRPr/>
            </a:pPr>
            <a:r>
              <a:rPr lang="en-US" altLang="fr-FR" sz="3300" dirty="0" smtClean="0"/>
              <a:t>Quality </a:t>
            </a:r>
            <a:r>
              <a:rPr lang="en-US" altLang="fr-FR" sz="3300" dirty="0"/>
              <a:t>of HE at the heart of the European HE Area </a:t>
            </a:r>
            <a:r>
              <a:rPr lang="en-US" altLang="fr-FR" sz="3300" dirty="0" smtClean="0"/>
              <a:t>;</a:t>
            </a:r>
            <a:endParaRPr lang="fr-FR" altLang="fr-FR" sz="3300" dirty="0"/>
          </a:p>
          <a:p>
            <a:pPr lvl="2">
              <a:defRPr/>
            </a:pPr>
            <a:r>
              <a:rPr lang="en-US" altLang="fr-FR" sz="3300" dirty="0" smtClean="0"/>
              <a:t> </a:t>
            </a:r>
            <a:r>
              <a:rPr lang="en-US" altLang="fr-FR" sz="3300" dirty="0"/>
              <a:t>Primary responsibility lies with each HEI </a:t>
            </a:r>
            <a:r>
              <a:rPr lang="en-US" altLang="fr-FR" sz="3300" dirty="0" smtClean="0"/>
              <a:t>itself</a:t>
            </a:r>
          </a:p>
          <a:p>
            <a:pPr marL="914400" lvl="2" indent="0">
              <a:buNone/>
              <a:defRPr/>
            </a:pPr>
            <a:endParaRPr lang="en-US" altLang="fr-FR" sz="3300" dirty="0"/>
          </a:p>
          <a:p>
            <a:pPr marL="914400" lvl="2" indent="0">
              <a:buNone/>
              <a:defRPr/>
            </a:pPr>
            <a:r>
              <a:rPr lang="en-US" altLang="fr-FR" sz="3300" dirty="0" smtClean="0">
                <a:solidFill>
                  <a:srgbClr val="FF0000"/>
                </a:solidFill>
              </a:rPr>
              <a:t>2. Bologna Process </a:t>
            </a:r>
            <a:r>
              <a:rPr lang="mr-IN" altLang="fr-FR" sz="3300" dirty="0" smtClean="0">
                <a:solidFill>
                  <a:srgbClr val="FF0000"/>
                </a:solidFill>
              </a:rPr>
              <a:t>–</a:t>
            </a:r>
            <a:r>
              <a:rPr lang="en-US" altLang="fr-FR" sz="3300" dirty="0" smtClean="0">
                <a:solidFill>
                  <a:srgbClr val="FF0000"/>
                </a:solidFill>
              </a:rPr>
              <a:t> Bergen  Communiqué 2005 :</a:t>
            </a:r>
          </a:p>
          <a:p>
            <a:pPr lvl="2">
              <a:defRPr/>
            </a:pPr>
            <a:r>
              <a:rPr lang="en-US" altLang="fr-FR" sz="3300" dirty="0" smtClean="0"/>
              <a:t>Standards </a:t>
            </a:r>
            <a:r>
              <a:rPr lang="en-US" altLang="fr-FR" sz="3300" dirty="0"/>
              <a:t>and guidelines for quality assurance in the European Higher Education Area (ESG</a:t>
            </a:r>
            <a:r>
              <a:rPr lang="en-US" altLang="fr-FR" sz="3300" dirty="0" smtClean="0"/>
              <a:t>)</a:t>
            </a:r>
            <a:r>
              <a:rPr lang="en-GB" dirty="0"/>
              <a:t> </a:t>
            </a:r>
            <a:r>
              <a:rPr lang="en-GB" sz="3300" dirty="0" smtClean="0"/>
              <a:t>are adopted drafted </a:t>
            </a:r>
            <a:r>
              <a:rPr lang="en-GB" sz="3300" dirty="0"/>
              <a:t>by the European Association for Quality Assurance in Higher Education (ENQA) in co-operation and consultation with its member agencies and the other members of the “E4 Group” (ENQA, EUA, EURASHE and ESU)</a:t>
            </a:r>
            <a:endParaRPr lang="en-US" altLang="fr-FR" sz="3300" dirty="0"/>
          </a:p>
          <a:p>
            <a:pPr lvl="2">
              <a:defRPr/>
            </a:pPr>
            <a:r>
              <a:rPr lang="en-US" altLang="fr-FR" sz="3300" dirty="0" smtClean="0"/>
              <a:t>a </a:t>
            </a:r>
            <a:r>
              <a:rPr lang="en-US" altLang="fr-FR" sz="3300" dirty="0"/>
              <a:t>European register of quality assurance agencies based on national review (EQAR</a:t>
            </a:r>
            <a:r>
              <a:rPr lang="en-US" altLang="fr-FR" sz="3300" dirty="0" smtClean="0"/>
              <a:t>)</a:t>
            </a:r>
            <a:endParaRPr lang="en-US" altLang="fr-FR" sz="3300" dirty="0">
              <a:solidFill>
                <a:srgbClr val="FF0000"/>
              </a:solidFill>
            </a:endParaRPr>
          </a:p>
          <a:p>
            <a:pPr marL="914400" lvl="2" indent="0">
              <a:buNone/>
              <a:defRPr/>
            </a:pPr>
            <a:r>
              <a:rPr lang="en-US" altLang="fr-FR" sz="3300" dirty="0" smtClean="0"/>
              <a:t>national </a:t>
            </a:r>
            <a:r>
              <a:rPr lang="en-US" altLang="fr-FR" sz="3300" dirty="0"/>
              <a:t>QA systems should include: </a:t>
            </a:r>
          </a:p>
          <a:p>
            <a:pPr lvl="2">
              <a:defRPr/>
            </a:pPr>
            <a:r>
              <a:rPr lang="en-US" altLang="fr-FR" sz="3300" u="sng" dirty="0" smtClean="0"/>
              <a:t>Evaluation</a:t>
            </a:r>
            <a:r>
              <a:rPr lang="en-US" altLang="fr-FR" sz="3300" dirty="0" smtClean="0"/>
              <a:t> </a:t>
            </a:r>
            <a:r>
              <a:rPr lang="en-US" altLang="fr-FR" sz="3300" dirty="0"/>
              <a:t>of </a:t>
            </a:r>
            <a:r>
              <a:rPr lang="en-US" altLang="fr-FR" sz="3300" dirty="0" err="1"/>
              <a:t>programmes</a:t>
            </a:r>
            <a:r>
              <a:rPr lang="en-US" altLang="fr-FR" sz="3300" dirty="0"/>
              <a:t> or institutions, including internal assessment, external review, participation of students and the publication of </a:t>
            </a:r>
            <a:r>
              <a:rPr lang="en-US" altLang="fr-FR" sz="3300" dirty="0" smtClean="0"/>
              <a:t>results</a:t>
            </a:r>
            <a:endParaRPr lang="en-US" altLang="fr-FR" sz="3300" dirty="0"/>
          </a:p>
          <a:p>
            <a:pPr lvl="2">
              <a:defRPr/>
            </a:pPr>
            <a:r>
              <a:rPr lang="en-US" altLang="fr-FR" sz="3300" dirty="0" smtClean="0"/>
              <a:t>A </a:t>
            </a:r>
            <a:r>
              <a:rPr lang="en-US" altLang="fr-FR" sz="3300" dirty="0"/>
              <a:t>system of </a:t>
            </a:r>
            <a:r>
              <a:rPr lang="en-US" altLang="fr-FR" sz="3300" u="sng" dirty="0"/>
              <a:t>accreditation, certification </a:t>
            </a:r>
            <a:r>
              <a:rPr lang="en-US" altLang="fr-FR" sz="3300" dirty="0"/>
              <a:t>or comparable </a:t>
            </a:r>
            <a:r>
              <a:rPr lang="en-US" altLang="fr-FR" sz="3300" dirty="0" smtClean="0"/>
              <a:t>procedures</a:t>
            </a:r>
            <a:endParaRPr lang="en-US" altLang="fr-FR" sz="3300" dirty="0"/>
          </a:p>
          <a:p>
            <a:pPr lvl="2">
              <a:defRPr/>
            </a:pPr>
            <a:r>
              <a:rPr lang="en-US" altLang="fr-FR" sz="3300" dirty="0" smtClean="0"/>
              <a:t>International </a:t>
            </a:r>
            <a:r>
              <a:rPr lang="en-US" altLang="fr-FR" sz="3300" dirty="0"/>
              <a:t>participation, co-operation and </a:t>
            </a:r>
            <a:r>
              <a:rPr lang="en-US" altLang="fr-FR" sz="3300" dirty="0" smtClean="0"/>
              <a:t>networking</a:t>
            </a:r>
            <a:endParaRPr lang="fr-FR" altLang="fr-FR" sz="3300" dirty="0">
              <a:solidFill>
                <a:srgbClr val="FF0066"/>
              </a:solidFill>
            </a:endParaRPr>
          </a:p>
          <a:p>
            <a:endParaRPr lang="fr-FR" dirty="0"/>
          </a:p>
        </p:txBody>
      </p:sp>
    </p:spTree>
    <p:extLst>
      <p:ext uri="{BB962C8B-B14F-4D97-AF65-F5344CB8AC3E}">
        <p14:creationId xmlns:p14="http://schemas.microsoft.com/office/powerpoint/2010/main" val="3739179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Work</a:t>
            </a:r>
            <a:r>
              <a:rPr lang="fr-FR" dirty="0" smtClean="0"/>
              <a:t> in group </a:t>
            </a:r>
            <a:r>
              <a:rPr lang="fr-FR" dirty="0" err="1" smtClean="0"/>
              <a:t>before</a:t>
            </a:r>
            <a:r>
              <a:rPr lang="fr-FR" dirty="0" smtClean="0"/>
              <a:t> the on site </a:t>
            </a:r>
            <a:r>
              <a:rPr lang="fr-FR" dirty="0" err="1" smtClean="0"/>
              <a:t>visit</a:t>
            </a:r>
            <a:endParaRPr lang="fr-FR" dirty="0"/>
          </a:p>
        </p:txBody>
      </p:sp>
      <p:sp>
        <p:nvSpPr>
          <p:cNvPr id="3" name="Espace réservé du contenu 2"/>
          <p:cNvSpPr>
            <a:spLocks noGrp="1"/>
          </p:cNvSpPr>
          <p:nvPr>
            <p:ph idx="1"/>
          </p:nvPr>
        </p:nvSpPr>
        <p:spPr>
          <a:xfrm>
            <a:off x="457200" y="1417638"/>
            <a:ext cx="8229600" cy="4932362"/>
          </a:xfrm>
        </p:spPr>
        <p:txBody>
          <a:bodyPr>
            <a:normAutofit fontScale="70000" lnSpcReduction="20000"/>
          </a:bodyPr>
          <a:lstStyle/>
          <a:p>
            <a:r>
              <a:rPr lang="en-GB" dirty="0"/>
              <a:t>Review of the self-evaluation </a:t>
            </a:r>
            <a:r>
              <a:rPr lang="en-GB" dirty="0" smtClean="0"/>
              <a:t>report </a:t>
            </a:r>
          </a:p>
          <a:p>
            <a:r>
              <a:rPr lang="en-GB" dirty="0"/>
              <a:t>T</a:t>
            </a:r>
            <a:r>
              <a:rPr lang="en-GB" dirty="0" smtClean="0"/>
              <a:t>oday one criteria (the 6</a:t>
            </a:r>
            <a:r>
              <a:rPr lang="en-GB" baseline="30000" dirty="0" smtClean="0"/>
              <a:t>th</a:t>
            </a:r>
            <a:r>
              <a:rPr lang="en-GB" dirty="0" smtClean="0"/>
              <a:t>) of 2 different institutions</a:t>
            </a:r>
            <a:endParaRPr lang="en-GB" dirty="0"/>
          </a:p>
          <a:p>
            <a:pPr lvl="1"/>
            <a:r>
              <a:rPr lang="en-GB" dirty="0" smtClean="0"/>
              <a:t>Each </a:t>
            </a:r>
            <a:r>
              <a:rPr lang="en-GB" dirty="0"/>
              <a:t>group analyses </a:t>
            </a:r>
            <a:endParaRPr lang="en-GB" dirty="0" smtClean="0"/>
          </a:p>
          <a:p>
            <a:pPr lvl="2"/>
            <a:r>
              <a:rPr lang="en-GB" dirty="0" smtClean="0"/>
              <a:t>whether </a:t>
            </a:r>
            <a:r>
              <a:rPr lang="en-GB" dirty="0"/>
              <a:t>the information provided by HEI is:</a:t>
            </a:r>
          </a:p>
          <a:p>
            <a:pPr lvl="3"/>
            <a:r>
              <a:rPr lang="en-GB" dirty="0"/>
              <a:t>enough for the assessment of the </a:t>
            </a:r>
            <a:r>
              <a:rPr lang="en-GB" dirty="0" smtClean="0"/>
              <a:t>criteria (sometimes it is too much)</a:t>
            </a:r>
            <a:endParaRPr lang="en-GB" dirty="0"/>
          </a:p>
          <a:p>
            <a:pPr lvl="3"/>
            <a:r>
              <a:rPr lang="en-GB" dirty="0"/>
              <a:t>is clear and comprehensive</a:t>
            </a:r>
          </a:p>
          <a:p>
            <a:pPr lvl="3"/>
            <a:r>
              <a:rPr lang="en-GB" dirty="0"/>
              <a:t>what kind of information is missing</a:t>
            </a:r>
          </a:p>
          <a:p>
            <a:pPr lvl="3"/>
            <a:r>
              <a:rPr lang="en-GB" dirty="0"/>
              <a:t>what kind of information should be requested </a:t>
            </a:r>
            <a:r>
              <a:rPr lang="en-GB" b="1" dirty="0"/>
              <a:t>before</a:t>
            </a:r>
            <a:r>
              <a:rPr lang="en-GB" dirty="0"/>
              <a:t> the site-</a:t>
            </a:r>
            <a:r>
              <a:rPr lang="en-GB" dirty="0" smtClean="0"/>
              <a:t>visit (don’t forget to justify why such information is requested)</a:t>
            </a:r>
          </a:p>
          <a:p>
            <a:pPr lvl="3"/>
            <a:r>
              <a:rPr lang="en-GB" dirty="0"/>
              <a:t>w</a:t>
            </a:r>
            <a:r>
              <a:rPr lang="en-GB" dirty="0" smtClean="0"/>
              <a:t>hat kind of information should be requested </a:t>
            </a:r>
            <a:r>
              <a:rPr lang="en-GB" b="1" dirty="0" smtClean="0"/>
              <a:t>during</a:t>
            </a:r>
            <a:r>
              <a:rPr lang="en-GB" dirty="0" smtClean="0"/>
              <a:t> the on-site visit :  </a:t>
            </a:r>
          </a:p>
          <a:p>
            <a:pPr lvl="4"/>
            <a:r>
              <a:rPr lang="en-GB" dirty="0"/>
              <a:t>p</a:t>
            </a:r>
            <a:r>
              <a:rPr lang="en-GB" dirty="0" smtClean="0"/>
              <a:t>rovide examples</a:t>
            </a:r>
          </a:p>
          <a:p>
            <a:pPr lvl="4"/>
            <a:r>
              <a:rPr lang="en-GB" dirty="0"/>
              <a:t>p</a:t>
            </a:r>
            <a:r>
              <a:rPr lang="en-GB" dirty="0" smtClean="0"/>
              <a:t>rovide evidence</a:t>
            </a:r>
          </a:p>
          <a:p>
            <a:pPr lvl="1"/>
            <a:r>
              <a:rPr lang="en-GB" dirty="0" smtClean="0"/>
              <a:t>Each </a:t>
            </a:r>
            <a:r>
              <a:rPr lang="en-GB" dirty="0"/>
              <a:t>group </a:t>
            </a:r>
            <a:r>
              <a:rPr lang="en-GB" dirty="0" smtClean="0"/>
              <a:t>analyses the SWOT provided in the SER (and verify the link between the report and the SWOT)</a:t>
            </a:r>
          </a:p>
          <a:p>
            <a:pPr lvl="2"/>
            <a:r>
              <a:rPr lang="en-GB" dirty="0" smtClean="0"/>
              <a:t>the positive points (strengths)</a:t>
            </a:r>
          </a:p>
          <a:p>
            <a:pPr lvl="2"/>
            <a:r>
              <a:rPr lang="en-GB" dirty="0"/>
              <a:t>t</a:t>
            </a:r>
            <a:r>
              <a:rPr lang="en-GB" dirty="0" smtClean="0"/>
              <a:t>he negative points (weaknesses)</a:t>
            </a:r>
          </a:p>
          <a:p>
            <a:pPr lvl="2"/>
            <a:r>
              <a:rPr lang="en-GB" dirty="0" smtClean="0"/>
              <a:t>recommendations</a:t>
            </a:r>
          </a:p>
          <a:p>
            <a:pPr lvl="3"/>
            <a:r>
              <a:rPr lang="en-GB" dirty="0" smtClean="0"/>
              <a:t> relevance of the recommendations</a:t>
            </a:r>
          </a:p>
          <a:p>
            <a:pPr lvl="3"/>
            <a:r>
              <a:rPr lang="en-GB" dirty="0" err="1" smtClean="0"/>
              <a:t>feasability</a:t>
            </a:r>
            <a:endParaRPr lang="en-GB" dirty="0" smtClean="0"/>
          </a:p>
        </p:txBody>
      </p:sp>
    </p:spTree>
    <p:extLst>
      <p:ext uri="{BB962C8B-B14F-4D97-AF65-F5344CB8AC3E}">
        <p14:creationId xmlns:p14="http://schemas.microsoft.com/office/powerpoint/2010/main" val="2538744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33848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mile stones of the QA </a:t>
            </a:r>
            <a:r>
              <a:rPr lang="fr-FR" dirty="0" smtClean="0"/>
              <a:t>system (2)</a:t>
            </a:r>
            <a:endParaRPr lang="fr-FR" dirty="0"/>
          </a:p>
        </p:txBody>
      </p:sp>
      <p:sp>
        <p:nvSpPr>
          <p:cNvPr id="3" name="Espace réservé du contenu 2"/>
          <p:cNvSpPr>
            <a:spLocks noGrp="1"/>
          </p:cNvSpPr>
          <p:nvPr>
            <p:ph idx="1"/>
          </p:nvPr>
        </p:nvSpPr>
        <p:spPr/>
        <p:txBody>
          <a:bodyPr>
            <a:normAutofit/>
          </a:bodyPr>
          <a:lstStyle/>
          <a:p>
            <a:pPr marL="914400" lvl="2" indent="0">
              <a:buNone/>
              <a:defRPr/>
            </a:pPr>
            <a:r>
              <a:rPr lang="fr-FR" altLang="fr-FR" dirty="0" smtClean="0">
                <a:solidFill>
                  <a:srgbClr val="FF0066"/>
                </a:solidFill>
              </a:rPr>
              <a:t>3. </a:t>
            </a:r>
            <a:r>
              <a:rPr lang="fr-FR" altLang="fr-FR" dirty="0" err="1">
                <a:solidFill>
                  <a:srgbClr val="FF0066"/>
                </a:solidFill>
              </a:rPr>
              <a:t>Bologna</a:t>
            </a:r>
            <a:r>
              <a:rPr lang="fr-FR" altLang="fr-FR" dirty="0">
                <a:solidFill>
                  <a:srgbClr val="FF0066"/>
                </a:solidFill>
              </a:rPr>
              <a:t> </a:t>
            </a:r>
            <a:r>
              <a:rPr lang="fr-FR" altLang="fr-FR" dirty="0" err="1">
                <a:solidFill>
                  <a:srgbClr val="FF0066"/>
                </a:solidFill>
              </a:rPr>
              <a:t>Process</a:t>
            </a:r>
            <a:r>
              <a:rPr lang="fr-FR" altLang="fr-FR" dirty="0">
                <a:solidFill>
                  <a:srgbClr val="FF0066"/>
                </a:solidFill>
              </a:rPr>
              <a:t> – Erevan 2015 </a:t>
            </a:r>
          </a:p>
          <a:p>
            <a:pPr lvl="2">
              <a:defRPr/>
            </a:pPr>
            <a:r>
              <a:rPr lang="en-US" altLang="fr-FR" dirty="0" smtClean="0"/>
              <a:t>Revision </a:t>
            </a:r>
            <a:r>
              <a:rPr lang="en-US" altLang="fr-FR" dirty="0"/>
              <a:t>of the Standards and guidelines for quality assurance in the European Higher Education Area (ESG</a:t>
            </a:r>
            <a:r>
              <a:rPr lang="en-US" altLang="fr-FR" dirty="0" smtClean="0"/>
              <a:t>)</a:t>
            </a:r>
            <a:r>
              <a:rPr lang="en-US" altLang="fr-FR" dirty="0"/>
              <a:t> </a:t>
            </a:r>
            <a:endParaRPr lang="en-US" altLang="fr-FR" dirty="0" smtClean="0"/>
          </a:p>
          <a:p>
            <a:pPr lvl="2">
              <a:defRPr/>
            </a:pPr>
            <a:r>
              <a:rPr lang="en-US" altLang="fr-FR" dirty="0" smtClean="0"/>
              <a:t>European </a:t>
            </a:r>
            <a:r>
              <a:rPr lang="en-US" altLang="fr-FR" dirty="0"/>
              <a:t>approach for QA of joint </a:t>
            </a:r>
            <a:r>
              <a:rPr lang="en-US" altLang="fr-FR" dirty="0" err="1" smtClean="0"/>
              <a:t>programmes</a:t>
            </a:r>
            <a:endParaRPr lang="en-US" altLang="fr-FR" dirty="0" smtClean="0"/>
          </a:p>
          <a:p>
            <a:pPr lvl="2">
              <a:defRPr/>
            </a:pPr>
            <a:endParaRPr lang="en-US" altLang="fr-FR" dirty="0"/>
          </a:p>
          <a:p>
            <a:pPr marL="914400" lvl="2" indent="0">
              <a:buNone/>
              <a:defRPr/>
            </a:pPr>
            <a:r>
              <a:rPr lang="fr-FR" altLang="fr-FR" dirty="0" smtClean="0">
                <a:solidFill>
                  <a:srgbClr val="FF0066"/>
                </a:solidFill>
              </a:rPr>
              <a:t>4. </a:t>
            </a:r>
            <a:r>
              <a:rPr lang="fr-FR" altLang="fr-FR" dirty="0" err="1">
                <a:solidFill>
                  <a:srgbClr val="FF0066"/>
                </a:solidFill>
              </a:rPr>
              <a:t>Bologna</a:t>
            </a:r>
            <a:r>
              <a:rPr lang="fr-FR" altLang="fr-FR" dirty="0">
                <a:solidFill>
                  <a:srgbClr val="FF0066"/>
                </a:solidFill>
              </a:rPr>
              <a:t> </a:t>
            </a:r>
            <a:r>
              <a:rPr lang="fr-FR" altLang="fr-FR" dirty="0" err="1">
                <a:solidFill>
                  <a:srgbClr val="FF0066"/>
                </a:solidFill>
              </a:rPr>
              <a:t>Process</a:t>
            </a:r>
            <a:r>
              <a:rPr lang="fr-FR" altLang="fr-FR" dirty="0">
                <a:solidFill>
                  <a:srgbClr val="FF0066"/>
                </a:solidFill>
              </a:rPr>
              <a:t> – Paris </a:t>
            </a:r>
            <a:r>
              <a:rPr lang="fr-FR" altLang="fr-FR" dirty="0" smtClean="0">
                <a:solidFill>
                  <a:srgbClr val="FF0066"/>
                </a:solidFill>
              </a:rPr>
              <a:t>2018</a:t>
            </a:r>
            <a:endParaRPr lang="fr-FR" altLang="fr-FR" dirty="0">
              <a:solidFill>
                <a:srgbClr val="FF0066"/>
              </a:solidFill>
            </a:endParaRPr>
          </a:p>
          <a:p>
            <a:pPr lvl="2">
              <a:defRPr/>
            </a:pPr>
            <a:r>
              <a:rPr lang="en-US" altLang="fr-FR" dirty="0" smtClean="0"/>
              <a:t>Broader </a:t>
            </a:r>
            <a:r>
              <a:rPr lang="en-US" altLang="fr-FR" dirty="0"/>
              <a:t>objectives for the </a:t>
            </a:r>
            <a:r>
              <a:rPr lang="en-US" altLang="fr-FR" dirty="0" smtClean="0"/>
              <a:t>EHEA</a:t>
            </a:r>
            <a:endParaRPr lang="en-US" altLang="fr-FR" dirty="0"/>
          </a:p>
          <a:p>
            <a:pPr lvl="2">
              <a:defRPr/>
            </a:pPr>
            <a:r>
              <a:rPr lang="en-US" altLang="fr-FR" dirty="0" smtClean="0"/>
              <a:t>Creation </a:t>
            </a:r>
            <a:r>
              <a:rPr lang="en-US" altLang="fr-FR" dirty="0"/>
              <a:t>of 3 Peer groups : </a:t>
            </a:r>
            <a:r>
              <a:rPr lang="en-US" altLang="fr-FR" b="1" u="sng" dirty="0"/>
              <a:t>QA</a:t>
            </a:r>
            <a:r>
              <a:rPr lang="en-US" altLang="fr-FR" dirty="0"/>
              <a:t>, ECTS and NQF, recognition</a:t>
            </a:r>
          </a:p>
          <a:p>
            <a:pPr lvl="2">
              <a:defRPr/>
            </a:pPr>
            <a:endParaRPr lang="en-US" altLang="fr-FR" dirty="0"/>
          </a:p>
          <a:p>
            <a:pPr lvl="2">
              <a:defRPr/>
            </a:pPr>
            <a:endParaRPr lang="en-US" altLang="fr-FR" dirty="0"/>
          </a:p>
          <a:p>
            <a:pPr lvl="2">
              <a:defRPr/>
            </a:pPr>
            <a:endParaRPr lang="en-US" altLang="fr-FR" dirty="0"/>
          </a:p>
          <a:p>
            <a:endParaRPr lang="fr-FR" dirty="0"/>
          </a:p>
        </p:txBody>
      </p:sp>
    </p:spTree>
    <p:extLst>
      <p:ext uri="{BB962C8B-B14F-4D97-AF65-F5344CB8AC3E}">
        <p14:creationId xmlns:p14="http://schemas.microsoft.com/office/powerpoint/2010/main" val="330499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677333" y="260648"/>
            <a:ext cx="7281333" cy="735013"/>
          </a:xfrm>
        </p:spPr>
        <p:txBody>
          <a:bodyPr>
            <a:normAutofit fontScale="90000"/>
          </a:bodyPr>
          <a:lstStyle/>
          <a:p>
            <a:pPr>
              <a:defRPr/>
            </a:pPr>
            <a:r>
              <a:rPr lang="fr-FR" altLang="fr-FR" dirty="0" smtClean="0"/>
              <a:t>QA Application in the EHEA / in AZ</a:t>
            </a:r>
          </a:p>
        </p:txBody>
      </p:sp>
      <p:sp>
        <p:nvSpPr>
          <p:cNvPr id="13315" name="Espace réservé du contenu 2"/>
          <p:cNvSpPr>
            <a:spLocks noGrp="1"/>
          </p:cNvSpPr>
          <p:nvPr>
            <p:ph idx="1"/>
          </p:nvPr>
        </p:nvSpPr>
        <p:spPr>
          <a:xfrm>
            <a:off x="323528" y="1213556"/>
            <a:ext cx="8639908" cy="5418666"/>
          </a:xfrm>
        </p:spPr>
        <p:txBody>
          <a:bodyPr>
            <a:normAutofit lnSpcReduction="10000"/>
          </a:bodyPr>
          <a:lstStyle/>
          <a:p>
            <a:pPr marL="0" indent="0">
              <a:buNone/>
              <a:defRPr/>
            </a:pPr>
            <a:endParaRPr lang="fr-FR" altLang="fr-FR" dirty="0" smtClean="0">
              <a:solidFill>
                <a:srgbClr val="FF0066"/>
              </a:solidFill>
              <a:latin typeface="Trebuchet MS" pitchFamily="34" charset="0"/>
              <a:cs typeface="+mn-cs"/>
            </a:endParaRPr>
          </a:p>
          <a:p>
            <a:pPr lvl="2">
              <a:defRPr/>
            </a:pPr>
            <a:r>
              <a:rPr lang="fr-FR" altLang="fr-FR" dirty="0" smtClean="0">
                <a:solidFill>
                  <a:srgbClr val="FF0066"/>
                </a:solidFill>
                <a:cs typeface="+mn-cs"/>
              </a:rPr>
              <a:t>DIVERSITY and ADAPTABILITY</a:t>
            </a:r>
          </a:p>
          <a:p>
            <a:pPr lvl="2">
              <a:defRPr/>
            </a:pPr>
            <a:endParaRPr lang="fr-FR" altLang="fr-FR" dirty="0" smtClean="0">
              <a:solidFill>
                <a:srgbClr val="FF0066"/>
              </a:solidFill>
              <a:cs typeface="+mn-cs"/>
            </a:endParaRPr>
          </a:p>
          <a:p>
            <a:pPr marL="285750" lvl="2" indent="-285750">
              <a:buFont typeface="Arial" panose="020B0604020202020204" pitchFamily="34" charset="0"/>
              <a:buChar char="•"/>
              <a:defRPr/>
            </a:pPr>
            <a:r>
              <a:rPr lang="fr-FR" altLang="fr-FR" dirty="0" smtClean="0">
                <a:cs typeface="+mn-cs"/>
              </a:rPr>
              <a:t>No single definition and no european definition of QA, or evaluation</a:t>
            </a:r>
          </a:p>
          <a:p>
            <a:pPr lvl="2">
              <a:defRPr/>
            </a:pPr>
            <a:endParaRPr lang="fr-FR" altLang="fr-FR" dirty="0" smtClean="0">
              <a:cs typeface="+mn-cs"/>
            </a:endParaRPr>
          </a:p>
          <a:p>
            <a:pPr marL="285750" lvl="2" indent="-285750">
              <a:buFont typeface="Arial" panose="020B0604020202020204" pitchFamily="34" charset="0"/>
              <a:buChar char="•"/>
              <a:defRPr/>
            </a:pPr>
            <a:r>
              <a:rPr lang="fr-FR" altLang="fr-FR" dirty="0" smtClean="0">
                <a:cs typeface="+mn-cs"/>
              </a:rPr>
              <a:t>As many applications as </a:t>
            </a:r>
            <a:r>
              <a:rPr lang="fr-FR" altLang="fr-FR" dirty="0" err="1" smtClean="0">
                <a:cs typeface="+mn-cs"/>
              </a:rPr>
              <a:t>Bologna</a:t>
            </a:r>
            <a:r>
              <a:rPr lang="fr-FR" altLang="fr-FR" dirty="0" smtClean="0">
                <a:cs typeface="+mn-cs"/>
              </a:rPr>
              <a:t> countries</a:t>
            </a:r>
          </a:p>
          <a:p>
            <a:pPr marL="0" lvl="2" indent="0">
              <a:buNone/>
              <a:defRPr/>
            </a:pPr>
            <a:r>
              <a:rPr lang="fr-FR" dirty="0" smtClean="0">
                <a:latin typeface="Century Gothic" panose="020B0502020202020204" pitchFamily="34" charset="0"/>
                <a:sym typeface="Wingdings"/>
              </a:rPr>
              <a:t>	</a:t>
            </a:r>
            <a:r>
              <a:rPr lang="fr-FR" dirty="0" smtClean="0">
                <a:sym typeface="Wingdings"/>
              </a:rPr>
              <a:t></a:t>
            </a:r>
            <a:r>
              <a:rPr lang="fr-FR" dirty="0" smtClean="0"/>
              <a:t>adaptation </a:t>
            </a:r>
            <a:r>
              <a:rPr lang="fr-FR" dirty="0"/>
              <a:t>to the local </a:t>
            </a:r>
            <a:r>
              <a:rPr lang="fr-FR" dirty="0" err="1" smtClean="0"/>
              <a:t>context</a:t>
            </a:r>
            <a:r>
              <a:rPr lang="fr-FR" altLang="fr-FR" dirty="0" smtClean="0"/>
              <a:t> </a:t>
            </a:r>
          </a:p>
          <a:p>
            <a:pPr marL="0" lvl="2" indent="0">
              <a:buNone/>
              <a:defRPr/>
            </a:pPr>
            <a:r>
              <a:rPr lang="fr-FR" altLang="fr-FR" dirty="0" smtClean="0">
                <a:sym typeface="Wingdings"/>
              </a:rPr>
              <a:t>	 AZ : </a:t>
            </a:r>
            <a:r>
              <a:rPr lang="fr-FR" altLang="fr-FR" dirty="0" err="1" smtClean="0">
                <a:sym typeface="Wingdings"/>
              </a:rPr>
              <a:t>Handbook</a:t>
            </a:r>
            <a:r>
              <a:rPr lang="fr-FR" altLang="fr-FR" dirty="0" smtClean="0">
                <a:sym typeface="Wingdings"/>
              </a:rPr>
              <a:t> on </a:t>
            </a:r>
            <a:r>
              <a:rPr lang="fr-FR" altLang="fr-FR" dirty="0" err="1" smtClean="0">
                <a:sym typeface="Wingdings"/>
              </a:rPr>
              <a:t>methodologies</a:t>
            </a:r>
            <a:r>
              <a:rPr lang="fr-FR" altLang="fr-FR" dirty="0" smtClean="0">
                <a:sym typeface="Wingdings"/>
              </a:rPr>
              <a:t> and </a:t>
            </a:r>
            <a:r>
              <a:rPr lang="fr-FR" altLang="fr-FR" dirty="0" err="1" smtClean="0">
                <a:sym typeface="Wingdings"/>
              </a:rPr>
              <a:t>requirements</a:t>
            </a:r>
            <a:r>
              <a:rPr lang="fr-FR" altLang="fr-FR" dirty="0" smtClean="0">
                <a:sym typeface="Wingdings"/>
              </a:rPr>
              <a:t> for </a:t>
            </a:r>
            <a:r>
              <a:rPr lang="fr-FR" altLang="fr-FR" dirty="0" err="1" smtClean="0">
                <a:sym typeface="Wingdings"/>
              </a:rPr>
              <a:t>study</a:t>
            </a:r>
            <a:r>
              <a:rPr lang="fr-FR" altLang="fr-FR" dirty="0" smtClean="0">
                <a:sym typeface="Wingdings"/>
              </a:rPr>
              <a:t> programmes </a:t>
            </a:r>
            <a:r>
              <a:rPr lang="fr-FR" altLang="fr-FR" dirty="0" err="1" smtClean="0">
                <a:sym typeface="Wingdings"/>
              </a:rPr>
              <a:t>evaluations</a:t>
            </a:r>
            <a:endParaRPr lang="fr-FR" altLang="fr-FR" dirty="0" smtClean="0">
              <a:cs typeface="+mn-cs"/>
            </a:endParaRPr>
          </a:p>
          <a:p>
            <a:pPr lvl="2">
              <a:defRPr/>
            </a:pPr>
            <a:endParaRPr lang="fr-FR" altLang="fr-FR" dirty="0" smtClean="0">
              <a:cs typeface="+mn-cs"/>
            </a:endParaRPr>
          </a:p>
          <a:p>
            <a:pPr marL="285750" lvl="2" indent="-285750">
              <a:buFont typeface="Arial" panose="020B0604020202020204" pitchFamily="34" charset="0"/>
              <a:buChar char="•"/>
              <a:defRPr/>
            </a:pPr>
            <a:r>
              <a:rPr lang="fr-FR" altLang="fr-FR" dirty="0" smtClean="0">
                <a:cs typeface="+mn-cs"/>
              </a:rPr>
              <a:t>But all under the umbrella of the ESG (common principles and similar procedures)</a:t>
            </a:r>
          </a:p>
          <a:p>
            <a:pPr>
              <a:defRPr/>
            </a:pPr>
            <a:endParaRPr lang="fr-FR" altLang="fr-FR" dirty="0" smtClean="0">
              <a:latin typeface="Trebuchet MS" pitchFamily="34" charset="0"/>
              <a:cs typeface="+mn-cs"/>
            </a:endParaRPr>
          </a:p>
          <a:p>
            <a:pPr>
              <a:defRPr/>
            </a:pPr>
            <a:endParaRPr lang="fr-FR" altLang="fr-FR" dirty="0" smtClean="0">
              <a:latin typeface="Trebuchet MS" pitchFamily="34" charset="0"/>
              <a:cs typeface="+mn-cs"/>
            </a:endParaRPr>
          </a:p>
          <a:p>
            <a:pPr>
              <a:defRPr/>
            </a:pPr>
            <a:endParaRPr lang="fr-FR" altLang="fr-FR" dirty="0" smtClean="0">
              <a:latin typeface="Trebuchet MS" pitchFamily="34" charset="0"/>
              <a:cs typeface="+mn-cs"/>
            </a:endParaRPr>
          </a:p>
        </p:txBody>
      </p:sp>
    </p:spTree>
    <p:extLst>
      <p:ext uri="{BB962C8B-B14F-4D97-AF65-F5344CB8AC3E}">
        <p14:creationId xmlns:p14="http://schemas.microsoft.com/office/powerpoint/2010/main" val="28287150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1505"/>
            <a:ext cx="8229600" cy="1143000"/>
          </a:xfrm>
        </p:spPr>
        <p:txBody>
          <a:bodyPr>
            <a:normAutofit fontScale="90000"/>
          </a:bodyPr>
          <a:lstStyle/>
          <a:p>
            <a:r>
              <a:rPr lang="fr-FR" dirty="0" smtClean="0"/>
              <a:t>ESG 2015 :</a:t>
            </a:r>
            <a:br>
              <a:rPr lang="fr-FR" dirty="0" smtClean="0"/>
            </a:br>
            <a:r>
              <a:rPr lang="fr-FR" sz="3600" dirty="0" smtClean="0"/>
              <a:t>The </a:t>
            </a:r>
            <a:r>
              <a:rPr lang="fr-FR" sz="3600" dirty="0" err="1" smtClean="0"/>
              <a:t>core</a:t>
            </a:r>
            <a:r>
              <a:rPr lang="fr-FR" sz="3600" dirty="0" smtClean="0"/>
              <a:t> document for the </a:t>
            </a:r>
            <a:r>
              <a:rPr lang="fr-FR" sz="3600" dirty="0" err="1" smtClean="0"/>
              <a:t>evaluation</a:t>
            </a:r>
            <a:r>
              <a:rPr lang="fr-FR" sz="3600" dirty="0" smtClean="0"/>
              <a:t> </a:t>
            </a:r>
            <a:r>
              <a:rPr lang="fr-FR" sz="3600" dirty="0" err="1" smtClean="0"/>
              <a:t>process</a:t>
            </a:r>
            <a:endParaRPr lang="fr-FR" sz="3600" dirty="0"/>
          </a:p>
        </p:txBody>
      </p:sp>
      <p:sp>
        <p:nvSpPr>
          <p:cNvPr id="3" name="Espace réservé du contenu 2"/>
          <p:cNvSpPr>
            <a:spLocks noGrp="1"/>
          </p:cNvSpPr>
          <p:nvPr>
            <p:ph idx="1"/>
          </p:nvPr>
        </p:nvSpPr>
        <p:spPr/>
        <p:txBody>
          <a:bodyPr>
            <a:normAutofit fontScale="85000" lnSpcReduction="10000"/>
          </a:bodyPr>
          <a:lstStyle/>
          <a:p>
            <a:pPr marL="0" indent="0">
              <a:buNone/>
            </a:pPr>
            <a:r>
              <a:rPr lang="fr-FR" sz="2800" dirty="0"/>
              <a:t>The ESG are </a:t>
            </a:r>
            <a:r>
              <a:rPr lang="fr-FR" sz="2800" dirty="0" err="1"/>
              <a:t>used</a:t>
            </a:r>
            <a:r>
              <a:rPr lang="fr-FR" sz="2800" dirty="0"/>
              <a:t> by institutions and </a:t>
            </a:r>
            <a:r>
              <a:rPr lang="fr-FR" sz="2800" dirty="0" err="1"/>
              <a:t>quality</a:t>
            </a:r>
            <a:r>
              <a:rPr lang="fr-FR" sz="2800" dirty="0"/>
              <a:t> assurance </a:t>
            </a:r>
            <a:r>
              <a:rPr lang="fr-FR" sz="2800" dirty="0" err="1"/>
              <a:t>agencies</a:t>
            </a:r>
            <a:r>
              <a:rPr lang="fr-FR" sz="2800" dirty="0"/>
              <a:t> as a </a:t>
            </a:r>
            <a:r>
              <a:rPr lang="fr-FR" sz="2800" dirty="0" err="1"/>
              <a:t>reference</a:t>
            </a:r>
            <a:r>
              <a:rPr lang="fr-FR" sz="2800" dirty="0"/>
              <a:t> document for </a:t>
            </a:r>
            <a:r>
              <a:rPr lang="fr-FR" sz="2800" dirty="0" err="1"/>
              <a:t>internal</a:t>
            </a:r>
            <a:r>
              <a:rPr lang="fr-FR" sz="2800" dirty="0"/>
              <a:t> and </a:t>
            </a:r>
            <a:r>
              <a:rPr lang="fr-FR" sz="2800" dirty="0" err="1"/>
              <a:t>external</a:t>
            </a:r>
            <a:r>
              <a:rPr lang="fr-FR" sz="2800" dirty="0"/>
              <a:t> </a:t>
            </a:r>
            <a:r>
              <a:rPr lang="fr-FR" sz="2800" dirty="0" err="1"/>
              <a:t>quality</a:t>
            </a:r>
            <a:r>
              <a:rPr lang="fr-FR" sz="2800" dirty="0"/>
              <a:t> assurance </a:t>
            </a:r>
            <a:r>
              <a:rPr lang="fr-FR" sz="2800" dirty="0" err="1"/>
              <a:t>systems</a:t>
            </a:r>
            <a:r>
              <a:rPr lang="fr-FR" sz="2800" dirty="0"/>
              <a:t> in </a:t>
            </a:r>
            <a:r>
              <a:rPr lang="fr-FR" sz="2800" dirty="0" err="1"/>
              <a:t>higher</a:t>
            </a:r>
            <a:r>
              <a:rPr lang="fr-FR" sz="2800" dirty="0"/>
              <a:t> </a:t>
            </a:r>
            <a:r>
              <a:rPr lang="fr-FR" sz="2800" dirty="0" err="1"/>
              <a:t>education</a:t>
            </a:r>
            <a:r>
              <a:rPr lang="fr-FR" sz="2800" dirty="0"/>
              <a:t> </a:t>
            </a:r>
          </a:p>
          <a:p>
            <a:r>
              <a:rPr lang="en-GB" sz="3000" dirty="0" smtClean="0"/>
              <a:t>set </a:t>
            </a:r>
            <a:r>
              <a:rPr lang="en-GB" sz="3000" dirty="0"/>
              <a:t>a </a:t>
            </a:r>
            <a:r>
              <a:rPr lang="en-GB" sz="3000" b="1" dirty="0"/>
              <a:t>common framework </a:t>
            </a:r>
            <a:r>
              <a:rPr lang="en-GB" sz="3000" dirty="0"/>
              <a:t>for quality assurance systems for learning and teaching at European, national and institutional level</a:t>
            </a:r>
            <a:endParaRPr lang="lv-LV" sz="3000" dirty="0"/>
          </a:p>
          <a:p>
            <a:r>
              <a:rPr lang="en-GB" sz="3000" dirty="0"/>
              <a:t>enable the </a:t>
            </a:r>
            <a:r>
              <a:rPr lang="en-GB" sz="3000" b="1" dirty="0"/>
              <a:t>assurance and improvement of quality </a:t>
            </a:r>
            <a:r>
              <a:rPr lang="en-GB" sz="3000" dirty="0"/>
              <a:t>of</a:t>
            </a:r>
            <a:r>
              <a:rPr lang="lv-LV" sz="3000" dirty="0"/>
              <a:t> </a:t>
            </a:r>
            <a:r>
              <a:rPr lang="en-GB" sz="3000" dirty="0"/>
              <a:t>higher education in the European Higher Education Area</a:t>
            </a:r>
            <a:endParaRPr lang="lv-LV" sz="3000" dirty="0"/>
          </a:p>
          <a:p>
            <a:r>
              <a:rPr lang="en-GB" sz="3000" dirty="0"/>
              <a:t>support </a:t>
            </a:r>
            <a:r>
              <a:rPr lang="en-GB" sz="3000" b="1" dirty="0"/>
              <a:t>mutual trust</a:t>
            </a:r>
            <a:r>
              <a:rPr lang="en-GB" sz="3000" dirty="0"/>
              <a:t>, thus facilitating recognition and</a:t>
            </a:r>
            <a:r>
              <a:rPr lang="lv-LV" sz="3000" dirty="0"/>
              <a:t> </a:t>
            </a:r>
            <a:r>
              <a:rPr lang="en-GB" sz="3000" dirty="0"/>
              <a:t>mobility within and across national borders</a:t>
            </a:r>
            <a:endParaRPr lang="lv-LV" sz="3000" dirty="0"/>
          </a:p>
          <a:p>
            <a:r>
              <a:rPr lang="en-GB" sz="3000" dirty="0"/>
              <a:t>provide </a:t>
            </a:r>
            <a:r>
              <a:rPr lang="en-GB" sz="3000" b="1" dirty="0"/>
              <a:t>information on quality assurance </a:t>
            </a:r>
            <a:r>
              <a:rPr lang="en-GB" sz="3000" dirty="0"/>
              <a:t>in the EHEA</a:t>
            </a:r>
            <a:endParaRPr lang="lv-LV" sz="3000" dirty="0"/>
          </a:p>
          <a:p>
            <a:endParaRPr lang="fr-FR" dirty="0"/>
          </a:p>
        </p:txBody>
      </p:sp>
    </p:spTree>
    <p:extLst>
      <p:ext uri="{BB962C8B-B14F-4D97-AF65-F5344CB8AC3E}">
        <p14:creationId xmlns:p14="http://schemas.microsoft.com/office/powerpoint/2010/main" val="218831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The 4 </a:t>
            </a:r>
            <a:r>
              <a:rPr lang="fr-FR" sz="3200" dirty="0" err="1" smtClean="0"/>
              <a:t>principles</a:t>
            </a:r>
            <a:r>
              <a:rPr lang="fr-FR" sz="3200" dirty="0" smtClean="0"/>
              <a:t> for QA in the EHEA</a:t>
            </a:r>
            <a:endParaRPr lang="fr-FR" sz="3200" dirty="0"/>
          </a:p>
        </p:txBody>
      </p:sp>
      <p:sp>
        <p:nvSpPr>
          <p:cNvPr id="3" name="Espace réservé du contenu 2"/>
          <p:cNvSpPr>
            <a:spLocks noGrp="1"/>
          </p:cNvSpPr>
          <p:nvPr>
            <p:ph idx="1"/>
          </p:nvPr>
        </p:nvSpPr>
        <p:spPr/>
        <p:txBody>
          <a:bodyPr>
            <a:normAutofit/>
          </a:bodyPr>
          <a:lstStyle/>
          <a:p>
            <a:pPr algn="just"/>
            <a:r>
              <a:rPr lang="fr-FR" sz="2600" dirty="0" err="1" smtClean="0"/>
              <a:t>Higher</a:t>
            </a:r>
            <a:r>
              <a:rPr lang="fr-FR" sz="2600" dirty="0" smtClean="0"/>
              <a:t> </a:t>
            </a:r>
            <a:r>
              <a:rPr lang="fr-FR" sz="2600" dirty="0" err="1"/>
              <a:t>education</a:t>
            </a:r>
            <a:r>
              <a:rPr lang="fr-FR" sz="2600" dirty="0"/>
              <a:t> institutions have </a:t>
            </a:r>
            <a:r>
              <a:rPr lang="fr-FR" sz="2600" dirty="0" err="1"/>
              <a:t>primary</a:t>
            </a:r>
            <a:r>
              <a:rPr lang="fr-FR" sz="2600" dirty="0"/>
              <a:t> </a:t>
            </a:r>
            <a:r>
              <a:rPr lang="fr-FR" sz="2600" dirty="0" err="1"/>
              <a:t>responsibility</a:t>
            </a:r>
            <a:r>
              <a:rPr lang="fr-FR" sz="2600" dirty="0"/>
              <a:t> for the </a:t>
            </a:r>
            <a:r>
              <a:rPr lang="fr-FR" sz="2600" dirty="0" err="1"/>
              <a:t>quality</a:t>
            </a:r>
            <a:r>
              <a:rPr lang="fr-FR" sz="2600" dirty="0"/>
              <a:t> of </a:t>
            </a:r>
            <a:r>
              <a:rPr lang="fr-FR" sz="2600" dirty="0" err="1"/>
              <a:t>their</a:t>
            </a:r>
            <a:r>
              <a:rPr lang="fr-FR" sz="2600" dirty="0"/>
              <a:t> provision and </a:t>
            </a:r>
            <a:r>
              <a:rPr lang="fr-FR" sz="2600" dirty="0" err="1" smtClean="0"/>
              <a:t>its</a:t>
            </a:r>
            <a:r>
              <a:rPr lang="fr-FR" sz="2600" dirty="0" smtClean="0"/>
              <a:t> </a:t>
            </a:r>
            <a:r>
              <a:rPr lang="fr-FR" sz="2600" dirty="0"/>
              <a:t>assurance; </a:t>
            </a:r>
          </a:p>
          <a:p>
            <a:pPr algn="just"/>
            <a:r>
              <a:rPr lang="fr-FR" sz="2600" dirty="0" err="1" smtClean="0"/>
              <a:t>Quality</a:t>
            </a:r>
            <a:r>
              <a:rPr lang="fr-FR" sz="2600" dirty="0" smtClean="0"/>
              <a:t> </a:t>
            </a:r>
            <a:r>
              <a:rPr lang="fr-FR" sz="2600" dirty="0"/>
              <a:t>assurance </a:t>
            </a:r>
            <a:r>
              <a:rPr lang="fr-FR" sz="2600" dirty="0" err="1"/>
              <a:t>responds</a:t>
            </a:r>
            <a:r>
              <a:rPr lang="fr-FR" sz="2600" dirty="0"/>
              <a:t> to the </a:t>
            </a:r>
            <a:r>
              <a:rPr lang="fr-FR" sz="2600" dirty="0" err="1"/>
              <a:t>diversity</a:t>
            </a:r>
            <a:r>
              <a:rPr lang="fr-FR" sz="2600" dirty="0"/>
              <a:t> of </a:t>
            </a:r>
            <a:r>
              <a:rPr lang="fr-FR" sz="2600" dirty="0" err="1"/>
              <a:t>higher</a:t>
            </a:r>
            <a:r>
              <a:rPr lang="fr-FR" sz="2600" dirty="0"/>
              <a:t> </a:t>
            </a:r>
            <a:r>
              <a:rPr lang="fr-FR" sz="2600" dirty="0" err="1"/>
              <a:t>education</a:t>
            </a:r>
            <a:r>
              <a:rPr lang="fr-FR" sz="2600" dirty="0"/>
              <a:t> </a:t>
            </a:r>
            <a:r>
              <a:rPr lang="fr-FR" sz="2600" dirty="0" err="1" smtClean="0"/>
              <a:t>systems</a:t>
            </a:r>
            <a:r>
              <a:rPr lang="fr-FR" sz="2600" dirty="0" smtClean="0"/>
              <a:t>, institutions programmes </a:t>
            </a:r>
            <a:r>
              <a:rPr lang="fr-FR" sz="2600" dirty="0"/>
              <a:t>and </a:t>
            </a:r>
            <a:r>
              <a:rPr lang="fr-FR" sz="2600" dirty="0" err="1" smtClean="0"/>
              <a:t>students</a:t>
            </a:r>
            <a:endParaRPr lang="fr-FR" sz="2600" dirty="0"/>
          </a:p>
          <a:p>
            <a:pPr algn="just"/>
            <a:r>
              <a:rPr lang="fr-FR" sz="2600" dirty="0" err="1" smtClean="0"/>
              <a:t>Quality</a:t>
            </a:r>
            <a:r>
              <a:rPr lang="fr-FR" sz="2600" dirty="0" smtClean="0"/>
              <a:t> </a:t>
            </a:r>
            <a:r>
              <a:rPr lang="fr-FR" sz="2600" dirty="0"/>
              <a:t>assurance supports the </a:t>
            </a:r>
            <a:r>
              <a:rPr lang="fr-FR" sz="2600" dirty="0" err="1"/>
              <a:t>development</a:t>
            </a:r>
            <a:r>
              <a:rPr lang="fr-FR" sz="2600" dirty="0"/>
              <a:t> of a </a:t>
            </a:r>
            <a:r>
              <a:rPr lang="fr-FR" sz="2600" dirty="0" err="1"/>
              <a:t>quality</a:t>
            </a:r>
            <a:r>
              <a:rPr lang="fr-FR" sz="2600" dirty="0"/>
              <a:t> </a:t>
            </a:r>
            <a:r>
              <a:rPr lang="fr-FR" sz="2600" dirty="0" smtClean="0"/>
              <a:t>culture</a:t>
            </a:r>
          </a:p>
          <a:p>
            <a:pPr algn="just"/>
            <a:r>
              <a:rPr lang="fr-FR" sz="2600" dirty="0" err="1" smtClean="0"/>
              <a:t>Quality</a:t>
            </a:r>
            <a:r>
              <a:rPr lang="fr-FR" sz="2600" dirty="0" smtClean="0"/>
              <a:t> </a:t>
            </a:r>
            <a:r>
              <a:rPr lang="fr-FR" sz="2600" dirty="0"/>
              <a:t>assurance </a:t>
            </a:r>
            <a:r>
              <a:rPr lang="fr-FR" sz="2600" dirty="0" err="1"/>
              <a:t>takes</a:t>
            </a:r>
            <a:r>
              <a:rPr lang="fr-FR" sz="2600" dirty="0"/>
              <a:t> </a:t>
            </a:r>
            <a:r>
              <a:rPr lang="fr-FR" sz="2600" dirty="0" err="1"/>
              <a:t>into</a:t>
            </a:r>
            <a:r>
              <a:rPr lang="fr-FR" sz="2600" dirty="0"/>
              <a:t> </a:t>
            </a:r>
            <a:r>
              <a:rPr lang="fr-FR" sz="2600" dirty="0" err="1"/>
              <a:t>account</a:t>
            </a:r>
            <a:r>
              <a:rPr lang="fr-FR" sz="2600" dirty="0"/>
              <a:t> </a:t>
            </a:r>
            <a:r>
              <a:rPr lang="fr-FR" sz="2600" b="1" dirty="0"/>
              <a:t>the </a:t>
            </a:r>
            <a:r>
              <a:rPr lang="fr-FR" sz="2600" b="1" dirty="0" err="1"/>
              <a:t>needs</a:t>
            </a:r>
            <a:r>
              <a:rPr lang="fr-FR" sz="2600" b="1" dirty="0"/>
              <a:t> and expectations of </a:t>
            </a:r>
            <a:r>
              <a:rPr lang="fr-FR" sz="2600" b="1" dirty="0" err="1"/>
              <a:t>students</a:t>
            </a:r>
            <a:r>
              <a:rPr lang="fr-FR" sz="2600" b="1" dirty="0"/>
              <a:t>, all </a:t>
            </a:r>
            <a:r>
              <a:rPr lang="fr-FR" sz="2600" b="1" dirty="0" err="1" smtClean="0"/>
              <a:t>other</a:t>
            </a:r>
            <a:r>
              <a:rPr lang="fr-FR" sz="2600" b="1" dirty="0"/>
              <a:t> </a:t>
            </a:r>
            <a:r>
              <a:rPr lang="fr-FR" sz="2600" b="1" dirty="0" err="1" smtClean="0"/>
              <a:t>stakeholders</a:t>
            </a:r>
            <a:r>
              <a:rPr lang="fr-FR" sz="2600" b="1" dirty="0" smtClean="0"/>
              <a:t> </a:t>
            </a:r>
            <a:r>
              <a:rPr lang="fr-FR" sz="2600" b="1" dirty="0"/>
              <a:t>and society. </a:t>
            </a:r>
          </a:p>
          <a:p>
            <a:endParaRPr lang="fr-FR" dirty="0"/>
          </a:p>
        </p:txBody>
      </p:sp>
    </p:spTree>
    <p:extLst>
      <p:ext uri="{BB962C8B-B14F-4D97-AF65-F5344CB8AC3E}">
        <p14:creationId xmlns:p14="http://schemas.microsoft.com/office/powerpoint/2010/main" val="2428916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European Standards and Guidelines (ESG)</a:t>
            </a:r>
            <a:br>
              <a:rPr lang="en-GB" dirty="0"/>
            </a:br>
            <a:endParaRPr lang="en-GB" dirty="0"/>
          </a:p>
        </p:txBody>
      </p:sp>
      <p:sp>
        <p:nvSpPr>
          <p:cNvPr id="3" name="Content Placeholder 2"/>
          <p:cNvSpPr>
            <a:spLocks noGrp="1"/>
          </p:cNvSpPr>
          <p:nvPr>
            <p:ph idx="1"/>
          </p:nvPr>
        </p:nvSpPr>
        <p:spPr>
          <a:xfrm>
            <a:off x="628650" y="1064525"/>
            <a:ext cx="7886700" cy="5102031"/>
          </a:xfrm>
        </p:spPr>
        <p:txBody>
          <a:bodyPr>
            <a:normAutofit/>
          </a:bodyPr>
          <a:lstStyle/>
          <a:p>
            <a:pPr marL="0" indent="0">
              <a:buNone/>
            </a:pPr>
            <a:endParaRPr lang="en-GB" dirty="0"/>
          </a:p>
          <a:p>
            <a:pPr marL="0" indent="0">
              <a:buNone/>
            </a:pPr>
            <a:endParaRPr lang="en-GB" dirty="0"/>
          </a:p>
        </p:txBody>
      </p:sp>
      <p:graphicFrame>
        <p:nvGraphicFramePr>
          <p:cNvPr id="13" name="Diagram 12"/>
          <p:cNvGraphicFramePr/>
          <p:nvPr>
            <p:extLst>
              <p:ext uri="{D42A27DB-BD31-4B8C-83A1-F6EECF244321}">
                <p14:modId xmlns:p14="http://schemas.microsoft.com/office/powerpoint/2010/main" val="2077073289"/>
              </p:ext>
            </p:extLst>
          </p:nvPr>
        </p:nvGraphicFramePr>
        <p:xfrm>
          <a:off x="767686" y="1417638"/>
          <a:ext cx="7339084" cy="4532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110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err="1" smtClean="0"/>
              <a:t>Why</a:t>
            </a:r>
            <a:r>
              <a:rPr lang="fr-FR" sz="3200" dirty="0" smtClean="0"/>
              <a:t> </a:t>
            </a:r>
            <a:r>
              <a:rPr lang="fr-FR" sz="3200" dirty="0" err="1" smtClean="0"/>
              <a:t>evaluating</a:t>
            </a:r>
            <a:r>
              <a:rPr lang="fr-FR" sz="3200" dirty="0" smtClean="0"/>
              <a:t> ?</a:t>
            </a:r>
            <a:br>
              <a:rPr lang="fr-FR" sz="3200" dirty="0" smtClean="0"/>
            </a:br>
            <a:r>
              <a:rPr lang="fr-FR" sz="3200" dirty="0" smtClean="0"/>
              <a:t>For </a:t>
            </a:r>
            <a:r>
              <a:rPr lang="fr-FR" sz="3200" dirty="0" err="1" smtClean="0"/>
              <a:t>whom</a:t>
            </a:r>
            <a:r>
              <a:rPr lang="fr-FR" sz="3200" dirty="0" smtClean="0"/>
              <a:t> ?</a:t>
            </a:r>
            <a:endParaRPr lang="fr-FR" sz="3200" dirty="0"/>
          </a:p>
        </p:txBody>
      </p:sp>
      <p:sp>
        <p:nvSpPr>
          <p:cNvPr id="3" name="Espace réservé du contenu 2"/>
          <p:cNvSpPr>
            <a:spLocks noGrp="1"/>
          </p:cNvSpPr>
          <p:nvPr>
            <p:ph idx="1"/>
          </p:nvPr>
        </p:nvSpPr>
        <p:spPr/>
        <p:txBody>
          <a:bodyPr>
            <a:normAutofit fontScale="62500" lnSpcReduction="20000"/>
          </a:bodyPr>
          <a:lstStyle/>
          <a:p>
            <a:r>
              <a:rPr lang="lv-LV" dirty="0"/>
              <a:t>To</a:t>
            </a:r>
            <a:r>
              <a:rPr lang="en-GB" dirty="0"/>
              <a:t> guarantee</a:t>
            </a:r>
            <a:r>
              <a:rPr lang="lv-LV" dirty="0"/>
              <a:t> </a:t>
            </a:r>
            <a:r>
              <a:rPr lang="en-GB" dirty="0"/>
              <a:t>that</a:t>
            </a:r>
            <a:r>
              <a:rPr lang="lv-LV" dirty="0"/>
              <a:t> </a:t>
            </a:r>
            <a:r>
              <a:rPr lang="en-GB" dirty="0"/>
              <a:t>certain</a:t>
            </a:r>
            <a:r>
              <a:rPr lang="lv-LV" dirty="0"/>
              <a:t> </a:t>
            </a:r>
            <a:r>
              <a:rPr lang="en-GB" dirty="0"/>
              <a:t>minimum</a:t>
            </a:r>
            <a:r>
              <a:rPr lang="lv-LV" dirty="0"/>
              <a:t> </a:t>
            </a:r>
            <a:r>
              <a:rPr lang="en-GB" dirty="0"/>
              <a:t>standards</a:t>
            </a:r>
            <a:r>
              <a:rPr lang="lv-LV" dirty="0"/>
              <a:t> </a:t>
            </a:r>
            <a:r>
              <a:rPr lang="en-GB" dirty="0"/>
              <a:t>are met</a:t>
            </a:r>
          </a:p>
          <a:p>
            <a:r>
              <a:rPr lang="en-GB" dirty="0"/>
              <a:t>Promote continuous </a:t>
            </a:r>
            <a:r>
              <a:rPr lang="en-GB" b="1" dirty="0"/>
              <a:t>enhancement </a:t>
            </a:r>
            <a:r>
              <a:rPr lang="en-GB" dirty="0"/>
              <a:t>of higher education</a:t>
            </a:r>
          </a:p>
          <a:p>
            <a:endParaRPr lang="lv-LV" dirty="0" smtClean="0"/>
          </a:p>
          <a:p>
            <a:r>
              <a:rPr lang="en-GB" dirty="0" smtClean="0"/>
              <a:t>Provide </a:t>
            </a:r>
            <a:r>
              <a:rPr lang="en-GB" dirty="0"/>
              <a:t>reliable and transparent information to users and stakeholders (consumer protection</a:t>
            </a:r>
            <a:r>
              <a:rPr lang="en-GB" dirty="0" smtClean="0"/>
              <a:t>). </a:t>
            </a:r>
            <a:r>
              <a:rPr lang="en-GB" dirty="0"/>
              <a:t>Ensure, fundamentally, that </a:t>
            </a:r>
            <a:r>
              <a:rPr lang="en-GB" b="1" dirty="0"/>
              <a:t>students</a:t>
            </a:r>
            <a:r>
              <a:rPr lang="en-GB" dirty="0"/>
              <a:t> (can) reach the intended learning outcomes</a:t>
            </a:r>
          </a:p>
          <a:p>
            <a:endParaRPr lang="en-GB" dirty="0"/>
          </a:p>
          <a:p>
            <a:r>
              <a:rPr lang="en-GB" dirty="0" smtClean="0"/>
              <a:t>To</a:t>
            </a:r>
            <a:r>
              <a:rPr lang="lv-LV" dirty="0" smtClean="0"/>
              <a:t> </a:t>
            </a:r>
            <a:r>
              <a:rPr lang="en-GB" dirty="0"/>
              <a:t>inform</a:t>
            </a:r>
            <a:r>
              <a:rPr lang="lv-LV" dirty="0"/>
              <a:t> </a:t>
            </a:r>
            <a:r>
              <a:rPr lang="en-GB" b="1" dirty="0"/>
              <a:t>the</a:t>
            </a:r>
            <a:r>
              <a:rPr lang="lv-LV" b="1" dirty="0"/>
              <a:t> </a:t>
            </a:r>
            <a:r>
              <a:rPr lang="en-GB" b="1" dirty="0"/>
              <a:t>labour</a:t>
            </a:r>
            <a:r>
              <a:rPr lang="lv-LV" b="1" dirty="0"/>
              <a:t> </a:t>
            </a:r>
            <a:r>
              <a:rPr lang="en-GB" b="1" dirty="0"/>
              <a:t>market</a:t>
            </a:r>
            <a:r>
              <a:rPr lang="lv-LV" b="1" dirty="0"/>
              <a:t> </a:t>
            </a:r>
            <a:r>
              <a:rPr lang="en-GB" dirty="0"/>
              <a:t>about</a:t>
            </a:r>
            <a:r>
              <a:rPr lang="lv-LV" dirty="0"/>
              <a:t> </a:t>
            </a:r>
            <a:r>
              <a:rPr lang="en-GB" dirty="0"/>
              <a:t>graduate</a:t>
            </a:r>
            <a:r>
              <a:rPr lang="lv-LV" dirty="0"/>
              <a:t> </a:t>
            </a:r>
            <a:r>
              <a:rPr lang="en-GB" dirty="0"/>
              <a:t>skills</a:t>
            </a:r>
            <a:r>
              <a:rPr lang="lv-LV" dirty="0"/>
              <a:t> </a:t>
            </a:r>
            <a:r>
              <a:rPr lang="en-GB" dirty="0"/>
              <a:t>and</a:t>
            </a:r>
            <a:r>
              <a:rPr lang="lv-LV" dirty="0"/>
              <a:t> </a:t>
            </a:r>
            <a:r>
              <a:rPr lang="en-GB" dirty="0"/>
              <a:t>competencies</a:t>
            </a:r>
          </a:p>
          <a:p>
            <a:r>
              <a:rPr lang="lv-LV" dirty="0" smtClean="0"/>
              <a:t>T</a:t>
            </a:r>
            <a:r>
              <a:rPr lang="en-GB" dirty="0" smtClean="0"/>
              <a:t>o </a:t>
            </a:r>
            <a:r>
              <a:rPr lang="en-GB" dirty="0"/>
              <a:t>ensure</a:t>
            </a:r>
            <a:r>
              <a:rPr lang="lv-LV" dirty="0"/>
              <a:t> </a:t>
            </a:r>
            <a:r>
              <a:rPr lang="en-GB" dirty="0"/>
              <a:t>that</a:t>
            </a:r>
            <a:r>
              <a:rPr lang="lv-LV" dirty="0"/>
              <a:t> </a:t>
            </a:r>
            <a:r>
              <a:rPr lang="en-GB" dirty="0"/>
              <a:t>the</a:t>
            </a:r>
            <a:r>
              <a:rPr lang="lv-LV" dirty="0"/>
              <a:t> </a:t>
            </a:r>
            <a:r>
              <a:rPr lang="en-GB" dirty="0"/>
              <a:t>qualification</a:t>
            </a:r>
            <a:r>
              <a:rPr lang="lv-LV" dirty="0"/>
              <a:t> </a:t>
            </a:r>
            <a:r>
              <a:rPr lang="en-GB" dirty="0"/>
              <a:t>awarded</a:t>
            </a:r>
            <a:r>
              <a:rPr lang="lv-LV" dirty="0"/>
              <a:t> </a:t>
            </a:r>
            <a:r>
              <a:rPr lang="en-GB" dirty="0"/>
              <a:t>meets</a:t>
            </a:r>
            <a:r>
              <a:rPr lang="lv-LV" dirty="0"/>
              <a:t> </a:t>
            </a:r>
            <a:r>
              <a:rPr lang="en-GB" dirty="0"/>
              <a:t>its</a:t>
            </a:r>
            <a:r>
              <a:rPr lang="lv-LV" dirty="0"/>
              <a:t> </a:t>
            </a:r>
            <a:r>
              <a:rPr lang="en-GB" dirty="0"/>
              <a:t>stated</a:t>
            </a:r>
            <a:r>
              <a:rPr lang="lv-LV" dirty="0"/>
              <a:t> </a:t>
            </a:r>
            <a:r>
              <a:rPr lang="en-GB" dirty="0"/>
              <a:t>purpose</a:t>
            </a:r>
          </a:p>
          <a:p>
            <a:r>
              <a:rPr lang="lv-LV" dirty="0"/>
              <a:t>T</a:t>
            </a:r>
            <a:r>
              <a:rPr lang="en-GB" dirty="0"/>
              <a:t>o demonstrate</a:t>
            </a:r>
            <a:r>
              <a:rPr lang="lv-LV" dirty="0"/>
              <a:t> </a:t>
            </a:r>
            <a:r>
              <a:rPr lang="en-GB" dirty="0"/>
              <a:t>that</a:t>
            </a:r>
            <a:r>
              <a:rPr lang="lv-LV" dirty="0"/>
              <a:t> </a:t>
            </a:r>
            <a:r>
              <a:rPr lang="en-GB" b="1" dirty="0"/>
              <a:t>public</a:t>
            </a:r>
            <a:r>
              <a:rPr lang="lv-LV" b="1" dirty="0"/>
              <a:t> </a:t>
            </a:r>
            <a:r>
              <a:rPr lang="en-GB" b="1" dirty="0"/>
              <a:t>funds</a:t>
            </a:r>
            <a:r>
              <a:rPr lang="lv-LV" b="1" dirty="0"/>
              <a:t> </a:t>
            </a:r>
            <a:r>
              <a:rPr lang="en-GB" dirty="0"/>
              <a:t>are spent</a:t>
            </a:r>
            <a:r>
              <a:rPr lang="lv-LV" dirty="0"/>
              <a:t> </a:t>
            </a:r>
            <a:r>
              <a:rPr lang="en-GB" dirty="0"/>
              <a:t>effectively</a:t>
            </a:r>
          </a:p>
          <a:p>
            <a:endParaRPr lang="en-GB" dirty="0"/>
          </a:p>
          <a:p>
            <a:endParaRPr lang="en-GB" dirty="0"/>
          </a:p>
          <a:p>
            <a:r>
              <a:rPr lang="en-GB" dirty="0"/>
              <a:t>Assure </a:t>
            </a:r>
            <a:r>
              <a:rPr lang="en-GB" b="1" dirty="0"/>
              <a:t>accountability</a:t>
            </a:r>
            <a:r>
              <a:rPr lang="lv-LV" b="1" dirty="0"/>
              <a:t> </a:t>
            </a:r>
            <a:r>
              <a:rPr lang="en-GB" dirty="0"/>
              <a:t>of Higher Education Institutions</a:t>
            </a:r>
          </a:p>
          <a:p>
            <a:r>
              <a:rPr lang="en-GB" dirty="0"/>
              <a:t>Create trust in the HE system and its components</a:t>
            </a:r>
          </a:p>
          <a:p>
            <a:endParaRPr lang="fr-FR" dirty="0"/>
          </a:p>
        </p:txBody>
      </p:sp>
    </p:spTree>
    <p:extLst>
      <p:ext uri="{BB962C8B-B14F-4D97-AF65-F5344CB8AC3E}">
        <p14:creationId xmlns:p14="http://schemas.microsoft.com/office/powerpoint/2010/main" val="3942312096"/>
      </p:ext>
    </p:extLst>
  </p:cSld>
  <p:clrMapOvr>
    <a:masterClrMapping/>
  </p:clrMapOvr>
</p:sld>
</file>

<file path=ppt/theme/theme1.xml><?xml version="1.0" encoding="utf-8"?>
<a:theme xmlns:a="http://schemas.openxmlformats.org/drawingml/2006/main" name="Thème par défaut">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par défaut.thmx</Template>
  <TotalTime>1372</TotalTime>
  <Words>2945</Words>
  <Application>Microsoft Macintosh PowerPoint</Application>
  <PresentationFormat>Présentation à l'écran (4:3)</PresentationFormat>
  <Paragraphs>321</Paragraphs>
  <Slides>31</Slides>
  <Notes>15</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par défaut</vt:lpstr>
      <vt:lpstr>Methodology Criteria and indicators</vt:lpstr>
      <vt:lpstr>General framework</vt:lpstr>
      <vt:lpstr>The mile stones of the QA system (1)</vt:lpstr>
      <vt:lpstr>The mile stones of the QA system (2)</vt:lpstr>
      <vt:lpstr>QA Application in the EHEA / in AZ</vt:lpstr>
      <vt:lpstr>ESG 2015 : The core document for the evaluation process</vt:lpstr>
      <vt:lpstr>The 4 principles for QA in the EHEA</vt:lpstr>
      <vt:lpstr>European Standards and Guidelines (ESG) </vt:lpstr>
      <vt:lpstr>Why evaluating ? For whom ?</vt:lpstr>
      <vt:lpstr>Methodological principles</vt:lpstr>
      <vt:lpstr>EVALUATION OF PROGRAMS</vt:lpstr>
      <vt:lpstr>Présentation PowerPoint</vt:lpstr>
      <vt:lpstr>An example : Study process and students’ performance assessment </vt:lpstr>
      <vt:lpstr>General Steps of Procedures</vt:lpstr>
      <vt:lpstr>Review of the documents by ANO Cf. Methodology, p. 4-5</vt:lpstr>
      <vt:lpstr>General Steps of Procedures</vt:lpstr>
      <vt:lpstr>Founding principles of the evaluation</vt:lpstr>
      <vt:lpstr>Composition of the panel of experts</vt:lpstr>
      <vt:lpstr>General Steps of Procedures</vt:lpstr>
      <vt:lpstr>Expert’s work before the visit</vt:lpstr>
      <vt:lpstr>The different parts of the study programme analysis</vt:lpstr>
      <vt:lpstr>Work in group before the on site visit</vt:lpstr>
      <vt:lpstr>Example of an interview file</vt:lpstr>
      <vt:lpstr>Expert’s work before the visit An example : Computer Engineering ASOIU Questions for the head of department</vt:lpstr>
      <vt:lpstr>Expert’s work before the visit An example : Computer Engineering ASOIU</vt:lpstr>
      <vt:lpstr>Expert’s work before the visit An example : Computer Engineering ASOIU</vt:lpstr>
      <vt:lpstr>Expert’s work before the visit An example : Computer Engineering ASOIU</vt:lpstr>
      <vt:lpstr>Présentation PowerPoint</vt:lpstr>
      <vt:lpstr>The different parts of the study programme analysis : main features</vt:lpstr>
      <vt:lpstr>Work in group before the on site visit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Eliane KOTLER</dc:creator>
  <cp:lastModifiedBy>Eliane Kotler</cp:lastModifiedBy>
  <cp:revision>63</cp:revision>
  <dcterms:created xsi:type="dcterms:W3CDTF">2019-09-12T12:09:34Z</dcterms:created>
  <dcterms:modified xsi:type="dcterms:W3CDTF">2019-10-01T07:29:20Z</dcterms:modified>
</cp:coreProperties>
</file>