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36" r:id="rId2"/>
    <p:sldId id="308" r:id="rId3"/>
    <p:sldId id="306" r:id="rId4"/>
    <p:sldId id="307" r:id="rId5"/>
    <p:sldId id="323" r:id="rId6"/>
    <p:sldId id="316" r:id="rId7"/>
    <p:sldId id="317" r:id="rId8"/>
    <p:sldId id="342" r:id="rId9"/>
    <p:sldId id="321" r:id="rId10"/>
    <p:sldId id="320" r:id="rId11"/>
    <p:sldId id="314" r:id="rId12"/>
    <p:sldId id="258" r:id="rId13"/>
    <p:sldId id="259" r:id="rId14"/>
    <p:sldId id="325" r:id="rId15"/>
    <p:sldId id="343" r:id="rId16"/>
    <p:sldId id="339" r:id="rId17"/>
    <p:sldId id="345" r:id="rId18"/>
    <p:sldId id="310" r:id="rId19"/>
    <p:sldId id="341" r:id="rId20"/>
    <p:sldId id="346" r:id="rId21"/>
    <p:sldId id="332" r:id="rId22"/>
    <p:sldId id="333" r:id="rId23"/>
    <p:sldId id="334" r:id="rId24"/>
    <p:sldId id="337" r:id="rId25"/>
    <p:sldId id="328" r:id="rId26"/>
    <p:sldId id="329" r:id="rId27"/>
    <p:sldId id="330" r:id="rId28"/>
    <p:sldId id="331" r:id="rId29"/>
    <p:sldId id="335" r:id="rId30"/>
    <p:sldId id="304" r:id="rId3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37" autoAdjust="0"/>
    <p:restoredTop sz="93545" autoAdjust="0"/>
  </p:normalViewPr>
  <p:slideViewPr>
    <p:cSldViewPr snapToGrid="0" snapToObjects="1">
      <p:cViewPr varScale="1">
        <p:scale>
          <a:sx n="69" d="100"/>
          <a:sy n="69" d="100"/>
        </p:scale>
        <p:origin x="151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2878C-80FF-44CD-8E42-D388C1C0636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A0CB33BB-8A74-4823-81FD-87389B811A2D}">
      <dgm:prSet phldrT="[Text]" custT="1"/>
      <dgm:spPr/>
      <dgm:t>
        <a:bodyPr/>
        <a:lstStyle/>
        <a:p>
          <a:pPr lvl="0" defTabSz="1333500">
            <a:lnSpc>
              <a:spcPct val="90000"/>
            </a:lnSpc>
            <a:spcBef>
              <a:spcPct val="0"/>
            </a:spcBef>
            <a:spcAft>
              <a:spcPct val="35000"/>
            </a:spcAft>
          </a:pPr>
          <a:r>
            <a:rPr lang="lv-LV" sz="2200" b="1" dirty="0"/>
            <a:t>Hissə 1</a:t>
          </a:r>
          <a:endParaRPr lang="en-GB" sz="2200" b="1" dirty="0"/>
        </a:p>
      </dgm:t>
    </dgm:pt>
    <dgm:pt modelId="{59BCB3D1-7161-4775-8966-26707E6697B5}" type="parTrans" cxnId="{2532F56F-09AD-49CB-8E95-A9E6537788D1}">
      <dgm:prSet/>
      <dgm:spPr/>
      <dgm:t>
        <a:bodyPr/>
        <a:lstStyle/>
        <a:p>
          <a:endParaRPr lang="en-GB"/>
        </a:p>
      </dgm:t>
    </dgm:pt>
    <dgm:pt modelId="{10ED45AD-230C-4347-AF02-C9DBA776D532}" type="sibTrans" cxnId="{2532F56F-09AD-49CB-8E95-A9E6537788D1}">
      <dgm:prSet/>
      <dgm:spPr/>
      <dgm:t>
        <a:bodyPr/>
        <a:lstStyle/>
        <a:p>
          <a:endParaRPr lang="en-GB"/>
        </a:p>
      </dgm:t>
    </dgm:pt>
    <dgm:pt modelId="{0318A25E-4703-4B50-99E1-B44ADD724D61}">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200" dirty="0"/>
            <a:t>Ali təhsil müəssisələrində </a:t>
          </a:r>
          <a:r>
            <a:rPr lang="az-Latn-AZ" sz="2200" b="1" dirty="0"/>
            <a:t>daxili KT</a:t>
          </a:r>
          <a:r>
            <a:rPr lang="az-Latn-AZ" sz="2200" dirty="0"/>
            <a:t> üçündür</a:t>
          </a:r>
          <a:r>
            <a:rPr lang="en-GB" sz="2200" dirty="0"/>
            <a:t> (</a:t>
          </a:r>
          <a:r>
            <a:rPr lang="lv-LV" sz="2200" dirty="0"/>
            <a:t>10</a:t>
          </a:r>
          <a:r>
            <a:rPr lang="en-GB" sz="2200" dirty="0"/>
            <a:t> </a:t>
          </a:r>
          <a:r>
            <a:rPr lang="az-Latn-AZ" sz="2200" dirty="0"/>
            <a:t>standart</a:t>
          </a:r>
          <a:r>
            <a:rPr lang="en-GB" sz="2200" dirty="0"/>
            <a:t>)</a:t>
          </a:r>
        </a:p>
      </dgm:t>
    </dgm:pt>
    <dgm:pt modelId="{0E0ABF20-9717-4F78-ACFF-5800A76A4A74}" type="parTrans" cxnId="{5EEC667E-25C5-4369-9303-2362DECFFC1D}">
      <dgm:prSet/>
      <dgm:spPr/>
      <dgm:t>
        <a:bodyPr/>
        <a:lstStyle/>
        <a:p>
          <a:endParaRPr lang="en-GB"/>
        </a:p>
      </dgm:t>
    </dgm:pt>
    <dgm:pt modelId="{9B55B63C-CC6C-47D0-BE98-C084F9A46E36}" type="sibTrans" cxnId="{5EEC667E-25C5-4369-9303-2362DECFFC1D}">
      <dgm:prSet/>
      <dgm:spPr/>
      <dgm:t>
        <a:bodyPr/>
        <a:lstStyle/>
        <a:p>
          <a:endParaRPr lang="en-GB"/>
        </a:p>
      </dgm:t>
    </dgm:pt>
    <dgm:pt modelId="{016A458E-3126-41CC-AD66-1E2455F63215}">
      <dgm:prSet phldrT="[Text]" custT="1"/>
      <dgm:spPr/>
      <dgm:t>
        <a:bodyPr/>
        <a:lstStyle/>
        <a:p>
          <a:pPr lvl="0" defTabSz="1200150">
            <a:lnSpc>
              <a:spcPct val="90000"/>
            </a:lnSpc>
            <a:spcBef>
              <a:spcPct val="0"/>
            </a:spcBef>
            <a:spcAft>
              <a:spcPct val="35000"/>
            </a:spcAft>
          </a:pPr>
          <a:r>
            <a:rPr lang="lv-LV" sz="2200" b="1" dirty="0"/>
            <a:t>Hissə 2</a:t>
          </a:r>
          <a:endParaRPr lang="en-GB" sz="2200" b="1" dirty="0"/>
        </a:p>
      </dgm:t>
    </dgm:pt>
    <dgm:pt modelId="{621A7AA0-FBC8-4389-A345-50BD9E6BF40E}" type="parTrans" cxnId="{E8EAAC13-84B9-4A65-8252-4ACFFB1E4932}">
      <dgm:prSet/>
      <dgm:spPr/>
      <dgm:t>
        <a:bodyPr/>
        <a:lstStyle/>
        <a:p>
          <a:endParaRPr lang="en-GB"/>
        </a:p>
      </dgm:t>
    </dgm:pt>
    <dgm:pt modelId="{91517D23-B4EB-4FB4-8261-D00BE7B0C1FE}" type="sibTrans" cxnId="{E8EAAC13-84B9-4A65-8252-4ACFFB1E4932}">
      <dgm:prSet/>
      <dgm:spPr/>
      <dgm:t>
        <a:bodyPr/>
        <a:lstStyle/>
        <a:p>
          <a:endParaRPr lang="en-GB"/>
        </a:p>
      </dgm:t>
    </dgm:pt>
    <dgm:pt modelId="{B78ED84E-EFA7-4E5E-A98A-B70E5DEC73F7}">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200" dirty="0"/>
            <a:t>Ali təhsilin </a:t>
          </a:r>
          <a:r>
            <a:rPr lang="az-Latn-AZ" sz="2200" b="1" dirty="0"/>
            <a:t>xarici KT</a:t>
          </a:r>
          <a:r>
            <a:rPr lang="en-GB" sz="2200" b="1" dirty="0"/>
            <a:t> </a:t>
          </a:r>
          <a:r>
            <a:rPr lang="en-GB" sz="2200" dirty="0"/>
            <a:t>(7 </a:t>
          </a:r>
          <a:r>
            <a:rPr lang="en-GB" sz="2200" dirty="0" err="1"/>
            <a:t>standar</a:t>
          </a:r>
          <a:r>
            <a:rPr lang="az-Latn-AZ" sz="2200" dirty="0"/>
            <a:t>t</a:t>
          </a:r>
          <a:r>
            <a:rPr lang="en-GB" sz="2200" dirty="0"/>
            <a:t>)</a:t>
          </a:r>
        </a:p>
      </dgm:t>
    </dgm:pt>
    <dgm:pt modelId="{C9E74998-8931-457F-95D1-323FBDDA7C04}" type="parTrans" cxnId="{02AAE8CA-A485-41C1-9580-AB19FEF3AB04}">
      <dgm:prSet/>
      <dgm:spPr/>
      <dgm:t>
        <a:bodyPr/>
        <a:lstStyle/>
        <a:p>
          <a:endParaRPr lang="en-GB"/>
        </a:p>
      </dgm:t>
    </dgm:pt>
    <dgm:pt modelId="{6B53713F-D6F6-46E2-B205-CAC5B81555F7}" type="sibTrans" cxnId="{02AAE8CA-A485-41C1-9580-AB19FEF3AB04}">
      <dgm:prSet/>
      <dgm:spPr/>
      <dgm:t>
        <a:bodyPr/>
        <a:lstStyle/>
        <a:p>
          <a:endParaRPr lang="en-GB"/>
        </a:p>
      </dgm:t>
    </dgm:pt>
    <dgm:pt modelId="{C5E55DC6-F877-4FEF-BC45-D7EE24F4298C}">
      <dgm:prSet phldrT="[Text]" custT="1"/>
      <dgm:spPr/>
      <dgm:t>
        <a:bodyPr/>
        <a:lstStyle/>
        <a:p>
          <a:r>
            <a:rPr lang="lv-LV" sz="2200" b="1" dirty="0"/>
            <a:t>Hissə 3</a:t>
          </a:r>
          <a:endParaRPr lang="en-GB" sz="2200" b="1" dirty="0"/>
        </a:p>
      </dgm:t>
    </dgm:pt>
    <dgm:pt modelId="{17373FE8-EAB7-464F-A319-5D1312A99D64}" type="parTrans" cxnId="{587CAC96-FA86-4C06-BC90-A0E501B83989}">
      <dgm:prSet/>
      <dgm:spPr/>
      <dgm:t>
        <a:bodyPr/>
        <a:lstStyle/>
        <a:p>
          <a:endParaRPr lang="en-GB"/>
        </a:p>
      </dgm:t>
    </dgm:pt>
    <dgm:pt modelId="{D2830838-0C59-4C3D-A51F-0F0A0E82C3F2}" type="sibTrans" cxnId="{587CAC96-FA86-4C06-BC90-A0E501B83989}">
      <dgm:prSet/>
      <dgm:spPr/>
      <dgm:t>
        <a:bodyPr/>
        <a:lstStyle/>
        <a:p>
          <a:endParaRPr lang="en-GB"/>
        </a:p>
      </dgm:t>
    </dgm:pt>
    <dgm:pt modelId="{A188AA58-3F94-426B-B1FD-A32CE64BF556}">
      <dgm:prSet phldrT="[Text]" custT="1"/>
      <dgm:spPr/>
      <dgm:t>
        <a:bodyPr/>
        <a:lstStyle/>
        <a:p>
          <a:r>
            <a:rPr lang="az-Latn-AZ" sz="2200" b="1" dirty="0"/>
            <a:t>Xarici KT Agentlikləri</a:t>
          </a:r>
          <a:r>
            <a:rPr lang="lv-LV" sz="2200" b="1" dirty="0"/>
            <a:t> </a:t>
          </a:r>
          <a:r>
            <a:rPr lang="lv-LV" sz="2200" b="0" dirty="0"/>
            <a:t>üçün</a:t>
          </a:r>
          <a:r>
            <a:rPr lang="en-GB" sz="2200" dirty="0"/>
            <a:t>(7 </a:t>
          </a:r>
          <a:r>
            <a:rPr lang="en-GB" sz="2200" dirty="0" err="1"/>
            <a:t>standar</a:t>
          </a:r>
          <a:r>
            <a:rPr lang="az-Latn-AZ" sz="2200" dirty="0"/>
            <a:t>t</a:t>
          </a:r>
          <a:r>
            <a:rPr lang="en-GB" sz="2200" dirty="0"/>
            <a:t>)</a:t>
          </a:r>
        </a:p>
      </dgm:t>
    </dgm:pt>
    <dgm:pt modelId="{A3E34B71-EB24-444D-A3A5-9BA1FC28C733}" type="parTrans" cxnId="{C584F272-4C26-4B79-B8AA-780FE841D036}">
      <dgm:prSet/>
      <dgm:spPr/>
      <dgm:t>
        <a:bodyPr/>
        <a:lstStyle/>
        <a:p>
          <a:endParaRPr lang="en-GB"/>
        </a:p>
      </dgm:t>
    </dgm:pt>
    <dgm:pt modelId="{83687CAA-2603-4110-9E28-ED25D227DD74}" type="sibTrans" cxnId="{C584F272-4C26-4B79-B8AA-780FE841D036}">
      <dgm:prSet/>
      <dgm:spPr/>
      <dgm:t>
        <a:bodyPr/>
        <a:lstStyle/>
        <a:p>
          <a:endParaRPr lang="en-GB"/>
        </a:p>
      </dgm:t>
    </dgm:pt>
    <dgm:pt modelId="{0E7A1CF0-457D-4AA6-B446-4A1E920413D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200" dirty="0"/>
            <a:t> </a:t>
          </a:r>
          <a:r>
            <a:rPr lang="az-Latn-AZ" sz="2200" dirty="0"/>
            <a:t>AT-də KT-nin özəyi</a:t>
          </a:r>
          <a:endParaRPr lang="en-GB" sz="2200" dirty="0"/>
        </a:p>
        <a:p>
          <a:pPr marL="228600" lvl="1" indent="0" defTabSz="1022350">
            <a:lnSpc>
              <a:spcPct val="90000"/>
            </a:lnSpc>
            <a:spcBef>
              <a:spcPct val="0"/>
            </a:spcBef>
            <a:spcAft>
              <a:spcPct val="15000"/>
            </a:spcAft>
            <a:buNone/>
          </a:pPr>
          <a:endParaRPr lang="en-GB" sz="2200" dirty="0"/>
        </a:p>
      </dgm:t>
    </dgm:pt>
    <dgm:pt modelId="{299BD675-ABAE-485E-A7E4-A1F92B99FC7A}" type="parTrans" cxnId="{72478C60-B5E0-4814-BB44-E01CF62E8A12}">
      <dgm:prSet/>
      <dgm:spPr/>
      <dgm:t>
        <a:bodyPr/>
        <a:lstStyle/>
        <a:p>
          <a:endParaRPr lang="en-GB"/>
        </a:p>
      </dgm:t>
    </dgm:pt>
    <dgm:pt modelId="{E7C57957-278B-4DC0-8FA1-C14BB08C548E}" type="sibTrans" cxnId="{72478C60-B5E0-4814-BB44-E01CF62E8A12}">
      <dgm:prSet/>
      <dgm:spPr/>
      <dgm:t>
        <a:bodyPr/>
        <a:lstStyle/>
        <a:p>
          <a:endParaRPr lang="en-GB"/>
        </a:p>
      </dgm:t>
    </dgm:pt>
    <dgm:pt modelId="{81CBF3BB-645E-46E3-84C1-B6F42197A620}">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200" dirty="0"/>
            <a:t>daxili qiymətləndirmənin nəticələrinin etibarlılığı şərti</a:t>
          </a:r>
          <a:endParaRPr lang="en-GB" sz="2200" dirty="0"/>
        </a:p>
        <a:p>
          <a:pPr marL="228600" lvl="1" indent="0" defTabSz="933450">
            <a:lnSpc>
              <a:spcPct val="90000"/>
            </a:lnSpc>
            <a:spcBef>
              <a:spcPct val="0"/>
            </a:spcBef>
            <a:spcAft>
              <a:spcPct val="15000"/>
            </a:spcAft>
            <a:buNone/>
          </a:pPr>
          <a:endParaRPr lang="en-GB" sz="2200" dirty="0"/>
        </a:p>
      </dgm:t>
    </dgm:pt>
    <dgm:pt modelId="{C63ACE26-1B96-417A-BBEB-38899D29582F}" type="parTrans" cxnId="{ADA30321-65E2-4218-8E78-BBE0B9A7BB7C}">
      <dgm:prSet/>
      <dgm:spPr/>
      <dgm:t>
        <a:bodyPr/>
        <a:lstStyle/>
        <a:p>
          <a:endParaRPr lang="en-GB"/>
        </a:p>
      </dgm:t>
    </dgm:pt>
    <dgm:pt modelId="{A847D622-9375-40F1-A181-4BF5C4435B99}" type="sibTrans" cxnId="{ADA30321-65E2-4218-8E78-BBE0B9A7BB7C}">
      <dgm:prSet/>
      <dgm:spPr/>
      <dgm:t>
        <a:bodyPr/>
        <a:lstStyle/>
        <a:p>
          <a:endParaRPr lang="en-GB"/>
        </a:p>
      </dgm:t>
    </dgm:pt>
    <dgm:pt modelId="{C201F297-4051-435A-8039-9A960458091E}">
      <dgm:prSet phldrT="[Text]" custT="1"/>
      <dgm:spPr/>
      <dgm:t>
        <a:bodyPr/>
        <a:lstStyle/>
        <a:p>
          <a:r>
            <a:rPr lang="az-Latn-AZ" sz="2200" dirty="0"/>
            <a:t>xarici qiymətləndiricilər (KT agentlikləri) fəaliyyətlərinin keyfiyətinə məsuldur</a:t>
          </a:r>
          <a:endParaRPr lang="en-GB" sz="2200" dirty="0"/>
        </a:p>
      </dgm:t>
    </dgm:pt>
    <dgm:pt modelId="{1AA1642E-403D-4190-B588-ADFC1D96BB7F}" type="parTrans" cxnId="{C9860493-E462-4BA9-AD9C-3085E5B450B2}">
      <dgm:prSet/>
      <dgm:spPr/>
      <dgm:t>
        <a:bodyPr/>
        <a:lstStyle/>
        <a:p>
          <a:endParaRPr lang="en-GB"/>
        </a:p>
      </dgm:t>
    </dgm:pt>
    <dgm:pt modelId="{A7E190E1-1664-409C-8BD8-E2EB94A6170D}" type="sibTrans" cxnId="{C9860493-E462-4BA9-AD9C-3085E5B450B2}">
      <dgm:prSet/>
      <dgm:spPr/>
      <dgm:t>
        <a:bodyPr/>
        <a:lstStyle/>
        <a:p>
          <a:endParaRPr lang="en-GB"/>
        </a:p>
      </dgm:t>
    </dgm:pt>
    <dgm:pt modelId="{A3AB27FA-F76D-4271-9741-B0CB680C53C0}" type="pres">
      <dgm:prSet presAssocID="{4D02878C-80FF-44CD-8E42-D388C1C06363}" presName="Name0" presStyleCnt="0">
        <dgm:presLayoutVars>
          <dgm:dir/>
          <dgm:resizeHandles val="exact"/>
        </dgm:presLayoutVars>
      </dgm:prSet>
      <dgm:spPr/>
      <dgm:t>
        <a:bodyPr/>
        <a:lstStyle/>
        <a:p>
          <a:endParaRPr lang="en-US"/>
        </a:p>
      </dgm:t>
    </dgm:pt>
    <dgm:pt modelId="{15A5876C-B36F-4706-BD12-38FEA6F62915}" type="pres">
      <dgm:prSet presAssocID="{A0CB33BB-8A74-4823-81FD-87389B811A2D}" presName="node" presStyleLbl="node1" presStyleIdx="0" presStyleCnt="3">
        <dgm:presLayoutVars>
          <dgm:bulletEnabled val="1"/>
        </dgm:presLayoutVars>
      </dgm:prSet>
      <dgm:spPr/>
      <dgm:t>
        <a:bodyPr/>
        <a:lstStyle/>
        <a:p>
          <a:endParaRPr lang="en-US"/>
        </a:p>
      </dgm:t>
    </dgm:pt>
    <dgm:pt modelId="{76EA9D63-1F02-4B68-988D-D76402B79D90}" type="pres">
      <dgm:prSet presAssocID="{10ED45AD-230C-4347-AF02-C9DBA776D532}" presName="sibTrans" presStyleCnt="0"/>
      <dgm:spPr/>
    </dgm:pt>
    <dgm:pt modelId="{B171E8B1-C618-4067-BD2B-A374B6E81DEC}" type="pres">
      <dgm:prSet presAssocID="{016A458E-3126-41CC-AD66-1E2455F63215}" presName="node" presStyleLbl="node1" presStyleIdx="1" presStyleCnt="3">
        <dgm:presLayoutVars>
          <dgm:bulletEnabled val="1"/>
        </dgm:presLayoutVars>
      </dgm:prSet>
      <dgm:spPr/>
      <dgm:t>
        <a:bodyPr/>
        <a:lstStyle/>
        <a:p>
          <a:endParaRPr lang="en-US"/>
        </a:p>
      </dgm:t>
    </dgm:pt>
    <dgm:pt modelId="{CEC9246E-FE5E-4963-84A8-3F9BC63AB5AB}" type="pres">
      <dgm:prSet presAssocID="{91517D23-B4EB-4FB4-8261-D00BE7B0C1FE}" presName="sibTrans" presStyleCnt="0"/>
      <dgm:spPr/>
    </dgm:pt>
    <dgm:pt modelId="{E2AFB7D3-D3C7-4B44-AB0D-F46AD89D260E}" type="pres">
      <dgm:prSet presAssocID="{C5E55DC6-F877-4FEF-BC45-D7EE24F4298C}" presName="node" presStyleLbl="node1" presStyleIdx="2" presStyleCnt="3">
        <dgm:presLayoutVars>
          <dgm:bulletEnabled val="1"/>
        </dgm:presLayoutVars>
      </dgm:prSet>
      <dgm:spPr/>
      <dgm:t>
        <a:bodyPr/>
        <a:lstStyle/>
        <a:p>
          <a:endParaRPr lang="en-US"/>
        </a:p>
      </dgm:t>
    </dgm:pt>
  </dgm:ptLst>
  <dgm:cxnLst>
    <dgm:cxn modelId="{9A4BD59A-1F11-4668-88C2-F82F212C4448}" type="presOf" srcId="{A0CB33BB-8A74-4823-81FD-87389B811A2D}" destId="{15A5876C-B36F-4706-BD12-38FEA6F62915}" srcOrd="0" destOrd="0" presId="urn:microsoft.com/office/officeart/2005/8/layout/hList6"/>
    <dgm:cxn modelId="{F90D7294-7D26-4411-9F66-F836600AE72E}" type="presOf" srcId="{C5E55DC6-F877-4FEF-BC45-D7EE24F4298C}" destId="{E2AFB7D3-D3C7-4B44-AB0D-F46AD89D260E}" srcOrd="0" destOrd="0" presId="urn:microsoft.com/office/officeart/2005/8/layout/hList6"/>
    <dgm:cxn modelId="{C584F272-4C26-4B79-B8AA-780FE841D036}" srcId="{C5E55DC6-F877-4FEF-BC45-D7EE24F4298C}" destId="{A188AA58-3F94-426B-B1FD-A32CE64BF556}" srcOrd="0" destOrd="0" parTransId="{A3E34B71-EB24-444D-A3A5-9BA1FC28C733}" sibTransId="{83687CAA-2603-4110-9E28-ED25D227DD74}"/>
    <dgm:cxn modelId="{E8EAAC13-84B9-4A65-8252-4ACFFB1E4932}" srcId="{4D02878C-80FF-44CD-8E42-D388C1C06363}" destId="{016A458E-3126-41CC-AD66-1E2455F63215}" srcOrd="1" destOrd="0" parTransId="{621A7AA0-FBC8-4389-A345-50BD9E6BF40E}" sibTransId="{91517D23-B4EB-4FB4-8261-D00BE7B0C1FE}"/>
    <dgm:cxn modelId="{72478C60-B5E0-4814-BB44-E01CF62E8A12}" srcId="{A0CB33BB-8A74-4823-81FD-87389B811A2D}" destId="{0E7A1CF0-457D-4AA6-B446-4A1E920413D9}" srcOrd="1" destOrd="0" parTransId="{299BD675-ABAE-485E-A7E4-A1F92B99FC7A}" sibTransId="{E7C57957-278B-4DC0-8FA1-C14BB08C548E}"/>
    <dgm:cxn modelId="{BDE6DBDA-E01F-4A69-A419-44C3339274E2}" type="presOf" srcId="{81CBF3BB-645E-46E3-84C1-B6F42197A620}" destId="{B171E8B1-C618-4067-BD2B-A374B6E81DEC}" srcOrd="0" destOrd="2" presId="urn:microsoft.com/office/officeart/2005/8/layout/hList6"/>
    <dgm:cxn modelId="{D5E069AA-0754-4521-AE58-5B30105231DE}" type="presOf" srcId="{0318A25E-4703-4B50-99E1-B44ADD724D61}" destId="{15A5876C-B36F-4706-BD12-38FEA6F62915}" srcOrd="0" destOrd="1" presId="urn:microsoft.com/office/officeart/2005/8/layout/hList6"/>
    <dgm:cxn modelId="{C9860493-E462-4BA9-AD9C-3085E5B450B2}" srcId="{C5E55DC6-F877-4FEF-BC45-D7EE24F4298C}" destId="{C201F297-4051-435A-8039-9A960458091E}" srcOrd="1" destOrd="0" parTransId="{1AA1642E-403D-4190-B588-ADFC1D96BB7F}" sibTransId="{A7E190E1-1664-409C-8BD8-E2EB94A6170D}"/>
    <dgm:cxn modelId="{02AAE8CA-A485-41C1-9580-AB19FEF3AB04}" srcId="{016A458E-3126-41CC-AD66-1E2455F63215}" destId="{B78ED84E-EFA7-4E5E-A98A-B70E5DEC73F7}" srcOrd="0" destOrd="0" parTransId="{C9E74998-8931-457F-95D1-323FBDDA7C04}" sibTransId="{6B53713F-D6F6-46E2-B205-CAC5B81555F7}"/>
    <dgm:cxn modelId="{D2DFC856-0BBD-4651-A6AC-A550531BC4A1}" type="presOf" srcId="{C201F297-4051-435A-8039-9A960458091E}" destId="{E2AFB7D3-D3C7-4B44-AB0D-F46AD89D260E}" srcOrd="0" destOrd="2" presId="urn:microsoft.com/office/officeart/2005/8/layout/hList6"/>
    <dgm:cxn modelId="{331819D2-3CAE-44D3-BDEC-03E807FEF1B1}" type="presOf" srcId="{0E7A1CF0-457D-4AA6-B446-4A1E920413D9}" destId="{15A5876C-B36F-4706-BD12-38FEA6F62915}" srcOrd="0" destOrd="2" presId="urn:microsoft.com/office/officeart/2005/8/layout/hList6"/>
    <dgm:cxn modelId="{ADA30321-65E2-4218-8E78-BBE0B9A7BB7C}" srcId="{016A458E-3126-41CC-AD66-1E2455F63215}" destId="{81CBF3BB-645E-46E3-84C1-B6F42197A620}" srcOrd="1" destOrd="0" parTransId="{C63ACE26-1B96-417A-BBEB-38899D29582F}" sibTransId="{A847D622-9375-40F1-A181-4BF5C4435B99}"/>
    <dgm:cxn modelId="{5EEC667E-25C5-4369-9303-2362DECFFC1D}" srcId="{A0CB33BB-8A74-4823-81FD-87389B811A2D}" destId="{0318A25E-4703-4B50-99E1-B44ADD724D61}" srcOrd="0" destOrd="0" parTransId="{0E0ABF20-9717-4F78-ACFF-5800A76A4A74}" sibTransId="{9B55B63C-CC6C-47D0-BE98-C084F9A46E36}"/>
    <dgm:cxn modelId="{587CAC96-FA86-4C06-BC90-A0E501B83989}" srcId="{4D02878C-80FF-44CD-8E42-D388C1C06363}" destId="{C5E55DC6-F877-4FEF-BC45-D7EE24F4298C}" srcOrd="2" destOrd="0" parTransId="{17373FE8-EAB7-464F-A319-5D1312A99D64}" sibTransId="{D2830838-0C59-4C3D-A51F-0F0A0E82C3F2}"/>
    <dgm:cxn modelId="{A9403116-A273-455F-8EC1-22F717D86BDB}" type="presOf" srcId="{B78ED84E-EFA7-4E5E-A98A-B70E5DEC73F7}" destId="{B171E8B1-C618-4067-BD2B-A374B6E81DEC}" srcOrd="0" destOrd="1" presId="urn:microsoft.com/office/officeart/2005/8/layout/hList6"/>
    <dgm:cxn modelId="{E3C541F9-0372-4FC4-89B7-4DDC0ABB8C93}" type="presOf" srcId="{4D02878C-80FF-44CD-8E42-D388C1C06363}" destId="{A3AB27FA-F76D-4271-9741-B0CB680C53C0}" srcOrd="0" destOrd="0" presId="urn:microsoft.com/office/officeart/2005/8/layout/hList6"/>
    <dgm:cxn modelId="{18E25D72-A55F-404A-A6A3-6916285C09E5}" type="presOf" srcId="{A188AA58-3F94-426B-B1FD-A32CE64BF556}" destId="{E2AFB7D3-D3C7-4B44-AB0D-F46AD89D260E}" srcOrd="0" destOrd="1" presId="urn:microsoft.com/office/officeart/2005/8/layout/hList6"/>
    <dgm:cxn modelId="{8A923541-8DD7-4B81-9CF5-7607F853C15A}" type="presOf" srcId="{016A458E-3126-41CC-AD66-1E2455F63215}" destId="{B171E8B1-C618-4067-BD2B-A374B6E81DEC}" srcOrd="0" destOrd="0" presId="urn:microsoft.com/office/officeart/2005/8/layout/hList6"/>
    <dgm:cxn modelId="{2532F56F-09AD-49CB-8E95-A9E6537788D1}" srcId="{4D02878C-80FF-44CD-8E42-D388C1C06363}" destId="{A0CB33BB-8A74-4823-81FD-87389B811A2D}" srcOrd="0" destOrd="0" parTransId="{59BCB3D1-7161-4775-8966-26707E6697B5}" sibTransId="{10ED45AD-230C-4347-AF02-C9DBA776D532}"/>
    <dgm:cxn modelId="{C27AE7E4-DA7B-403B-85CA-A4A968BCD59C}" type="presParOf" srcId="{A3AB27FA-F76D-4271-9741-B0CB680C53C0}" destId="{15A5876C-B36F-4706-BD12-38FEA6F62915}" srcOrd="0" destOrd="0" presId="urn:microsoft.com/office/officeart/2005/8/layout/hList6"/>
    <dgm:cxn modelId="{C82BF0D9-94B1-4418-A819-F730DF5E23BB}" type="presParOf" srcId="{A3AB27FA-F76D-4271-9741-B0CB680C53C0}" destId="{76EA9D63-1F02-4B68-988D-D76402B79D90}" srcOrd="1" destOrd="0" presId="urn:microsoft.com/office/officeart/2005/8/layout/hList6"/>
    <dgm:cxn modelId="{F98E1A54-9366-4669-938C-6D4BC71C7F13}" type="presParOf" srcId="{A3AB27FA-F76D-4271-9741-B0CB680C53C0}" destId="{B171E8B1-C618-4067-BD2B-A374B6E81DEC}" srcOrd="2" destOrd="0" presId="urn:microsoft.com/office/officeart/2005/8/layout/hList6"/>
    <dgm:cxn modelId="{6A8F7F6D-B9CA-4C91-ABBB-9D55C2E2171C}" type="presParOf" srcId="{A3AB27FA-F76D-4271-9741-B0CB680C53C0}" destId="{CEC9246E-FE5E-4963-84A8-3F9BC63AB5AB}" srcOrd="3" destOrd="0" presId="urn:microsoft.com/office/officeart/2005/8/layout/hList6"/>
    <dgm:cxn modelId="{9FBB4664-3283-463A-9FA7-0E324A020D5B}" type="presParOf" srcId="{A3AB27FA-F76D-4271-9741-B0CB680C53C0}" destId="{E2AFB7D3-D3C7-4B44-AB0D-F46AD89D260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697F2E-C5E5-49C9-A245-86F1904DD8AC}" type="doc">
      <dgm:prSet loTypeId="urn:microsoft.com/office/officeart/2005/8/layout/radial6" loCatId="cycle" qsTypeId="urn:microsoft.com/office/officeart/2005/8/quickstyle/simple3" qsCatId="simple" csTypeId="urn:microsoft.com/office/officeart/2005/8/colors/colorful3" csCatId="colorful" phldr="1"/>
      <dgm:spPr/>
      <dgm:t>
        <a:bodyPr/>
        <a:lstStyle/>
        <a:p>
          <a:endParaRPr lang="fr-FR"/>
        </a:p>
      </dgm:t>
    </dgm:pt>
    <dgm:pt modelId="{0A3441BD-F2D9-4B1E-9144-FB669CB52C75}">
      <dgm:prSet phldrT="[Texte]"/>
      <dgm:spPr/>
      <dgm:t>
        <a:bodyPr/>
        <a:lstStyle/>
        <a:p>
          <a:r>
            <a:rPr lang="az-Latn-AZ" dirty="0" err="1" smtClean="0"/>
            <a:t>Qiymətləndirmə</a:t>
          </a:r>
          <a:r>
            <a:rPr lang="az-Latn-AZ" dirty="0" smtClean="0"/>
            <a:t> standartları</a:t>
          </a:r>
          <a:endParaRPr lang="fr-FR" dirty="0"/>
        </a:p>
      </dgm:t>
    </dgm:pt>
    <dgm:pt modelId="{E50F2958-C340-4AF0-B92C-2AC2E99A0478}" type="parTrans" cxnId="{2FE0EEAF-2048-4AC8-87BA-60B46AB04C8E}">
      <dgm:prSet/>
      <dgm:spPr/>
      <dgm:t>
        <a:bodyPr/>
        <a:lstStyle/>
        <a:p>
          <a:endParaRPr lang="fr-FR"/>
        </a:p>
      </dgm:t>
    </dgm:pt>
    <dgm:pt modelId="{C0ADF435-4C7E-4739-BC47-495E8D2B4518}" type="sibTrans" cxnId="{2FE0EEAF-2048-4AC8-87BA-60B46AB04C8E}">
      <dgm:prSet/>
      <dgm:spPr/>
      <dgm:t>
        <a:bodyPr/>
        <a:lstStyle/>
        <a:p>
          <a:endParaRPr lang="fr-FR"/>
        </a:p>
      </dgm:t>
    </dgm:pt>
    <dgm:pt modelId="{F3D52BCA-6A75-4F67-8C78-957CE07EF569}">
      <dgm:prSet phldrT="[Texte]" custT="1"/>
      <dgm:spPr/>
      <dgm:t>
        <a:bodyPr/>
        <a:lstStyle/>
        <a:p>
          <a:r>
            <a:rPr lang="az-Latn-AZ" sz="1400" dirty="0" err="1" smtClean="0"/>
            <a:t>Özünütəhli</a:t>
          </a:r>
          <a:endParaRPr lang="fr-FR" sz="1400" dirty="0"/>
        </a:p>
      </dgm:t>
    </dgm:pt>
    <dgm:pt modelId="{0E60792F-FA68-4891-ACBD-7C0B9F0016FD}" type="parTrans" cxnId="{ED448DA8-4B67-47AC-93E2-612370024491}">
      <dgm:prSet/>
      <dgm:spPr/>
      <dgm:t>
        <a:bodyPr/>
        <a:lstStyle/>
        <a:p>
          <a:endParaRPr lang="fr-FR"/>
        </a:p>
      </dgm:t>
    </dgm:pt>
    <dgm:pt modelId="{29CB68A0-DA04-4BB7-9283-6CF423B04854}" type="sibTrans" cxnId="{ED448DA8-4B67-47AC-93E2-612370024491}">
      <dgm:prSet/>
      <dgm:spPr/>
      <dgm:t>
        <a:bodyPr/>
        <a:lstStyle/>
        <a:p>
          <a:endParaRPr lang="fr-FR"/>
        </a:p>
      </dgm:t>
    </dgm:pt>
    <dgm:pt modelId="{D05AD2F7-3F97-4D7C-80F1-3D384304AF00}">
      <dgm:prSet phldrT="[Texte]" custT="1"/>
      <dgm:spPr/>
      <dgm:t>
        <a:bodyPr/>
        <a:lstStyle/>
        <a:p>
          <a:r>
            <a:rPr lang="az-Latn-AZ" sz="1400" dirty="0" err="1" smtClean="0"/>
            <a:t>Qiymətləndirmə</a:t>
          </a:r>
          <a:r>
            <a:rPr lang="fr-FR" sz="1400" dirty="0" smtClean="0"/>
            <a:t>/</a:t>
          </a:r>
        </a:p>
        <a:p>
          <a:r>
            <a:rPr lang="az-Latn-AZ" sz="1400" dirty="0" smtClean="0"/>
            <a:t>akkreditasiya</a:t>
          </a:r>
          <a:endParaRPr lang="fr-FR" sz="1400" dirty="0"/>
        </a:p>
      </dgm:t>
    </dgm:pt>
    <dgm:pt modelId="{D119FAD4-B0FE-402D-AB58-7C5A2458069D}" type="parTrans" cxnId="{EDF6C359-C714-4416-8F91-6DA5507756D3}">
      <dgm:prSet/>
      <dgm:spPr/>
      <dgm:t>
        <a:bodyPr/>
        <a:lstStyle/>
        <a:p>
          <a:endParaRPr lang="fr-FR"/>
        </a:p>
      </dgm:t>
    </dgm:pt>
    <dgm:pt modelId="{1CEB9215-BDA5-4D89-8F1C-85B220021070}" type="sibTrans" cxnId="{EDF6C359-C714-4416-8F91-6DA5507756D3}">
      <dgm:prSet/>
      <dgm:spPr/>
      <dgm:t>
        <a:bodyPr/>
        <a:lstStyle/>
        <a:p>
          <a:endParaRPr lang="fr-FR"/>
        </a:p>
      </dgm:t>
    </dgm:pt>
    <dgm:pt modelId="{47F325BB-070F-4F6D-980C-1A1B5CF6FD96}">
      <dgm:prSet phldrT="[Texte]" custT="1"/>
      <dgm:spPr/>
      <dgm:t>
        <a:bodyPr/>
        <a:lstStyle/>
        <a:p>
          <a:r>
            <a:rPr lang="az-Latn-AZ" sz="1400" dirty="0" smtClean="0"/>
            <a:t>Nəşr</a:t>
          </a:r>
          <a:endParaRPr lang="fr-FR" sz="1400" dirty="0"/>
        </a:p>
      </dgm:t>
    </dgm:pt>
    <dgm:pt modelId="{75CC27BE-BCE2-43FA-8BCB-D089F9EF647E}" type="parTrans" cxnId="{6E62C434-67FE-4742-B9E4-45D3954EE3EA}">
      <dgm:prSet/>
      <dgm:spPr/>
      <dgm:t>
        <a:bodyPr/>
        <a:lstStyle/>
        <a:p>
          <a:endParaRPr lang="fr-FR"/>
        </a:p>
      </dgm:t>
    </dgm:pt>
    <dgm:pt modelId="{A84A4DA5-4802-4148-AB98-A04CB26BBBFC}" type="sibTrans" cxnId="{6E62C434-67FE-4742-B9E4-45D3954EE3EA}">
      <dgm:prSet/>
      <dgm:spPr/>
      <dgm:t>
        <a:bodyPr/>
        <a:lstStyle/>
        <a:p>
          <a:endParaRPr lang="fr-FR"/>
        </a:p>
      </dgm:t>
    </dgm:pt>
    <dgm:pt modelId="{9C9DDFF8-1C60-4785-A9C0-646105671915}">
      <dgm:prSet phldrT="[Texte]" custT="1"/>
      <dgm:spPr/>
      <dgm:t>
        <a:bodyPr/>
        <a:lstStyle/>
        <a:p>
          <a:r>
            <a:rPr lang="az-Latn-AZ" sz="1400" dirty="0" smtClean="0"/>
            <a:t>Rəy</a:t>
          </a:r>
          <a:endParaRPr lang="fr-FR" sz="1400" dirty="0"/>
        </a:p>
      </dgm:t>
    </dgm:pt>
    <dgm:pt modelId="{F936E194-5101-4855-8B39-4C6196BC9F69}" type="parTrans" cxnId="{3C8D0333-EEFA-4480-8EF1-24892AD4041A}">
      <dgm:prSet/>
      <dgm:spPr/>
      <dgm:t>
        <a:bodyPr/>
        <a:lstStyle/>
        <a:p>
          <a:endParaRPr lang="fr-FR"/>
        </a:p>
      </dgm:t>
    </dgm:pt>
    <dgm:pt modelId="{279140A3-530F-47BD-B17C-FBE8426A3511}" type="sibTrans" cxnId="{3C8D0333-EEFA-4480-8EF1-24892AD4041A}">
      <dgm:prSet/>
      <dgm:spPr/>
      <dgm:t>
        <a:bodyPr/>
        <a:lstStyle/>
        <a:p>
          <a:endParaRPr lang="fr-FR"/>
        </a:p>
      </dgm:t>
    </dgm:pt>
    <dgm:pt modelId="{4F184964-6A34-41C7-8AFE-11A51C9413F8}" type="pres">
      <dgm:prSet presAssocID="{55697F2E-C5E5-49C9-A245-86F1904DD8AC}" presName="Name0" presStyleCnt="0">
        <dgm:presLayoutVars>
          <dgm:chMax val="1"/>
          <dgm:dir/>
          <dgm:animLvl val="ctr"/>
          <dgm:resizeHandles val="exact"/>
        </dgm:presLayoutVars>
      </dgm:prSet>
      <dgm:spPr/>
      <dgm:t>
        <a:bodyPr/>
        <a:lstStyle/>
        <a:p>
          <a:endParaRPr lang="fr-FR"/>
        </a:p>
      </dgm:t>
    </dgm:pt>
    <dgm:pt modelId="{77940258-8E5E-4A6D-BF5B-77ABC919F9CF}" type="pres">
      <dgm:prSet presAssocID="{0A3441BD-F2D9-4B1E-9144-FB669CB52C75}" presName="centerShape" presStyleLbl="node0" presStyleIdx="0" presStyleCnt="1"/>
      <dgm:spPr/>
      <dgm:t>
        <a:bodyPr/>
        <a:lstStyle/>
        <a:p>
          <a:endParaRPr lang="fr-FR"/>
        </a:p>
      </dgm:t>
    </dgm:pt>
    <dgm:pt modelId="{A94BC2DF-78F9-43D6-9652-2C1C84AB3177}" type="pres">
      <dgm:prSet presAssocID="{F3D52BCA-6A75-4F67-8C78-957CE07EF569}" presName="node" presStyleLbl="node1" presStyleIdx="0" presStyleCnt="4">
        <dgm:presLayoutVars>
          <dgm:bulletEnabled val="1"/>
        </dgm:presLayoutVars>
      </dgm:prSet>
      <dgm:spPr/>
      <dgm:t>
        <a:bodyPr/>
        <a:lstStyle/>
        <a:p>
          <a:endParaRPr lang="fr-FR"/>
        </a:p>
      </dgm:t>
    </dgm:pt>
    <dgm:pt modelId="{13AC546F-325D-4E50-920D-4955D87E3EEE}" type="pres">
      <dgm:prSet presAssocID="{F3D52BCA-6A75-4F67-8C78-957CE07EF569}" presName="dummy" presStyleCnt="0"/>
      <dgm:spPr/>
    </dgm:pt>
    <dgm:pt modelId="{22BE5233-C7A4-4D03-A839-B8B42F7EF156}" type="pres">
      <dgm:prSet presAssocID="{29CB68A0-DA04-4BB7-9283-6CF423B04854}" presName="sibTrans" presStyleLbl="sibTrans2D1" presStyleIdx="0" presStyleCnt="4"/>
      <dgm:spPr/>
      <dgm:t>
        <a:bodyPr/>
        <a:lstStyle/>
        <a:p>
          <a:endParaRPr lang="fr-FR"/>
        </a:p>
      </dgm:t>
    </dgm:pt>
    <dgm:pt modelId="{6D059381-DA37-4CE5-9B7E-85ED12789577}" type="pres">
      <dgm:prSet presAssocID="{D05AD2F7-3F97-4D7C-80F1-3D384304AF00}" presName="node" presStyleLbl="node1" presStyleIdx="1" presStyleCnt="4" custScaleX="115255">
        <dgm:presLayoutVars>
          <dgm:bulletEnabled val="1"/>
        </dgm:presLayoutVars>
      </dgm:prSet>
      <dgm:spPr/>
      <dgm:t>
        <a:bodyPr/>
        <a:lstStyle/>
        <a:p>
          <a:endParaRPr lang="fr-FR"/>
        </a:p>
      </dgm:t>
    </dgm:pt>
    <dgm:pt modelId="{AFBCA199-4B9F-4E20-BE2A-6070A3F109D3}" type="pres">
      <dgm:prSet presAssocID="{D05AD2F7-3F97-4D7C-80F1-3D384304AF00}" presName="dummy" presStyleCnt="0"/>
      <dgm:spPr/>
    </dgm:pt>
    <dgm:pt modelId="{4A6E3125-7645-4CF1-BABA-5873D7DB716B}" type="pres">
      <dgm:prSet presAssocID="{1CEB9215-BDA5-4D89-8F1C-85B220021070}" presName="sibTrans" presStyleLbl="sibTrans2D1" presStyleIdx="1" presStyleCnt="4"/>
      <dgm:spPr/>
      <dgm:t>
        <a:bodyPr/>
        <a:lstStyle/>
        <a:p>
          <a:endParaRPr lang="fr-FR"/>
        </a:p>
      </dgm:t>
    </dgm:pt>
    <dgm:pt modelId="{BF4FABE2-D073-4489-AFED-3E578C3D5D28}" type="pres">
      <dgm:prSet presAssocID="{47F325BB-070F-4F6D-980C-1A1B5CF6FD96}" presName="node" presStyleLbl="node1" presStyleIdx="2" presStyleCnt="4">
        <dgm:presLayoutVars>
          <dgm:bulletEnabled val="1"/>
        </dgm:presLayoutVars>
      </dgm:prSet>
      <dgm:spPr/>
      <dgm:t>
        <a:bodyPr/>
        <a:lstStyle/>
        <a:p>
          <a:endParaRPr lang="fr-FR"/>
        </a:p>
      </dgm:t>
    </dgm:pt>
    <dgm:pt modelId="{E7EE8774-EC91-40A5-9945-D8C51DC3086F}" type="pres">
      <dgm:prSet presAssocID="{47F325BB-070F-4F6D-980C-1A1B5CF6FD96}" presName="dummy" presStyleCnt="0"/>
      <dgm:spPr/>
    </dgm:pt>
    <dgm:pt modelId="{9A3630EB-408D-4A35-B58C-4E34FA5FA9D7}" type="pres">
      <dgm:prSet presAssocID="{A84A4DA5-4802-4148-AB98-A04CB26BBBFC}" presName="sibTrans" presStyleLbl="sibTrans2D1" presStyleIdx="2" presStyleCnt="4"/>
      <dgm:spPr/>
      <dgm:t>
        <a:bodyPr/>
        <a:lstStyle/>
        <a:p>
          <a:endParaRPr lang="fr-FR"/>
        </a:p>
      </dgm:t>
    </dgm:pt>
    <dgm:pt modelId="{D6246830-F51D-44D1-94A8-EFC87664B612}" type="pres">
      <dgm:prSet presAssocID="{9C9DDFF8-1C60-4785-A9C0-646105671915}" presName="node" presStyleLbl="node1" presStyleIdx="3" presStyleCnt="4">
        <dgm:presLayoutVars>
          <dgm:bulletEnabled val="1"/>
        </dgm:presLayoutVars>
      </dgm:prSet>
      <dgm:spPr/>
      <dgm:t>
        <a:bodyPr/>
        <a:lstStyle/>
        <a:p>
          <a:endParaRPr lang="fr-FR"/>
        </a:p>
      </dgm:t>
    </dgm:pt>
    <dgm:pt modelId="{C200B990-9C1F-45A4-8595-1F167462B66C}" type="pres">
      <dgm:prSet presAssocID="{9C9DDFF8-1C60-4785-A9C0-646105671915}" presName="dummy" presStyleCnt="0"/>
      <dgm:spPr/>
    </dgm:pt>
    <dgm:pt modelId="{7B5C3F00-CE8F-427A-A3A3-872F29374BE6}" type="pres">
      <dgm:prSet presAssocID="{279140A3-530F-47BD-B17C-FBE8426A3511}" presName="sibTrans" presStyleLbl="sibTrans2D1" presStyleIdx="3" presStyleCnt="4"/>
      <dgm:spPr/>
      <dgm:t>
        <a:bodyPr/>
        <a:lstStyle/>
        <a:p>
          <a:endParaRPr lang="fr-FR"/>
        </a:p>
      </dgm:t>
    </dgm:pt>
  </dgm:ptLst>
  <dgm:cxnLst>
    <dgm:cxn modelId="{3C8D0333-EEFA-4480-8EF1-24892AD4041A}" srcId="{0A3441BD-F2D9-4B1E-9144-FB669CB52C75}" destId="{9C9DDFF8-1C60-4785-A9C0-646105671915}" srcOrd="3" destOrd="0" parTransId="{F936E194-5101-4855-8B39-4C6196BC9F69}" sibTransId="{279140A3-530F-47BD-B17C-FBE8426A3511}"/>
    <dgm:cxn modelId="{331702C1-881D-3E4E-9146-057553832690}" type="presOf" srcId="{1CEB9215-BDA5-4D89-8F1C-85B220021070}" destId="{4A6E3125-7645-4CF1-BABA-5873D7DB716B}" srcOrd="0" destOrd="0" presId="urn:microsoft.com/office/officeart/2005/8/layout/radial6"/>
    <dgm:cxn modelId="{2FE0EEAF-2048-4AC8-87BA-60B46AB04C8E}" srcId="{55697F2E-C5E5-49C9-A245-86F1904DD8AC}" destId="{0A3441BD-F2D9-4B1E-9144-FB669CB52C75}" srcOrd="0" destOrd="0" parTransId="{E50F2958-C340-4AF0-B92C-2AC2E99A0478}" sibTransId="{C0ADF435-4C7E-4739-BC47-495E8D2B4518}"/>
    <dgm:cxn modelId="{704A1406-9845-BC4C-BECB-34533D4D912D}" type="presOf" srcId="{279140A3-530F-47BD-B17C-FBE8426A3511}" destId="{7B5C3F00-CE8F-427A-A3A3-872F29374BE6}" srcOrd="0" destOrd="0" presId="urn:microsoft.com/office/officeart/2005/8/layout/radial6"/>
    <dgm:cxn modelId="{590C00F7-488A-1247-AEFC-85FC6DB86BA9}" type="presOf" srcId="{9C9DDFF8-1C60-4785-A9C0-646105671915}" destId="{D6246830-F51D-44D1-94A8-EFC87664B612}" srcOrd="0" destOrd="0" presId="urn:microsoft.com/office/officeart/2005/8/layout/radial6"/>
    <dgm:cxn modelId="{BF921003-7944-FA48-9482-4A913E8CF6AD}" type="presOf" srcId="{F3D52BCA-6A75-4F67-8C78-957CE07EF569}" destId="{A94BC2DF-78F9-43D6-9652-2C1C84AB3177}" srcOrd="0" destOrd="0" presId="urn:microsoft.com/office/officeart/2005/8/layout/radial6"/>
    <dgm:cxn modelId="{2F6FE7CA-EE7C-1C45-AABC-84CCA90983A6}" type="presOf" srcId="{47F325BB-070F-4F6D-980C-1A1B5CF6FD96}" destId="{BF4FABE2-D073-4489-AFED-3E578C3D5D28}" srcOrd="0" destOrd="0" presId="urn:microsoft.com/office/officeart/2005/8/layout/radial6"/>
    <dgm:cxn modelId="{ED448DA8-4B67-47AC-93E2-612370024491}" srcId="{0A3441BD-F2D9-4B1E-9144-FB669CB52C75}" destId="{F3D52BCA-6A75-4F67-8C78-957CE07EF569}" srcOrd="0" destOrd="0" parTransId="{0E60792F-FA68-4891-ACBD-7C0B9F0016FD}" sibTransId="{29CB68A0-DA04-4BB7-9283-6CF423B04854}"/>
    <dgm:cxn modelId="{6E62C434-67FE-4742-B9E4-45D3954EE3EA}" srcId="{0A3441BD-F2D9-4B1E-9144-FB669CB52C75}" destId="{47F325BB-070F-4F6D-980C-1A1B5CF6FD96}" srcOrd="2" destOrd="0" parTransId="{75CC27BE-BCE2-43FA-8BCB-D089F9EF647E}" sibTransId="{A84A4DA5-4802-4148-AB98-A04CB26BBBFC}"/>
    <dgm:cxn modelId="{4C80BD79-4F1F-D641-9018-D12BB010E4C2}" type="presOf" srcId="{29CB68A0-DA04-4BB7-9283-6CF423B04854}" destId="{22BE5233-C7A4-4D03-A839-B8B42F7EF156}" srcOrd="0" destOrd="0" presId="urn:microsoft.com/office/officeart/2005/8/layout/radial6"/>
    <dgm:cxn modelId="{EDF6C359-C714-4416-8F91-6DA5507756D3}" srcId="{0A3441BD-F2D9-4B1E-9144-FB669CB52C75}" destId="{D05AD2F7-3F97-4D7C-80F1-3D384304AF00}" srcOrd="1" destOrd="0" parTransId="{D119FAD4-B0FE-402D-AB58-7C5A2458069D}" sibTransId="{1CEB9215-BDA5-4D89-8F1C-85B220021070}"/>
    <dgm:cxn modelId="{876F673C-D5F5-1F47-8252-106161F73DCD}" type="presOf" srcId="{0A3441BD-F2D9-4B1E-9144-FB669CB52C75}" destId="{77940258-8E5E-4A6D-BF5B-77ABC919F9CF}" srcOrd="0" destOrd="0" presId="urn:microsoft.com/office/officeart/2005/8/layout/radial6"/>
    <dgm:cxn modelId="{79969235-4513-5346-9005-B2D3BB024C0A}" type="presOf" srcId="{A84A4DA5-4802-4148-AB98-A04CB26BBBFC}" destId="{9A3630EB-408D-4A35-B58C-4E34FA5FA9D7}" srcOrd="0" destOrd="0" presId="urn:microsoft.com/office/officeart/2005/8/layout/radial6"/>
    <dgm:cxn modelId="{1592FDD8-064C-E648-B8E2-E4D75C2A7BFE}" type="presOf" srcId="{55697F2E-C5E5-49C9-A245-86F1904DD8AC}" destId="{4F184964-6A34-41C7-8AFE-11A51C9413F8}" srcOrd="0" destOrd="0" presId="urn:microsoft.com/office/officeart/2005/8/layout/radial6"/>
    <dgm:cxn modelId="{893D004D-1BA8-8843-A577-7501CD1FC029}" type="presOf" srcId="{D05AD2F7-3F97-4D7C-80F1-3D384304AF00}" destId="{6D059381-DA37-4CE5-9B7E-85ED12789577}" srcOrd="0" destOrd="0" presId="urn:microsoft.com/office/officeart/2005/8/layout/radial6"/>
    <dgm:cxn modelId="{7118E208-B569-EF4C-B248-ED953AA1A9C5}" type="presParOf" srcId="{4F184964-6A34-41C7-8AFE-11A51C9413F8}" destId="{77940258-8E5E-4A6D-BF5B-77ABC919F9CF}" srcOrd="0" destOrd="0" presId="urn:microsoft.com/office/officeart/2005/8/layout/radial6"/>
    <dgm:cxn modelId="{7B680CAD-AE9A-AF41-9673-679C773A544E}" type="presParOf" srcId="{4F184964-6A34-41C7-8AFE-11A51C9413F8}" destId="{A94BC2DF-78F9-43D6-9652-2C1C84AB3177}" srcOrd="1" destOrd="0" presId="urn:microsoft.com/office/officeart/2005/8/layout/radial6"/>
    <dgm:cxn modelId="{8133A1EE-42B2-624D-80AF-1D589F111650}" type="presParOf" srcId="{4F184964-6A34-41C7-8AFE-11A51C9413F8}" destId="{13AC546F-325D-4E50-920D-4955D87E3EEE}" srcOrd="2" destOrd="0" presId="urn:microsoft.com/office/officeart/2005/8/layout/radial6"/>
    <dgm:cxn modelId="{B3A7DFDC-64D5-8549-8E23-5EC977F62EF9}" type="presParOf" srcId="{4F184964-6A34-41C7-8AFE-11A51C9413F8}" destId="{22BE5233-C7A4-4D03-A839-B8B42F7EF156}" srcOrd="3" destOrd="0" presId="urn:microsoft.com/office/officeart/2005/8/layout/radial6"/>
    <dgm:cxn modelId="{601EB976-6FFA-A148-B9A9-1A3E1BF87026}" type="presParOf" srcId="{4F184964-6A34-41C7-8AFE-11A51C9413F8}" destId="{6D059381-DA37-4CE5-9B7E-85ED12789577}" srcOrd="4" destOrd="0" presId="urn:microsoft.com/office/officeart/2005/8/layout/radial6"/>
    <dgm:cxn modelId="{3F3417EA-F46C-CA48-B47C-F52F7A50BC5C}" type="presParOf" srcId="{4F184964-6A34-41C7-8AFE-11A51C9413F8}" destId="{AFBCA199-4B9F-4E20-BE2A-6070A3F109D3}" srcOrd="5" destOrd="0" presId="urn:microsoft.com/office/officeart/2005/8/layout/radial6"/>
    <dgm:cxn modelId="{B5BEDD2F-4442-E943-9255-89211401D9CB}" type="presParOf" srcId="{4F184964-6A34-41C7-8AFE-11A51C9413F8}" destId="{4A6E3125-7645-4CF1-BABA-5873D7DB716B}" srcOrd="6" destOrd="0" presId="urn:microsoft.com/office/officeart/2005/8/layout/radial6"/>
    <dgm:cxn modelId="{999A2378-B92B-9943-93EA-0B5E239C7F3E}" type="presParOf" srcId="{4F184964-6A34-41C7-8AFE-11A51C9413F8}" destId="{BF4FABE2-D073-4489-AFED-3E578C3D5D28}" srcOrd="7" destOrd="0" presId="urn:microsoft.com/office/officeart/2005/8/layout/radial6"/>
    <dgm:cxn modelId="{7DD8A097-252D-C94F-99FD-3A5FD42F4B76}" type="presParOf" srcId="{4F184964-6A34-41C7-8AFE-11A51C9413F8}" destId="{E7EE8774-EC91-40A5-9945-D8C51DC3086F}" srcOrd="8" destOrd="0" presId="urn:microsoft.com/office/officeart/2005/8/layout/radial6"/>
    <dgm:cxn modelId="{AC6C5314-9E9F-C641-B785-838E270921A8}" type="presParOf" srcId="{4F184964-6A34-41C7-8AFE-11A51C9413F8}" destId="{9A3630EB-408D-4A35-B58C-4E34FA5FA9D7}" srcOrd="9" destOrd="0" presId="urn:microsoft.com/office/officeart/2005/8/layout/radial6"/>
    <dgm:cxn modelId="{ED6E042D-6435-F649-97E2-7B3A0846EB09}" type="presParOf" srcId="{4F184964-6A34-41C7-8AFE-11A51C9413F8}" destId="{D6246830-F51D-44D1-94A8-EFC87664B612}" srcOrd="10" destOrd="0" presId="urn:microsoft.com/office/officeart/2005/8/layout/radial6"/>
    <dgm:cxn modelId="{F4A25331-18D4-8044-93DF-B52E628A440D}" type="presParOf" srcId="{4F184964-6A34-41C7-8AFE-11A51C9413F8}" destId="{C200B990-9C1F-45A4-8595-1F167462B66C}" srcOrd="11" destOrd="0" presId="urn:microsoft.com/office/officeart/2005/8/layout/radial6"/>
    <dgm:cxn modelId="{B296F614-E9C4-6D4F-96FB-60CAFDC073CC}" type="presParOf" srcId="{4F184964-6A34-41C7-8AFE-11A51C9413F8}" destId="{7B5C3F00-CE8F-427A-A3A3-872F29374BE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63FE0411-6282-40FD-9282-ADBA5EF2B061}"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Özünütəhlil prosesi</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Ərizə və özünütəhlil hesabatının təqdim edilməsi</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a:solidFill>
          <a:schemeClr val="accent6"/>
        </a:solidFill>
      </dgm:spPr>
      <dgm:t>
        <a:bodyPr/>
        <a:lstStyle/>
        <a:p>
          <a:r>
            <a:rPr lang="lv-LV" b="1" dirty="0"/>
            <a:t>3. Sənədlərin agentlik tərəfindən nəzərdən keçirilməsi</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a:t>4. Ekspert qrupunun təşkili</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Ekspert qrupunun səfəri</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Ekspert qrupunun müştərək hesabatı</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Faktoloji xətalara dair ATM-in şərhi</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Komitə tərəfindən qərar (ATM-in iştirakı ilə)</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a:t>Sonrakı tədbirlər</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1"/>
        </a:solidFill>
      </dgm:spPr>
      <dgm:t>
        <a:bodyPr/>
        <a:lstStyle/>
        <a:p>
          <a:r>
            <a:rPr lang="en-US" b="1" dirty="0"/>
            <a:t>5. </a:t>
          </a:r>
          <a:r>
            <a:rPr lang="az-Latn-AZ" b="1" dirty="0"/>
            <a:t>Sahə səfərindən öncə  eksperlətin birgə işi</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1"/>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1"/>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1"/>
    <dgm:cxn modelId="{0810A6FA-046C-4CBD-B019-E21E0B3ED54A}" type="presOf" srcId="{DC539B8F-034E-4BAB-8A53-03EA5E9C246B}" destId="{C5ADF46F-7803-458F-B0DF-73A23D416FF2}" srcOrd="0" destOrd="0" presId="urn:microsoft.com/office/officeart/2005/8/layout/vList3#1"/>
    <dgm:cxn modelId="{4E1E1AFD-32CF-4A66-9F65-A876F7F173A7}" type="presOf" srcId="{3E991F27-D853-40AE-A1E9-36733659031C}" destId="{4D1BFC32-9C7C-4C2E-945A-4FBA29E5398E}" srcOrd="0" destOrd="0" presId="urn:microsoft.com/office/officeart/2005/8/layout/vList3#1"/>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1"/>
    <dgm:cxn modelId="{C3FEAF25-502A-4ABF-9A34-1BD840933084}" type="presOf" srcId="{2DA73B92-8D84-4488-B86B-8B56A9E92496}" destId="{CEBCC035-F70D-4DE0-9DD7-563C5D8C9486}" srcOrd="0" destOrd="0" presId="urn:microsoft.com/office/officeart/2005/8/layout/vList3#1"/>
    <dgm:cxn modelId="{C9FF2A54-2336-495C-A1A0-2189BA713C7A}" type="presOf" srcId="{C04904B6-70C0-4632-AB16-A1DF67B25662}" destId="{72C19A98-FBB8-4495-A90A-5F55D1A288CE}" srcOrd="0" destOrd="0" presId="urn:microsoft.com/office/officeart/2005/8/layout/vList3#1"/>
    <dgm:cxn modelId="{3D6B9FD6-FC3E-4E23-9E3D-5EFE4B520A02}" type="presOf" srcId="{4665C380-C17B-43A9-8894-CBFB09082CFE}" destId="{1273ABE4-8B0E-41E1-BAF4-FA98401C4CF1}" srcOrd="0" destOrd="0" presId="urn:microsoft.com/office/officeart/2005/8/layout/vList3#1"/>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1"/>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1"/>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1"/>
    <dgm:cxn modelId="{BF12F1ED-8562-4A52-8DAB-C5C566590936}" type="presParOf" srcId="{C48BCC91-20B4-44C7-BCD6-A0A744F66923}" destId="{E2C3AF42-086F-4707-B275-814D19B2D526}" srcOrd="0" destOrd="0" presId="urn:microsoft.com/office/officeart/2005/8/layout/vList3#1"/>
    <dgm:cxn modelId="{060F6E95-6675-4F40-A392-40ADEDD2D4D1}" type="presParOf" srcId="{C48BCC91-20B4-44C7-BCD6-A0A744F66923}" destId="{1273ABE4-8B0E-41E1-BAF4-FA98401C4CF1}" srcOrd="1" destOrd="0" presId="urn:microsoft.com/office/officeart/2005/8/layout/vList3#1"/>
    <dgm:cxn modelId="{54E50529-79C1-4A45-A60F-71FE65F802D9}" type="presParOf" srcId="{01E98E69-2805-4474-A4F7-9FADFAC26638}" destId="{1DCD0FE0-42E6-44EF-97D5-9F733C72FE8A}" srcOrd="1" destOrd="0" presId="urn:microsoft.com/office/officeart/2005/8/layout/vList3#1"/>
    <dgm:cxn modelId="{1144B332-4844-483B-8639-F95DE58022B7}" type="presParOf" srcId="{01E98E69-2805-4474-A4F7-9FADFAC26638}" destId="{FCEC8EAA-9368-4652-A21D-6EF0DF7DF395}" srcOrd="2" destOrd="0" presId="urn:microsoft.com/office/officeart/2005/8/layout/vList3#1"/>
    <dgm:cxn modelId="{06C42EBE-9A5A-495F-9719-201118663572}" type="presParOf" srcId="{FCEC8EAA-9368-4652-A21D-6EF0DF7DF395}" destId="{B49B4680-C1F8-45AB-BA11-97A54C8CEDAA}" srcOrd="0" destOrd="0" presId="urn:microsoft.com/office/officeart/2005/8/layout/vList3#1"/>
    <dgm:cxn modelId="{0552FD5B-7A2C-49EE-86E5-4E8463F3477A}" type="presParOf" srcId="{FCEC8EAA-9368-4652-A21D-6EF0DF7DF395}" destId="{48C2BDE2-AA0B-4F7E-865F-13C50FD5E6DD}" srcOrd="1" destOrd="0" presId="urn:microsoft.com/office/officeart/2005/8/layout/vList3#1"/>
    <dgm:cxn modelId="{15C5AA7A-B643-4C1A-9390-A02955027158}" type="presParOf" srcId="{01E98E69-2805-4474-A4F7-9FADFAC26638}" destId="{140F300D-2D64-4A39-9A7A-7E19E37F8E57}" srcOrd="3" destOrd="0" presId="urn:microsoft.com/office/officeart/2005/8/layout/vList3#1"/>
    <dgm:cxn modelId="{F42D6A13-4A29-4D0A-A16C-9A466A3BE65F}" type="presParOf" srcId="{01E98E69-2805-4474-A4F7-9FADFAC26638}" destId="{A85C7FDD-BE04-4B89-BB36-66E3ACBDDF28}" srcOrd="4" destOrd="0" presId="urn:microsoft.com/office/officeart/2005/8/layout/vList3#1"/>
    <dgm:cxn modelId="{3B17591A-E98F-4EA9-BEDE-485FA2C8C2EF}" type="presParOf" srcId="{A85C7FDD-BE04-4B89-BB36-66E3ACBDDF28}" destId="{2A6AECD8-6980-4D70-9E43-D6FA5B39248C}" srcOrd="0" destOrd="0" presId="urn:microsoft.com/office/officeart/2005/8/layout/vList3#1"/>
    <dgm:cxn modelId="{AE55F818-321B-4787-8428-4D2E9DA246EC}" type="presParOf" srcId="{A85C7FDD-BE04-4B89-BB36-66E3ACBDDF28}" destId="{4D1BFC32-9C7C-4C2E-945A-4FBA29E5398E}" srcOrd="1" destOrd="0" presId="urn:microsoft.com/office/officeart/2005/8/layout/vList3#1"/>
    <dgm:cxn modelId="{2864D056-1F3E-4C13-BB44-577B03440128}" type="presParOf" srcId="{01E98E69-2805-4474-A4F7-9FADFAC26638}" destId="{00044186-4C72-4066-B9B0-34E2485EEB93}" srcOrd="5" destOrd="0" presId="urn:microsoft.com/office/officeart/2005/8/layout/vList3#1"/>
    <dgm:cxn modelId="{4DDDFC6D-5E8A-4CE9-81E4-204DCF866271}" type="presParOf" srcId="{01E98E69-2805-4474-A4F7-9FADFAC26638}" destId="{CACC0E42-9211-4596-BEA1-F5B3C372BA83}" srcOrd="6" destOrd="0" presId="urn:microsoft.com/office/officeart/2005/8/layout/vList3#1"/>
    <dgm:cxn modelId="{B943F4FD-E438-4D02-8B10-C1EA1945D814}" type="presParOf" srcId="{CACC0E42-9211-4596-BEA1-F5B3C372BA83}" destId="{F3A1AAA4-42E2-4275-80EC-A39514B3ACCC}" srcOrd="0" destOrd="0" presId="urn:microsoft.com/office/officeart/2005/8/layout/vList3#1"/>
    <dgm:cxn modelId="{81BB5F7E-17EC-4729-AEE7-0C4C48FA25CA}" type="presParOf" srcId="{CACC0E42-9211-4596-BEA1-F5B3C372BA83}" destId="{BB1606FB-65B9-4E8B-BBAA-D5080D314816}" srcOrd="1" destOrd="0" presId="urn:microsoft.com/office/officeart/2005/8/layout/vList3#1"/>
    <dgm:cxn modelId="{1ADFE482-EC97-4ED5-8235-0213F1684CDA}" type="presParOf" srcId="{01E98E69-2805-4474-A4F7-9FADFAC26638}" destId="{D2CE5C7B-0D96-4F06-856E-0C88298B0F21}" srcOrd="7" destOrd="0" presId="urn:microsoft.com/office/officeart/2005/8/layout/vList3#1"/>
    <dgm:cxn modelId="{829793E3-4999-407F-BDB7-67969B731665}" type="presParOf" srcId="{01E98E69-2805-4474-A4F7-9FADFAC26638}" destId="{7795510C-9257-41CF-9B58-8B32D94858F5}" srcOrd="8" destOrd="0" presId="urn:microsoft.com/office/officeart/2005/8/layout/vList3#1"/>
    <dgm:cxn modelId="{40FC9857-6988-4903-B021-9DDAF3F08C02}" type="presParOf" srcId="{7795510C-9257-41CF-9B58-8B32D94858F5}" destId="{2352210E-3A7E-4133-AA65-1002D88397AB}" srcOrd="0" destOrd="0" presId="urn:microsoft.com/office/officeart/2005/8/layout/vList3#1"/>
    <dgm:cxn modelId="{1A054281-1D90-40F1-BDD6-7D74D8ECB170}" type="presParOf" srcId="{7795510C-9257-41CF-9B58-8B32D94858F5}" destId="{72C19A98-FBB8-4495-A90A-5F55D1A288CE}" srcOrd="1" destOrd="0" presId="urn:microsoft.com/office/officeart/2005/8/layout/vList3#1"/>
    <dgm:cxn modelId="{B472B9C1-6D68-42AB-94BA-752487C1DCDC}" type="presParOf" srcId="{01E98E69-2805-4474-A4F7-9FADFAC26638}" destId="{43E119DD-6138-4BE7-B2C8-986F104F950B}" srcOrd="9" destOrd="0" presId="urn:microsoft.com/office/officeart/2005/8/layout/vList3#1"/>
    <dgm:cxn modelId="{52AC0DBC-1474-4E8A-882F-EA72013A4D11}" type="presParOf" srcId="{01E98E69-2805-4474-A4F7-9FADFAC26638}" destId="{26D0CC5A-0980-498B-A9B8-E67D7F7F3281}" srcOrd="10" destOrd="0" presId="urn:microsoft.com/office/officeart/2005/8/layout/vList3#1"/>
    <dgm:cxn modelId="{8F027EF6-DDF2-495B-A702-602E30535666}" type="presParOf" srcId="{26D0CC5A-0980-498B-A9B8-E67D7F7F3281}" destId="{AEDD7280-2F10-424F-A634-013CCED39359}" srcOrd="0" destOrd="0" presId="urn:microsoft.com/office/officeart/2005/8/layout/vList3#1"/>
    <dgm:cxn modelId="{9008E979-A7E2-4FF8-B8C5-37A7B03F543F}" type="presParOf" srcId="{26D0CC5A-0980-498B-A9B8-E67D7F7F3281}" destId="{CF64DE1E-878E-4237-9D16-F97519873024}" srcOrd="1" destOrd="0" presId="urn:microsoft.com/office/officeart/2005/8/layout/vList3#1"/>
    <dgm:cxn modelId="{FFD28CAD-FF88-4A03-A1A6-4C9F4879F526}" type="presParOf" srcId="{01E98E69-2805-4474-A4F7-9FADFAC26638}" destId="{8B1CFE9C-7EDC-422D-A2F5-5F809D1C95B7}" srcOrd="11" destOrd="0" presId="urn:microsoft.com/office/officeart/2005/8/layout/vList3#1"/>
    <dgm:cxn modelId="{63B2E70C-75A4-4295-A459-C18AC15C0121}" type="presParOf" srcId="{01E98E69-2805-4474-A4F7-9FADFAC26638}" destId="{803AB0E3-64F7-4205-8F27-DC23685AFFFB}" srcOrd="12" destOrd="0" presId="urn:microsoft.com/office/officeart/2005/8/layout/vList3#1"/>
    <dgm:cxn modelId="{CFCB6B6E-B386-4FBC-8057-30E7174B57CB}" type="presParOf" srcId="{803AB0E3-64F7-4205-8F27-DC23685AFFFB}" destId="{2F286D19-741E-4ACF-9482-1573B0E78099}" srcOrd="0" destOrd="0" presId="urn:microsoft.com/office/officeart/2005/8/layout/vList3#1"/>
    <dgm:cxn modelId="{E6D14215-76A0-4808-870A-5145EFC3FA2E}" type="presParOf" srcId="{803AB0E3-64F7-4205-8F27-DC23685AFFFB}" destId="{38D1EEBF-A80F-43B3-BF2B-D29B6A83F674}" srcOrd="1" destOrd="0" presId="urn:microsoft.com/office/officeart/2005/8/layout/vList3#1"/>
    <dgm:cxn modelId="{B39A7521-3673-45CC-9CD3-DB9171C30A0B}" type="presParOf" srcId="{01E98E69-2805-4474-A4F7-9FADFAC26638}" destId="{3B68EC68-F29E-467F-A8E6-75A12A3F3674}" srcOrd="13" destOrd="0" presId="urn:microsoft.com/office/officeart/2005/8/layout/vList3#1"/>
    <dgm:cxn modelId="{09DE47FB-7055-4686-9582-383691391B16}" type="presParOf" srcId="{01E98E69-2805-4474-A4F7-9FADFAC26638}" destId="{DB6891D6-F52E-482D-A8C9-66DBF0416B17}" srcOrd="14" destOrd="0" presId="urn:microsoft.com/office/officeart/2005/8/layout/vList3#1"/>
    <dgm:cxn modelId="{F7C30463-841A-4407-BFF6-8DE177A4DD89}" type="presParOf" srcId="{DB6891D6-F52E-482D-A8C9-66DBF0416B17}" destId="{944904E4-FCBB-4CFA-8B36-17745C31506B}" srcOrd="0" destOrd="0" presId="urn:microsoft.com/office/officeart/2005/8/layout/vList3#1"/>
    <dgm:cxn modelId="{38B77E62-A242-413B-A628-B3B75C6166F7}" type="presParOf" srcId="{DB6891D6-F52E-482D-A8C9-66DBF0416B17}" destId="{CEBCC035-F70D-4DE0-9DD7-563C5D8C9486}" srcOrd="1" destOrd="0" presId="urn:microsoft.com/office/officeart/2005/8/layout/vList3#1"/>
    <dgm:cxn modelId="{575EEF8A-4CAE-44BC-859A-35A84C57E750}" type="presParOf" srcId="{01E98E69-2805-4474-A4F7-9FADFAC26638}" destId="{AFE27A1B-03B4-4BAF-9CBF-7A69B9C19E55}" srcOrd="15" destOrd="0" presId="urn:microsoft.com/office/officeart/2005/8/layout/vList3#1"/>
    <dgm:cxn modelId="{A1BE9FF5-4C2F-4945-B5B1-CB40E54C4677}" type="presParOf" srcId="{01E98E69-2805-4474-A4F7-9FADFAC26638}" destId="{246FF58E-BC73-4560-9544-3E9F3A4357FF}" srcOrd="16" destOrd="0" presId="urn:microsoft.com/office/officeart/2005/8/layout/vList3#1"/>
    <dgm:cxn modelId="{5235908F-C391-468B-8945-A31E29E9901D}" type="presParOf" srcId="{246FF58E-BC73-4560-9544-3E9F3A4357FF}" destId="{8AA75899-D180-4BFA-A15A-6002127271AF}" srcOrd="0" destOrd="0" presId="urn:microsoft.com/office/officeart/2005/8/layout/vList3#1"/>
    <dgm:cxn modelId="{4E3B0B5B-CCFC-41D1-BFD4-107DA3442A3F}" type="presParOf" srcId="{246FF58E-BC73-4560-9544-3E9F3A4357FF}" destId="{060ADDF9-40C9-424F-84CE-34697BF7B79B}" srcOrd="1" destOrd="0" presId="urn:microsoft.com/office/officeart/2005/8/layout/vList3#1"/>
    <dgm:cxn modelId="{B418CFAF-12B6-4311-92C6-E078423E98ED}" type="presParOf" srcId="{01E98E69-2805-4474-A4F7-9FADFAC26638}" destId="{5BE3CA96-4FFC-4B9D-AE8B-3E036FA3D7CD}" srcOrd="17" destOrd="0" presId="urn:microsoft.com/office/officeart/2005/8/layout/vList3#1"/>
    <dgm:cxn modelId="{37AA8F0B-054E-4EDF-94EC-7E26BBFA8627}" type="presParOf" srcId="{01E98E69-2805-4474-A4F7-9FADFAC26638}" destId="{BDE735D9-5D68-48B3-9872-CD1B7058C1DA}" srcOrd="18" destOrd="0" presId="urn:microsoft.com/office/officeart/2005/8/layout/vList3#1"/>
    <dgm:cxn modelId="{ECF166D3-7219-4086-83DC-44863B990CA6}" type="presParOf" srcId="{BDE735D9-5D68-48B3-9872-CD1B7058C1DA}" destId="{322B3B9E-3D8B-44E3-8517-85D78CF9EE8E}" srcOrd="0" destOrd="0" presId="urn:microsoft.com/office/officeart/2005/8/layout/vList3#1"/>
    <dgm:cxn modelId="{E9B6C0E5-1DBC-4BA6-984E-EE2DE7C7DB3A}" type="presParOf" srcId="{BDE735D9-5D68-48B3-9872-CD1B7058C1DA}" destId="{C5ADF46F-7803-458F-B0DF-73A23D416FF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FE0411-6282-40FD-9282-ADBA5EF2B061}"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Özünütəhlil prosesi</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Ərizə və özünütəhlil hesabatının təqdim edilməsi</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a:solidFill>
          <a:schemeClr val="accent1"/>
        </a:solidFill>
      </dgm:spPr>
      <dgm:t>
        <a:bodyPr/>
        <a:lstStyle/>
        <a:p>
          <a:r>
            <a:rPr lang="lv-LV" b="1" dirty="0"/>
            <a:t>3. Sənədlərin agentlik tərəfindən nəzərdən keçirilməsi</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a:solidFill>
          <a:schemeClr val="accent6"/>
        </a:solidFill>
      </dgm:spPr>
      <dgm:t>
        <a:bodyPr/>
        <a:lstStyle/>
        <a:p>
          <a:r>
            <a:rPr lang="lv-LV" b="1" dirty="0"/>
            <a:t>4. Ekspert qrupunun təşkili</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Ekspert qrupunun səfəri</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Ekspert qrupunun müştərək hesabatı</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Faktoloji xətalara dair ATM-in şərhi</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Komitə tərəfindən qərar (ATM-in iştirakı ilə)</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a:t>Sonrakı tədbirlər</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1"/>
        </a:solidFill>
      </dgm:spPr>
      <dgm:t>
        <a:bodyPr/>
        <a:lstStyle/>
        <a:p>
          <a:r>
            <a:rPr lang="en-US" b="1" dirty="0"/>
            <a:t>5. </a:t>
          </a:r>
          <a:r>
            <a:rPr lang="az-Latn-AZ" b="1" dirty="0"/>
            <a:t>Sahə səfərindən öncə  eksperlətin birgə işi</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1"/>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1"/>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1"/>
    <dgm:cxn modelId="{0810A6FA-046C-4CBD-B019-E21E0B3ED54A}" type="presOf" srcId="{DC539B8F-034E-4BAB-8A53-03EA5E9C246B}" destId="{C5ADF46F-7803-458F-B0DF-73A23D416FF2}" srcOrd="0" destOrd="0" presId="urn:microsoft.com/office/officeart/2005/8/layout/vList3#1"/>
    <dgm:cxn modelId="{4E1E1AFD-32CF-4A66-9F65-A876F7F173A7}" type="presOf" srcId="{3E991F27-D853-40AE-A1E9-36733659031C}" destId="{4D1BFC32-9C7C-4C2E-945A-4FBA29E5398E}" srcOrd="0" destOrd="0" presId="urn:microsoft.com/office/officeart/2005/8/layout/vList3#1"/>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1"/>
    <dgm:cxn modelId="{C3FEAF25-502A-4ABF-9A34-1BD840933084}" type="presOf" srcId="{2DA73B92-8D84-4488-B86B-8B56A9E92496}" destId="{CEBCC035-F70D-4DE0-9DD7-563C5D8C9486}" srcOrd="0" destOrd="0" presId="urn:microsoft.com/office/officeart/2005/8/layout/vList3#1"/>
    <dgm:cxn modelId="{C9FF2A54-2336-495C-A1A0-2189BA713C7A}" type="presOf" srcId="{C04904B6-70C0-4632-AB16-A1DF67B25662}" destId="{72C19A98-FBB8-4495-A90A-5F55D1A288CE}" srcOrd="0" destOrd="0" presId="urn:microsoft.com/office/officeart/2005/8/layout/vList3#1"/>
    <dgm:cxn modelId="{3D6B9FD6-FC3E-4E23-9E3D-5EFE4B520A02}" type="presOf" srcId="{4665C380-C17B-43A9-8894-CBFB09082CFE}" destId="{1273ABE4-8B0E-41E1-BAF4-FA98401C4CF1}" srcOrd="0" destOrd="0" presId="urn:microsoft.com/office/officeart/2005/8/layout/vList3#1"/>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1"/>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1"/>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1"/>
    <dgm:cxn modelId="{BF12F1ED-8562-4A52-8DAB-C5C566590936}" type="presParOf" srcId="{C48BCC91-20B4-44C7-BCD6-A0A744F66923}" destId="{E2C3AF42-086F-4707-B275-814D19B2D526}" srcOrd="0" destOrd="0" presId="urn:microsoft.com/office/officeart/2005/8/layout/vList3#1"/>
    <dgm:cxn modelId="{060F6E95-6675-4F40-A392-40ADEDD2D4D1}" type="presParOf" srcId="{C48BCC91-20B4-44C7-BCD6-A0A744F66923}" destId="{1273ABE4-8B0E-41E1-BAF4-FA98401C4CF1}" srcOrd="1" destOrd="0" presId="urn:microsoft.com/office/officeart/2005/8/layout/vList3#1"/>
    <dgm:cxn modelId="{54E50529-79C1-4A45-A60F-71FE65F802D9}" type="presParOf" srcId="{01E98E69-2805-4474-A4F7-9FADFAC26638}" destId="{1DCD0FE0-42E6-44EF-97D5-9F733C72FE8A}" srcOrd="1" destOrd="0" presId="urn:microsoft.com/office/officeart/2005/8/layout/vList3#1"/>
    <dgm:cxn modelId="{1144B332-4844-483B-8639-F95DE58022B7}" type="presParOf" srcId="{01E98E69-2805-4474-A4F7-9FADFAC26638}" destId="{FCEC8EAA-9368-4652-A21D-6EF0DF7DF395}" srcOrd="2" destOrd="0" presId="urn:microsoft.com/office/officeart/2005/8/layout/vList3#1"/>
    <dgm:cxn modelId="{06C42EBE-9A5A-495F-9719-201118663572}" type="presParOf" srcId="{FCEC8EAA-9368-4652-A21D-6EF0DF7DF395}" destId="{B49B4680-C1F8-45AB-BA11-97A54C8CEDAA}" srcOrd="0" destOrd="0" presId="urn:microsoft.com/office/officeart/2005/8/layout/vList3#1"/>
    <dgm:cxn modelId="{0552FD5B-7A2C-49EE-86E5-4E8463F3477A}" type="presParOf" srcId="{FCEC8EAA-9368-4652-A21D-6EF0DF7DF395}" destId="{48C2BDE2-AA0B-4F7E-865F-13C50FD5E6DD}" srcOrd="1" destOrd="0" presId="urn:microsoft.com/office/officeart/2005/8/layout/vList3#1"/>
    <dgm:cxn modelId="{15C5AA7A-B643-4C1A-9390-A02955027158}" type="presParOf" srcId="{01E98E69-2805-4474-A4F7-9FADFAC26638}" destId="{140F300D-2D64-4A39-9A7A-7E19E37F8E57}" srcOrd="3" destOrd="0" presId="urn:microsoft.com/office/officeart/2005/8/layout/vList3#1"/>
    <dgm:cxn modelId="{F42D6A13-4A29-4D0A-A16C-9A466A3BE65F}" type="presParOf" srcId="{01E98E69-2805-4474-A4F7-9FADFAC26638}" destId="{A85C7FDD-BE04-4B89-BB36-66E3ACBDDF28}" srcOrd="4" destOrd="0" presId="urn:microsoft.com/office/officeart/2005/8/layout/vList3#1"/>
    <dgm:cxn modelId="{3B17591A-E98F-4EA9-BEDE-485FA2C8C2EF}" type="presParOf" srcId="{A85C7FDD-BE04-4B89-BB36-66E3ACBDDF28}" destId="{2A6AECD8-6980-4D70-9E43-D6FA5B39248C}" srcOrd="0" destOrd="0" presId="urn:microsoft.com/office/officeart/2005/8/layout/vList3#1"/>
    <dgm:cxn modelId="{AE55F818-321B-4787-8428-4D2E9DA246EC}" type="presParOf" srcId="{A85C7FDD-BE04-4B89-BB36-66E3ACBDDF28}" destId="{4D1BFC32-9C7C-4C2E-945A-4FBA29E5398E}" srcOrd="1" destOrd="0" presId="urn:microsoft.com/office/officeart/2005/8/layout/vList3#1"/>
    <dgm:cxn modelId="{2864D056-1F3E-4C13-BB44-577B03440128}" type="presParOf" srcId="{01E98E69-2805-4474-A4F7-9FADFAC26638}" destId="{00044186-4C72-4066-B9B0-34E2485EEB93}" srcOrd="5" destOrd="0" presId="urn:microsoft.com/office/officeart/2005/8/layout/vList3#1"/>
    <dgm:cxn modelId="{4DDDFC6D-5E8A-4CE9-81E4-204DCF866271}" type="presParOf" srcId="{01E98E69-2805-4474-A4F7-9FADFAC26638}" destId="{CACC0E42-9211-4596-BEA1-F5B3C372BA83}" srcOrd="6" destOrd="0" presId="urn:microsoft.com/office/officeart/2005/8/layout/vList3#1"/>
    <dgm:cxn modelId="{B943F4FD-E438-4D02-8B10-C1EA1945D814}" type="presParOf" srcId="{CACC0E42-9211-4596-BEA1-F5B3C372BA83}" destId="{F3A1AAA4-42E2-4275-80EC-A39514B3ACCC}" srcOrd="0" destOrd="0" presId="urn:microsoft.com/office/officeart/2005/8/layout/vList3#1"/>
    <dgm:cxn modelId="{81BB5F7E-17EC-4729-AEE7-0C4C48FA25CA}" type="presParOf" srcId="{CACC0E42-9211-4596-BEA1-F5B3C372BA83}" destId="{BB1606FB-65B9-4E8B-BBAA-D5080D314816}" srcOrd="1" destOrd="0" presId="urn:microsoft.com/office/officeart/2005/8/layout/vList3#1"/>
    <dgm:cxn modelId="{1ADFE482-EC97-4ED5-8235-0213F1684CDA}" type="presParOf" srcId="{01E98E69-2805-4474-A4F7-9FADFAC26638}" destId="{D2CE5C7B-0D96-4F06-856E-0C88298B0F21}" srcOrd="7" destOrd="0" presId="urn:microsoft.com/office/officeart/2005/8/layout/vList3#1"/>
    <dgm:cxn modelId="{829793E3-4999-407F-BDB7-67969B731665}" type="presParOf" srcId="{01E98E69-2805-4474-A4F7-9FADFAC26638}" destId="{7795510C-9257-41CF-9B58-8B32D94858F5}" srcOrd="8" destOrd="0" presId="urn:microsoft.com/office/officeart/2005/8/layout/vList3#1"/>
    <dgm:cxn modelId="{40FC9857-6988-4903-B021-9DDAF3F08C02}" type="presParOf" srcId="{7795510C-9257-41CF-9B58-8B32D94858F5}" destId="{2352210E-3A7E-4133-AA65-1002D88397AB}" srcOrd="0" destOrd="0" presId="urn:microsoft.com/office/officeart/2005/8/layout/vList3#1"/>
    <dgm:cxn modelId="{1A054281-1D90-40F1-BDD6-7D74D8ECB170}" type="presParOf" srcId="{7795510C-9257-41CF-9B58-8B32D94858F5}" destId="{72C19A98-FBB8-4495-A90A-5F55D1A288CE}" srcOrd="1" destOrd="0" presId="urn:microsoft.com/office/officeart/2005/8/layout/vList3#1"/>
    <dgm:cxn modelId="{B472B9C1-6D68-42AB-94BA-752487C1DCDC}" type="presParOf" srcId="{01E98E69-2805-4474-A4F7-9FADFAC26638}" destId="{43E119DD-6138-4BE7-B2C8-986F104F950B}" srcOrd="9" destOrd="0" presId="urn:microsoft.com/office/officeart/2005/8/layout/vList3#1"/>
    <dgm:cxn modelId="{52AC0DBC-1474-4E8A-882F-EA72013A4D11}" type="presParOf" srcId="{01E98E69-2805-4474-A4F7-9FADFAC26638}" destId="{26D0CC5A-0980-498B-A9B8-E67D7F7F3281}" srcOrd="10" destOrd="0" presId="urn:microsoft.com/office/officeart/2005/8/layout/vList3#1"/>
    <dgm:cxn modelId="{8F027EF6-DDF2-495B-A702-602E30535666}" type="presParOf" srcId="{26D0CC5A-0980-498B-A9B8-E67D7F7F3281}" destId="{AEDD7280-2F10-424F-A634-013CCED39359}" srcOrd="0" destOrd="0" presId="urn:microsoft.com/office/officeart/2005/8/layout/vList3#1"/>
    <dgm:cxn modelId="{9008E979-A7E2-4FF8-B8C5-37A7B03F543F}" type="presParOf" srcId="{26D0CC5A-0980-498B-A9B8-E67D7F7F3281}" destId="{CF64DE1E-878E-4237-9D16-F97519873024}" srcOrd="1" destOrd="0" presId="urn:microsoft.com/office/officeart/2005/8/layout/vList3#1"/>
    <dgm:cxn modelId="{FFD28CAD-FF88-4A03-A1A6-4C9F4879F526}" type="presParOf" srcId="{01E98E69-2805-4474-A4F7-9FADFAC26638}" destId="{8B1CFE9C-7EDC-422D-A2F5-5F809D1C95B7}" srcOrd="11" destOrd="0" presId="urn:microsoft.com/office/officeart/2005/8/layout/vList3#1"/>
    <dgm:cxn modelId="{63B2E70C-75A4-4295-A459-C18AC15C0121}" type="presParOf" srcId="{01E98E69-2805-4474-A4F7-9FADFAC26638}" destId="{803AB0E3-64F7-4205-8F27-DC23685AFFFB}" srcOrd="12" destOrd="0" presId="urn:microsoft.com/office/officeart/2005/8/layout/vList3#1"/>
    <dgm:cxn modelId="{CFCB6B6E-B386-4FBC-8057-30E7174B57CB}" type="presParOf" srcId="{803AB0E3-64F7-4205-8F27-DC23685AFFFB}" destId="{2F286D19-741E-4ACF-9482-1573B0E78099}" srcOrd="0" destOrd="0" presId="urn:microsoft.com/office/officeart/2005/8/layout/vList3#1"/>
    <dgm:cxn modelId="{E6D14215-76A0-4808-870A-5145EFC3FA2E}" type="presParOf" srcId="{803AB0E3-64F7-4205-8F27-DC23685AFFFB}" destId="{38D1EEBF-A80F-43B3-BF2B-D29B6A83F674}" srcOrd="1" destOrd="0" presId="urn:microsoft.com/office/officeart/2005/8/layout/vList3#1"/>
    <dgm:cxn modelId="{B39A7521-3673-45CC-9CD3-DB9171C30A0B}" type="presParOf" srcId="{01E98E69-2805-4474-A4F7-9FADFAC26638}" destId="{3B68EC68-F29E-467F-A8E6-75A12A3F3674}" srcOrd="13" destOrd="0" presId="urn:microsoft.com/office/officeart/2005/8/layout/vList3#1"/>
    <dgm:cxn modelId="{09DE47FB-7055-4686-9582-383691391B16}" type="presParOf" srcId="{01E98E69-2805-4474-A4F7-9FADFAC26638}" destId="{DB6891D6-F52E-482D-A8C9-66DBF0416B17}" srcOrd="14" destOrd="0" presId="urn:microsoft.com/office/officeart/2005/8/layout/vList3#1"/>
    <dgm:cxn modelId="{F7C30463-841A-4407-BFF6-8DE177A4DD89}" type="presParOf" srcId="{DB6891D6-F52E-482D-A8C9-66DBF0416B17}" destId="{944904E4-FCBB-4CFA-8B36-17745C31506B}" srcOrd="0" destOrd="0" presId="urn:microsoft.com/office/officeart/2005/8/layout/vList3#1"/>
    <dgm:cxn modelId="{38B77E62-A242-413B-A628-B3B75C6166F7}" type="presParOf" srcId="{DB6891D6-F52E-482D-A8C9-66DBF0416B17}" destId="{CEBCC035-F70D-4DE0-9DD7-563C5D8C9486}" srcOrd="1" destOrd="0" presId="urn:microsoft.com/office/officeart/2005/8/layout/vList3#1"/>
    <dgm:cxn modelId="{575EEF8A-4CAE-44BC-859A-35A84C57E750}" type="presParOf" srcId="{01E98E69-2805-4474-A4F7-9FADFAC26638}" destId="{AFE27A1B-03B4-4BAF-9CBF-7A69B9C19E55}" srcOrd="15" destOrd="0" presId="urn:microsoft.com/office/officeart/2005/8/layout/vList3#1"/>
    <dgm:cxn modelId="{A1BE9FF5-4C2F-4945-B5B1-CB40E54C4677}" type="presParOf" srcId="{01E98E69-2805-4474-A4F7-9FADFAC26638}" destId="{246FF58E-BC73-4560-9544-3E9F3A4357FF}" srcOrd="16" destOrd="0" presId="urn:microsoft.com/office/officeart/2005/8/layout/vList3#1"/>
    <dgm:cxn modelId="{5235908F-C391-468B-8945-A31E29E9901D}" type="presParOf" srcId="{246FF58E-BC73-4560-9544-3E9F3A4357FF}" destId="{8AA75899-D180-4BFA-A15A-6002127271AF}" srcOrd="0" destOrd="0" presId="urn:microsoft.com/office/officeart/2005/8/layout/vList3#1"/>
    <dgm:cxn modelId="{4E3B0B5B-CCFC-41D1-BFD4-107DA3442A3F}" type="presParOf" srcId="{246FF58E-BC73-4560-9544-3E9F3A4357FF}" destId="{060ADDF9-40C9-424F-84CE-34697BF7B79B}" srcOrd="1" destOrd="0" presId="urn:microsoft.com/office/officeart/2005/8/layout/vList3#1"/>
    <dgm:cxn modelId="{B418CFAF-12B6-4311-92C6-E078423E98ED}" type="presParOf" srcId="{01E98E69-2805-4474-A4F7-9FADFAC26638}" destId="{5BE3CA96-4FFC-4B9D-AE8B-3E036FA3D7CD}" srcOrd="17" destOrd="0" presId="urn:microsoft.com/office/officeart/2005/8/layout/vList3#1"/>
    <dgm:cxn modelId="{37AA8F0B-054E-4EDF-94EC-7E26BBFA8627}" type="presParOf" srcId="{01E98E69-2805-4474-A4F7-9FADFAC26638}" destId="{BDE735D9-5D68-48B3-9872-CD1B7058C1DA}" srcOrd="18" destOrd="0" presId="urn:microsoft.com/office/officeart/2005/8/layout/vList3#1"/>
    <dgm:cxn modelId="{ECF166D3-7219-4086-83DC-44863B990CA6}" type="presParOf" srcId="{BDE735D9-5D68-48B3-9872-CD1B7058C1DA}" destId="{322B3B9E-3D8B-44E3-8517-85D78CF9EE8E}" srcOrd="0" destOrd="0" presId="urn:microsoft.com/office/officeart/2005/8/layout/vList3#1"/>
    <dgm:cxn modelId="{E9B6C0E5-1DBC-4BA6-984E-EE2DE7C7DB3A}" type="presParOf" srcId="{BDE735D9-5D68-48B3-9872-CD1B7058C1DA}" destId="{C5ADF46F-7803-458F-B0DF-73A23D416FF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FE0411-6282-40FD-9282-ADBA5EF2B061}"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Özünütəhlil prosesi</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Ərizə və özünütəhlil hesabatının təqdim edilməsi</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a:solidFill>
          <a:schemeClr val="accent1"/>
        </a:solidFill>
      </dgm:spPr>
      <dgm:t>
        <a:bodyPr/>
        <a:lstStyle/>
        <a:p>
          <a:r>
            <a:rPr lang="lv-LV" b="1" dirty="0"/>
            <a:t>3. Sənədlərin agentlik tərəfindən nəzərdən keçirilməsi</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a:t>4. Ekspert qrupunun təşkili</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Ekspert qrupunun səfəri</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Ekspert qrupunun müştərək hesabatı</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Faktoloji xətalara dair ATM-in şərhi</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Komitə tərəfindən qərar (ATM-in iştirakı ilə)</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a:t>Sonrakı tədbirlər</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6"/>
        </a:solidFill>
      </dgm:spPr>
      <dgm:t>
        <a:bodyPr/>
        <a:lstStyle/>
        <a:p>
          <a:r>
            <a:rPr lang="en-US" b="1" dirty="0"/>
            <a:t>5. </a:t>
          </a:r>
          <a:r>
            <a:rPr lang="az-Latn-AZ" b="1" dirty="0"/>
            <a:t>Sahə səfərindən öncə  eksperlətin birgə işi</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1"/>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1"/>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1"/>
    <dgm:cxn modelId="{0810A6FA-046C-4CBD-B019-E21E0B3ED54A}" type="presOf" srcId="{DC539B8F-034E-4BAB-8A53-03EA5E9C246B}" destId="{C5ADF46F-7803-458F-B0DF-73A23D416FF2}" srcOrd="0" destOrd="0" presId="urn:microsoft.com/office/officeart/2005/8/layout/vList3#1"/>
    <dgm:cxn modelId="{4E1E1AFD-32CF-4A66-9F65-A876F7F173A7}" type="presOf" srcId="{3E991F27-D853-40AE-A1E9-36733659031C}" destId="{4D1BFC32-9C7C-4C2E-945A-4FBA29E5398E}" srcOrd="0" destOrd="0" presId="urn:microsoft.com/office/officeart/2005/8/layout/vList3#1"/>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1"/>
    <dgm:cxn modelId="{C3FEAF25-502A-4ABF-9A34-1BD840933084}" type="presOf" srcId="{2DA73B92-8D84-4488-B86B-8B56A9E92496}" destId="{CEBCC035-F70D-4DE0-9DD7-563C5D8C9486}" srcOrd="0" destOrd="0" presId="urn:microsoft.com/office/officeart/2005/8/layout/vList3#1"/>
    <dgm:cxn modelId="{C9FF2A54-2336-495C-A1A0-2189BA713C7A}" type="presOf" srcId="{C04904B6-70C0-4632-AB16-A1DF67B25662}" destId="{72C19A98-FBB8-4495-A90A-5F55D1A288CE}" srcOrd="0" destOrd="0" presId="urn:microsoft.com/office/officeart/2005/8/layout/vList3#1"/>
    <dgm:cxn modelId="{3D6B9FD6-FC3E-4E23-9E3D-5EFE4B520A02}" type="presOf" srcId="{4665C380-C17B-43A9-8894-CBFB09082CFE}" destId="{1273ABE4-8B0E-41E1-BAF4-FA98401C4CF1}" srcOrd="0" destOrd="0" presId="urn:microsoft.com/office/officeart/2005/8/layout/vList3#1"/>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1"/>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1"/>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1"/>
    <dgm:cxn modelId="{BF12F1ED-8562-4A52-8DAB-C5C566590936}" type="presParOf" srcId="{C48BCC91-20B4-44C7-BCD6-A0A744F66923}" destId="{E2C3AF42-086F-4707-B275-814D19B2D526}" srcOrd="0" destOrd="0" presId="urn:microsoft.com/office/officeart/2005/8/layout/vList3#1"/>
    <dgm:cxn modelId="{060F6E95-6675-4F40-A392-40ADEDD2D4D1}" type="presParOf" srcId="{C48BCC91-20B4-44C7-BCD6-A0A744F66923}" destId="{1273ABE4-8B0E-41E1-BAF4-FA98401C4CF1}" srcOrd="1" destOrd="0" presId="urn:microsoft.com/office/officeart/2005/8/layout/vList3#1"/>
    <dgm:cxn modelId="{54E50529-79C1-4A45-A60F-71FE65F802D9}" type="presParOf" srcId="{01E98E69-2805-4474-A4F7-9FADFAC26638}" destId="{1DCD0FE0-42E6-44EF-97D5-9F733C72FE8A}" srcOrd="1" destOrd="0" presId="urn:microsoft.com/office/officeart/2005/8/layout/vList3#1"/>
    <dgm:cxn modelId="{1144B332-4844-483B-8639-F95DE58022B7}" type="presParOf" srcId="{01E98E69-2805-4474-A4F7-9FADFAC26638}" destId="{FCEC8EAA-9368-4652-A21D-6EF0DF7DF395}" srcOrd="2" destOrd="0" presId="urn:microsoft.com/office/officeart/2005/8/layout/vList3#1"/>
    <dgm:cxn modelId="{06C42EBE-9A5A-495F-9719-201118663572}" type="presParOf" srcId="{FCEC8EAA-9368-4652-A21D-6EF0DF7DF395}" destId="{B49B4680-C1F8-45AB-BA11-97A54C8CEDAA}" srcOrd="0" destOrd="0" presId="urn:microsoft.com/office/officeart/2005/8/layout/vList3#1"/>
    <dgm:cxn modelId="{0552FD5B-7A2C-49EE-86E5-4E8463F3477A}" type="presParOf" srcId="{FCEC8EAA-9368-4652-A21D-6EF0DF7DF395}" destId="{48C2BDE2-AA0B-4F7E-865F-13C50FD5E6DD}" srcOrd="1" destOrd="0" presId="urn:microsoft.com/office/officeart/2005/8/layout/vList3#1"/>
    <dgm:cxn modelId="{15C5AA7A-B643-4C1A-9390-A02955027158}" type="presParOf" srcId="{01E98E69-2805-4474-A4F7-9FADFAC26638}" destId="{140F300D-2D64-4A39-9A7A-7E19E37F8E57}" srcOrd="3" destOrd="0" presId="urn:microsoft.com/office/officeart/2005/8/layout/vList3#1"/>
    <dgm:cxn modelId="{F42D6A13-4A29-4D0A-A16C-9A466A3BE65F}" type="presParOf" srcId="{01E98E69-2805-4474-A4F7-9FADFAC26638}" destId="{A85C7FDD-BE04-4B89-BB36-66E3ACBDDF28}" srcOrd="4" destOrd="0" presId="urn:microsoft.com/office/officeart/2005/8/layout/vList3#1"/>
    <dgm:cxn modelId="{3B17591A-E98F-4EA9-BEDE-485FA2C8C2EF}" type="presParOf" srcId="{A85C7FDD-BE04-4B89-BB36-66E3ACBDDF28}" destId="{2A6AECD8-6980-4D70-9E43-D6FA5B39248C}" srcOrd="0" destOrd="0" presId="urn:microsoft.com/office/officeart/2005/8/layout/vList3#1"/>
    <dgm:cxn modelId="{AE55F818-321B-4787-8428-4D2E9DA246EC}" type="presParOf" srcId="{A85C7FDD-BE04-4B89-BB36-66E3ACBDDF28}" destId="{4D1BFC32-9C7C-4C2E-945A-4FBA29E5398E}" srcOrd="1" destOrd="0" presId="urn:microsoft.com/office/officeart/2005/8/layout/vList3#1"/>
    <dgm:cxn modelId="{2864D056-1F3E-4C13-BB44-577B03440128}" type="presParOf" srcId="{01E98E69-2805-4474-A4F7-9FADFAC26638}" destId="{00044186-4C72-4066-B9B0-34E2485EEB93}" srcOrd="5" destOrd="0" presId="urn:microsoft.com/office/officeart/2005/8/layout/vList3#1"/>
    <dgm:cxn modelId="{4DDDFC6D-5E8A-4CE9-81E4-204DCF866271}" type="presParOf" srcId="{01E98E69-2805-4474-A4F7-9FADFAC26638}" destId="{CACC0E42-9211-4596-BEA1-F5B3C372BA83}" srcOrd="6" destOrd="0" presId="urn:microsoft.com/office/officeart/2005/8/layout/vList3#1"/>
    <dgm:cxn modelId="{B943F4FD-E438-4D02-8B10-C1EA1945D814}" type="presParOf" srcId="{CACC0E42-9211-4596-BEA1-F5B3C372BA83}" destId="{F3A1AAA4-42E2-4275-80EC-A39514B3ACCC}" srcOrd="0" destOrd="0" presId="urn:microsoft.com/office/officeart/2005/8/layout/vList3#1"/>
    <dgm:cxn modelId="{81BB5F7E-17EC-4729-AEE7-0C4C48FA25CA}" type="presParOf" srcId="{CACC0E42-9211-4596-BEA1-F5B3C372BA83}" destId="{BB1606FB-65B9-4E8B-BBAA-D5080D314816}" srcOrd="1" destOrd="0" presId="urn:microsoft.com/office/officeart/2005/8/layout/vList3#1"/>
    <dgm:cxn modelId="{1ADFE482-EC97-4ED5-8235-0213F1684CDA}" type="presParOf" srcId="{01E98E69-2805-4474-A4F7-9FADFAC26638}" destId="{D2CE5C7B-0D96-4F06-856E-0C88298B0F21}" srcOrd="7" destOrd="0" presId="urn:microsoft.com/office/officeart/2005/8/layout/vList3#1"/>
    <dgm:cxn modelId="{829793E3-4999-407F-BDB7-67969B731665}" type="presParOf" srcId="{01E98E69-2805-4474-A4F7-9FADFAC26638}" destId="{7795510C-9257-41CF-9B58-8B32D94858F5}" srcOrd="8" destOrd="0" presId="urn:microsoft.com/office/officeart/2005/8/layout/vList3#1"/>
    <dgm:cxn modelId="{40FC9857-6988-4903-B021-9DDAF3F08C02}" type="presParOf" srcId="{7795510C-9257-41CF-9B58-8B32D94858F5}" destId="{2352210E-3A7E-4133-AA65-1002D88397AB}" srcOrd="0" destOrd="0" presId="urn:microsoft.com/office/officeart/2005/8/layout/vList3#1"/>
    <dgm:cxn modelId="{1A054281-1D90-40F1-BDD6-7D74D8ECB170}" type="presParOf" srcId="{7795510C-9257-41CF-9B58-8B32D94858F5}" destId="{72C19A98-FBB8-4495-A90A-5F55D1A288CE}" srcOrd="1" destOrd="0" presId="urn:microsoft.com/office/officeart/2005/8/layout/vList3#1"/>
    <dgm:cxn modelId="{B472B9C1-6D68-42AB-94BA-752487C1DCDC}" type="presParOf" srcId="{01E98E69-2805-4474-A4F7-9FADFAC26638}" destId="{43E119DD-6138-4BE7-B2C8-986F104F950B}" srcOrd="9" destOrd="0" presId="urn:microsoft.com/office/officeart/2005/8/layout/vList3#1"/>
    <dgm:cxn modelId="{52AC0DBC-1474-4E8A-882F-EA72013A4D11}" type="presParOf" srcId="{01E98E69-2805-4474-A4F7-9FADFAC26638}" destId="{26D0CC5A-0980-498B-A9B8-E67D7F7F3281}" srcOrd="10" destOrd="0" presId="urn:microsoft.com/office/officeart/2005/8/layout/vList3#1"/>
    <dgm:cxn modelId="{8F027EF6-DDF2-495B-A702-602E30535666}" type="presParOf" srcId="{26D0CC5A-0980-498B-A9B8-E67D7F7F3281}" destId="{AEDD7280-2F10-424F-A634-013CCED39359}" srcOrd="0" destOrd="0" presId="urn:microsoft.com/office/officeart/2005/8/layout/vList3#1"/>
    <dgm:cxn modelId="{9008E979-A7E2-4FF8-B8C5-37A7B03F543F}" type="presParOf" srcId="{26D0CC5A-0980-498B-A9B8-E67D7F7F3281}" destId="{CF64DE1E-878E-4237-9D16-F97519873024}" srcOrd="1" destOrd="0" presId="urn:microsoft.com/office/officeart/2005/8/layout/vList3#1"/>
    <dgm:cxn modelId="{FFD28CAD-FF88-4A03-A1A6-4C9F4879F526}" type="presParOf" srcId="{01E98E69-2805-4474-A4F7-9FADFAC26638}" destId="{8B1CFE9C-7EDC-422D-A2F5-5F809D1C95B7}" srcOrd="11" destOrd="0" presId="urn:microsoft.com/office/officeart/2005/8/layout/vList3#1"/>
    <dgm:cxn modelId="{63B2E70C-75A4-4295-A459-C18AC15C0121}" type="presParOf" srcId="{01E98E69-2805-4474-A4F7-9FADFAC26638}" destId="{803AB0E3-64F7-4205-8F27-DC23685AFFFB}" srcOrd="12" destOrd="0" presId="urn:microsoft.com/office/officeart/2005/8/layout/vList3#1"/>
    <dgm:cxn modelId="{CFCB6B6E-B386-4FBC-8057-30E7174B57CB}" type="presParOf" srcId="{803AB0E3-64F7-4205-8F27-DC23685AFFFB}" destId="{2F286D19-741E-4ACF-9482-1573B0E78099}" srcOrd="0" destOrd="0" presId="urn:microsoft.com/office/officeart/2005/8/layout/vList3#1"/>
    <dgm:cxn modelId="{E6D14215-76A0-4808-870A-5145EFC3FA2E}" type="presParOf" srcId="{803AB0E3-64F7-4205-8F27-DC23685AFFFB}" destId="{38D1EEBF-A80F-43B3-BF2B-D29B6A83F674}" srcOrd="1" destOrd="0" presId="urn:microsoft.com/office/officeart/2005/8/layout/vList3#1"/>
    <dgm:cxn modelId="{B39A7521-3673-45CC-9CD3-DB9171C30A0B}" type="presParOf" srcId="{01E98E69-2805-4474-A4F7-9FADFAC26638}" destId="{3B68EC68-F29E-467F-A8E6-75A12A3F3674}" srcOrd="13" destOrd="0" presId="urn:microsoft.com/office/officeart/2005/8/layout/vList3#1"/>
    <dgm:cxn modelId="{09DE47FB-7055-4686-9582-383691391B16}" type="presParOf" srcId="{01E98E69-2805-4474-A4F7-9FADFAC26638}" destId="{DB6891D6-F52E-482D-A8C9-66DBF0416B17}" srcOrd="14" destOrd="0" presId="urn:microsoft.com/office/officeart/2005/8/layout/vList3#1"/>
    <dgm:cxn modelId="{F7C30463-841A-4407-BFF6-8DE177A4DD89}" type="presParOf" srcId="{DB6891D6-F52E-482D-A8C9-66DBF0416B17}" destId="{944904E4-FCBB-4CFA-8B36-17745C31506B}" srcOrd="0" destOrd="0" presId="urn:microsoft.com/office/officeart/2005/8/layout/vList3#1"/>
    <dgm:cxn modelId="{38B77E62-A242-413B-A628-B3B75C6166F7}" type="presParOf" srcId="{DB6891D6-F52E-482D-A8C9-66DBF0416B17}" destId="{CEBCC035-F70D-4DE0-9DD7-563C5D8C9486}" srcOrd="1" destOrd="0" presId="urn:microsoft.com/office/officeart/2005/8/layout/vList3#1"/>
    <dgm:cxn modelId="{575EEF8A-4CAE-44BC-859A-35A84C57E750}" type="presParOf" srcId="{01E98E69-2805-4474-A4F7-9FADFAC26638}" destId="{AFE27A1B-03B4-4BAF-9CBF-7A69B9C19E55}" srcOrd="15" destOrd="0" presId="urn:microsoft.com/office/officeart/2005/8/layout/vList3#1"/>
    <dgm:cxn modelId="{A1BE9FF5-4C2F-4945-B5B1-CB40E54C4677}" type="presParOf" srcId="{01E98E69-2805-4474-A4F7-9FADFAC26638}" destId="{246FF58E-BC73-4560-9544-3E9F3A4357FF}" srcOrd="16" destOrd="0" presId="urn:microsoft.com/office/officeart/2005/8/layout/vList3#1"/>
    <dgm:cxn modelId="{5235908F-C391-468B-8945-A31E29E9901D}" type="presParOf" srcId="{246FF58E-BC73-4560-9544-3E9F3A4357FF}" destId="{8AA75899-D180-4BFA-A15A-6002127271AF}" srcOrd="0" destOrd="0" presId="urn:microsoft.com/office/officeart/2005/8/layout/vList3#1"/>
    <dgm:cxn modelId="{4E3B0B5B-CCFC-41D1-BFD4-107DA3442A3F}" type="presParOf" srcId="{246FF58E-BC73-4560-9544-3E9F3A4357FF}" destId="{060ADDF9-40C9-424F-84CE-34697BF7B79B}" srcOrd="1" destOrd="0" presId="urn:microsoft.com/office/officeart/2005/8/layout/vList3#1"/>
    <dgm:cxn modelId="{B418CFAF-12B6-4311-92C6-E078423E98ED}" type="presParOf" srcId="{01E98E69-2805-4474-A4F7-9FADFAC26638}" destId="{5BE3CA96-4FFC-4B9D-AE8B-3E036FA3D7CD}" srcOrd="17" destOrd="0" presId="urn:microsoft.com/office/officeart/2005/8/layout/vList3#1"/>
    <dgm:cxn modelId="{37AA8F0B-054E-4EDF-94EC-7E26BBFA8627}" type="presParOf" srcId="{01E98E69-2805-4474-A4F7-9FADFAC26638}" destId="{BDE735D9-5D68-48B3-9872-CD1B7058C1DA}" srcOrd="18" destOrd="0" presId="urn:microsoft.com/office/officeart/2005/8/layout/vList3#1"/>
    <dgm:cxn modelId="{ECF166D3-7219-4086-83DC-44863B990CA6}" type="presParOf" srcId="{BDE735D9-5D68-48B3-9872-CD1B7058C1DA}" destId="{322B3B9E-3D8B-44E3-8517-85D78CF9EE8E}" srcOrd="0" destOrd="0" presId="urn:microsoft.com/office/officeart/2005/8/layout/vList3#1"/>
    <dgm:cxn modelId="{E9B6C0E5-1DBC-4BA6-984E-EE2DE7C7DB3A}" type="presParOf" srcId="{BDE735D9-5D68-48B3-9872-CD1B7058C1DA}" destId="{C5ADF46F-7803-458F-B0DF-73A23D416FF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5876C-B36F-4706-BD12-38FEA6F62915}">
      <dsp:nvSpPr>
        <dsp:cNvPr id="0" name=""/>
        <dsp:cNvSpPr/>
      </dsp:nvSpPr>
      <dsp:spPr>
        <a:xfrm rot="16200000">
          <a:off x="-559190" y="560086"/>
          <a:ext cx="3449472"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t" anchorCtr="0">
          <a:noAutofit/>
        </a:bodyPr>
        <a:lstStyle/>
        <a:p>
          <a:pPr lvl="0" algn="l" defTabSz="1333500">
            <a:lnSpc>
              <a:spcPct val="90000"/>
            </a:lnSpc>
            <a:spcBef>
              <a:spcPct val="0"/>
            </a:spcBef>
            <a:spcAft>
              <a:spcPct val="35000"/>
            </a:spcAft>
          </a:pPr>
          <a:r>
            <a:rPr lang="lv-LV" sz="2200" b="1" kern="1200" dirty="0"/>
            <a:t>Hissə 1</a:t>
          </a:r>
          <a:endParaRPr lang="en-GB" sz="22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200" kern="1200" dirty="0"/>
            <a:t>Ali təhsil müəssisələrində </a:t>
          </a:r>
          <a:r>
            <a:rPr lang="az-Latn-AZ" sz="2200" b="1" kern="1200" dirty="0"/>
            <a:t>daxili KT</a:t>
          </a:r>
          <a:r>
            <a:rPr lang="az-Latn-AZ" sz="2200" kern="1200" dirty="0"/>
            <a:t> üçündür</a:t>
          </a:r>
          <a:r>
            <a:rPr lang="en-GB" sz="2200" kern="1200" dirty="0"/>
            <a:t> (</a:t>
          </a:r>
          <a:r>
            <a:rPr lang="lv-LV" sz="2200" kern="1200" dirty="0"/>
            <a:t>10</a:t>
          </a:r>
          <a:r>
            <a:rPr lang="en-GB" sz="2200" kern="1200" dirty="0"/>
            <a:t> </a:t>
          </a:r>
          <a:r>
            <a:rPr lang="az-Latn-AZ" sz="2200" kern="1200" dirty="0"/>
            <a:t>standart</a:t>
          </a:r>
          <a:r>
            <a:rPr lang="en-GB" sz="2200" kern="1200" dirty="0"/>
            <a:t>)</a:t>
          </a:r>
        </a:p>
        <a:p>
          <a:pPr marL="0" marR="0" lvl="0" indent="0" algn="l" defTabSz="914400" eaLnBrk="1" fontAlgn="auto" latinLnBrk="0" hangingPunct="1">
            <a:lnSpc>
              <a:spcPct val="100000"/>
            </a:lnSpc>
            <a:spcBef>
              <a:spcPct val="0"/>
            </a:spcBef>
            <a:spcAft>
              <a:spcPts val="0"/>
            </a:spcAft>
            <a:buClrTx/>
            <a:buSzTx/>
            <a:buFontTx/>
            <a:buChar char="••"/>
            <a:tabLst/>
            <a:defRPr/>
          </a:pPr>
          <a:r>
            <a:rPr lang="lv-LV" sz="2200" kern="1200" dirty="0"/>
            <a:t> </a:t>
          </a:r>
          <a:r>
            <a:rPr lang="az-Latn-AZ" sz="2200" kern="1200" dirty="0"/>
            <a:t>AT-də KT-nin özəyi</a:t>
          </a:r>
          <a:endParaRPr lang="en-GB" sz="2200" kern="1200" dirty="0"/>
        </a:p>
        <a:p>
          <a:pPr marL="228600" lvl="1" indent="0" algn="l" defTabSz="1022350">
            <a:lnSpc>
              <a:spcPct val="90000"/>
            </a:lnSpc>
            <a:spcBef>
              <a:spcPct val="0"/>
            </a:spcBef>
            <a:spcAft>
              <a:spcPct val="15000"/>
            </a:spcAft>
            <a:buChar char="••"/>
          </a:pPr>
          <a:endParaRPr lang="en-GB" sz="2200" kern="1200" dirty="0"/>
        </a:p>
      </dsp:txBody>
      <dsp:txXfrm rot="5400000">
        <a:off x="897" y="689893"/>
        <a:ext cx="2329299" cy="2069684"/>
      </dsp:txXfrm>
    </dsp:sp>
    <dsp:sp modelId="{B171E8B1-C618-4067-BD2B-A374B6E81DEC}">
      <dsp:nvSpPr>
        <dsp:cNvPr id="0" name=""/>
        <dsp:cNvSpPr/>
      </dsp:nvSpPr>
      <dsp:spPr>
        <a:xfrm rot="16200000">
          <a:off x="1944805" y="560086"/>
          <a:ext cx="3449472"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t" anchorCtr="0">
          <a:noAutofit/>
        </a:bodyPr>
        <a:lstStyle/>
        <a:p>
          <a:pPr lvl="0" algn="l" defTabSz="1200150">
            <a:lnSpc>
              <a:spcPct val="90000"/>
            </a:lnSpc>
            <a:spcBef>
              <a:spcPct val="0"/>
            </a:spcBef>
            <a:spcAft>
              <a:spcPct val="35000"/>
            </a:spcAft>
          </a:pPr>
          <a:r>
            <a:rPr lang="lv-LV" sz="2200" b="1" kern="1200" dirty="0"/>
            <a:t>Hissə 2</a:t>
          </a:r>
          <a:endParaRPr lang="en-GB" sz="22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200" kern="1200" dirty="0"/>
            <a:t>Ali təhsilin </a:t>
          </a:r>
          <a:r>
            <a:rPr lang="az-Latn-AZ" sz="2200" b="1" kern="1200" dirty="0"/>
            <a:t>xarici KT</a:t>
          </a:r>
          <a:r>
            <a:rPr lang="en-GB" sz="2200" b="1" kern="1200" dirty="0"/>
            <a:t> </a:t>
          </a:r>
          <a:r>
            <a:rPr lang="en-GB" sz="2200" kern="1200" dirty="0"/>
            <a:t>(7 </a:t>
          </a:r>
          <a:r>
            <a:rPr lang="en-GB" sz="2200" kern="1200" dirty="0" err="1"/>
            <a:t>standar</a:t>
          </a:r>
          <a:r>
            <a:rPr lang="az-Latn-AZ" sz="2200" kern="1200" dirty="0"/>
            <a:t>t</a:t>
          </a:r>
          <a:r>
            <a:rPr lang="en-GB" sz="2200" kern="1200" dirty="0"/>
            <a:t>)</a:t>
          </a:r>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200" kern="1200" dirty="0"/>
            <a:t>daxili qiymətləndirmənin nəticələrinin etibarlılığı şərti</a:t>
          </a:r>
          <a:endParaRPr lang="en-GB" sz="2200" kern="1200" dirty="0"/>
        </a:p>
        <a:p>
          <a:pPr marL="228600" lvl="1" indent="0" algn="l" defTabSz="933450">
            <a:lnSpc>
              <a:spcPct val="90000"/>
            </a:lnSpc>
            <a:spcBef>
              <a:spcPct val="0"/>
            </a:spcBef>
            <a:spcAft>
              <a:spcPct val="15000"/>
            </a:spcAft>
            <a:buChar char="••"/>
          </a:pPr>
          <a:endParaRPr lang="en-GB" sz="2200" kern="1200" dirty="0"/>
        </a:p>
      </dsp:txBody>
      <dsp:txXfrm rot="5400000">
        <a:off x="2504892" y="689893"/>
        <a:ext cx="2329299" cy="2069684"/>
      </dsp:txXfrm>
    </dsp:sp>
    <dsp:sp modelId="{E2AFB7D3-D3C7-4B44-AB0D-F46AD89D260E}">
      <dsp:nvSpPr>
        <dsp:cNvPr id="0" name=""/>
        <dsp:cNvSpPr/>
      </dsp:nvSpPr>
      <dsp:spPr>
        <a:xfrm rot="16200000">
          <a:off x="4448802" y="560086"/>
          <a:ext cx="3449472"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t" anchorCtr="0">
          <a:noAutofit/>
        </a:bodyPr>
        <a:lstStyle/>
        <a:p>
          <a:pPr lvl="0" algn="l" defTabSz="977900">
            <a:lnSpc>
              <a:spcPct val="90000"/>
            </a:lnSpc>
            <a:spcBef>
              <a:spcPct val="0"/>
            </a:spcBef>
            <a:spcAft>
              <a:spcPct val="35000"/>
            </a:spcAft>
          </a:pPr>
          <a:r>
            <a:rPr lang="lv-LV" sz="2200" b="1" kern="1200" dirty="0"/>
            <a:t>Hissə 3</a:t>
          </a:r>
          <a:endParaRPr lang="en-GB" sz="2200" b="1" kern="1200" dirty="0"/>
        </a:p>
        <a:p>
          <a:pPr marL="228600" lvl="1" indent="-228600" algn="l" defTabSz="977900">
            <a:lnSpc>
              <a:spcPct val="90000"/>
            </a:lnSpc>
            <a:spcBef>
              <a:spcPct val="0"/>
            </a:spcBef>
            <a:spcAft>
              <a:spcPct val="15000"/>
            </a:spcAft>
            <a:buChar char="••"/>
          </a:pPr>
          <a:r>
            <a:rPr lang="az-Latn-AZ" sz="2200" b="1" kern="1200" dirty="0"/>
            <a:t>Xarici KT Agentlikləri</a:t>
          </a:r>
          <a:r>
            <a:rPr lang="lv-LV" sz="2200" b="1" kern="1200" dirty="0"/>
            <a:t> </a:t>
          </a:r>
          <a:r>
            <a:rPr lang="lv-LV" sz="2200" b="0" kern="1200" dirty="0"/>
            <a:t>üçün</a:t>
          </a:r>
          <a:r>
            <a:rPr lang="en-GB" sz="2200" kern="1200" dirty="0"/>
            <a:t>(7 </a:t>
          </a:r>
          <a:r>
            <a:rPr lang="en-GB" sz="2200" kern="1200" dirty="0" err="1"/>
            <a:t>standar</a:t>
          </a:r>
          <a:r>
            <a:rPr lang="az-Latn-AZ" sz="2200" kern="1200" dirty="0"/>
            <a:t>t</a:t>
          </a:r>
          <a:r>
            <a:rPr lang="en-GB" sz="2200" kern="1200" dirty="0"/>
            <a:t>)</a:t>
          </a:r>
        </a:p>
        <a:p>
          <a:pPr marL="228600" lvl="1" indent="-228600" algn="l" defTabSz="977900">
            <a:lnSpc>
              <a:spcPct val="90000"/>
            </a:lnSpc>
            <a:spcBef>
              <a:spcPct val="0"/>
            </a:spcBef>
            <a:spcAft>
              <a:spcPct val="15000"/>
            </a:spcAft>
            <a:buChar char="••"/>
          </a:pPr>
          <a:r>
            <a:rPr lang="az-Latn-AZ" sz="2200" kern="1200" dirty="0"/>
            <a:t>xarici qiymətləndiricilər (KT agentlikləri) fəaliyyətlərinin keyfiyətinə məsuldur</a:t>
          </a:r>
          <a:endParaRPr lang="en-GB" sz="2200" kern="1200" dirty="0"/>
        </a:p>
      </dsp:txBody>
      <dsp:txXfrm rot="5400000">
        <a:off x="5008889" y="689893"/>
        <a:ext cx="2329299" cy="2069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C3F00-CE8F-427A-A3A3-872F29374BE6}">
      <dsp:nvSpPr>
        <dsp:cNvPr id="0" name=""/>
        <dsp:cNvSpPr/>
      </dsp:nvSpPr>
      <dsp:spPr>
        <a:xfrm>
          <a:off x="1768864" y="623548"/>
          <a:ext cx="4153502" cy="4153502"/>
        </a:xfrm>
        <a:prstGeom prst="blockArc">
          <a:avLst>
            <a:gd name="adj1" fmla="val 10800000"/>
            <a:gd name="adj2" fmla="val 16200000"/>
            <a:gd name="adj3" fmla="val 4641"/>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A3630EB-408D-4A35-B58C-4E34FA5FA9D7}">
      <dsp:nvSpPr>
        <dsp:cNvPr id="0" name=""/>
        <dsp:cNvSpPr/>
      </dsp:nvSpPr>
      <dsp:spPr>
        <a:xfrm>
          <a:off x="1768864" y="623548"/>
          <a:ext cx="4153502" cy="4153502"/>
        </a:xfrm>
        <a:prstGeom prst="blockArc">
          <a:avLst>
            <a:gd name="adj1" fmla="val 5400000"/>
            <a:gd name="adj2" fmla="val 10800000"/>
            <a:gd name="adj3" fmla="val 4641"/>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A6E3125-7645-4CF1-BABA-5873D7DB716B}">
      <dsp:nvSpPr>
        <dsp:cNvPr id="0" name=""/>
        <dsp:cNvSpPr/>
      </dsp:nvSpPr>
      <dsp:spPr>
        <a:xfrm>
          <a:off x="1768864" y="623548"/>
          <a:ext cx="4153502" cy="4153502"/>
        </a:xfrm>
        <a:prstGeom prst="blockArc">
          <a:avLst>
            <a:gd name="adj1" fmla="val 0"/>
            <a:gd name="adj2" fmla="val 5400000"/>
            <a:gd name="adj3" fmla="val 4641"/>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2BE5233-C7A4-4D03-A839-B8B42F7EF156}">
      <dsp:nvSpPr>
        <dsp:cNvPr id="0" name=""/>
        <dsp:cNvSpPr/>
      </dsp:nvSpPr>
      <dsp:spPr>
        <a:xfrm>
          <a:off x="1768864" y="623548"/>
          <a:ext cx="4153502" cy="4153502"/>
        </a:xfrm>
        <a:prstGeom prst="blockArc">
          <a:avLst>
            <a:gd name="adj1" fmla="val 16200000"/>
            <a:gd name="adj2" fmla="val 0"/>
            <a:gd name="adj3" fmla="val 4641"/>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7940258-8E5E-4A6D-BF5B-77ABC919F9CF}">
      <dsp:nvSpPr>
        <dsp:cNvPr id="0" name=""/>
        <dsp:cNvSpPr/>
      </dsp:nvSpPr>
      <dsp:spPr>
        <a:xfrm>
          <a:off x="2889524" y="1744209"/>
          <a:ext cx="1912181" cy="1912181"/>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z-Latn-AZ" sz="1500" kern="1200" dirty="0" err="1" smtClean="0"/>
            <a:t>Qiymətləndirmə</a:t>
          </a:r>
          <a:r>
            <a:rPr lang="az-Latn-AZ" sz="1500" kern="1200" dirty="0" smtClean="0"/>
            <a:t> standartları</a:t>
          </a:r>
          <a:endParaRPr lang="fr-FR" sz="1500" kern="1200" dirty="0"/>
        </a:p>
      </dsp:txBody>
      <dsp:txXfrm>
        <a:off x="3169556" y="2024241"/>
        <a:ext cx="1352117" cy="1352117"/>
      </dsp:txXfrm>
    </dsp:sp>
    <dsp:sp modelId="{A94BC2DF-78F9-43D6-9652-2C1C84AB3177}">
      <dsp:nvSpPr>
        <dsp:cNvPr id="0" name=""/>
        <dsp:cNvSpPr/>
      </dsp:nvSpPr>
      <dsp:spPr>
        <a:xfrm>
          <a:off x="3176352" y="2472"/>
          <a:ext cx="1338526" cy="1338526"/>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z-Latn-AZ" sz="1400" kern="1200" dirty="0" err="1" smtClean="0"/>
            <a:t>Özünütəhli</a:t>
          </a:r>
          <a:endParaRPr lang="fr-FR" sz="1400" kern="1200" dirty="0"/>
        </a:p>
      </dsp:txBody>
      <dsp:txXfrm>
        <a:off x="3372375" y="198495"/>
        <a:ext cx="946480" cy="946480"/>
      </dsp:txXfrm>
    </dsp:sp>
    <dsp:sp modelId="{6D059381-DA37-4CE5-9B7E-85ED12789577}">
      <dsp:nvSpPr>
        <dsp:cNvPr id="0" name=""/>
        <dsp:cNvSpPr/>
      </dsp:nvSpPr>
      <dsp:spPr>
        <a:xfrm>
          <a:off x="5102820" y="2031036"/>
          <a:ext cx="1542718" cy="1338526"/>
        </a:xfrm>
        <a:prstGeom prst="ellipse">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z-Latn-AZ" sz="1400" kern="1200" dirty="0" err="1" smtClean="0"/>
            <a:t>Qiymətləndirmə</a:t>
          </a:r>
          <a:r>
            <a:rPr lang="fr-FR" sz="1400" kern="1200" dirty="0" smtClean="0"/>
            <a:t>/</a:t>
          </a:r>
        </a:p>
        <a:p>
          <a:pPr lvl="0" algn="ctr" defTabSz="622300">
            <a:lnSpc>
              <a:spcPct val="90000"/>
            </a:lnSpc>
            <a:spcBef>
              <a:spcPct val="0"/>
            </a:spcBef>
            <a:spcAft>
              <a:spcPct val="35000"/>
            </a:spcAft>
          </a:pPr>
          <a:r>
            <a:rPr lang="az-Latn-AZ" sz="1400" kern="1200" dirty="0" smtClean="0"/>
            <a:t>akkreditasiya</a:t>
          </a:r>
          <a:endParaRPr lang="fr-FR" sz="1400" kern="1200" dirty="0"/>
        </a:p>
      </dsp:txBody>
      <dsp:txXfrm>
        <a:off x="5328746" y="2227059"/>
        <a:ext cx="1090866" cy="946480"/>
      </dsp:txXfrm>
    </dsp:sp>
    <dsp:sp modelId="{BF4FABE2-D073-4489-AFED-3E578C3D5D28}">
      <dsp:nvSpPr>
        <dsp:cNvPr id="0" name=""/>
        <dsp:cNvSpPr/>
      </dsp:nvSpPr>
      <dsp:spPr>
        <a:xfrm>
          <a:off x="3176352" y="4059600"/>
          <a:ext cx="1338526" cy="1338526"/>
        </a:xfrm>
        <a:prstGeom prst="ellipse">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z-Latn-AZ" sz="1400" kern="1200" dirty="0" smtClean="0"/>
            <a:t>Nəşr</a:t>
          </a:r>
          <a:endParaRPr lang="fr-FR" sz="1400" kern="1200" dirty="0"/>
        </a:p>
      </dsp:txBody>
      <dsp:txXfrm>
        <a:off x="3372375" y="4255623"/>
        <a:ext cx="946480" cy="946480"/>
      </dsp:txXfrm>
    </dsp:sp>
    <dsp:sp modelId="{D6246830-F51D-44D1-94A8-EFC87664B612}">
      <dsp:nvSpPr>
        <dsp:cNvPr id="0" name=""/>
        <dsp:cNvSpPr/>
      </dsp:nvSpPr>
      <dsp:spPr>
        <a:xfrm>
          <a:off x="1147787" y="2031036"/>
          <a:ext cx="1338526" cy="1338526"/>
        </a:xfrm>
        <a:prstGeom prst="ellipse">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z-Latn-AZ" sz="1400" kern="1200" dirty="0" smtClean="0"/>
            <a:t>Rəy</a:t>
          </a:r>
          <a:endParaRPr lang="fr-FR" sz="1400" kern="1200" dirty="0"/>
        </a:p>
      </dsp:txBody>
      <dsp:txXfrm>
        <a:off x="1343810" y="2227059"/>
        <a:ext cx="946480" cy="946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496943" y="1515"/>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Özünütəhlil prosesi</a:t>
          </a:r>
          <a:endParaRPr lang="en-GB" sz="2100" b="1" kern="1200" dirty="0"/>
        </a:p>
      </dsp:txBody>
      <dsp:txXfrm rot="10800000">
        <a:off x="1583702" y="1515"/>
        <a:ext cx="5511883" cy="347037"/>
      </dsp:txXfrm>
    </dsp:sp>
    <dsp:sp modelId="{E2C3AF42-086F-4707-B275-814D19B2D526}">
      <dsp:nvSpPr>
        <dsp:cNvPr id="0" name=""/>
        <dsp:cNvSpPr/>
      </dsp:nvSpPr>
      <dsp:spPr>
        <a:xfrm>
          <a:off x="1323424" y="1515"/>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496943" y="452146"/>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Ərizə və özünütəhlil hesabatının təqdim edilməsi</a:t>
          </a:r>
          <a:endParaRPr lang="en-GB" sz="1600" b="1" kern="1200" dirty="0"/>
        </a:p>
      </dsp:txBody>
      <dsp:txXfrm rot="10800000">
        <a:off x="1583702" y="452146"/>
        <a:ext cx="5511883" cy="347037"/>
      </dsp:txXfrm>
    </dsp:sp>
    <dsp:sp modelId="{B49B4680-C1F8-45AB-BA11-97A54C8CEDAA}">
      <dsp:nvSpPr>
        <dsp:cNvPr id="0" name=""/>
        <dsp:cNvSpPr/>
      </dsp:nvSpPr>
      <dsp:spPr>
        <a:xfrm>
          <a:off x="1323424" y="452146"/>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496943" y="902777"/>
          <a:ext cx="5598642" cy="347037"/>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Sənədlərin agentlik tərəfindən nəzərdən keçirilməsi</a:t>
          </a:r>
          <a:endParaRPr lang="en-GB" sz="1600" b="1" kern="1200" dirty="0"/>
        </a:p>
      </dsp:txBody>
      <dsp:txXfrm rot="10800000">
        <a:off x="1583702" y="902777"/>
        <a:ext cx="5511883" cy="347037"/>
      </dsp:txXfrm>
    </dsp:sp>
    <dsp:sp modelId="{2A6AECD8-6980-4D70-9E43-D6FA5B39248C}">
      <dsp:nvSpPr>
        <dsp:cNvPr id="0" name=""/>
        <dsp:cNvSpPr/>
      </dsp:nvSpPr>
      <dsp:spPr>
        <a:xfrm>
          <a:off x="1323424" y="90277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496943" y="1353407"/>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Ekspert qrupunun təşkili</a:t>
          </a:r>
          <a:endParaRPr lang="en-GB" sz="1600" b="1" kern="1200" dirty="0"/>
        </a:p>
      </dsp:txBody>
      <dsp:txXfrm rot="10800000">
        <a:off x="1583702" y="1353407"/>
        <a:ext cx="5511883" cy="347037"/>
      </dsp:txXfrm>
    </dsp:sp>
    <dsp:sp modelId="{F3A1AAA4-42E2-4275-80EC-A39514B3ACCC}">
      <dsp:nvSpPr>
        <dsp:cNvPr id="0" name=""/>
        <dsp:cNvSpPr/>
      </dsp:nvSpPr>
      <dsp:spPr>
        <a:xfrm>
          <a:off x="1323424" y="135340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496943" y="1804038"/>
          <a:ext cx="5598642" cy="347037"/>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a:t>
          </a:r>
          <a:r>
            <a:rPr lang="az-Latn-AZ" sz="1600" b="1" kern="1200" dirty="0"/>
            <a:t>Sahə səfərindən öncə  eksperlətin birgə işi</a:t>
          </a:r>
          <a:endParaRPr lang="en-US" sz="1600" b="1" kern="1200" dirty="0"/>
        </a:p>
      </dsp:txBody>
      <dsp:txXfrm rot="10800000">
        <a:off x="1583702" y="1804038"/>
        <a:ext cx="5511883" cy="347037"/>
      </dsp:txXfrm>
    </dsp:sp>
    <dsp:sp modelId="{2352210E-3A7E-4133-AA65-1002D88397AB}">
      <dsp:nvSpPr>
        <dsp:cNvPr id="0" name=""/>
        <dsp:cNvSpPr/>
      </dsp:nvSpPr>
      <dsp:spPr>
        <a:xfrm>
          <a:off x="1323424" y="1804038"/>
          <a:ext cx="347037" cy="347037"/>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496943" y="2254669"/>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Ekspert qrupunun səfəri</a:t>
          </a:r>
          <a:endParaRPr lang="en-GB" sz="1600" b="1" kern="1200" dirty="0"/>
        </a:p>
      </dsp:txBody>
      <dsp:txXfrm rot="10800000">
        <a:off x="1583702" y="2254669"/>
        <a:ext cx="5511883" cy="347037"/>
      </dsp:txXfrm>
    </dsp:sp>
    <dsp:sp modelId="{AEDD7280-2F10-424F-A634-013CCED39359}">
      <dsp:nvSpPr>
        <dsp:cNvPr id="0" name=""/>
        <dsp:cNvSpPr/>
      </dsp:nvSpPr>
      <dsp:spPr>
        <a:xfrm>
          <a:off x="1323424" y="2254669"/>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496943" y="2705300"/>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Ekspert qrupunun müştərək hesabatı</a:t>
          </a:r>
          <a:endParaRPr lang="en-GB" sz="1600" b="1" kern="1200" dirty="0"/>
        </a:p>
      </dsp:txBody>
      <dsp:txXfrm rot="10800000">
        <a:off x="1583702" y="2705300"/>
        <a:ext cx="5511883" cy="347037"/>
      </dsp:txXfrm>
    </dsp:sp>
    <dsp:sp modelId="{2F286D19-741E-4ACF-9482-1573B0E78099}">
      <dsp:nvSpPr>
        <dsp:cNvPr id="0" name=""/>
        <dsp:cNvSpPr/>
      </dsp:nvSpPr>
      <dsp:spPr>
        <a:xfrm>
          <a:off x="1323424" y="2705300"/>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496943" y="3155931"/>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Faktoloji xətalara dair ATM-in şərhi</a:t>
          </a:r>
          <a:endParaRPr lang="en-GB" sz="1600" b="1" kern="1200" dirty="0"/>
        </a:p>
      </dsp:txBody>
      <dsp:txXfrm rot="10800000">
        <a:off x="1583702" y="3155931"/>
        <a:ext cx="5511883" cy="347037"/>
      </dsp:txXfrm>
    </dsp:sp>
    <dsp:sp modelId="{944904E4-FCBB-4CFA-8B36-17745C31506B}">
      <dsp:nvSpPr>
        <dsp:cNvPr id="0" name=""/>
        <dsp:cNvSpPr/>
      </dsp:nvSpPr>
      <dsp:spPr>
        <a:xfrm>
          <a:off x="1323424" y="3155931"/>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496943" y="3606562"/>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Komitə tərəfindən qərar (ATM-in iştirakı ilə)</a:t>
          </a:r>
          <a:endParaRPr lang="en-GB" sz="1600" b="1" kern="1200" dirty="0"/>
        </a:p>
      </dsp:txBody>
      <dsp:txXfrm rot="10800000">
        <a:off x="1583702" y="3606562"/>
        <a:ext cx="5511883" cy="347037"/>
      </dsp:txXfrm>
    </dsp:sp>
    <dsp:sp modelId="{8AA75899-D180-4BFA-A15A-6002127271AF}">
      <dsp:nvSpPr>
        <dsp:cNvPr id="0" name=""/>
        <dsp:cNvSpPr/>
      </dsp:nvSpPr>
      <dsp:spPr>
        <a:xfrm>
          <a:off x="1323424" y="3606562"/>
          <a:ext cx="347037" cy="347037"/>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496943" y="4057193"/>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a:t>Sonrakı tədbirlər</a:t>
          </a:r>
          <a:endParaRPr lang="en-GB" sz="1600" b="1" kern="1200" dirty="0"/>
        </a:p>
      </dsp:txBody>
      <dsp:txXfrm rot="10800000">
        <a:off x="1583702" y="4057193"/>
        <a:ext cx="5511883" cy="347037"/>
      </dsp:txXfrm>
    </dsp:sp>
    <dsp:sp modelId="{322B3B9E-3D8B-44E3-8517-85D78CF9EE8E}">
      <dsp:nvSpPr>
        <dsp:cNvPr id="0" name=""/>
        <dsp:cNvSpPr/>
      </dsp:nvSpPr>
      <dsp:spPr>
        <a:xfrm>
          <a:off x="1323424" y="4057193"/>
          <a:ext cx="347037" cy="347037"/>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496943" y="1515"/>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Özünütəhlil prosesi</a:t>
          </a:r>
          <a:endParaRPr lang="en-GB" sz="2100" b="1" kern="1200" dirty="0"/>
        </a:p>
      </dsp:txBody>
      <dsp:txXfrm rot="10800000">
        <a:off x="1583702" y="1515"/>
        <a:ext cx="5511883" cy="347037"/>
      </dsp:txXfrm>
    </dsp:sp>
    <dsp:sp modelId="{E2C3AF42-086F-4707-B275-814D19B2D526}">
      <dsp:nvSpPr>
        <dsp:cNvPr id="0" name=""/>
        <dsp:cNvSpPr/>
      </dsp:nvSpPr>
      <dsp:spPr>
        <a:xfrm>
          <a:off x="1323424" y="1515"/>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496943" y="452146"/>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Ərizə və özünütəhlil hesabatının təqdim edilməsi</a:t>
          </a:r>
          <a:endParaRPr lang="en-GB" sz="1600" b="1" kern="1200" dirty="0"/>
        </a:p>
      </dsp:txBody>
      <dsp:txXfrm rot="10800000">
        <a:off x="1583702" y="452146"/>
        <a:ext cx="5511883" cy="347037"/>
      </dsp:txXfrm>
    </dsp:sp>
    <dsp:sp modelId="{B49B4680-C1F8-45AB-BA11-97A54C8CEDAA}">
      <dsp:nvSpPr>
        <dsp:cNvPr id="0" name=""/>
        <dsp:cNvSpPr/>
      </dsp:nvSpPr>
      <dsp:spPr>
        <a:xfrm>
          <a:off x="1323424" y="452146"/>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496943" y="902777"/>
          <a:ext cx="5598642" cy="347037"/>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Sənədlərin agentlik tərəfindən nəzərdən keçirilməsi</a:t>
          </a:r>
          <a:endParaRPr lang="en-GB" sz="1600" b="1" kern="1200" dirty="0"/>
        </a:p>
      </dsp:txBody>
      <dsp:txXfrm rot="10800000">
        <a:off x="1583702" y="902777"/>
        <a:ext cx="5511883" cy="347037"/>
      </dsp:txXfrm>
    </dsp:sp>
    <dsp:sp modelId="{2A6AECD8-6980-4D70-9E43-D6FA5B39248C}">
      <dsp:nvSpPr>
        <dsp:cNvPr id="0" name=""/>
        <dsp:cNvSpPr/>
      </dsp:nvSpPr>
      <dsp:spPr>
        <a:xfrm>
          <a:off x="1323424" y="90277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496943" y="1353407"/>
          <a:ext cx="5598642" cy="347037"/>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Ekspert qrupunun təşkili</a:t>
          </a:r>
          <a:endParaRPr lang="en-GB" sz="1600" b="1" kern="1200" dirty="0"/>
        </a:p>
      </dsp:txBody>
      <dsp:txXfrm rot="10800000">
        <a:off x="1583702" y="1353407"/>
        <a:ext cx="5511883" cy="347037"/>
      </dsp:txXfrm>
    </dsp:sp>
    <dsp:sp modelId="{F3A1AAA4-42E2-4275-80EC-A39514B3ACCC}">
      <dsp:nvSpPr>
        <dsp:cNvPr id="0" name=""/>
        <dsp:cNvSpPr/>
      </dsp:nvSpPr>
      <dsp:spPr>
        <a:xfrm>
          <a:off x="1323424" y="135340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496943" y="1804038"/>
          <a:ext cx="5598642" cy="347037"/>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a:t>
          </a:r>
          <a:r>
            <a:rPr lang="az-Latn-AZ" sz="1600" b="1" kern="1200" dirty="0"/>
            <a:t>Sahə səfərindən öncə  eksperlətin birgə işi</a:t>
          </a:r>
          <a:endParaRPr lang="en-US" sz="1600" b="1" kern="1200" dirty="0"/>
        </a:p>
      </dsp:txBody>
      <dsp:txXfrm rot="10800000">
        <a:off x="1583702" y="1804038"/>
        <a:ext cx="5511883" cy="347037"/>
      </dsp:txXfrm>
    </dsp:sp>
    <dsp:sp modelId="{2352210E-3A7E-4133-AA65-1002D88397AB}">
      <dsp:nvSpPr>
        <dsp:cNvPr id="0" name=""/>
        <dsp:cNvSpPr/>
      </dsp:nvSpPr>
      <dsp:spPr>
        <a:xfrm>
          <a:off x="1323424" y="1804038"/>
          <a:ext cx="347037" cy="347037"/>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496943" y="2254669"/>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Ekspert qrupunun səfəri</a:t>
          </a:r>
          <a:endParaRPr lang="en-GB" sz="1600" b="1" kern="1200" dirty="0"/>
        </a:p>
      </dsp:txBody>
      <dsp:txXfrm rot="10800000">
        <a:off x="1583702" y="2254669"/>
        <a:ext cx="5511883" cy="347037"/>
      </dsp:txXfrm>
    </dsp:sp>
    <dsp:sp modelId="{AEDD7280-2F10-424F-A634-013CCED39359}">
      <dsp:nvSpPr>
        <dsp:cNvPr id="0" name=""/>
        <dsp:cNvSpPr/>
      </dsp:nvSpPr>
      <dsp:spPr>
        <a:xfrm>
          <a:off x="1323424" y="2254669"/>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496943" y="2705300"/>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Ekspert qrupunun müştərək hesabatı</a:t>
          </a:r>
          <a:endParaRPr lang="en-GB" sz="1600" b="1" kern="1200" dirty="0"/>
        </a:p>
      </dsp:txBody>
      <dsp:txXfrm rot="10800000">
        <a:off x="1583702" y="2705300"/>
        <a:ext cx="5511883" cy="347037"/>
      </dsp:txXfrm>
    </dsp:sp>
    <dsp:sp modelId="{2F286D19-741E-4ACF-9482-1573B0E78099}">
      <dsp:nvSpPr>
        <dsp:cNvPr id="0" name=""/>
        <dsp:cNvSpPr/>
      </dsp:nvSpPr>
      <dsp:spPr>
        <a:xfrm>
          <a:off x="1323424" y="2705300"/>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496943" y="3155931"/>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Faktoloji xətalara dair ATM-in şərhi</a:t>
          </a:r>
          <a:endParaRPr lang="en-GB" sz="1600" b="1" kern="1200" dirty="0"/>
        </a:p>
      </dsp:txBody>
      <dsp:txXfrm rot="10800000">
        <a:off x="1583702" y="3155931"/>
        <a:ext cx="5511883" cy="347037"/>
      </dsp:txXfrm>
    </dsp:sp>
    <dsp:sp modelId="{944904E4-FCBB-4CFA-8B36-17745C31506B}">
      <dsp:nvSpPr>
        <dsp:cNvPr id="0" name=""/>
        <dsp:cNvSpPr/>
      </dsp:nvSpPr>
      <dsp:spPr>
        <a:xfrm>
          <a:off x="1323424" y="3155931"/>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496943" y="3606562"/>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Komitə tərəfindən qərar (ATM-in iştirakı ilə)</a:t>
          </a:r>
          <a:endParaRPr lang="en-GB" sz="1600" b="1" kern="1200" dirty="0"/>
        </a:p>
      </dsp:txBody>
      <dsp:txXfrm rot="10800000">
        <a:off x="1583702" y="3606562"/>
        <a:ext cx="5511883" cy="347037"/>
      </dsp:txXfrm>
    </dsp:sp>
    <dsp:sp modelId="{8AA75899-D180-4BFA-A15A-6002127271AF}">
      <dsp:nvSpPr>
        <dsp:cNvPr id="0" name=""/>
        <dsp:cNvSpPr/>
      </dsp:nvSpPr>
      <dsp:spPr>
        <a:xfrm>
          <a:off x="1323424" y="3606562"/>
          <a:ext cx="347037" cy="347037"/>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496943" y="4057193"/>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a:t>Sonrakı tədbirlər</a:t>
          </a:r>
          <a:endParaRPr lang="en-GB" sz="1600" b="1" kern="1200" dirty="0"/>
        </a:p>
      </dsp:txBody>
      <dsp:txXfrm rot="10800000">
        <a:off x="1583702" y="4057193"/>
        <a:ext cx="5511883" cy="347037"/>
      </dsp:txXfrm>
    </dsp:sp>
    <dsp:sp modelId="{322B3B9E-3D8B-44E3-8517-85D78CF9EE8E}">
      <dsp:nvSpPr>
        <dsp:cNvPr id="0" name=""/>
        <dsp:cNvSpPr/>
      </dsp:nvSpPr>
      <dsp:spPr>
        <a:xfrm>
          <a:off x="1323424" y="4057193"/>
          <a:ext cx="347037" cy="347037"/>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496943" y="1515"/>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Özünütəhlil prosesi</a:t>
          </a:r>
          <a:endParaRPr lang="en-GB" sz="2100" b="1" kern="1200" dirty="0"/>
        </a:p>
      </dsp:txBody>
      <dsp:txXfrm rot="10800000">
        <a:off x="1583702" y="1515"/>
        <a:ext cx="5511883" cy="347037"/>
      </dsp:txXfrm>
    </dsp:sp>
    <dsp:sp modelId="{E2C3AF42-086F-4707-B275-814D19B2D526}">
      <dsp:nvSpPr>
        <dsp:cNvPr id="0" name=""/>
        <dsp:cNvSpPr/>
      </dsp:nvSpPr>
      <dsp:spPr>
        <a:xfrm>
          <a:off x="1323424" y="1515"/>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496943" y="452146"/>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Ərizə və özünütəhlil hesabatının təqdim edilməsi</a:t>
          </a:r>
          <a:endParaRPr lang="en-GB" sz="1600" b="1" kern="1200" dirty="0"/>
        </a:p>
      </dsp:txBody>
      <dsp:txXfrm rot="10800000">
        <a:off x="1583702" y="452146"/>
        <a:ext cx="5511883" cy="347037"/>
      </dsp:txXfrm>
    </dsp:sp>
    <dsp:sp modelId="{B49B4680-C1F8-45AB-BA11-97A54C8CEDAA}">
      <dsp:nvSpPr>
        <dsp:cNvPr id="0" name=""/>
        <dsp:cNvSpPr/>
      </dsp:nvSpPr>
      <dsp:spPr>
        <a:xfrm>
          <a:off x="1323424" y="452146"/>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496943" y="902777"/>
          <a:ext cx="5598642" cy="347037"/>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Sənədlərin agentlik tərəfindən nəzərdən keçirilməsi</a:t>
          </a:r>
          <a:endParaRPr lang="en-GB" sz="1600" b="1" kern="1200" dirty="0"/>
        </a:p>
      </dsp:txBody>
      <dsp:txXfrm rot="10800000">
        <a:off x="1583702" y="902777"/>
        <a:ext cx="5511883" cy="347037"/>
      </dsp:txXfrm>
    </dsp:sp>
    <dsp:sp modelId="{2A6AECD8-6980-4D70-9E43-D6FA5B39248C}">
      <dsp:nvSpPr>
        <dsp:cNvPr id="0" name=""/>
        <dsp:cNvSpPr/>
      </dsp:nvSpPr>
      <dsp:spPr>
        <a:xfrm>
          <a:off x="1323424" y="90277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496943" y="1353407"/>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Ekspert qrupunun təşkili</a:t>
          </a:r>
          <a:endParaRPr lang="en-GB" sz="1600" b="1" kern="1200" dirty="0"/>
        </a:p>
      </dsp:txBody>
      <dsp:txXfrm rot="10800000">
        <a:off x="1583702" y="1353407"/>
        <a:ext cx="5511883" cy="347037"/>
      </dsp:txXfrm>
    </dsp:sp>
    <dsp:sp modelId="{F3A1AAA4-42E2-4275-80EC-A39514B3ACCC}">
      <dsp:nvSpPr>
        <dsp:cNvPr id="0" name=""/>
        <dsp:cNvSpPr/>
      </dsp:nvSpPr>
      <dsp:spPr>
        <a:xfrm>
          <a:off x="1323424" y="1353407"/>
          <a:ext cx="347037" cy="34703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496943" y="1804038"/>
          <a:ext cx="5598642" cy="347037"/>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a:t>
          </a:r>
          <a:r>
            <a:rPr lang="az-Latn-AZ" sz="1600" b="1" kern="1200" dirty="0"/>
            <a:t>Sahə səfərindən öncə  eksperlətin birgə işi</a:t>
          </a:r>
          <a:endParaRPr lang="en-US" sz="1600" b="1" kern="1200" dirty="0"/>
        </a:p>
      </dsp:txBody>
      <dsp:txXfrm rot="10800000">
        <a:off x="1583702" y="1804038"/>
        <a:ext cx="5511883" cy="347037"/>
      </dsp:txXfrm>
    </dsp:sp>
    <dsp:sp modelId="{2352210E-3A7E-4133-AA65-1002D88397AB}">
      <dsp:nvSpPr>
        <dsp:cNvPr id="0" name=""/>
        <dsp:cNvSpPr/>
      </dsp:nvSpPr>
      <dsp:spPr>
        <a:xfrm>
          <a:off x="1323424" y="1804038"/>
          <a:ext cx="347037" cy="347037"/>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496943" y="2254669"/>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Ekspert qrupunun səfəri</a:t>
          </a:r>
          <a:endParaRPr lang="en-GB" sz="1600" b="1" kern="1200" dirty="0"/>
        </a:p>
      </dsp:txBody>
      <dsp:txXfrm rot="10800000">
        <a:off x="1583702" y="2254669"/>
        <a:ext cx="5511883" cy="347037"/>
      </dsp:txXfrm>
    </dsp:sp>
    <dsp:sp modelId="{AEDD7280-2F10-424F-A634-013CCED39359}">
      <dsp:nvSpPr>
        <dsp:cNvPr id="0" name=""/>
        <dsp:cNvSpPr/>
      </dsp:nvSpPr>
      <dsp:spPr>
        <a:xfrm>
          <a:off x="1323424" y="2254669"/>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496943" y="2705300"/>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Ekspert qrupunun müştərək hesabatı</a:t>
          </a:r>
          <a:endParaRPr lang="en-GB" sz="1600" b="1" kern="1200" dirty="0"/>
        </a:p>
      </dsp:txBody>
      <dsp:txXfrm rot="10800000">
        <a:off x="1583702" y="2705300"/>
        <a:ext cx="5511883" cy="347037"/>
      </dsp:txXfrm>
    </dsp:sp>
    <dsp:sp modelId="{2F286D19-741E-4ACF-9482-1573B0E78099}">
      <dsp:nvSpPr>
        <dsp:cNvPr id="0" name=""/>
        <dsp:cNvSpPr/>
      </dsp:nvSpPr>
      <dsp:spPr>
        <a:xfrm>
          <a:off x="1323424" y="2705300"/>
          <a:ext cx="347037" cy="34703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496943" y="3155931"/>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Faktoloji xətalara dair ATM-in şərhi</a:t>
          </a:r>
          <a:endParaRPr lang="en-GB" sz="1600" b="1" kern="1200" dirty="0"/>
        </a:p>
      </dsp:txBody>
      <dsp:txXfrm rot="10800000">
        <a:off x="1583702" y="3155931"/>
        <a:ext cx="5511883" cy="347037"/>
      </dsp:txXfrm>
    </dsp:sp>
    <dsp:sp modelId="{944904E4-FCBB-4CFA-8B36-17745C31506B}">
      <dsp:nvSpPr>
        <dsp:cNvPr id="0" name=""/>
        <dsp:cNvSpPr/>
      </dsp:nvSpPr>
      <dsp:spPr>
        <a:xfrm>
          <a:off x="1323424" y="3155931"/>
          <a:ext cx="347037" cy="347037"/>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496943" y="3606562"/>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Komitə tərəfindən qərar (ATM-in iştirakı ilə)</a:t>
          </a:r>
          <a:endParaRPr lang="en-GB" sz="1600" b="1" kern="1200" dirty="0"/>
        </a:p>
      </dsp:txBody>
      <dsp:txXfrm rot="10800000">
        <a:off x="1583702" y="3606562"/>
        <a:ext cx="5511883" cy="347037"/>
      </dsp:txXfrm>
    </dsp:sp>
    <dsp:sp modelId="{8AA75899-D180-4BFA-A15A-6002127271AF}">
      <dsp:nvSpPr>
        <dsp:cNvPr id="0" name=""/>
        <dsp:cNvSpPr/>
      </dsp:nvSpPr>
      <dsp:spPr>
        <a:xfrm>
          <a:off x="1323424" y="3606562"/>
          <a:ext cx="347037" cy="347037"/>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496943" y="4057193"/>
          <a:ext cx="5598642" cy="3470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034"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a:t>Sonrakı tədbirlər</a:t>
          </a:r>
          <a:endParaRPr lang="en-GB" sz="1600" b="1" kern="1200" dirty="0"/>
        </a:p>
      </dsp:txBody>
      <dsp:txXfrm rot="10800000">
        <a:off x="1583702" y="4057193"/>
        <a:ext cx="5511883" cy="347037"/>
      </dsp:txXfrm>
    </dsp:sp>
    <dsp:sp modelId="{322B3B9E-3D8B-44E3-8517-85D78CF9EE8E}">
      <dsp:nvSpPr>
        <dsp:cNvPr id="0" name=""/>
        <dsp:cNvSpPr/>
      </dsp:nvSpPr>
      <dsp:spPr>
        <a:xfrm>
          <a:off x="1323424" y="4057193"/>
          <a:ext cx="347037" cy="347037"/>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1F641E-065A-8D46-A646-351EEFA7A6FE}" type="datetimeFigureOut">
              <a:rPr lang="fr-FR" smtClean="0"/>
              <a:t>26/09/2019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C5103B-C386-AB42-B7A7-3CDAC1BDEF0F}" type="slidenum">
              <a:rPr lang="fr-FR" smtClean="0"/>
              <a:t>‹#›</a:t>
            </a:fld>
            <a:endParaRPr lang="fr-FR"/>
          </a:p>
        </p:txBody>
      </p:sp>
    </p:spTree>
    <p:extLst>
      <p:ext uri="{BB962C8B-B14F-4D97-AF65-F5344CB8AC3E}">
        <p14:creationId xmlns:p14="http://schemas.microsoft.com/office/powerpoint/2010/main" val="7868934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43011" name="Espace réservé des commentaires 2"/>
          <p:cNvSpPr>
            <a:spLocks noGrp="1"/>
          </p:cNvSpPr>
          <p:nvPr>
            <p:ph type="body" idx="1"/>
          </p:nvPr>
        </p:nvSpPr>
        <p:spPr>
          <a:noFill/>
        </p:spPr>
        <p:txBody>
          <a:bodyPr/>
          <a:lstStyle/>
          <a:p>
            <a:pPr marL="171450" indent="-171450">
              <a:buFontTx/>
              <a:buChar char="-"/>
            </a:pPr>
            <a:r>
              <a:rPr lang="fr-FR" altLang="fr-FR" smtClean="0">
                <a:latin typeface="Arial" pitchFamily="34" charset="0"/>
                <a:ea typeface="ＭＳ Ｐゴシック" pitchFamily="34" charset="-128"/>
                <a:cs typeface="Geneva" pitchFamily="-84" charset="0"/>
              </a:rPr>
              <a:t>Constat : développement de la culture qualité dans les établissements</a:t>
            </a:r>
          </a:p>
          <a:p>
            <a:pPr marL="171450" indent="-171450">
              <a:buFontTx/>
              <a:buChar char="-"/>
            </a:pPr>
            <a:r>
              <a:rPr lang="fr-FR" altLang="fr-FR" smtClean="0">
                <a:latin typeface="Arial" pitchFamily="34" charset="0"/>
                <a:ea typeface="ＭＳ Ｐゴシック" pitchFamily="34" charset="-128"/>
                <a:cs typeface="Geneva" pitchFamily="-84" charset="0"/>
              </a:rPr>
              <a:t>+ de la nécessité pour les agences d’évoluer en fonction des éléments européens et nationaux</a:t>
            </a:r>
          </a:p>
        </p:txBody>
      </p:sp>
      <p:sp>
        <p:nvSpPr>
          <p:cNvPr id="43012" name="Espace réservé du numéro de diapositive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EF3C31D-AB1F-450A-938E-1513DA67465D}" type="slidenum">
              <a:rPr lang="fr-FR" altLang="fr-FR" sz="1200" smtClean="0">
                <a:solidFill>
                  <a:srgbClr val="000000"/>
                </a:solidFill>
              </a:rPr>
              <a:pPr/>
              <a:t>5</a:t>
            </a:fld>
            <a:endParaRPr lang="fr-FR" altLang="fr-FR"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49155" name="Espace réservé des commentaires 2"/>
          <p:cNvSpPr>
            <a:spLocks noGrp="1"/>
          </p:cNvSpPr>
          <p:nvPr>
            <p:ph type="body" idx="1"/>
          </p:nvPr>
        </p:nvSpPr>
        <p:spPr>
          <a:noFill/>
        </p:spPr>
        <p:txBody>
          <a:bodyPr/>
          <a:lstStyle/>
          <a:p>
            <a:r>
              <a:rPr lang="fr-FR" altLang="fr-FR" smtClean="0">
                <a:latin typeface="Arial" pitchFamily="34" charset="0"/>
              </a:rPr>
              <a:t>Amélioration continue de la qualité</a:t>
            </a:r>
          </a:p>
        </p:txBody>
      </p:sp>
      <p:sp>
        <p:nvSpPr>
          <p:cNvPr id="49156" name="Espace réservé du numéro de diapositive 3"/>
          <p:cNvSpPr>
            <a:spLocks noGrp="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4FABA6C-112C-46AF-9C94-A9A57C1639BB}" type="slidenum">
              <a:rPr lang="fr-FR" altLang="fr-FR" sz="1200" smtClean="0"/>
              <a:pPr/>
              <a:t>12</a:t>
            </a:fld>
            <a:endParaRPr lang="fr-FR" altLang="fr-FR"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919992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3558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344508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re principal">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1" y="0"/>
            <a:ext cx="9139938" cy="6858000"/>
          </a:xfrm>
          <a:prstGeom prst="rect">
            <a:avLst/>
          </a:prstGeom>
        </p:spPr>
      </p:pic>
      <p:sp>
        <p:nvSpPr>
          <p:cNvPr id="6" name="Titre 5"/>
          <p:cNvSpPr>
            <a:spLocks noGrp="1"/>
          </p:cNvSpPr>
          <p:nvPr>
            <p:ph type="title" hasCustomPrompt="1"/>
          </p:nvPr>
        </p:nvSpPr>
        <p:spPr>
          <a:xfrm>
            <a:off x="1979712" y="980728"/>
            <a:ext cx="5688632" cy="1008112"/>
          </a:xfrm>
        </p:spPr>
        <p:txBody>
          <a:bodyPr/>
          <a:lstStyle>
            <a:lvl1pPr>
              <a:defRPr sz="3000" b="0" cap="all" baseline="0">
                <a:solidFill>
                  <a:schemeClr val="bg1"/>
                </a:solidFill>
                <a:latin typeface="Century Gothic" panose="020B0502020202020204" pitchFamily="34" charset="0"/>
              </a:defRPr>
            </a:lvl1pPr>
          </a:lstStyle>
          <a:p>
            <a:r>
              <a:rPr lang="fr-FR" dirty="0" smtClean="0"/>
              <a:t>MODIFIEZ LE STYLE DU TITRE</a:t>
            </a:r>
            <a:endParaRPr lang="fr-FR" dirty="0"/>
          </a:p>
        </p:txBody>
      </p:sp>
      <p:sp>
        <p:nvSpPr>
          <p:cNvPr id="8" name="Espace réservé du texte 7"/>
          <p:cNvSpPr>
            <a:spLocks noGrp="1"/>
          </p:cNvSpPr>
          <p:nvPr>
            <p:ph type="body" sz="quarter" idx="10" hasCustomPrompt="1"/>
          </p:nvPr>
        </p:nvSpPr>
        <p:spPr>
          <a:xfrm>
            <a:off x="1979811" y="2204591"/>
            <a:ext cx="5832475" cy="720353"/>
          </a:xfrm>
        </p:spPr>
        <p:txBody>
          <a:bodyPr/>
          <a:lstStyle>
            <a:lvl1pPr>
              <a:defRPr sz="2000" cap="all" baseline="0">
                <a:solidFill>
                  <a:schemeClr val="bg1"/>
                </a:solidFill>
                <a:latin typeface="Century Gothic" panose="020B0502020202020204" pitchFamily="34" charset="0"/>
              </a:defRPr>
            </a:lvl1pPr>
          </a:lstStyle>
          <a:p>
            <a:pPr lvl="0"/>
            <a:r>
              <a:rPr lang="fr-FR" dirty="0" smtClean="0"/>
              <a:t>MODIFIEZ LES STYLES DU TEXTE DU MASQUE</a:t>
            </a:r>
          </a:p>
        </p:txBody>
      </p:sp>
      <p:cxnSp>
        <p:nvCxnSpPr>
          <p:cNvPr id="9" name="Connecteur droit 8"/>
          <p:cNvCxnSpPr/>
          <p:nvPr userDrawn="1"/>
        </p:nvCxnSpPr>
        <p:spPr bwMode="auto">
          <a:xfrm>
            <a:off x="2099014" y="2196775"/>
            <a:ext cx="203667" cy="0"/>
          </a:xfrm>
          <a:prstGeom prst="line">
            <a:avLst/>
          </a:prstGeom>
          <a:solidFill>
            <a:schemeClr val="accent1"/>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 name="Espace réservé du texte 10"/>
          <p:cNvSpPr>
            <a:spLocks noGrp="1"/>
          </p:cNvSpPr>
          <p:nvPr>
            <p:ph type="body" sz="quarter" idx="11" hasCustomPrompt="1"/>
          </p:nvPr>
        </p:nvSpPr>
        <p:spPr>
          <a:xfrm>
            <a:off x="1999819" y="3141663"/>
            <a:ext cx="4560888" cy="503361"/>
          </a:xfrm>
        </p:spPr>
        <p:txBody>
          <a:bodyPr/>
          <a:lstStyle>
            <a:lvl1pPr>
              <a:defRPr sz="1600" cap="all" baseline="0">
                <a:solidFill>
                  <a:srgbClr val="ED145B"/>
                </a:solidFill>
                <a:latin typeface="Century Gothic" panose="020B0502020202020204" pitchFamily="34" charset="0"/>
              </a:defRPr>
            </a:lvl1pPr>
          </a:lstStyle>
          <a:p>
            <a:pPr lvl="0"/>
            <a:r>
              <a:rPr lang="fr-FR" dirty="0" smtClean="0"/>
              <a:t>MODIFIEZ LES STYLES DU TEXTE DU MASQUE</a:t>
            </a:r>
          </a:p>
        </p:txBody>
      </p:sp>
      <p:sp>
        <p:nvSpPr>
          <p:cNvPr id="13" name="Espace réservé du texte 12"/>
          <p:cNvSpPr>
            <a:spLocks noGrp="1"/>
          </p:cNvSpPr>
          <p:nvPr>
            <p:ph type="body" sz="quarter" idx="12"/>
          </p:nvPr>
        </p:nvSpPr>
        <p:spPr>
          <a:xfrm>
            <a:off x="2026667" y="4437063"/>
            <a:ext cx="2905373" cy="936625"/>
          </a:xfrm>
        </p:spPr>
        <p:txBody>
          <a:bodyPr/>
          <a:lstStyle>
            <a:lvl1pPr>
              <a:defRPr sz="1100" b="0">
                <a:solidFill>
                  <a:schemeClr val="bg1"/>
                </a:solidFill>
                <a:latin typeface="Century Gothic" panose="020B0502020202020204" pitchFamily="34" charset="0"/>
              </a:defRPr>
            </a:lvl1pPr>
            <a:lvl2pPr marL="4763" indent="0">
              <a:buNone/>
              <a:defRPr sz="900" b="1">
                <a:solidFill>
                  <a:schemeClr val="bg1"/>
                </a:solidFill>
                <a:latin typeface="Century Gothic" panose="020B0502020202020204" pitchFamily="34" charset="0"/>
              </a:defRPr>
            </a:lvl2pPr>
            <a:lvl3pPr marL="0" indent="0">
              <a:buNone/>
              <a:defRPr sz="1100" b="1">
                <a:solidFill>
                  <a:schemeClr val="bg1"/>
                </a:solidFill>
                <a:latin typeface="Century Gothic" panose="020B0502020202020204" pitchFamily="34" charset="0"/>
              </a:defRPr>
            </a:lvl3pPr>
            <a:lvl4pPr marL="0" indent="0">
              <a:defRPr sz="1100" b="1">
                <a:solidFill>
                  <a:schemeClr val="bg1"/>
                </a:solidFill>
                <a:latin typeface="Century Gothic" panose="020B0502020202020204" pitchFamily="34" charset="0"/>
              </a:defRPr>
            </a:lvl4pPr>
            <a:lvl5pPr marL="0" indent="0">
              <a:defRPr sz="1100" b="1">
                <a:solidFill>
                  <a:schemeClr val="bg1"/>
                </a:solidFill>
                <a:latin typeface="Century Gothic" panose="020B0502020202020204" pitchFamily="34" charset="0"/>
              </a:defRPr>
            </a:lvl5pPr>
          </a:lstStyle>
          <a:p>
            <a:pPr lvl="0"/>
            <a:r>
              <a:rPr lang="fr-FR" dirty="0" smtClean="0"/>
              <a:t>Modifiez les styles du texte du masque</a:t>
            </a:r>
          </a:p>
          <a:p>
            <a:pPr lvl="1"/>
            <a:r>
              <a:rPr lang="fr-FR" dirty="0" smtClean="0"/>
              <a:t>Deuxième niveau</a:t>
            </a:r>
          </a:p>
          <a:p>
            <a:pPr lvl="2"/>
            <a:endParaRPr lang="fr-FR" dirty="0" smtClean="0"/>
          </a:p>
          <a:p>
            <a:pPr lvl="2"/>
            <a:r>
              <a:rPr lang="fr-FR" dirty="0" smtClean="0"/>
              <a:t>Troisième niveau</a:t>
            </a:r>
            <a:endParaRPr lang="fr-FR" dirty="0"/>
          </a:p>
        </p:txBody>
      </p:sp>
    </p:spTree>
    <p:extLst>
      <p:ext uri="{BB962C8B-B14F-4D97-AF65-F5344CB8AC3E}">
        <p14:creationId xmlns:p14="http://schemas.microsoft.com/office/powerpoint/2010/main" val="2910487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Fin">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7605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78827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00003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B9E9A7-4C3B-5E40-807E-42F5C87D9375}" type="datetimeFigureOut">
              <a:rPr lang="fr-FR" smtClean="0"/>
              <a:t>26/09/2019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77508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B9E9A7-4C3B-5E40-807E-42F5C87D9375}" type="datetimeFigureOut">
              <a:rPr lang="fr-FR" smtClean="0"/>
              <a:t>26/09/2019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262230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4AB9E9A7-4C3B-5E40-807E-42F5C87D9375}" type="datetimeFigureOut">
              <a:rPr lang="fr-FR" smtClean="0"/>
              <a:t>26/09/2019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623356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B9E9A7-4C3B-5E40-807E-42F5C87D9375}" type="datetimeFigureOut">
              <a:rPr lang="fr-FR" smtClean="0"/>
              <a:t>26/09/2019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98939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B9E9A7-4C3B-5E40-807E-42F5C87D9375}" type="datetimeFigureOut">
              <a:rPr lang="fr-FR" smtClean="0"/>
              <a:t>26/09/2019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19179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B9E9A7-4C3B-5E40-807E-42F5C87D9375}" type="datetimeFigureOut">
              <a:rPr lang="fr-FR" smtClean="0"/>
              <a:t>26/09/2019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63126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9E9A7-4C3B-5E40-807E-42F5C87D9375}" type="datetimeFigureOut">
              <a:rPr lang="fr-FR" smtClean="0"/>
              <a:t>26/09/2019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2825F-E58C-1543-A47D-F429E94A44B9}" type="slidenum">
              <a:rPr lang="fr-FR" smtClean="0"/>
              <a:t>‹#›</a:t>
            </a:fld>
            <a:endParaRPr lang="fr-FR"/>
          </a:p>
        </p:txBody>
      </p:sp>
    </p:spTree>
    <p:extLst>
      <p:ext uri="{BB962C8B-B14F-4D97-AF65-F5344CB8AC3E}">
        <p14:creationId xmlns:p14="http://schemas.microsoft.com/office/powerpoint/2010/main" val="671127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4" y="548680"/>
            <a:ext cx="6984776" cy="1440160"/>
          </a:xfrm>
        </p:spPr>
        <p:txBody>
          <a:bodyPr>
            <a:normAutofit/>
          </a:bodyPr>
          <a:lstStyle/>
          <a:p>
            <a:r>
              <a:rPr lang="az-Latn-AZ" dirty="0" smtClean="0"/>
              <a:t>METODOLOGİYA</a:t>
            </a:r>
            <a:r>
              <a:rPr lang="en-US" dirty="0"/>
              <a:t/>
            </a:r>
            <a:br>
              <a:rPr lang="en-US" dirty="0"/>
            </a:br>
            <a:r>
              <a:rPr lang="az-Latn-AZ" dirty="0" smtClean="0"/>
              <a:t>MEYARLAR VƏ İNDİKATORLAR</a:t>
            </a:r>
            <a:endParaRPr lang="fr-FR" dirty="0"/>
          </a:p>
        </p:txBody>
      </p:sp>
      <p:sp>
        <p:nvSpPr>
          <p:cNvPr id="3" name="Espace réservé du texte 2"/>
          <p:cNvSpPr>
            <a:spLocks noGrp="1"/>
          </p:cNvSpPr>
          <p:nvPr>
            <p:ph type="body" sz="quarter" idx="10"/>
          </p:nvPr>
        </p:nvSpPr>
        <p:spPr/>
        <p:txBody>
          <a:bodyPr>
            <a:normAutofit fontScale="92500"/>
          </a:bodyPr>
          <a:lstStyle/>
          <a:p>
            <a:pPr marL="0" indent="0">
              <a:buNone/>
            </a:pPr>
            <a:r>
              <a:rPr lang="az-Latn-AZ" dirty="0" smtClean="0"/>
              <a:t>AZƏRBAYCAN ALİ TƏHSİL SİSTEMİNİN GÜCLƏNDİRİLMƏSİNƏ DƏSTƏK TVİNNİNQ LAYİHƏSİ</a:t>
            </a:r>
            <a:endParaRPr lang="fr-FR" dirty="0" smtClean="0"/>
          </a:p>
          <a:p>
            <a:endParaRPr lang="fr-FR" dirty="0"/>
          </a:p>
        </p:txBody>
      </p:sp>
      <p:sp>
        <p:nvSpPr>
          <p:cNvPr id="4" name="Espace réservé du texte 3"/>
          <p:cNvSpPr>
            <a:spLocks noGrp="1"/>
          </p:cNvSpPr>
          <p:nvPr>
            <p:ph type="body" sz="quarter" idx="11"/>
          </p:nvPr>
        </p:nvSpPr>
        <p:spPr/>
        <p:txBody>
          <a:bodyPr/>
          <a:lstStyle/>
          <a:p>
            <a:pPr marL="0" indent="0">
              <a:buNone/>
            </a:pPr>
            <a:r>
              <a:rPr lang="az-Latn-AZ" dirty="0" smtClean="0"/>
              <a:t>OKTYABR</a:t>
            </a:r>
            <a:r>
              <a:rPr lang="fr-FR" dirty="0" smtClean="0"/>
              <a:t> 2019</a:t>
            </a:r>
            <a:r>
              <a:rPr lang="az-Latn-AZ" dirty="0" smtClean="0"/>
              <a:t>-CU İL</a:t>
            </a:r>
            <a:endParaRPr lang="fr-FR" dirty="0"/>
          </a:p>
        </p:txBody>
      </p:sp>
      <p:sp>
        <p:nvSpPr>
          <p:cNvPr id="5" name="Espace réservé du texte 4"/>
          <p:cNvSpPr>
            <a:spLocks noGrp="1"/>
          </p:cNvSpPr>
          <p:nvPr>
            <p:ph type="body" sz="quarter" idx="12"/>
          </p:nvPr>
        </p:nvSpPr>
        <p:spPr/>
        <p:txBody>
          <a:bodyPr/>
          <a:lstStyle/>
          <a:p>
            <a:pPr marL="0" indent="0">
              <a:buNone/>
            </a:pPr>
            <a:r>
              <a:rPr lang="az-Latn-AZ" b="1" cap="none" dirty="0" smtClean="0"/>
              <a:t>Təlim sessiyası </a:t>
            </a:r>
            <a:r>
              <a:rPr lang="fr-FR" b="1" cap="none" dirty="0" smtClean="0"/>
              <a:t>N0.2</a:t>
            </a:r>
          </a:p>
          <a:p>
            <a:endParaRPr lang="fr-FR" b="1" cap="none" dirty="0"/>
          </a:p>
          <a:p>
            <a:pPr marL="0" indent="0">
              <a:buNone/>
            </a:pPr>
            <a:r>
              <a:rPr lang="fr-FR" b="1" cap="none" dirty="0" smtClean="0"/>
              <a:t>Eliane Kotler</a:t>
            </a:r>
          </a:p>
          <a:p>
            <a:pPr marL="0" indent="0">
              <a:buNone/>
            </a:pPr>
            <a:r>
              <a:rPr lang="fr-FR" b="1" cap="none" dirty="0" smtClean="0"/>
              <a:t>Michelle Houppe</a:t>
            </a:r>
            <a:endParaRPr lang="fr-FR" b="1" cap="none" dirty="0"/>
          </a:p>
        </p:txBody>
      </p:sp>
      <p:pic>
        <p:nvPicPr>
          <p:cNvPr id="6"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276872"/>
            <a:ext cx="1413607" cy="9357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377355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5362"/>
          </a:xfrm>
        </p:spPr>
        <p:txBody>
          <a:bodyPr>
            <a:normAutofit/>
          </a:bodyPr>
          <a:lstStyle/>
          <a:p>
            <a:r>
              <a:rPr lang="az-Latn-AZ" sz="3200" dirty="0"/>
              <a:t>Hissə</a:t>
            </a:r>
            <a:r>
              <a:rPr lang="fr-FR" sz="3200" dirty="0"/>
              <a:t> </a:t>
            </a:r>
            <a:r>
              <a:rPr lang="az-Latn-AZ" sz="3200" dirty="0" smtClean="0"/>
              <a:t>2</a:t>
            </a:r>
            <a:r>
              <a:rPr lang="fr-FR" sz="3200" dirty="0" smtClean="0"/>
              <a:t>: </a:t>
            </a:r>
            <a:r>
              <a:rPr lang="az-Latn-AZ" sz="3200" dirty="0" smtClean="0"/>
              <a:t>Xarici</a:t>
            </a:r>
            <a:r>
              <a:rPr lang="fr-FR" sz="3200" dirty="0" smtClean="0"/>
              <a:t> </a:t>
            </a:r>
            <a:r>
              <a:rPr lang="fr-FR" sz="3200" dirty="0"/>
              <a:t>KT </a:t>
            </a:r>
            <a:r>
              <a:rPr lang="fr-FR" sz="3200" dirty="0" err="1"/>
              <a:t>standartlar</a:t>
            </a:r>
            <a:r>
              <a:rPr lang="az-Latn-AZ" sz="3200" dirty="0"/>
              <a:t>ı və təlimatları </a:t>
            </a:r>
            <a:endParaRPr lang="fr-FR" sz="3200" dirty="0"/>
          </a:p>
        </p:txBody>
      </p:sp>
      <p:sp>
        <p:nvSpPr>
          <p:cNvPr id="3" name="Espace réservé du contenu 2"/>
          <p:cNvSpPr>
            <a:spLocks noGrp="1"/>
          </p:cNvSpPr>
          <p:nvPr>
            <p:ph idx="1"/>
          </p:nvPr>
        </p:nvSpPr>
        <p:spPr>
          <a:xfrm>
            <a:off x="457200" y="1270000"/>
            <a:ext cx="8229600" cy="5277556"/>
          </a:xfrm>
        </p:spPr>
        <p:txBody>
          <a:bodyPr>
            <a:normAutofit fontScale="85000" lnSpcReduction="10000"/>
          </a:bodyPr>
          <a:lstStyle/>
          <a:p>
            <a:r>
              <a:rPr lang="az-Latn-AZ" sz="1800" dirty="0" smtClean="0"/>
              <a:t>ESG </a:t>
            </a:r>
            <a:r>
              <a:rPr lang="az-Latn-AZ" sz="1800" dirty="0"/>
              <a:t>–</a:t>
            </a:r>
            <a:r>
              <a:rPr lang="az-Latn-AZ" sz="1800" dirty="0" err="1"/>
              <a:t>nin</a:t>
            </a:r>
            <a:r>
              <a:rPr lang="az-Latn-AZ" sz="1800" dirty="0"/>
              <a:t> 1-ci hissəsində təsvir edilmiş daxili keyfiyyət təminatının </a:t>
            </a:r>
            <a:r>
              <a:rPr lang="az-Latn-AZ" sz="1800" dirty="0" err="1"/>
              <a:t>səmərəliliyini</a:t>
            </a:r>
            <a:r>
              <a:rPr lang="az-Latn-AZ" sz="1800" dirty="0"/>
              <a:t>  </a:t>
            </a:r>
            <a:r>
              <a:rPr lang="az-Latn-AZ" sz="1800" dirty="0" err="1"/>
              <a:t>qiymətləndirməlidir</a:t>
            </a:r>
            <a:r>
              <a:rPr lang="az-Latn-AZ" sz="1800" dirty="0"/>
              <a:t>. </a:t>
            </a:r>
            <a:endParaRPr lang="fr-FR" sz="1800" dirty="0"/>
          </a:p>
          <a:p>
            <a:r>
              <a:rPr lang="az-Latn-AZ" sz="1800" dirty="0" smtClean="0"/>
              <a:t>Xarici </a:t>
            </a:r>
            <a:r>
              <a:rPr lang="az-Latn-AZ" sz="1800" dirty="0"/>
              <a:t>keyfiyyət təminatı sistemi müvafiq qanunvericilik aktlarının tələbləri nəzərə alınmaqla həmin sistem qarşısına qoyulan məqsədlərə cavab verməsi şərti ilə </a:t>
            </a:r>
            <a:r>
              <a:rPr lang="az-Latn-AZ" sz="1800" dirty="0" err="1"/>
              <a:t>hazırlanmalıdır</a:t>
            </a:r>
            <a:r>
              <a:rPr lang="az-Latn-AZ" sz="1800" dirty="0" smtClean="0"/>
              <a:t>. Maraqlı tərəflər onun </a:t>
            </a:r>
            <a:r>
              <a:rPr lang="az-Latn-AZ" sz="1800" dirty="0" err="1" smtClean="0"/>
              <a:t>hazırlanmasında</a:t>
            </a:r>
            <a:r>
              <a:rPr lang="az-Latn-AZ" sz="1800" dirty="0" smtClean="0"/>
              <a:t> və davamlı inkişafında iştirak </a:t>
            </a:r>
            <a:r>
              <a:rPr lang="az-Latn-AZ" sz="1800" dirty="0" err="1" smtClean="0"/>
              <a:t>etməlidirlər</a:t>
            </a:r>
            <a:r>
              <a:rPr lang="az-Latn-AZ" sz="1800" dirty="0" smtClean="0"/>
              <a:t>. </a:t>
            </a:r>
            <a:r>
              <a:rPr lang="fr-FR" sz="1800" dirty="0" smtClean="0"/>
              <a:t> </a:t>
            </a:r>
          </a:p>
          <a:p>
            <a:r>
              <a:rPr lang="fr-FR" sz="1800" dirty="0" err="1"/>
              <a:t>Xarici</a:t>
            </a:r>
            <a:r>
              <a:rPr lang="fr-FR" sz="1800" dirty="0"/>
              <a:t> </a:t>
            </a:r>
            <a:r>
              <a:rPr lang="fr-FR" sz="1800" dirty="0" err="1"/>
              <a:t>keyfiyyət</a:t>
            </a:r>
            <a:r>
              <a:rPr lang="fr-FR" sz="1800" dirty="0"/>
              <a:t> </a:t>
            </a:r>
            <a:r>
              <a:rPr lang="fr-FR" sz="1800" dirty="0" err="1"/>
              <a:t>təminatı</a:t>
            </a:r>
            <a:r>
              <a:rPr lang="fr-FR" sz="1800" dirty="0"/>
              <a:t> </a:t>
            </a:r>
            <a:r>
              <a:rPr lang="fr-FR" sz="1800" dirty="0" err="1"/>
              <a:t>prosesləri</a:t>
            </a:r>
            <a:r>
              <a:rPr lang="fr-FR" sz="1800" dirty="0"/>
              <a:t> </a:t>
            </a:r>
            <a:r>
              <a:rPr lang="fr-FR" sz="1800" dirty="0" err="1"/>
              <a:t>etibarlı</a:t>
            </a:r>
            <a:r>
              <a:rPr lang="fr-FR" sz="1800" dirty="0"/>
              <a:t> </a:t>
            </a:r>
            <a:r>
              <a:rPr lang="fr-FR" sz="1800" dirty="0" err="1"/>
              <a:t>və</a:t>
            </a:r>
            <a:r>
              <a:rPr lang="fr-FR" sz="1800" dirty="0"/>
              <a:t> </a:t>
            </a:r>
            <a:r>
              <a:rPr lang="fr-FR" sz="1800" dirty="0" err="1"/>
              <a:t>faydalı</a:t>
            </a:r>
            <a:r>
              <a:rPr lang="fr-FR" sz="1800" dirty="0"/>
              <a:t> </a:t>
            </a:r>
            <a:r>
              <a:rPr lang="fr-FR" sz="1800" dirty="0" err="1"/>
              <a:t>olmalı</a:t>
            </a:r>
            <a:r>
              <a:rPr lang="fr-FR" sz="1800" dirty="0"/>
              <a:t>, </a:t>
            </a:r>
            <a:r>
              <a:rPr lang="fr-FR" sz="1800" dirty="0" err="1"/>
              <a:t>əvvəlcədən</a:t>
            </a:r>
            <a:r>
              <a:rPr lang="fr-FR" sz="1800" dirty="0"/>
              <a:t> </a:t>
            </a:r>
            <a:r>
              <a:rPr lang="fr-FR" sz="1800" dirty="0" err="1"/>
              <a:t>müəyyən</a:t>
            </a:r>
            <a:r>
              <a:rPr lang="fr-FR" sz="1800" dirty="0"/>
              <a:t> </a:t>
            </a:r>
            <a:r>
              <a:rPr lang="fr-FR" sz="1800" dirty="0" err="1"/>
              <a:t>edilib</a:t>
            </a:r>
            <a:r>
              <a:rPr lang="fr-FR" sz="1800" dirty="0"/>
              <a:t> </a:t>
            </a:r>
            <a:r>
              <a:rPr lang="fr-FR" sz="1800" dirty="0" err="1"/>
              <a:t>razılaşdırılmalı</a:t>
            </a:r>
            <a:r>
              <a:rPr lang="fr-FR" sz="1800" dirty="0"/>
              <a:t> </a:t>
            </a:r>
            <a:r>
              <a:rPr lang="fr-FR" sz="1800" dirty="0" err="1"/>
              <a:t>və</a:t>
            </a:r>
            <a:r>
              <a:rPr lang="fr-FR" sz="1800" dirty="0"/>
              <a:t> </a:t>
            </a:r>
            <a:r>
              <a:rPr lang="fr-FR" sz="1800" dirty="0" err="1"/>
              <a:t>ictimaiyyətə</a:t>
            </a:r>
            <a:r>
              <a:rPr lang="fr-FR" sz="1800" dirty="0"/>
              <a:t> </a:t>
            </a:r>
            <a:r>
              <a:rPr lang="fr-FR" sz="1800" dirty="0" err="1"/>
              <a:t>bəyan</a:t>
            </a:r>
            <a:r>
              <a:rPr lang="fr-FR" sz="1800" dirty="0"/>
              <a:t> </a:t>
            </a:r>
            <a:r>
              <a:rPr lang="fr-FR" sz="1800" dirty="0" err="1"/>
              <a:t>olunmalıdır</a:t>
            </a:r>
            <a:r>
              <a:rPr lang="fr-FR" sz="1800" dirty="0"/>
              <a:t>. </a:t>
            </a:r>
            <a:r>
              <a:rPr lang="fr-FR" sz="1800" dirty="0" err="1"/>
              <a:t>Xarici</a:t>
            </a:r>
            <a:r>
              <a:rPr lang="fr-FR" sz="1800" dirty="0"/>
              <a:t> </a:t>
            </a:r>
            <a:r>
              <a:rPr lang="fr-FR" sz="1800" dirty="0" err="1"/>
              <a:t>keyfiyyət</a:t>
            </a:r>
            <a:r>
              <a:rPr lang="fr-FR" sz="1800" dirty="0"/>
              <a:t> </a:t>
            </a:r>
            <a:r>
              <a:rPr lang="fr-FR" sz="1800" dirty="0" err="1"/>
              <a:t>təminatı</a:t>
            </a:r>
            <a:r>
              <a:rPr lang="fr-FR" sz="1800" dirty="0"/>
              <a:t> </a:t>
            </a:r>
            <a:r>
              <a:rPr lang="fr-FR" sz="1800" dirty="0" err="1"/>
              <a:t>prosesləri</a:t>
            </a:r>
            <a:r>
              <a:rPr lang="fr-FR" sz="1800" dirty="0"/>
              <a:t> </a:t>
            </a:r>
            <a:r>
              <a:rPr lang="fr-FR" sz="1800" dirty="0" err="1"/>
              <a:t>zamanı</a:t>
            </a:r>
            <a:r>
              <a:rPr lang="fr-FR" sz="1800" dirty="0"/>
              <a:t> </a:t>
            </a:r>
            <a:r>
              <a:rPr lang="fr-FR" sz="1800" dirty="0" err="1"/>
              <a:t>aşağıdakı</a:t>
            </a:r>
            <a:r>
              <a:rPr lang="fr-FR" sz="1800" dirty="0"/>
              <a:t> </a:t>
            </a:r>
            <a:r>
              <a:rPr lang="fr-FR" sz="1800" dirty="0" err="1"/>
              <a:t>şərtlərə</a:t>
            </a:r>
            <a:r>
              <a:rPr lang="fr-FR" sz="1800" dirty="0"/>
              <a:t> </a:t>
            </a:r>
            <a:r>
              <a:rPr lang="fr-FR" sz="1800" dirty="0" err="1"/>
              <a:t>əməl</a:t>
            </a:r>
            <a:r>
              <a:rPr lang="fr-FR" sz="1800" dirty="0"/>
              <a:t> </a:t>
            </a:r>
            <a:r>
              <a:rPr lang="fr-FR" sz="1800" dirty="0" err="1"/>
              <a:t>olunmalıdır</a:t>
            </a:r>
            <a:r>
              <a:rPr lang="fr-FR" sz="1800" dirty="0"/>
              <a:t>:   </a:t>
            </a:r>
            <a:r>
              <a:rPr lang="fr-FR" sz="1800" dirty="0" err="1"/>
              <a:t>özünüqiymətləndirmə</a:t>
            </a:r>
            <a:r>
              <a:rPr lang="fr-FR" sz="1800" dirty="0"/>
              <a:t> </a:t>
            </a:r>
            <a:r>
              <a:rPr lang="fr-FR" sz="1800" dirty="0" err="1"/>
              <a:t>və</a:t>
            </a:r>
            <a:r>
              <a:rPr lang="fr-FR" sz="1800" dirty="0"/>
              <a:t> </a:t>
            </a:r>
            <a:r>
              <a:rPr lang="fr-FR" sz="1800" dirty="0" err="1"/>
              <a:t>ya</a:t>
            </a:r>
            <a:r>
              <a:rPr lang="fr-FR" sz="1800" dirty="0"/>
              <a:t> buna </a:t>
            </a:r>
            <a:r>
              <a:rPr lang="fr-FR" sz="1800" dirty="0" err="1"/>
              <a:t>oxşar</a:t>
            </a:r>
            <a:r>
              <a:rPr lang="fr-FR" sz="1800" dirty="0"/>
              <a:t> </a:t>
            </a:r>
            <a:r>
              <a:rPr lang="fr-FR" sz="1800" dirty="0" err="1"/>
              <a:t>bir</a:t>
            </a:r>
            <a:r>
              <a:rPr lang="fr-FR" sz="1800" dirty="0"/>
              <a:t> </a:t>
            </a:r>
            <a:r>
              <a:rPr lang="fr-FR" sz="1800" dirty="0" err="1"/>
              <a:t>proseslər</a:t>
            </a:r>
            <a:r>
              <a:rPr lang="fr-FR" sz="1800" dirty="0"/>
              <a:t> </a:t>
            </a:r>
            <a:r>
              <a:rPr lang="fr-FR" sz="1800" dirty="0" err="1"/>
              <a:t>həyata</a:t>
            </a:r>
            <a:r>
              <a:rPr lang="fr-FR" sz="1800" dirty="0"/>
              <a:t> </a:t>
            </a:r>
            <a:r>
              <a:rPr lang="fr-FR" sz="1800" dirty="0" err="1"/>
              <a:t>keçirilməli</a:t>
            </a:r>
            <a:r>
              <a:rPr lang="fr-FR" sz="1800" dirty="0"/>
              <a:t>; </a:t>
            </a:r>
            <a:endParaRPr lang="az-Latn-AZ" sz="1800" dirty="0" smtClean="0"/>
          </a:p>
          <a:p>
            <a:pPr lvl="1"/>
            <a:r>
              <a:rPr lang="fr-FR" sz="1400" dirty="0" err="1" smtClean="0"/>
              <a:t>xarici</a:t>
            </a:r>
            <a:r>
              <a:rPr lang="fr-FR" sz="1400" dirty="0" smtClean="0"/>
              <a:t> </a:t>
            </a:r>
            <a:r>
              <a:rPr lang="fr-FR" sz="1400" dirty="0" err="1"/>
              <a:t>qiymətləndirilmə</a:t>
            </a:r>
            <a:r>
              <a:rPr lang="fr-FR" sz="1400" dirty="0"/>
              <a:t> </a:t>
            </a:r>
            <a:r>
              <a:rPr lang="fr-FR" sz="1400" dirty="0" err="1"/>
              <a:t>zamanı</a:t>
            </a:r>
            <a:r>
              <a:rPr lang="fr-FR" sz="1400" dirty="0"/>
              <a:t> </a:t>
            </a:r>
            <a:r>
              <a:rPr lang="fr-FR" sz="1400" dirty="0" err="1"/>
              <a:t>qiymətləndirilmə</a:t>
            </a:r>
            <a:r>
              <a:rPr lang="fr-FR" sz="1400" dirty="0"/>
              <a:t> </a:t>
            </a:r>
            <a:r>
              <a:rPr lang="fr-FR" sz="1400" dirty="0" err="1"/>
              <a:t>aparılan</a:t>
            </a:r>
            <a:r>
              <a:rPr lang="fr-FR" sz="1400" dirty="0"/>
              <a:t> </a:t>
            </a:r>
            <a:r>
              <a:rPr lang="fr-FR" sz="1400" dirty="0" err="1"/>
              <a:t>yerə</a:t>
            </a:r>
            <a:r>
              <a:rPr lang="fr-FR" sz="1400" dirty="0"/>
              <a:t> </a:t>
            </a:r>
            <a:r>
              <a:rPr lang="fr-FR" sz="1400" dirty="0" err="1"/>
              <a:t>səfər</a:t>
            </a:r>
            <a:r>
              <a:rPr lang="fr-FR" sz="1400" dirty="0"/>
              <a:t> </a:t>
            </a:r>
            <a:r>
              <a:rPr lang="fr-FR" sz="1400" dirty="0" err="1"/>
              <a:t>edilməli</a:t>
            </a:r>
            <a:r>
              <a:rPr lang="fr-FR" sz="1400" dirty="0"/>
              <a:t>;  </a:t>
            </a:r>
            <a:endParaRPr lang="az-Latn-AZ" sz="1400" dirty="0" smtClean="0"/>
          </a:p>
          <a:p>
            <a:pPr lvl="1"/>
            <a:r>
              <a:rPr lang="fr-FR" sz="1400" dirty="0" err="1" smtClean="0"/>
              <a:t>kənar</a:t>
            </a:r>
            <a:r>
              <a:rPr lang="fr-FR" sz="1400" dirty="0" smtClean="0"/>
              <a:t> </a:t>
            </a:r>
            <a:r>
              <a:rPr lang="fr-FR" sz="1400" dirty="0" err="1"/>
              <a:t>qiymətləndirilmənin</a:t>
            </a:r>
            <a:r>
              <a:rPr lang="fr-FR" sz="1400" dirty="0"/>
              <a:t> </a:t>
            </a:r>
            <a:r>
              <a:rPr lang="fr-FR" sz="1400" dirty="0" err="1"/>
              <a:t>aparılması</a:t>
            </a:r>
            <a:r>
              <a:rPr lang="fr-FR" sz="1400" dirty="0"/>
              <a:t> </a:t>
            </a:r>
            <a:r>
              <a:rPr lang="fr-FR" sz="1400" dirty="0" err="1"/>
              <a:t>nəticəsində</a:t>
            </a:r>
            <a:r>
              <a:rPr lang="fr-FR" sz="1400" dirty="0"/>
              <a:t> </a:t>
            </a:r>
            <a:r>
              <a:rPr lang="fr-FR" sz="1400" dirty="0" err="1"/>
              <a:t>hesabat</a:t>
            </a:r>
            <a:r>
              <a:rPr lang="fr-FR" sz="1400" dirty="0"/>
              <a:t> </a:t>
            </a:r>
            <a:r>
              <a:rPr lang="fr-FR" sz="1400" dirty="0" err="1"/>
              <a:t>tərtib</a:t>
            </a:r>
            <a:r>
              <a:rPr lang="fr-FR" sz="1400" dirty="0"/>
              <a:t> </a:t>
            </a:r>
            <a:r>
              <a:rPr lang="fr-FR" sz="1400" dirty="0" err="1"/>
              <a:t>olunmalı</a:t>
            </a:r>
            <a:r>
              <a:rPr lang="fr-FR" sz="1400" dirty="0"/>
              <a:t>;  </a:t>
            </a:r>
            <a:endParaRPr lang="az-Latn-AZ" sz="1400" dirty="0"/>
          </a:p>
          <a:p>
            <a:pPr lvl="1"/>
            <a:r>
              <a:rPr lang="fr-FR" sz="1400" dirty="0" smtClean="0"/>
              <a:t>bu </a:t>
            </a:r>
            <a:r>
              <a:rPr lang="fr-FR" sz="1400" dirty="0" err="1"/>
              <a:t>sahədə</a:t>
            </a:r>
            <a:r>
              <a:rPr lang="fr-FR" sz="1400" dirty="0"/>
              <a:t> </a:t>
            </a:r>
            <a:r>
              <a:rPr lang="fr-FR" sz="1400" dirty="0" err="1"/>
              <a:t>işlərin</a:t>
            </a:r>
            <a:r>
              <a:rPr lang="fr-FR" sz="1400" dirty="0"/>
              <a:t> </a:t>
            </a:r>
            <a:r>
              <a:rPr lang="fr-FR" sz="1400" dirty="0" err="1"/>
              <a:t>davam</a:t>
            </a:r>
            <a:r>
              <a:rPr lang="fr-FR" sz="1400" dirty="0"/>
              <a:t> </a:t>
            </a:r>
            <a:r>
              <a:rPr lang="fr-FR" sz="1400" dirty="0" err="1"/>
              <a:t>etdirilməsi</a:t>
            </a:r>
            <a:r>
              <a:rPr lang="fr-FR" sz="1400" dirty="0"/>
              <a:t>. </a:t>
            </a:r>
            <a:endParaRPr lang="az-Latn-AZ" sz="1400" dirty="0" smtClean="0"/>
          </a:p>
          <a:p>
            <a:r>
              <a:rPr lang="fr-FR" sz="1800" dirty="0" err="1" smtClean="0"/>
              <a:t>Xarici</a:t>
            </a:r>
            <a:r>
              <a:rPr lang="fr-FR" sz="1800" dirty="0" smtClean="0"/>
              <a:t> </a:t>
            </a:r>
            <a:r>
              <a:rPr lang="fr-FR" sz="1800" dirty="0" err="1"/>
              <a:t>keyfiyyət</a:t>
            </a:r>
            <a:r>
              <a:rPr lang="fr-FR" sz="1800" dirty="0"/>
              <a:t> </a:t>
            </a:r>
            <a:r>
              <a:rPr lang="fr-FR" sz="1800" dirty="0" err="1"/>
              <a:t>təminatı</a:t>
            </a:r>
            <a:r>
              <a:rPr lang="fr-FR" sz="1800" dirty="0"/>
              <a:t> </a:t>
            </a:r>
            <a:r>
              <a:rPr lang="fr-FR" sz="1800" dirty="0" err="1"/>
              <a:t>üzrə</a:t>
            </a:r>
            <a:r>
              <a:rPr lang="fr-FR" sz="1800" dirty="0"/>
              <a:t> </a:t>
            </a:r>
            <a:r>
              <a:rPr lang="fr-FR" sz="1800" dirty="0" err="1"/>
              <a:t>müstəqil</a:t>
            </a:r>
            <a:r>
              <a:rPr lang="fr-FR" sz="1800" dirty="0"/>
              <a:t> </a:t>
            </a:r>
            <a:r>
              <a:rPr lang="fr-FR" sz="1800" dirty="0" err="1"/>
              <a:t>ekspert</a:t>
            </a:r>
            <a:r>
              <a:rPr lang="fr-FR" sz="1800" dirty="0"/>
              <a:t> </a:t>
            </a:r>
            <a:r>
              <a:rPr lang="fr-FR" sz="1800" dirty="0" err="1"/>
              <a:t>qrupunda</a:t>
            </a:r>
            <a:r>
              <a:rPr lang="fr-FR" sz="1800" dirty="0"/>
              <a:t> </a:t>
            </a:r>
            <a:r>
              <a:rPr lang="fr-FR" sz="1800" dirty="0" err="1"/>
              <a:t>tələbələr</a:t>
            </a:r>
            <a:r>
              <a:rPr lang="fr-FR" sz="1800" dirty="0"/>
              <a:t> </a:t>
            </a:r>
            <a:r>
              <a:rPr lang="fr-FR" sz="1800" dirty="0" err="1"/>
              <a:t>də</a:t>
            </a:r>
            <a:r>
              <a:rPr lang="fr-FR" sz="1800" dirty="0"/>
              <a:t> </a:t>
            </a:r>
            <a:r>
              <a:rPr lang="fr-FR" sz="1800" dirty="0" err="1"/>
              <a:t>təmsil</a:t>
            </a:r>
            <a:r>
              <a:rPr lang="fr-FR" sz="1800" dirty="0"/>
              <a:t> </a:t>
            </a:r>
            <a:r>
              <a:rPr lang="fr-FR" sz="1800" dirty="0" err="1"/>
              <a:t>olunmalıdır</a:t>
            </a:r>
            <a:r>
              <a:rPr lang="fr-FR" sz="1800" dirty="0"/>
              <a:t>. </a:t>
            </a:r>
            <a:endParaRPr lang="az-Latn-AZ" sz="1800" dirty="0" smtClean="0"/>
          </a:p>
          <a:p>
            <a:r>
              <a:rPr lang="fr-FR" sz="1800" dirty="0" err="1"/>
              <a:t>Xarici</a:t>
            </a:r>
            <a:r>
              <a:rPr lang="fr-FR" sz="1800" dirty="0"/>
              <a:t> </a:t>
            </a:r>
            <a:r>
              <a:rPr lang="fr-FR" sz="1800" dirty="0" err="1"/>
              <a:t>keyfiyyət</a:t>
            </a:r>
            <a:r>
              <a:rPr lang="fr-FR" sz="1800" dirty="0"/>
              <a:t> </a:t>
            </a:r>
            <a:r>
              <a:rPr lang="fr-FR" sz="1800" dirty="0" err="1"/>
              <a:t>təminatının</a:t>
            </a:r>
            <a:r>
              <a:rPr lang="fr-FR" sz="1800" dirty="0"/>
              <a:t> </a:t>
            </a:r>
            <a:r>
              <a:rPr lang="fr-FR" sz="1800" dirty="0" err="1"/>
              <a:t>nəticəsində</a:t>
            </a:r>
            <a:r>
              <a:rPr lang="fr-FR" sz="1800" dirty="0"/>
              <a:t> </a:t>
            </a:r>
            <a:r>
              <a:rPr lang="fr-FR" sz="1800" dirty="0" err="1"/>
              <a:t>əldə</a:t>
            </a:r>
            <a:r>
              <a:rPr lang="fr-FR" sz="1800" dirty="0"/>
              <a:t> </a:t>
            </a:r>
            <a:r>
              <a:rPr lang="fr-FR" sz="1800" dirty="0" err="1"/>
              <a:t>edilən</a:t>
            </a:r>
            <a:r>
              <a:rPr lang="fr-FR" sz="1800" dirty="0"/>
              <a:t> </a:t>
            </a:r>
            <a:r>
              <a:rPr lang="fr-FR" sz="1800" dirty="0" err="1"/>
              <a:t>istənilən</a:t>
            </a:r>
            <a:r>
              <a:rPr lang="fr-FR" sz="1800" dirty="0"/>
              <a:t> </a:t>
            </a:r>
            <a:r>
              <a:rPr lang="fr-FR" sz="1800" dirty="0" err="1"/>
              <a:t>nəticə</a:t>
            </a:r>
            <a:r>
              <a:rPr lang="fr-FR" sz="1800" dirty="0"/>
              <a:t> </a:t>
            </a:r>
            <a:r>
              <a:rPr lang="fr-FR" sz="1800" dirty="0" err="1"/>
              <a:t>və</a:t>
            </a:r>
            <a:r>
              <a:rPr lang="fr-FR" sz="1800" dirty="0"/>
              <a:t> </a:t>
            </a:r>
            <a:r>
              <a:rPr lang="fr-FR" sz="1800" dirty="0" err="1"/>
              <a:t>ya</a:t>
            </a:r>
            <a:r>
              <a:rPr lang="fr-FR" sz="1800" dirty="0"/>
              <a:t> </a:t>
            </a:r>
            <a:r>
              <a:rPr lang="fr-FR" sz="1800" dirty="0" err="1"/>
              <a:t>mühakimələr</a:t>
            </a:r>
            <a:r>
              <a:rPr lang="fr-FR" sz="1800" dirty="0"/>
              <a:t> </a:t>
            </a:r>
            <a:r>
              <a:rPr lang="fr-FR" sz="1800" dirty="0" err="1"/>
              <a:t>prosesin</a:t>
            </a:r>
            <a:r>
              <a:rPr lang="fr-FR" sz="1800" dirty="0"/>
              <a:t> </a:t>
            </a:r>
            <a:r>
              <a:rPr lang="fr-FR" sz="1800" dirty="0" err="1"/>
              <a:t>rəsmi</a:t>
            </a:r>
            <a:r>
              <a:rPr lang="fr-FR" sz="1800" dirty="0"/>
              <a:t> </a:t>
            </a:r>
            <a:r>
              <a:rPr lang="fr-FR" sz="1800" dirty="0" err="1"/>
              <a:t>qərarla</a:t>
            </a:r>
            <a:r>
              <a:rPr lang="fr-FR" sz="1800" dirty="0"/>
              <a:t> </a:t>
            </a:r>
            <a:r>
              <a:rPr lang="fr-FR" sz="1800" dirty="0" err="1"/>
              <a:t>nəticələnib-nəticələnməməyindən</a:t>
            </a:r>
            <a:r>
              <a:rPr lang="fr-FR" sz="1800" dirty="0"/>
              <a:t> </a:t>
            </a:r>
            <a:r>
              <a:rPr lang="fr-FR" sz="1800" dirty="0" err="1"/>
              <a:t>asılı</a:t>
            </a:r>
            <a:r>
              <a:rPr lang="fr-FR" sz="1800" dirty="0"/>
              <a:t> </a:t>
            </a:r>
            <a:r>
              <a:rPr lang="fr-FR" sz="1800" dirty="0" err="1"/>
              <a:t>olmayaraq</a:t>
            </a:r>
            <a:r>
              <a:rPr lang="fr-FR" sz="1800" dirty="0"/>
              <a:t> daim </a:t>
            </a:r>
            <a:r>
              <a:rPr lang="fr-FR" sz="1800" dirty="0" err="1"/>
              <a:t>tətbiq</a:t>
            </a:r>
            <a:r>
              <a:rPr lang="fr-FR" sz="1800" dirty="0"/>
              <a:t> </a:t>
            </a:r>
            <a:r>
              <a:rPr lang="fr-FR" sz="1800" dirty="0" err="1"/>
              <a:t>edilən</a:t>
            </a:r>
            <a:r>
              <a:rPr lang="fr-FR" sz="1800" dirty="0"/>
              <a:t> </a:t>
            </a:r>
            <a:r>
              <a:rPr lang="fr-FR" sz="1800" dirty="0" err="1"/>
              <a:t>açıq</a:t>
            </a:r>
            <a:r>
              <a:rPr lang="fr-FR" sz="1800" dirty="0"/>
              <a:t> </a:t>
            </a:r>
            <a:r>
              <a:rPr lang="fr-FR" sz="1800" dirty="0" err="1"/>
              <a:t>və</a:t>
            </a:r>
            <a:r>
              <a:rPr lang="fr-FR" sz="1800" dirty="0"/>
              <a:t> </a:t>
            </a:r>
            <a:r>
              <a:rPr lang="fr-FR" sz="1800" dirty="0" err="1"/>
              <a:t>nəşr</a:t>
            </a:r>
            <a:r>
              <a:rPr lang="fr-FR" sz="1800" dirty="0"/>
              <a:t> </a:t>
            </a:r>
            <a:r>
              <a:rPr lang="fr-FR" sz="1800" dirty="0" err="1"/>
              <a:t>edilmiş</a:t>
            </a:r>
            <a:r>
              <a:rPr lang="fr-FR" sz="1800" dirty="0"/>
              <a:t> </a:t>
            </a:r>
            <a:r>
              <a:rPr lang="fr-FR" sz="1800" dirty="0" err="1"/>
              <a:t>meyarlara</a:t>
            </a:r>
            <a:r>
              <a:rPr lang="fr-FR" sz="1800" dirty="0"/>
              <a:t> </a:t>
            </a:r>
            <a:r>
              <a:rPr lang="fr-FR" sz="1800" dirty="0" err="1"/>
              <a:t>əsaslanmalıdır</a:t>
            </a:r>
            <a:r>
              <a:rPr lang="fr-FR" sz="1800" dirty="0"/>
              <a:t>. </a:t>
            </a:r>
            <a:endParaRPr lang="az-Latn-AZ" sz="1800" dirty="0" smtClean="0"/>
          </a:p>
          <a:p>
            <a:r>
              <a:rPr lang="fr-FR" sz="1800" dirty="0" err="1"/>
              <a:t>Expertlərin</a:t>
            </a:r>
            <a:r>
              <a:rPr lang="fr-FR" sz="1800" dirty="0"/>
              <a:t> </a:t>
            </a:r>
            <a:r>
              <a:rPr lang="fr-FR" sz="1800" dirty="0" err="1"/>
              <a:t>hesabatları</a:t>
            </a:r>
            <a:r>
              <a:rPr lang="fr-FR" sz="1800" dirty="0"/>
              <a:t> </a:t>
            </a:r>
            <a:r>
              <a:rPr lang="fr-FR" sz="1800" dirty="0" err="1"/>
              <a:t>tam</a:t>
            </a:r>
            <a:r>
              <a:rPr lang="fr-FR" sz="1800" dirty="0"/>
              <a:t>  </a:t>
            </a:r>
            <a:r>
              <a:rPr lang="fr-FR" sz="1800" dirty="0" err="1"/>
              <a:t>dərc</a:t>
            </a:r>
            <a:r>
              <a:rPr lang="fr-FR" sz="1800" dirty="0"/>
              <a:t> </a:t>
            </a:r>
            <a:r>
              <a:rPr lang="fr-FR" sz="1800" dirty="0" err="1"/>
              <a:t>edilməli</a:t>
            </a:r>
            <a:r>
              <a:rPr lang="fr-FR" sz="1800" dirty="0"/>
              <a:t> </a:t>
            </a:r>
            <a:r>
              <a:rPr lang="fr-FR" sz="1800" dirty="0" err="1"/>
              <a:t>və</a:t>
            </a:r>
            <a:r>
              <a:rPr lang="fr-FR" sz="1800" dirty="0"/>
              <a:t> </a:t>
            </a:r>
            <a:r>
              <a:rPr lang="fr-FR" sz="1800" dirty="0" err="1"/>
              <a:t>elmi</a:t>
            </a:r>
            <a:r>
              <a:rPr lang="fr-FR" sz="1800" dirty="0"/>
              <a:t> </a:t>
            </a:r>
            <a:r>
              <a:rPr lang="fr-FR" sz="1800" dirty="0" err="1"/>
              <a:t>ictimaiyyət</a:t>
            </a:r>
            <a:r>
              <a:rPr lang="fr-FR" sz="1800" dirty="0"/>
              <a:t>, </a:t>
            </a:r>
            <a:r>
              <a:rPr lang="fr-FR" sz="1800" dirty="0" err="1"/>
              <a:t>xarici</a:t>
            </a:r>
            <a:r>
              <a:rPr lang="fr-FR" sz="1800" dirty="0"/>
              <a:t> </a:t>
            </a:r>
            <a:r>
              <a:rPr lang="fr-FR" sz="1800" dirty="0" err="1"/>
              <a:t>tərəfdaşlar</a:t>
            </a:r>
            <a:r>
              <a:rPr lang="fr-FR" sz="1800" dirty="0"/>
              <a:t> </a:t>
            </a:r>
            <a:r>
              <a:rPr lang="fr-FR" sz="1800" dirty="0" err="1"/>
              <a:t>və</a:t>
            </a:r>
            <a:r>
              <a:rPr lang="fr-FR" sz="1800" dirty="0"/>
              <a:t> </a:t>
            </a:r>
            <a:r>
              <a:rPr lang="fr-FR" sz="1800" dirty="0" err="1"/>
              <a:t>digər</a:t>
            </a:r>
            <a:r>
              <a:rPr lang="fr-FR" sz="1800" dirty="0"/>
              <a:t> </a:t>
            </a:r>
            <a:r>
              <a:rPr lang="fr-FR" sz="1800" dirty="0" err="1"/>
              <a:t>maraqlı</a:t>
            </a:r>
            <a:r>
              <a:rPr lang="fr-FR" sz="1800" dirty="0"/>
              <a:t> </a:t>
            </a:r>
            <a:r>
              <a:rPr lang="fr-FR" sz="1800" dirty="0" err="1"/>
              <a:t>fərdlər</a:t>
            </a:r>
            <a:r>
              <a:rPr lang="fr-FR" sz="1800" dirty="0"/>
              <a:t> </a:t>
            </a:r>
            <a:r>
              <a:rPr lang="fr-FR" sz="1800" dirty="0" err="1"/>
              <a:t>üçün</a:t>
            </a:r>
            <a:r>
              <a:rPr lang="fr-FR" sz="1800" dirty="0"/>
              <a:t> </a:t>
            </a:r>
            <a:r>
              <a:rPr lang="fr-FR" sz="1800" dirty="0" err="1"/>
              <a:t>aydın</a:t>
            </a:r>
            <a:r>
              <a:rPr lang="fr-FR" sz="1800" dirty="0"/>
              <a:t> </a:t>
            </a:r>
            <a:r>
              <a:rPr lang="fr-FR" sz="1800" dirty="0" err="1"/>
              <a:t>və</a:t>
            </a:r>
            <a:r>
              <a:rPr lang="fr-FR" sz="1800" dirty="0"/>
              <a:t> </a:t>
            </a:r>
            <a:r>
              <a:rPr lang="fr-FR" sz="1800" dirty="0" err="1"/>
              <a:t>əlçatarlı</a:t>
            </a:r>
            <a:r>
              <a:rPr lang="fr-FR" sz="1800" dirty="0"/>
              <a:t> </a:t>
            </a:r>
            <a:r>
              <a:rPr lang="fr-FR" sz="1800" dirty="0" err="1"/>
              <a:t>olmalıdır</a:t>
            </a:r>
            <a:r>
              <a:rPr lang="fr-FR" sz="1800" dirty="0"/>
              <a:t>. </a:t>
            </a:r>
            <a:r>
              <a:rPr lang="fr-FR" sz="1800" dirty="0" err="1"/>
              <a:t>Agentlik</a:t>
            </a:r>
            <a:r>
              <a:rPr lang="fr-FR" sz="1800" dirty="0"/>
              <a:t> </a:t>
            </a:r>
            <a:r>
              <a:rPr lang="fr-FR" sz="1800" dirty="0" err="1"/>
              <a:t>hesabata</a:t>
            </a:r>
            <a:r>
              <a:rPr lang="fr-FR" sz="1800" dirty="0"/>
              <a:t> </a:t>
            </a:r>
            <a:r>
              <a:rPr lang="fr-FR" sz="1800" dirty="0" err="1"/>
              <a:t>əsaslanaraq</a:t>
            </a:r>
            <a:r>
              <a:rPr lang="fr-FR" sz="1800" dirty="0"/>
              <a:t>  </a:t>
            </a:r>
            <a:r>
              <a:rPr lang="fr-FR" sz="1800" dirty="0" err="1"/>
              <a:t>rəsmi</a:t>
            </a:r>
            <a:r>
              <a:rPr lang="fr-FR" sz="1800" dirty="0"/>
              <a:t> </a:t>
            </a:r>
            <a:r>
              <a:rPr lang="fr-FR" sz="1800" dirty="0" err="1"/>
              <a:t>qərar</a:t>
            </a:r>
            <a:r>
              <a:rPr lang="fr-FR" sz="1800" dirty="0"/>
              <a:t> </a:t>
            </a:r>
            <a:r>
              <a:rPr lang="fr-FR" sz="1800" dirty="0" err="1"/>
              <a:t>qəbul</a:t>
            </a:r>
            <a:r>
              <a:rPr lang="fr-FR" sz="1800" dirty="0"/>
              <a:t> </a:t>
            </a:r>
            <a:r>
              <a:rPr lang="fr-FR" sz="1800" dirty="0" err="1"/>
              <a:t>edərsə</a:t>
            </a:r>
            <a:r>
              <a:rPr lang="fr-FR" sz="1800" dirty="0"/>
              <a:t>,  </a:t>
            </a:r>
            <a:r>
              <a:rPr lang="fr-FR" sz="1800" dirty="0" err="1"/>
              <a:t>həmin</a:t>
            </a:r>
            <a:r>
              <a:rPr lang="fr-FR" sz="1800" dirty="0"/>
              <a:t> </a:t>
            </a:r>
            <a:r>
              <a:rPr lang="fr-FR" sz="1800" dirty="0" err="1"/>
              <a:t>qərar</a:t>
            </a:r>
            <a:r>
              <a:rPr lang="fr-FR" sz="1800" dirty="0"/>
              <a:t> </a:t>
            </a:r>
            <a:r>
              <a:rPr lang="fr-FR" sz="1800" dirty="0" err="1"/>
              <a:t>hesabatla</a:t>
            </a:r>
            <a:r>
              <a:rPr lang="fr-FR" sz="1800" dirty="0"/>
              <a:t> </a:t>
            </a:r>
            <a:r>
              <a:rPr lang="fr-FR" sz="1800" dirty="0" err="1"/>
              <a:t>birlikdə</a:t>
            </a:r>
            <a:r>
              <a:rPr lang="fr-FR" sz="1800" dirty="0"/>
              <a:t> </a:t>
            </a:r>
            <a:r>
              <a:rPr lang="fr-FR" sz="1800" dirty="0" err="1"/>
              <a:t>dərc</a:t>
            </a:r>
            <a:r>
              <a:rPr lang="fr-FR" sz="1800" dirty="0"/>
              <a:t> </a:t>
            </a:r>
            <a:r>
              <a:rPr lang="fr-FR" sz="1800" dirty="0" err="1"/>
              <a:t>olunmalıdır</a:t>
            </a:r>
            <a:r>
              <a:rPr lang="fr-FR" sz="1800" dirty="0"/>
              <a:t> </a:t>
            </a:r>
            <a:endParaRPr lang="az-Latn-AZ" sz="1800" dirty="0" smtClean="0"/>
          </a:p>
          <a:p>
            <a:r>
              <a:rPr lang="fr-FR" sz="1800" dirty="0" err="1"/>
              <a:t>Şikayət</a:t>
            </a:r>
            <a:r>
              <a:rPr lang="fr-FR" sz="1800" dirty="0"/>
              <a:t> </a:t>
            </a:r>
            <a:r>
              <a:rPr lang="fr-FR" sz="1800" dirty="0" err="1"/>
              <a:t>və</a:t>
            </a:r>
            <a:r>
              <a:rPr lang="fr-FR" sz="1800" dirty="0"/>
              <a:t> </a:t>
            </a:r>
            <a:r>
              <a:rPr lang="fr-FR" sz="1800" dirty="0" err="1"/>
              <a:t>müraciətlərin</a:t>
            </a:r>
            <a:r>
              <a:rPr lang="fr-FR" sz="1800" dirty="0"/>
              <a:t> </a:t>
            </a:r>
            <a:r>
              <a:rPr lang="fr-FR" sz="1800" dirty="0" err="1"/>
              <a:t>edilməsi</a:t>
            </a:r>
            <a:r>
              <a:rPr lang="fr-FR" sz="1800" dirty="0"/>
              <a:t> </a:t>
            </a:r>
            <a:r>
              <a:rPr lang="fr-FR" sz="1800" dirty="0" err="1"/>
              <a:t>prosesi</a:t>
            </a:r>
            <a:r>
              <a:rPr lang="fr-FR" sz="1800" dirty="0"/>
              <a:t> </a:t>
            </a:r>
            <a:r>
              <a:rPr lang="fr-FR" sz="1800" dirty="0" err="1"/>
              <a:t>xarici</a:t>
            </a:r>
            <a:r>
              <a:rPr lang="fr-FR" sz="1800" dirty="0"/>
              <a:t> </a:t>
            </a:r>
            <a:r>
              <a:rPr lang="fr-FR" sz="1800" dirty="0" err="1"/>
              <a:t>keyfiyyət</a:t>
            </a:r>
            <a:r>
              <a:rPr lang="fr-FR" sz="1800" dirty="0"/>
              <a:t> </a:t>
            </a:r>
            <a:r>
              <a:rPr lang="fr-FR" sz="1800" dirty="0" err="1"/>
              <a:t>təminatı</a:t>
            </a:r>
            <a:r>
              <a:rPr lang="fr-FR" sz="1800" dirty="0"/>
              <a:t> </a:t>
            </a:r>
            <a:r>
              <a:rPr lang="fr-FR" sz="1800" dirty="0" err="1"/>
              <a:t>prosesinin</a:t>
            </a:r>
            <a:r>
              <a:rPr lang="fr-FR" sz="1800" dirty="0"/>
              <a:t> </a:t>
            </a:r>
            <a:r>
              <a:rPr lang="fr-FR" sz="1800" dirty="0" err="1"/>
              <a:t>bir</a:t>
            </a:r>
            <a:r>
              <a:rPr lang="fr-FR" sz="1800" dirty="0"/>
              <a:t> </a:t>
            </a:r>
            <a:r>
              <a:rPr lang="fr-FR" sz="1800" dirty="0" err="1"/>
              <a:t>hissəsi</a:t>
            </a:r>
            <a:r>
              <a:rPr lang="fr-FR" sz="1800" dirty="0"/>
              <a:t> </a:t>
            </a:r>
            <a:r>
              <a:rPr lang="fr-FR" sz="1800" dirty="0" err="1"/>
              <a:t>olmalı</a:t>
            </a:r>
            <a:r>
              <a:rPr lang="fr-FR" sz="1800" dirty="0"/>
              <a:t>, </a:t>
            </a:r>
            <a:r>
              <a:rPr lang="fr-FR" sz="1800" dirty="0" err="1"/>
              <a:t>aydın</a:t>
            </a:r>
            <a:r>
              <a:rPr lang="fr-FR" sz="1800" dirty="0"/>
              <a:t> </a:t>
            </a:r>
            <a:r>
              <a:rPr lang="fr-FR" sz="1800" dirty="0" err="1"/>
              <a:t>şəkildə</a:t>
            </a:r>
            <a:r>
              <a:rPr lang="fr-FR" sz="1800" dirty="0"/>
              <a:t> </a:t>
            </a:r>
            <a:r>
              <a:rPr lang="fr-FR" sz="1800" dirty="0" err="1"/>
              <a:t>müəyyən</a:t>
            </a:r>
            <a:r>
              <a:rPr lang="fr-FR" sz="1800" dirty="0"/>
              <a:t> </a:t>
            </a:r>
            <a:r>
              <a:rPr lang="fr-FR" sz="1800" dirty="0" err="1"/>
              <a:t>edilməli</a:t>
            </a:r>
            <a:r>
              <a:rPr lang="fr-FR" sz="1800" dirty="0"/>
              <a:t> </a:t>
            </a:r>
            <a:r>
              <a:rPr lang="fr-FR" sz="1800" dirty="0" err="1"/>
              <a:t>və</a:t>
            </a:r>
            <a:r>
              <a:rPr lang="fr-FR" sz="1800" dirty="0"/>
              <a:t> </a:t>
            </a:r>
            <a:r>
              <a:rPr lang="fr-FR" sz="1800" dirty="0" err="1"/>
              <a:t>ali</a:t>
            </a:r>
            <a:r>
              <a:rPr lang="fr-FR" sz="1800" dirty="0"/>
              <a:t> </a:t>
            </a:r>
            <a:r>
              <a:rPr lang="fr-FR" sz="1800" dirty="0" err="1"/>
              <a:t>təhsil</a:t>
            </a:r>
            <a:r>
              <a:rPr lang="fr-FR" sz="1800" dirty="0"/>
              <a:t> </a:t>
            </a:r>
            <a:r>
              <a:rPr lang="fr-FR" sz="1800" dirty="0" err="1"/>
              <a:t>müəssisələrinə</a:t>
            </a:r>
            <a:r>
              <a:rPr lang="fr-FR" sz="1800" dirty="0"/>
              <a:t> bu </a:t>
            </a:r>
            <a:r>
              <a:rPr lang="fr-FR" sz="1800" dirty="0" err="1"/>
              <a:t>barədə</a:t>
            </a:r>
            <a:r>
              <a:rPr lang="fr-FR" sz="1800" dirty="0"/>
              <a:t> </a:t>
            </a:r>
            <a:r>
              <a:rPr lang="fr-FR" sz="1800" dirty="0" err="1"/>
              <a:t>məlumat</a:t>
            </a:r>
            <a:r>
              <a:rPr lang="fr-FR" sz="1800" dirty="0"/>
              <a:t> </a:t>
            </a:r>
            <a:r>
              <a:rPr lang="fr-FR" sz="1800" dirty="0" err="1"/>
              <a:t>verilməlidir</a:t>
            </a:r>
            <a:r>
              <a:rPr lang="fr-FR" sz="1800" dirty="0" smtClean="0"/>
              <a:t>.</a:t>
            </a:r>
            <a:endParaRPr lang="fr-FR" dirty="0"/>
          </a:p>
        </p:txBody>
      </p:sp>
    </p:spTree>
    <p:extLst>
      <p:ext uri="{BB962C8B-B14F-4D97-AF65-F5344CB8AC3E}">
        <p14:creationId xmlns:p14="http://schemas.microsoft.com/office/powerpoint/2010/main" val="3775035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3200" dirty="0" err="1" smtClean="0"/>
              <a:t>Qiymətləndirmə</a:t>
            </a:r>
            <a:r>
              <a:rPr lang="az-Latn-AZ" sz="3200" dirty="0" smtClean="0"/>
              <a:t> </a:t>
            </a:r>
            <a:r>
              <a:rPr lang="az-Latn-AZ" sz="3200" dirty="0"/>
              <a:t>nə </a:t>
            </a:r>
            <a:r>
              <a:rPr lang="az-Latn-AZ" sz="3200" dirty="0" smtClean="0"/>
              <a:t>üçün/kim </a:t>
            </a:r>
            <a:r>
              <a:rPr lang="az-Latn-AZ" sz="3200" dirty="0"/>
              <a:t>üçün </a:t>
            </a:r>
            <a:r>
              <a:rPr lang="az-Latn-AZ" sz="3200" dirty="0" smtClean="0"/>
              <a:t>aparılır</a:t>
            </a:r>
            <a:r>
              <a:rPr lang="fr-FR" sz="3200" dirty="0" smtClean="0"/>
              <a:t>?</a:t>
            </a:r>
            <a:endParaRPr lang="fr-FR" sz="3200" dirty="0"/>
          </a:p>
        </p:txBody>
      </p:sp>
      <p:sp>
        <p:nvSpPr>
          <p:cNvPr id="3" name="Espace réservé du contenu 2"/>
          <p:cNvSpPr>
            <a:spLocks noGrp="1"/>
          </p:cNvSpPr>
          <p:nvPr>
            <p:ph idx="1"/>
          </p:nvPr>
        </p:nvSpPr>
        <p:spPr/>
        <p:txBody>
          <a:bodyPr>
            <a:normAutofit fontScale="55000" lnSpcReduction="20000"/>
          </a:bodyPr>
          <a:lstStyle/>
          <a:p>
            <a:r>
              <a:rPr lang="az-Latn-AZ" dirty="0" smtClean="0"/>
              <a:t>Minimal standartlara cavab </a:t>
            </a:r>
            <a:r>
              <a:rPr lang="az-Latn-AZ" dirty="0" err="1" smtClean="0"/>
              <a:t>verildiyini</a:t>
            </a:r>
            <a:r>
              <a:rPr lang="az-Latn-AZ" dirty="0" smtClean="0"/>
              <a:t> təmin etmək</a:t>
            </a:r>
          </a:p>
          <a:p>
            <a:r>
              <a:rPr lang="az-Latn-AZ" dirty="0" smtClean="0"/>
              <a:t>Ali təhsilin davamlı </a:t>
            </a:r>
            <a:r>
              <a:rPr lang="az-Latn-AZ" b="1" dirty="0" smtClean="0"/>
              <a:t>inkişafını</a:t>
            </a:r>
            <a:r>
              <a:rPr lang="az-Latn-AZ" dirty="0" smtClean="0"/>
              <a:t> təşviq etmək</a:t>
            </a:r>
            <a:endParaRPr lang="en-GB" dirty="0"/>
          </a:p>
          <a:p>
            <a:endParaRPr lang="lv-LV" dirty="0" smtClean="0"/>
          </a:p>
          <a:p>
            <a:r>
              <a:rPr lang="az-Latn-AZ" dirty="0" smtClean="0"/>
              <a:t>İstifadəçilərə və maraqlı tərəflərə etibarlı və şəffaf məlumat təmin etmək (istehlakçıların müdafiəsi). Tələbələrin gözlənilən təlim nəticələrini əldə etdiyini (biləcəyini) təmin etmək.</a:t>
            </a:r>
            <a:endParaRPr lang="en-GB" dirty="0"/>
          </a:p>
          <a:p>
            <a:endParaRPr lang="en-GB" dirty="0"/>
          </a:p>
          <a:p>
            <a:r>
              <a:rPr lang="az-Latn-AZ" dirty="0" smtClean="0"/>
              <a:t>Əmək bazarını məzunların bacarıq və </a:t>
            </a:r>
            <a:r>
              <a:rPr lang="az-Latn-AZ" dirty="0" err="1" smtClean="0"/>
              <a:t>kompetensiyaları</a:t>
            </a:r>
            <a:r>
              <a:rPr lang="az-Latn-AZ" dirty="0" smtClean="0"/>
              <a:t> barədə </a:t>
            </a:r>
            <a:r>
              <a:rPr lang="az-Latn-AZ" dirty="0" err="1" smtClean="0"/>
              <a:t>məlumatlandırmaq</a:t>
            </a:r>
            <a:endParaRPr lang="az-Latn-AZ" dirty="0" smtClean="0"/>
          </a:p>
          <a:p>
            <a:r>
              <a:rPr lang="az-Latn-AZ" dirty="0" smtClean="0"/>
              <a:t>Təltif edilən </a:t>
            </a:r>
            <a:r>
              <a:rPr lang="az-Latn-AZ" dirty="0" err="1" smtClean="0"/>
              <a:t>kvalifikasiyann</a:t>
            </a:r>
            <a:r>
              <a:rPr lang="az-Latn-AZ" dirty="0" smtClean="0"/>
              <a:t> qeyd edilən məqsədə cavab verdiyini təmin etmək</a:t>
            </a:r>
          </a:p>
          <a:p>
            <a:r>
              <a:rPr lang="az-Latn-AZ" dirty="0" smtClean="0"/>
              <a:t>İctimai vəsaitin səmərəli </a:t>
            </a:r>
            <a:r>
              <a:rPr lang="az-Latn-AZ" dirty="0" err="1" smtClean="0"/>
              <a:t>xərcləndiyini</a:t>
            </a:r>
            <a:r>
              <a:rPr lang="az-Latn-AZ" dirty="0" smtClean="0"/>
              <a:t> nümayiş etdirmək</a:t>
            </a:r>
            <a:endParaRPr lang="en-GB" dirty="0"/>
          </a:p>
          <a:p>
            <a:endParaRPr lang="en-GB" dirty="0"/>
          </a:p>
          <a:p>
            <a:endParaRPr lang="en-GB" dirty="0"/>
          </a:p>
          <a:p>
            <a:r>
              <a:rPr lang="az-Latn-AZ" dirty="0" smtClean="0"/>
              <a:t>Ali Təhsil Müəssisələrinin </a:t>
            </a:r>
            <a:r>
              <a:rPr lang="az-Latn-AZ" b="1" dirty="0" err="1" smtClean="0"/>
              <a:t>hesabatlılığınnı</a:t>
            </a:r>
            <a:r>
              <a:rPr lang="az-Latn-AZ" dirty="0" smtClean="0"/>
              <a:t> təmin etmək</a:t>
            </a:r>
            <a:endParaRPr lang="en-GB" dirty="0"/>
          </a:p>
          <a:p>
            <a:r>
              <a:rPr lang="az-Latn-AZ" dirty="0" smtClean="0"/>
              <a:t>AT sisteminə və onun komponentlərinə etimad yaratmaq</a:t>
            </a:r>
            <a:endParaRPr lang="en-GB" dirty="0"/>
          </a:p>
          <a:p>
            <a:endParaRPr lang="fr-FR" dirty="0"/>
          </a:p>
        </p:txBody>
      </p:sp>
    </p:spTree>
    <p:extLst>
      <p:ext uri="{BB962C8B-B14F-4D97-AF65-F5344CB8AC3E}">
        <p14:creationId xmlns:p14="http://schemas.microsoft.com/office/powerpoint/2010/main" val="394231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383932" y="14288"/>
            <a:ext cx="6336323" cy="735012"/>
          </a:xfrm>
        </p:spPr>
        <p:txBody>
          <a:bodyPr>
            <a:normAutofit fontScale="90000"/>
          </a:bodyPr>
          <a:lstStyle/>
          <a:p>
            <a:r>
              <a:rPr lang="fr-FR" altLang="fr-FR" dirty="0" smtClean="0">
                <a:latin typeface="Trebuchet MS" pitchFamily="34" charset="0"/>
              </a:rPr>
              <a:t>Met</a:t>
            </a:r>
            <a:r>
              <a:rPr lang="az-Latn-AZ" altLang="fr-FR" dirty="0" err="1" smtClean="0">
                <a:latin typeface="Trebuchet MS" pitchFamily="34" charset="0"/>
              </a:rPr>
              <a:t>odoloji</a:t>
            </a:r>
            <a:r>
              <a:rPr lang="az-Latn-AZ" altLang="fr-FR" dirty="0" smtClean="0">
                <a:latin typeface="Trebuchet MS" pitchFamily="34" charset="0"/>
              </a:rPr>
              <a:t> prinsiplər </a:t>
            </a:r>
            <a:endParaRPr lang="fr-FR" altLang="fr-FR" dirty="0" smtClean="0">
              <a:latin typeface="Trebuchet MS"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56616785"/>
              </p:ext>
            </p:extLst>
          </p:nvPr>
        </p:nvGraphicFramePr>
        <p:xfrm>
          <a:off x="899747" y="836712"/>
          <a:ext cx="7793327"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lèche courbée vers la gauche 1"/>
          <p:cNvSpPr/>
          <p:nvPr/>
        </p:nvSpPr>
        <p:spPr bwMode="auto">
          <a:xfrm>
            <a:off x="5701813" y="981075"/>
            <a:ext cx="2526323" cy="5543550"/>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fr-FR">
              <a:solidFill>
                <a:srgbClr val="000000"/>
              </a:solidFill>
              <a:latin typeface="Arial" charset="0"/>
              <a:ea typeface="ＭＳ Ｐゴシック" charset="0"/>
            </a:endParaRPr>
          </a:p>
        </p:txBody>
      </p:sp>
      <p:sp>
        <p:nvSpPr>
          <p:cNvPr id="6" name="Flèche courbée vers la gauche 5"/>
          <p:cNvSpPr/>
          <p:nvPr/>
        </p:nvSpPr>
        <p:spPr bwMode="auto">
          <a:xfrm rot="10956047">
            <a:off x="1493227" y="887414"/>
            <a:ext cx="2208334" cy="5424487"/>
          </a:xfrm>
          <a:prstGeom prst="curvedLeftArrow">
            <a:avLst>
              <a:gd name="adj1" fmla="val 25000"/>
              <a:gd name="adj2" fmla="val 50000"/>
              <a:gd name="adj3" fmla="val 1895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fr-FR">
              <a:solidFill>
                <a:srgbClr val="000000"/>
              </a:solidFill>
              <a:latin typeface="Arial" charset="0"/>
              <a:ea typeface="ＭＳ Ｐゴシック" charset="0"/>
            </a:endParaRPr>
          </a:p>
        </p:txBody>
      </p:sp>
    </p:spTree>
    <p:extLst>
      <p:ext uri="{BB962C8B-B14F-4D97-AF65-F5344CB8AC3E}">
        <p14:creationId xmlns:p14="http://schemas.microsoft.com/office/powerpoint/2010/main" val="1927436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28600"/>
            <a:ext cx="8352928" cy="762000"/>
          </a:xfrm>
        </p:spPr>
        <p:txBody>
          <a:bodyPr>
            <a:normAutofit fontScale="90000"/>
          </a:bodyPr>
          <a:lstStyle/>
          <a:p>
            <a:r>
              <a:rPr lang="az-Latn-AZ" dirty="0" smtClean="0"/>
              <a:t>PROQRAMLARIN QİYMƏTLƏNDİRİLMƏSİ</a:t>
            </a:r>
            <a:endParaRPr lang="fr-FR" dirty="0"/>
          </a:p>
        </p:txBody>
      </p:sp>
      <p:sp>
        <p:nvSpPr>
          <p:cNvPr id="3" name="Espace réservé du contenu 2"/>
          <p:cNvSpPr>
            <a:spLocks noGrp="1"/>
          </p:cNvSpPr>
          <p:nvPr>
            <p:ph idx="1"/>
          </p:nvPr>
        </p:nvSpPr>
        <p:spPr/>
        <p:txBody>
          <a:bodyPr/>
          <a:lstStyle/>
          <a:p>
            <a:pPr marL="1371600" lvl="3" indent="0" algn="just">
              <a:buNone/>
              <a:defRPr/>
            </a:pPr>
            <a:endParaRPr lang="en-GB" sz="1800" dirty="0">
              <a:cs typeface="+mn-cs"/>
            </a:endParaRPr>
          </a:p>
          <a:p>
            <a:pPr marL="0" lvl="3" indent="0" algn="just">
              <a:buNone/>
              <a:defRPr/>
            </a:pPr>
            <a:r>
              <a:rPr lang="az-Latn-AZ" sz="1800" dirty="0" err="1" smtClean="0">
                <a:cs typeface="+mn-cs"/>
              </a:rPr>
              <a:t>Qiymətləndirmə</a:t>
            </a:r>
            <a:r>
              <a:rPr lang="az-Latn-AZ" sz="1800" dirty="0" smtClean="0">
                <a:cs typeface="+mn-cs"/>
              </a:rPr>
              <a:t> metodologiyası xarici </a:t>
            </a:r>
            <a:r>
              <a:rPr lang="az-Latn-AZ" sz="1800" dirty="0" err="1" smtClean="0">
                <a:cs typeface="+mn-cs"/>
              </a:rPr>
              <a:t>qiymətləndirmə</a:t>
            </a:r>
            <a:r>
              <a:rPr lang="az-Latn-AZ" sz="1800" dirty="0" smtClean="0">
                <a:cs typeface="+mn-cs"/>
              </a:rPr>
              <a:t> təlimatlarının hazırlanması vasitəsilə həyata keçirilir. </a:t>
            </a:r>
            <a:r>
              <a:rPr lang="az-Latn-AZ" sz="1800" dirty="0" err="1" smtClean="0">
                <a:cs typeface="+mn-cs"/>
              </a:rPr>
              <a:t>Qiymətləndirilən</a:t>
            </a:r>
            <a:r>
              <a:rPr lang="az-Latn-AZ" sz="1800" dirty="0" smtClean="0">
                <a:cs typeface="+mn-cs"/>
              </a:rPr>
              <a:t> müəssisələr və ekspertlər (əldə olunmalı məqsədlər və görülməli tədbirlər </a:t>
            </a:r>
            <a:r>
              <a:rPr lang="az-Latn-AZ" sz="1800" dirty="0" smtClean="0"/>
              <a:t>istiqamətində aparılan) </a:t>
            </a:r>
            <a:r>
              <a:rPr lang="az-Latn-AZ" sz="1800" dirty="0" smtClean="0">
                <a:cs typeface="+mn-cs"/>
              </a:rPr>
              <a:t>təhlillərində həmin təlimatlara </a:t>
            </a:r>
            <a:r>
              <a:rPr lang="az-Latn-AZ" sz="1800" dirty="0" err="1" smtClean="0">
                <a:cs typeface="+mn-cs"/>
              </a:rPr>
              <a:t>əsaslanırlar</a:t>
            </a:r>
            <a:r>
              <a:rPr lang="az-Latn-AZ" sz="1800" dirty="0"/>
              <a:t>.</a:t>
            </a:r>
            <a:endParaRPr lang="en-GB" sz="1800" dirty="0" smtClean="0">
              <a:cs typeface="+mn-cs"/>
            </a:endParaRPr>
          </a:p>
          <a:p>
            <a:pPr marL="0" lvl="3" indent="0" algn="just">
              <a:buNone/>
              <a:defRPr/>
            </a:pPr>
            <a:r>
              <a:rPr lang="en-GB" sz="1800" dirty="0" smtClean="0"/>
              <a:t>Cf. </a:t>
            </a:r>
            <a:r>
              <a:rPr lang="fr-FR" sz="1800" dirty="0" smtClean="0"/>
              <a:t>2018</a:t>
            </a:r>
            <a:r>
              <a:rPr lang="az-Latn-AZ" sz="1800" dirty="0" smtClean="0"/>
              <a:t>-</a:t>
            </a:r>
            <a:r>
              <a:rPr lang="az-Latn-AZ" sz="1800" dirty="0" err="1" smtClean="0"/>
              <a:t>ci</a:t>
            </a:r>
            <a:r>
              <a:rPr lang="az-Latn-AZ" sz="1800" dirty="0" smtClean="0"/>
              <a:t> ilin noyabr ayında həyata keçirilmiş missiya</a:t>
            </a:r>
            <a:r>
              <a:rPr lang="fr-FR" sz="1800" dirty="0" smtClean="0"/>
              <a:t> </a:t>
            </a:r>
          </a:p>
          <a:p>
            <a:pPr marL="0" lvl="3" indent="0" algn="just">
              <a:buNone/>
              <a:defRPr/>
            </a:pPr>
            <a:r>
              <a:rPr lang="en-GB" sz="1800" b="1" dirty="0" smtClean="0"/>
              <a:t>AZ: </a:t>
            </a:r>
            <a:r>
              <a:rPr lang="az-Latn-AZ" altLang="fr-FR" sz="1800" b="1" dirty="0" smtClean="0">
                <a:sym typeface="Wingdings"/>
              </a:rPr>
              <a:t>Təhsil proqramlarının </a:t>
            </a:r>
            <a:r>
              <a:rPr lang="az-Latn-AZ" altLang="fr-FR" sz="1800" b="1" dirty="0" err="1" smtClean="0">
                <a:sym typeface="Wingdings"/>
              </a:rPr>
              <a:t>qiymətləndirilməsi</a:t>
            </a:r>
            <a:r>
              <a:rPr lang="az-Latn-AZ" altLang="fr-FR" sz="1800" b="1" dirty="0" smtClean="0">
                <a:sym typeface="Wingdings"/>
              </a:rPr>
              <a:t> metodologiyaları və </a:t>
            </a:r>
            <a:r>
              <a:rPr lang="az-Latn-AZ" altLang="fr-FR" sz="1800" b="1" dirty="0" err="1" smtClean="0">
                <a:sym typeface="Wingdings"/>
              </a:rPr>
              <a:t>tələbəri</a:t>
            </a:r>
            <a:r>
              <a:rPr lang="az-Latn-AZ" altLang="fr-FR" sz="1800" b="1" dirty="0" smtClean="0">
                <a:sym typeface="Wingdings"/>
              </a:rPr>
              <a:t> üzrə əl kitabçası</a:t>
            </a:r>
            <a:endParaRPr lang="fr-FR" sz="1800" b="1" dirty="0"/>
          </a:p>
          <a:p>
            <a:pPr marL="0" lvl="3" indent="0" algn="just">
              <a:buNone/>
              <a:defRPr/>
            </a:pPr>
            <a:endParaRPr lang="fr-FR" sz="1800" dirty="0">
              <a:cs typeface="+mn-cs"/>
            </a:endParaRPr>
          </a:p>
          <a:p>
            <a:endParaRPr lang="fr-FR" dirty="0"/>
          </a:p>
        </p:txBody>
      </p:sp>
    </p:spTree>
    <p:extLst>
      <p:ext uri="{BB962C8B-B14F-4D97-AF65-F5344CB8AC3E}">
        <p14:creationId xmlns:p14="http://schemas.microsoft.com/office/powerpoint/2010/main" val="3905214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667" y="169333"/>
            <a:ext cx="8700911" cy="846667"/>
          </a:xfrm>
        </p:spPr>
        <p:txBody>
          <a:bodyPr>
            <a:normAutofit/>
          </a:bodyPr>
          <a:lstStyle/>
          <a:p>
            <a:r>
              <a:rPr lang="az-Latn-AZ" sz="2400" i="1" dirty="0" smtClean="0"/>
              <a:t>Nümunə</a:t>
            </a:r>
            <a:r>
              <a:rPr lang="en-US" sz="2400" i="1" dirty="0" smtClean="0"/>
              <a:t>: </a:t>
            </a:r>
            <a:r>
              <a:rPr lang="lv-LV" sz="2400" i="1" dirty="0"/>
              <a:t>Təlim prosesi və tələbə nailiyyətlərinin qiymətləndirilməsi</a:t>
            </a:r>
            <a:r>
              <a:rPr lang="ru-RU" dirty="0"/>
              <a:t/>
            </a:r>
            <a:br>
              <a:rPr lang="ru-RU" dirty="0"/>
            </a:b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71326438"/>
              </p:ext>
            </p:extLst>
          </p:nvPr>
        </p:nvGraphicFramePr>
        <p:xfrm>
          <a:off x="203200" y="860778"/>
          <a:ext cx="8836378" cy="5658556"/>
        </p:xfrm>
        <a:graphic>
          <a:graphicData uri="http://schemas.openxmlformats.org/drawingml/2006/table">
            <a:tbl>
              <a:tblPr firstRow="1" bandRow="1">
                <a:tableStyleId>{5C22544A-7EE6-4342-B048-85BDC9FD1C3A}</a:tableStyleId>
              </a:tblPr>
              <a:tblGrid>
                <a:gridCol w="3691467">
                  <a:extLst>
                    <a:ext uri="{9D8B030D-6E8A-4147-A177-3AD203B41FA5}">
                      <a16:colId xmlns:a16="http://schemas.microsoft.com/office/drawing/2014/main" val="20000"/>
                    </a:ext>
                  </a:extLst>
                </a:gridCol>
                <a:gridCol w="5144911">
                  <a:extLst>
                    <a:ext uri="{9D8B030D-6E8A-4147-A177-3AD203B41FA5}">
                      <a16:colId xmlns:a16="http://schemas.microsoft.com/office/drawing/2014/main" val="20001"/>
                    </a:ext>
                  </a:extLst>
                </a:gridCol>
              </a:tblGrid>
              <a:tr h="507782">
                <a:tc>
                  <a:txBody>
                    <a:bodyPr/>
                    <a:lstStyle/>
                    <a:p>
                      <a:r>
                        <a:rPr lang="az-Latn-AZ" dirty="0" smtClean="0"/>
                        <a:t>Meyarlar</a:t>
                      </a:r>
                      <a:endParaRPr lang="fr-FR" dirty="0"/>
                    </a:p>
                  </a:txBody>
                  <a:tcPr/>
                </a:tc>
                <a:tc>
                  <a:txBody>
                    <a:bodyPr/>
                    <a:lstStyle/>
                    <a:p>
                      <a:r>
                        <a:rPr lang="az-Latn-AZ" dirty="0" smtClean="0"/>
                        <a:t>İndikatorlar</a:t>
                      </a:r>
                      <a:endParaRPr lang="fr-FR" dirty="0"/>
                    </a:p>
                  </a:txBody>
                  <a:tcPr/>
                </a:tc>
                <a:extLst>
                  <a:ext uri="{0D108BD9-81ED-4DB2-BD59-A6C34878D82A}">
                    <a16:rowId xmlns:a16="http://schemas.microsoft.com/office/drawing/2014/main" val="10000"/>
                  </a:ext>
                </a:extLst>
              </a:tr>
              <a:tr h="5150774">
                <a:tc>
                  <a:txBody>
                    <a:bodyPr/>
                    <a:lstStyle/>
                    <a:p>
                      <a:r>
                        <a:rPr lang="lv-LV" sz="1400" kern="1200" dirty="0" smtClean="0">
                          <a:solidFill>
                            <a:schemeClr val="dk1"/>
                          </a:solidFill>
                          <a:effectLst/>
                          <a:latin typeface="+mn-lt"/>
                          <a:ea typeface="+mn-ea"/>
                          <a:cs typeface="+mn-cs"/>
                        </a:rPr>
                        <a:t>1. Proqramın tədrisi tələbələrin təlim prosesində fəal iştirakını təmin edir;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2. Tədris prosesi proqramın düzgün tədrisini və təlim nəticələrinin əldə edilməsini təmin edir;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3. Tələbələrin tədqiqat fəaliyyəti təşviq edilir;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4. Tələbələrin mübadilə proqramlarında iştirak etmək imkanları var;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5. Tələbələrin biliyinin qiymətləndirilməsi sistemi aydın müəyyənləşdirilib, tələblərə uyğundur və ictimaiyyətə açıqdır;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6. Məzunların əksəriyyətinin peşəkar fəaliyyəti təhsilverənlərin </a:t>
                      </a:r>
                      <a:r>
                        <a:rPr lang="az-Latn-AZ" sz="1400" kern="1200" dirty="0" smtClean="0">
                          <a:solidFill>
                            <a:schemeClr val="dk1"/>
                          </a:solidFill>
                          <a:effectLst/>
                          <a:latin typeface="+mn-lt"/>
                          <a:ea typeface="+mn-ea"/>
                          <a:cs typeface="+mn-cs"/>
                        </a:rPr>
                        <a:t>proqnozuna</a:t>
                      </a:r>
                      <a:r>
                        <a:rPr lang="lv-LV" sz="1400" kern="1200" dirty="0" smtClean="0">
                          <a:solidFill>
                            <a:schemeClr val="dk1"/>
                          </a:solidFill>
                          <a:effectLst/>
                          <a:latin typeface="+mn-lt"/>
                          <a:ea typeface="+mn-ea"/>
                          <a:cs typeface="+mn-cs"/>
                        </a:rPr>
                        <a:t> (gözləntilərinə) uyğundur;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7. Təhsil proqramı çərçivəsində xüsusi ehtiyacı olan tələbələrə təhsil vermək imkanı var;</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8. Təhsil proqramında ömürboyu təhsil imkanları nəzərə alınmışdır.</a:t>
                      </a:r>
                      <a:endParaRPr lang="fr-FR" sz="1400" kern="1200" dirty="0">
                        <a:solidFill>
                          <a:schemeClr val="dk1"/>
                        </a:solidFill>
                        <a:effectLst/>
                        <a:latin typeface="+mn-lt"/>
                        <a:ea typeface="+mn-ea"/>
                        <a:cs typeface="+mn-cs"/>
                      </a:endParaRPr>
                    </a:p>
                  </a:txBody>
                  <a:tcPr/>
                </a:tc>
                <a:tc>
                  <a:txBody>
                    <a:bodyPr/>
                    <a:lstStyle/>
                    <a:p>
                      <a:r>
                        <a:rPr lang="lv-LV" sz="1400" kern="1200" dirty="0" smtClean="0">
                          <a:solidFill>
                            <a:schemeClr val="dk1"/>
                          </a:solidFill>
                          <a:effectLst/>
                          <a:latin typeface="+mn-lt"/>
                          <a:ea typeface="+mn-ea"/>
                          <a:cs typeface="+mn-cs"/>
                        </a:rPr>
                        <a:t>1. Tələbələrin tədris illəri üzrə kəmiyyət və keyfiyyət göstəriciləri.</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2. Tələbələrin ali təhsil müəssisəsini bitirmə faizi.</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3. Tələbələrin tədqiqat, incəsənət və tətbiqi tədqiqatlarda iştirakı və formaları;</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4. Tələbələrə dəstək formaları, o cümlədən xarici tələbələrə dəstək (akademik (məsələn, tyutorlar, mentor, rəhbər müəllimlər və s.), maliyyə (qrantlar, təqaüdlər və s.), sosial dəstək (psixoloq, idman, mədəni tədbirlər, yataqxanalar və s.)) məlumat;</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5. Tələbələrin tədris prosesində iştirakının forma və metodları. </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6. Qiymətləndirilmə meyar və metodlarının öncədən tələbələrə çatdırılması və tətbiq edilməsi; Qiymətləndirmə tələbələrə hədəflənən təlim nəticələrini nümayiş etdirməyə imkan verir. </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7. Mövzunun, rəhbərin və layihənin qiymətləndirilmə göstəriciləri ilə son iki il ərzində müdafiə edilmiş magistr dissertasiyalarının siyahısı. </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8. Tələbələrin müxtəlif ehtiyaclarının nəzərə alınması (məsələn, kurikulumun işləyən tələbələrə uyğunlaşdırılması, texniki vasitələrin əyani və qiyabi, xüsusi ehtiyacı olan tələbələrə uyğunlaşdırılması və s.). </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9. Əvvəlki təhsilin (o cümlədən, qeyri-formal, informal təhsilin) tanınması proseduru və tanınmaların sayı. </a:t>
                      </a:r>
                      <a:endParaRPr lang="ru-RU" sz="1400" kern="1200" dirty="0" smtClean="0">
                        <a:solidFill>
                          <a:schemeClr val="dk1"/>
                        </a:solidFill>
                        <a:effectLst/>
                        <a:latin typeface="+mn-lt"/>
                        <a:ea typeface="+mn-ea"/>
                        <a:cs typeface="+mn-cs"/>
                      </a:endParaRPr>
                    </a:p>
                    <a:p>
                      <a:r>
                        <a:rPr lang="lv-LV" sz="1400" kern="1200" dirty="0" smtClean="0">
                          <a:solidFill>
                            <a:schemeClr val="dk1"/>
                          </a:solidFill>
                          <a:effectLst/>
                          <a:latin typeface="+mn-lt"/>
                          <a:ea typeface="+mn-ea"/>
                          <a:cs typeface="+mn-cs"/>
                        </a:rPr>
                        <a:t>10. Təhsil proqramında ən azı bir xarici dilin tədrisini nəzərdə tutulması (xarici dil fənni, yaxud xarici dildə tədris olunan fənn(lər)). </a:t>
                      </a:r>
                      <a:endParaRPr lang="ru-RU" sz="1400" kern="1200" dirty="0" smtClean="0">
                        <a:solidFill>
                          <a:schemeClr val="dk1"/>
                        </a:solidFill>
                        <a:effectLst/>
                        <a:latin typeface="+mn-lt"/>
                        <a:ea typeface="+mn-ea"/>
                        <a:cs typeface="+mn-cs"/>
                      </a:endParaRPr>
                    </a:p>
                    <a:p>
                      <a:r>
                        <a:rPr lang="en-US" sz="1400" kern="1200" dirty="0" smtClean="0">
                          <a:solidFill>
                            <a:schemeClr val="dk1"/>
                          </a:solidFill>
                          <a:effectLst/>
                          <a:latin typeface="+mn-lt"/>
                          <a:ea typeface="+mn-ea"/>
                          <a:cs typeface="+mn-cs"/>
                        </a:rPr>
                        <a:t>11. </a:t>
                      </a:r>
                      <a:r>
                        <a:rPr lang="en-US" sz="1400" kern="1200" dirty="0" err="1" smtClean="0">
                          <a:solidFill>
                            <a:schemeClr val="dk1"/>
                          </a:solidFill>
                          <a:effectLst/>
                          <a:latin typeface="+mn-lt"/>
                          <a:ea typeface="+mn-ea"/>
                          <a:cs typeface="+mn-cs"/>
                        </a:rPr>
                        <a:t>Təhsil</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proqramına</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qəbula</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dair</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məlumatlar</a:t>
                      </a:r>
                      <a:r>
                        <a:rPr lang="en-US" sz="1400" kern="1200" dirty="0" smtClean="0">
                          <a:solidFill>
                            <a:schemeClr val="dk1"/>
                          </a:solidFill>
                          <a:effectLst/>
                          <a:latin typeface="+mn-lt"/>
                          <a:ea typeface="+mn-ea"/>
                          <a:cs typeface="+mn-cs"/>
                        </a:rPr>
                        <a:t>;</a:t>
                      </a:r>
                      <a:endParaRPr lang="ru-RU" sz="14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453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447817"/>
            <a:ext cx="7886700" cy="818866"/>
          </a:xfrm>
        </p:spPr>
        <p:txBody>
          <a:bodyPr/>
          <a:lstStyle/>
          <a:p>
            <a:pPr algn="ctr"/>
            <a:r>
              <a:rPr lang="lv-LV" dirty="0"/>
              <a:t>Əsas mərhələlər</a:t>
            </a:r>
            <a:endParaRPr lang="en-GB" dirty="0"/>
          </a:p>
        </p:txBody>
      </p:sp>
      <p:graphicFrame>
        <p:nvGraphicFramePr>
          <p:cNvPr id="3" name="Diagram 2"/>
          <p:cNvGraphicFramePr/>
          <p:nvPr>
            <p:extLst>
              <p:ext uri="{D42A27DB-BD31-4B8C-83A1-F6EECF244321}">
                <p14:modId xmlns:p14="http://schemas.microsoft.com/office/powerpoint/2010/main" val="1450794098"/>
              </p:ext>
            </p:extLst>
          </p:nvPr>
        </p:nvGraphicFramePr>
        <p:xfrm>
          <a:off x="398417" y="1452995"/>
          <a:ext cx="8419011" cy="440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846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2800" dirty="0" smtClean="0">
                <a:solidFill>
                  <a:srgbClr val="0000FF"/>
                </a:solidFill>
              </a:rPr>
              <a:t>Sənədlərin ANİ tərəfindən nəzərdən keçirilməsi</a:t>
            </a:r>
            <a:r>
              <a:rPr lang="fr-FR" sz="2800" dirty="0" smtClean="0">
                <a:solidFill>
                  <a:srgbClr val="0000FF"/>
                </a:solidFill>
              </a:rPr>
              <a:t/>
            </a:r>
            <a:br>
              <a:rPr lang="fr-FR" sz="2800" dirty="0" smtClean="0">
                <a:solidFill>
                  <a:srgbClr val="0000FF"/>
                </a:solidFill>
              </a:rPr>
            </a:br>
            <a:r>
              <a:rPr lang="fr-FR" sz="2800" dirty="0" smtClean="0">
                <a:solidFill>
                  <a:srgbClr val="0000FF"/>
                </a:solidFill>
              </a:rPr>
              <a:t>Cf. </a:t>
            </a:r>
            <a:r>
              <a:rPr lang="az-Latn-AZ" sz="2800" dirty="0" smtClean="0">
                <a:solidFill>
                  <a:srgbClr val="0000FF"/>
                </a:solidFill>
              </a:rPr>
              <a:t>Metodologiya</a:t>
            </a:r>
            <a:r>
              <a:rPr lang="fr-FR" sz="2800" dirty="0" smtClean="0">
                <a:solidFill>
                  <a:srgbClr val="0000FF"/>
                </a:solidFill>
              </a:rPr>
              <a:t>, </a:t>
            </a:r>
            <a:r>
              <a:rPr lang="az-Latn-AZ" sz="2800" dirty="0" err="1" smtClean="0">
                <a:solidFill>
                  <a:srgbClr val="0000FF"/>
                </a:solidFill>
              </a:rPr>
              <a:t>səh</a:t>
            </a:r>
            <a:r>
              <a:rPr lang="az-Latn-AZ" sz="2800" dirty="0" smtClean="0">
                <a:solidFill>
                  <a:srgbClr val="0000FF"/>
                </a:solidFill>
              </a:rPr>
              <a:t>.</a:t>
            </a:r>
            <a:r>
              <a:rPr lang="fr-FR" sz="2800" dirty="0" smtClean="0">
                <a:solidFill>
                  <a:srgbClr val="0000FF"/>
                </a:solidFill>
              </a:rPr>
              <a:t>4-5</a:t>
            </a:r>
            <a:endParaRPr lang="fr-FR" sz="2800" dirty="0">
              <a:solidFill>
                <a:srgbClr val="0000FF"/>
              </a:solidFill>
            </a:endParaRPr>
          </a:p>
        </p:txBody>
      </p:sp>
      <p:sp>
        <p:nvSpPr>
          <p:cNvPr id="3" name="Espace réservé du contenu 2"/>
          <p:cNvSpPr>
            <a:spLocks noGrp="1"/>
          </p:cNvSpPr>
          <p:nvPr>
            <p:ph idx="1"/>
          </p:nvPr>
        </p:nvSpPr>
        <p:spPr/>
        <p:txBody>
          <a:bodyPr>
            <a:normAutofit lnSpcReduction="10000"/>
          </a:bodyPr>
          <a:lstStyle/>
          <a:p>
            <a:r>
              <a:rPr lang="fr-FR" sz="2400" dirty="0" smtClean="0"/>
              <a:t>I</a:t>
            </a:r>
            <a:r>
              <a:rPr lang="az-Latn-AZ" sz="2400" dirty="0" smtClean="0"/>
              <a:t>Uyğundursa, çatışmayan sənədlərin təqdim edilməsi üçün müraciət edin</a:t>
            </a:r>
            <a:endParaRPr lang="fr-FR" sz="2400" dirty="0" smtClean="0"/>
          </a:p>
          <a:p>
            <a:pPr marL="342900" lvl="1" indent="-342900">
              <a:buFont typeface="Arial"/>
              <a:buChar char="•"/>
            </a:pPr>
            <a:r>
              <a:rPr lang="az-Latn-AZ" sz="2400" dirty="0" smtClean="0"/>
              <a:t>Proqramın ümumi təqdimatını və onun universitet daxilində, Azərbaycanda (yaxud Bakıda) eyni sahədə tədris olunan proqramlar arasındakı mövqeyini ÖTH-də dəqiq qeyd </a:t>
            </a:r>
            <a:r>
              <a:rPr lang="az-Latn-AZ" sz="2400" dirty="0" err="1" smtClean="0"/>
              <a:t>edildiyini</a:t>
            </a:r>
            <a:r>
              <a:rPr lang="az-Latn-AZ" sz="2400" dirty="0" smtClean="0"/>
              <a:t> təmin edin</a:t>
            </a:r>
            <a:endParaRPr lang="fr-FR" sz="2400" dirty="0" smtClean="0"/>
          </a:p>
          <a:p>
            <a:pPr marL="742950" lvl="2" indent="-342900"/>
            <a:r>
              <a:rPr lang="az-Latn-AZ" sz="2000" dirty="0" smtClean="0"/>
              <a:t>Təşkilati struktur əlavə edin</a:t>
            </a:r>
            <a:endParaRPr lang="fr-FR" sz="2400" dirty="0" smtClean="0"/>
          </a:p>
          <a:p>
            <a:r>
              <a:rPr lang="az-Latn-AZ" sz="2400" dirty="0" err="1" smtClean="0"/>
              <a:t>Qiymətləndirmə</a:t>
            </a:r>
            <a:r>
              <a:rPr lang="az-Latn-AZ" sz="2400" dirty="0" smtClean="0"/>
              <a:t> sahəsinin məzmununun paraqrafın adına uyğunluğunu təmin edin </a:t>
            </a:r>
            <a:r>
              <a:rPr lang="fr-FR" sz="2400" dirty="0" smtClean="0"/>
              <a:t>(</a:t>
            </a:r>
            <a:r>
              <a:rPr lang="az-Latn-AZ" sz="2400" dirty="0" smtClean="0"/>
              <a:t>Məsələn</a:t>
            </a:r>
            <a:r>
              <a:rPr lang="fr-FR" sz="2400" dirty="0" smtClean="0"/>
              <a:t>: « </a:t>
            </a:r>
            <a:r>
              <a:rPr lang="az-Latn-AZ" sz="2400" dirty="0" smtClean="0"/>
              <a:t>tədqiqat</a:t>
            </a:r>
            <a:r>
              <a:rPr lang="fr-FR" sz="2400" dirty="0" smtClean="0"/>
              <a:t> » </a:t>
            </a:r>
            <a:r>
              <a:rPr lang="az-Latn-AZ" sz="2400" dirty="0" smtClean="0"/>
              <a:t>tədris modullarına əlavə deyildir</a:t>
            </a:r>
            <a:r>
              <a:rPr lang="fr-FR" sz="2400" dirty="0" smtClean="0"/>
              <a:t>) </a:t>
            </a:r>
          </a:p>
          <a:p>
            <a:r>
              <a:rPr lang="az-Latn-AZ" sz="2400" dirty="0" smtClean="0"/>
              <a:t>Əlavə məlumat istəyin</a:t>
            </a:r>
            <a:endParaRPr lang="fr-FR" sz="2400" dirty="0" smtClean="0"/>
          </a:p>
          <a:p>
            <a:r>
              <a:rPr lang="az-Latn-AZ" sz="2400" dirty="0" smtClean="0"/>
              <a:t>ÖTH-</a:t>
            </a:r>
            <a:r>
              <a:rPr lang="az-Latn-AZ" sz="2400" dirty="0" err="1" smtClean="0"/>
              <a:t>nin</a:t>
            </a:r>
            <a:r>
              <a:rPr lang="az-Latn-AZ" sz="2400" dirty="0" smtClean="0"/>
              <a:t> həddindən artıq uzun </a:t>
            </a:r>
            <a:r>
              <a:rPr lang="az-Latn-AZ" sz="2400" dirty="0" err="1" smtClean="0"/>
              <a:t>olmamasını</a:t>
            </a:r>
            <a:r>
              <a:rPr lang="az-Latn-AZ" sz="2400" dirty="0" smtClean="0"/>
              <a:t> təmin edin</a:t>
            </a:r>
            <a:endParaRPr lang="fr-FR" sz="2400" dirty="0" smtClean="0"/>
          </a:p>
        </p:txBody>
      </p:sp>
    </p:spTree>
    <p:extLst>
      <p:ext uri="{BB962C8B-B14F-4D97-AF65-F5344CB8AC3E}">
        <p14:creationId xmlns:p14="http://schemas.microsoft.com/office/powerpoint/2010/main" val="553884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447817"/>
            <a:ext cx="7886700" cy="818866"/>
          </a:xfrm>
        </p:spPr>
        <p:txBody>
          <a:bodyPr/>
          <a:lstStyle/>
          <a:p>
            <a:pPr algn="ctr"/>
            <a:r>
              <a:rPr lang="lv-LV" dirty="0"/>
              <a:t>Əsas mərhələlər</a:t>
            </a:r>
            <a:endParaRPr lang="en-GB" dirty="0"/>
          </a:p>
        </p:txBody>
      </p:sp>
      <p:graphicFrame>
        <p:nvGraphicFramePr>
          <p:cNvPr id="3" name="Diagram 2"/>
          <p:cNvGraphicFramePr/>
          <p:nvPr>
            <p:extLst>
              <p:ext uri="{D42A27DB-BD31-4B8C-83A1-F6EECF244321}">
                <p14:modId xmlns:p14="http://schemas.microsoft.com/office/powerpoint/2010/main" val="483910386"/>
              </p:ext>
            </p:extLst>
          </p:nvPr>
        </p:nvGraphicFramePr>
        <p:xfrm>
          <a:off x="398417" y="1452995"/>
          <a:ext cx="8419011" cy="440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037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z-Latn-AZ" dirty="0" err="1" smtClean="0"/>
              <a:t>Qiymətləndirmənin</a:t>
            </a:r>
            <a:r>
              <a:rPr lang="az-Latn-AZ" dirty="0" smtClean="0"/>
              <a:t> başlıca prinsipləri</a:t>
            </a:r>
            <a:endParaRPr lang="fr-FR" dirty="0"/>
          </a:p>
        </p:txBody>
      </p:sp>
      <p:sp>
        <p:nvSpPr>
          <p:cNvPr id="3" name="Espace réservé du contenu 2"/>
          <p:cNvSpPr>
            <a:spLocks noGrp="1"/>
          </p:cNvSpPr>
          <p:nvPr>
            <p:ph idx="1"/>
          </p:nvPr>
        </p:nvSpPr>
        <p:spPr/>
        <p:txBody>
          <a:bodyPr>
            <a:normAutofit fontScale="85000" lnSpcReduction="20000"/>
          </a:bodyPr>
          <a:lstStyle/>
          <a:p>
            <a:pPr marL="914400" lvl="2" indent="0">
              <a:buNone/>
              <a:defRPr/>
            </a:pPr>
            <a:r>
              <a:rPr lang="az-Latn-AZ" altLang="fr-FR" sz="2600" dirty="0" err="1" smtClean="0">
                <a:solidFill>
                  <a:srgbClr val="0000FF"/>
                </a:solidFill>
              </a:rPr>
              <a:t>Qiymətləndirmənin</a:t>
            </a:r>
            <a:r>
              <a:rPr lang="az-Latn-AZ" altLang="fr-FR" sz="2600" dirty="0" smtClean="0">
                <a:solidFill>
                  <a:srgbClr val="0000FF"/>
                </a:solidFill>
              </a:rPr>
              <a:t> keyfiyyəti </a:t>
            </a:r>
            <a:r>
              <a:rPr lang="az-Latn-AZ" altLang="fr-FR" sz="2600" b="1" dirty="0" smtClean="0">
                <a:solidFill>
                  <a:srgbClr val="0000FF"/>
                </a:solidFill>
              </a:rPr>
              <a:t>ekspertlərin </a:t>
            </a:r>
            <a:r>
              <a:rPr lang="az-Latn-AZ" altLang="fr-FR" sz="2600" b="1" dirty="0" err="1" smtClean="0">
                <a:solidFill>
                  <a:srgbClr val="0000FF"/>
                </a:solidFill>
              </a:rPr>
              <a:t>kompetensiyası</a:t>
            </a:r>
            <a:r>
              <a:rPr lang="az-Latn-AZ" altLang="fr-FR" sz="2600" b="1" dirty="0" smtClean="0">
                <a:solidFill>
                  <a:srgbClr val="0000FF"/>
                </a:solidFill>
              </a:rPr>
              <a:t> və </a:t>
            </a:r>
            <a:r>
              <a:rPr lang="az-Latn-AZ" altLang="fr-FR" sz="2600" b="1" dirty="0" err="1" smtClean="0">
                <a:solidFill>
                  <a:srgbClr val="0000FF"/>
                </a:solidFill>
              </a:rPr>
              <a:t>prosedurların</a:t>
            </a:r>
            <a:r>
              <a:rPr lang="az-Latn-AZ" altLang="fr-FR" sz="2600" b="1" dirty="0" smtClean="0">
                <a:solidFill>
                  <a:srgbClr val="0000FF"/>
                </a:solidFill>
              </a:rPr>
              <a:t> </a:t>
            </a:r>
            <a:r>
              <a:rPr lang="az-Latn-AZ" altLang="fr-FR" sz="2600" b="1" dirty="0" err="1" smtClean="0">
                <a:solidFill>
                  <a:srgbClr val="0000FF"/>
                </a:solidFill>
              </a:rPr>
              <a:t>şəffaflığından</a:t>
            </a:r>
            <a:r>
              <a:rPr lang="az-Latn-AZ" altLang="fr-FR" sz="2600" b="1" dirty="0" smtClean="0">
                <a:solidFill>
                  <a:srgbClr val="0000FF"/>
                </a:solidFill>
              </a:rPr>
              <a:t> </a:t>
            </a:r>
            <a:r>
              <a:rPr lang="az-Latn-AZ" altLang="fr-FR" sz="2600" dirty="0" smtClean="0">
                <a:solidFill>
                  <a:srgbClr val="0000FF"/>
                </a:solidFill>
              </a:rPr>
              <a:t>asılıdır</a:t>
            </a:r>
            <a:endParaRPr lang="en-US" altLang="fr-FR" sz="2600" dirty="0" smtClean="0">
              <a:solidFill>
                <a:srgbClr val="0000FF"/>
              </a:solidFill>
            </a:endParaRPr>
          </a:p>
          <a:p>
            <a:pPr marL="914400" lvl="2" indent="0">
              <a:buNone/>
              <a:defRPr/>
            </a:pPr>
            <a:endParaRPr lang="en-US" altLang="fr-FR" sz="2600" b="1" dirty="0">
              <a:solidFill>
                <a:srgbClr val="0000FF"/>
              </a:solidFill>
            </a:endParaRPr>
          </a:p>
          <a:p>
            <a:pPr lvl="2">
              <a:defRPr/>
            </a:pPr>
            <a:r>
              <a:rPr lang="az-Latn-AZ" altLang="fr-FR" sz="2600" b="1" dirty="0" smtClean="0">
                <a:solidFill>
                  <a:srgbClr val="0000FF"/>
                </a:solidFill>
              </a:rPr>
              <a:t>Ekspertlərin </a:t>
            </a:r>
            <a:r>
              <a:rPr lang="az-Latn-AZ" altLang="fr-FR" sz="2600" b="1" dirty="0" err="1" smtClean="0">
                <a:solidFill>
                  <a:srgbClr val="0000FF"/>
                </a:solidFill>
              </a:rPr>
              <a:t>kompetensiyası</a:t>
            </a:r>
            <a:endParaRPr lang="en-US" altLang="fr-FR" sz="2600" b="1" dirty="0">
              <a:solidFill>
                <a:srgbClr val="0000FF"/>
              </a:solidFill>
            </a:endParaRPr>
          </a:p>
          <a:p>
            <a:pPr marL="457200" lvl="2" indent="-457200">
              <a:buFont typeface="Arial" panose="020B0604020202020204" pitchFamily="34" charset="0"/>
              <a:buChar char="•"/>
              <a:defRPr/>
            </a:pPr>
            <a:r>
              <a:rPr lang="az-Latn-AZ" altLang="fr-FR" dirty="0" smtClean="0"/>
              <a:t>Ekspertin bacarıqlarının </a:t>
            </a:r>
            <a:r>
              <a:rPr lang="az-Latn-AZ" altLang="fr-FR" dirty="0" err="1" smtClean="0"/>
              <a:t>qiymətləndirilən</a:t>
            </a:r>
            <a:r>
              <a:rPr lang="az-Latn-AZ" altLang="fr-FR" dirty="0" smtClean="0"/>
              <a:t> müəssisənin profilinə uyğunluğu,</a:t>
            </a:r>
          </a:p>
          <a:p>
            <a:pPr marL="457200" lvl="2" indent="-457200">
              <a:buFont typeface="Arial" panose="020B0604020202020204" pitchFamily="34" charset="0"/>
              <a:buChar char="•"/>
              <a:defRPr/>
            </a:pPr>
            <a:r>
              <a:rPr lang="az-Latn-AZ" altLang="fr-FR" dirty="0" smtClean="0"/>
              <a:t>Düzgün yanaşmanı təmin edən metodologiya və proseduralar,</a:t>
            </a:r>
          </a:p>
          <a:p>
            <a:pPr marL="457200" lvl="2" indent="-457200">
              <a:buFont typeface="Arial" panose="020B0604020202020204" pitchFamily="34" charset="0"/>
              <a:buChar char="•"/>
              <a:defRPr/>
            </a:pPr>
            <a:r>
              <a:rPr lang="az-Latn-AZ" altLang="fr-FR" dirty="0" err="1" smtClean="0"/>
              <a:t>Qiymətləndirmə</a:t>
            </a:r>
            <a:r>
              <a:rPr lang="az-Latn-AZ" altLang="fr-FR" dirty="0" smtClean="0"/>
              <a:t> agentliyi (ANİ) tərəfindən keyfiyyətin idarə edilməsi sisteminin sxeminin hazırlanması.</a:t>
            </a:r>
            <a:endParaRPr lang="en-US" altLang="fr-FR" dirty="0" smtClean="0"/>
          </a:p>
          <a:p>
            <a:pPr marL="914400" lvl="2" indent="0">
              <a:buNone/>
              <a:defRPr/>
            </a:pPr>
            <a:endParaRPr lang="en-US" altLang="fr-FR" dirty="0"/>
          </a:p>
          <a:p>
            <a:pPr lvl="2">
              <a:defRPr/>
            </a:pPr>
            <a:r>
              <a:rPr lang="az-Latn-AZ" altLang="fr-FR" b="1" dirty="0" err="1" smtClean="0">
                <a:solidFill>
                  <a:srgbClr val="0000FF"/>
                </a:solidFill>
              </a:rPr>
              <a:t>Qiymətləndirmənin</a:t>
            </a:r>
            <a:r>
              <a:rPr lang="az-Latn-AZ" altLang="fr-FR" b="1" dirty="0" smtClean="0">
                <a:solidFill>
                  <a:srgbClr val="0000FF"/>
                </a:solidFill>
              </a:rPr>
              <a:t> şəffaflığı </a:t>
            </a:r>
            <a:r>
              <a:rPr lang="az-Latn-AZ" altLang="fr-FR" b="1" dirty="0" err="1" smtClean="0">
                <a:solidFill>
                  <a:srgbClr val="0000FF"/>
                </a:solidFill>
              </a:rPr>
              <a:t>aşağıdakıların</a:t>
            </a:r>
            <a:r>
              <a:rPr lang="az-Latn-AZ" altLang="fr-FR" b="1" dirty="0" smtClean="0">
                <a:solidFill>
                  <a:srgbClr val="0000FF"/>
                </a:solidFill>
              </a:rPr>
              <a:t> nəşrindən (</a:t>
            </a:r>
            <a:r>
              <a:rPr lang="az-Latn-AZ" altLang="fr-FR" b="1" dirty="0" err="1" smtClean="0">
                <a:solidFill>
                  <a:srgbClr val="0000FF"/>
                </a:solidFill>
              </a:rPr>
              <a:t>veb</a:t>
            </a:r>
            <a:r>
              <a:rPr lang="az-Latn-AZ" altLang="fr-FR" b="1" dirty="0" smtClean="0">
                <a:solidFill>
                  <a:srgbClr val="0000FF"/>
                </a:solidFill>
              </a:rPr>
              <a:t> səhifədə) asılıdır</a:t>
            </a:r>
            <a:r>
              <a:rPr lang="en-US" altLang="fr-FR" b="1" dirty="0" smtClean="0">
                <a:solidFill>
                  <a:srgbClr val="0000FF"/>
                </a:solidFill>
              </a:rPr>
              <a:t>:</a:t>
            </a:r>
            <a:endParaRPr lang="en-US" altLang="fr-FR" b="1" dirty="0">
              <a:solidFill>
                <a:srgbClr val="0000FF"/>
              </a:solidFill>
            </a:endParaRPr>
          </a:p>
          <a:p>
            <a:pPr marL="457200" lvl="2" indent="-457200">
              <a:buFont typeface="Arial" panose="020B0604020202020204" pitchFamily="34" charset="0"/>
              <a:buChar char="•"/>
              <a:defRPr/>
            </a:pPr>
            <a:r>
              <a:rPr lang="az-Latn-AZ" altLang="fr-FR" dirty="0" err="1" smtClean="0"/>
              <a:t>Qiymətləndirmə</a:t>
            </a:r>
            <a:r>
              <a:rPr lang="az-Latn-AZ" altLang="fr-FR" dirty="0" smtClean="0"/>
              <a:t> meyarları və metodları</a:t>
            </a:r>
          </a:p>
          <a:p>
            <a:pPr marL="457200" lvl="2" indent="-457200">
              <a:buFont typeface="Arial" panose="020B0604020202020204" pitchFamily="34" charset="0"/>
              <a:buChar char="•"/>
              <a:defRPr/>
            </a:pPr>
            <a:r>
              <a:rPr lang="az-Latn-AZ" altLang="fr-FR" dirty="0" smtClean="0"/>
              <a:t>Ekspertlərin və vəzifələrinin siyahısı</a:t>
            </a:r>
          </a:p>
          <a:p>
            <a:pPr marL="457200" lvl="2" indent="-457200">
              <a:buFont typeface="Arial" panose="020B0604020202020204" pitchFamily="34" charset="0"/>
              <a:buChar char="•"/>
              <a:defRPr/>
            </a:pPr>
            <a:r>
              <a:rPr lang="az-Latn-AZ" altLang="fr-FR" dirty="0" smtClean="0"/>
              <a:t>Bütün </a:t>
            </a:r>
            <a:r>
              <a:rPr lang="az-Latn-AZ" altLang="fr-FR" dirty="0" err="1" smtClean="0"/>
              <a:t>qiymətləndirmə</a:t>
            </a:r>
            <a:r>
              <a:rPr lang="az-Latn-AZ" altLang="fr-FR" dirty="0" smtClean="0"/>
              <a:t> hesabatları</a:t>
            </a:r>
            <a:endParaRPr lang="en-US" altLang="fr-FR" dirty="0"/>
          </a:p>
          <a:p>
            <a:endParaRPr lang="fr-FR" dirty="0"/>
          </a:p>
        </p:txBody>
      </p:sp>
    </p:spTree>
    <p:extLst>
      <p:ext uri="{BB962C8B-B14F-4D97-AF65-F5344CB8AC3E}">
        <p14:creationId xmlns:p14="http://schemas.microsoft.com/office/powerpoint/2010/main" val="4072347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dirty="0" smtClean="0">
                <a:solidFill>
                  <a:srgbClr val="0000FF"/>
                </a:solidFill>
              </a:rPr>
              <a:t>Ekspert qrupunun tərkib hissəsi</a:t>
            </a:r>
            <a:endParaRPr lang="fr-FR" dirty="0">
              <a:solidFill>
                <a:srgbClr val="0000FF"/>
              </a:solidFill>
            </a:endParaRPr>
          </a:p>
        </p:txBody>
      </p:sp>
      <p:sp>
        <p:nvSpPr>
          <p:cNvPr id="3" name="Espace réservé du contenu 2"/>
          <p:cNvSpPr>
            <a:spLocks noGrp="1"/>
          </p:cNvSpPr>
          <p:nvPr>
            <p:ph idx="1"/>
          </p:nvPr>
        </p:nvSpPr>
        <p:spPr/>
        <p:txBody>
          <a:bodyPr>
            <a:normAutofit fontScale="92500"/>
          </a:bodyPr>
          <a:lstStyle/>
          <a:p>
            <a:r>
              <a:rPr lang="az-Latn-AZ" dirty="0" smtClean="0"/>
              <a:t>Komitənin sədri</a:t>
            </a:r>
            <a:endParaRPr lang="fr-FR" dirty="0" smtClean="0"/>
          </a:p>
          <a:p>
            <a:r>
              <a:rPr lang="az-Latn-AZ" dirty="0" smtClean="0"/>
              <a:t>Akademik heyət</a:t>
            </a:r>
            <a:endParaRPr lang="fr-FR" dirty="0" smtClean="0"/>
          </a:p>
          <a:p>
            <a:pPr lvl="1"/>
            <a:r>
              <a:rPr lang="az-Latn-AZ" dirty="0" smtClean="0"/>
              <a:t>Təhsil proqramının əhatə etdiyi sahənin mütəxəssisləri</a:t>
            </a:r>
            <a:endParaRPr lang="fr-FR" dirty="0" smtClean="0"/>
          </a:p>
          <a:p>
            <a:pPr lvl="1"/>
            <a:r>
              <a:rPr lang="az-Latn-AZ" dirty="0" smtClean="0"/>
              <a:t>Bir nəfər sahə üzrə ekspert olmaya bilər</a:t>
            </a:r>
            <a:r>
              <a:rPr lang="fr-FR" dirty="0" smtClean="0"/>
              <a:t>/</a:t>
            </a:r>
            <a:r>
              <a:rPr lang="az-Latn-AZ" dirty="0" err="1" smtClean="0"/>
              <a:t>olmamalıdır</a:t>
            </a:r>
            <a:endParaRPr lang="fr-FR" dirty="0" smtClean="0"/>
          </a:p>
          <a:p>
            <a:r>
              <a:rPr lang="az-Latn-AZ" dirty="0" smtClean="0"/>
              <a:t>Tələbə(</a:t>
            </a:r>
            <a:r>
              <a:rPr lang="az-Latn-AZ" dirty="0" err="1" smtClean="0"/>
              <a:t>lər</a:t>
            </a:r>
            <a:r>
              <a:rPr lang="fr-FR" dirty="0" smtClean="0"/>
              <a:t>)</a:t>
            </a:r>
          </a:p>
          <a:p>
            <a:pPr lvl="1"/>
            <a:r>
              <a:rPr lang="az-Latn-AZ" dirty="0" smtClean="0"/>
              <a:t>Digər universitetdən</a:t>
            </a:r>
            <a:endParaRPr lang="fr-FR" dirty="0" smtClean="0"/>
          </a:p>
          <a:p>
            <a:pPr lvl="1"/>
            <a:r>
              <a:rPr lang="az-Latn-AZ" dirty="0" smtClean="0"/>
              <a:t>Məzun ola, yaxud olmaya bilər </a:t>
            </a:r>
            <a:r>
              <a:rPr lang="fr-FR" dirty="0" smtClean="0"/>
              <a:t>(</a:t>
            </a:r>
            <a:r>
              <a:rPr lang="az-Latn-AZ" dirty="0" smtClean="0"/>
              <a:t>məzun ola bilər</a:t>
            </a:r>
            <a:r>
              <a:rPr lang="fr-FR" dirty="0" smtClean="0"/>
              <a:t>)</a:t>
            </a:r>
          </a:p>
          <a:p>
            <a:r>
              <a:rPr lang="az-Latn-AZ" dirty="0" smtClean="0"/>
              <a:t>İşəgötürənlərin nümayəndəsi</a:t>
            </a:r>
            <a:endParaRPr lang="fr-FR" dirty="0"/>
          </a:p>
        </p:txBody>
      </p:sp>
    </p:spTree>
    <p:extLst>
      <p:ext uri="{BB962C8B-B14F-4D97-AF65-F5344CB8AC3E}">
        <p14:creationId xmlns:p14="http://schemas.microsoft.com/office/powerpoint/2010/main" val="2353772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z-Latn-AZ" dirty="0" smtClean="0"/>
              <a:t>Ümumi çərçivə</a:t>
            </a:r>
            <a:endParaRPr lang="fr-FR" dirty="0"/>
          </a:p>
        </p:txBody>
      </p:sp>
      <p:sp>
        <p:nvSpPr>
          <p:cNvPr id="3" name="Espace réservé du contenu 2"/>
          <p:cNvSpPr>
            <a:spLocks noGrp="1"/>
          </p:cNvSpPr>
          <p:nvPr>
            <p:ph idx="1"/>
          </p:nvPr>
        </p:nvSpPr>
        <p:spPr/>
        <p:txBody>
          <a:bodyPr/>
          <a:lstStyle/>
          <a:p>
            <a:r>
              <a:rPr lang="fr-FR" dirty="0" err="1" smtClean="0"/>
              <a:t>Avropa</a:t>
            </a:r>
            <a:r>
              <a:rPr lang="fr-FR" dirty="0" smtClean="0"/>
              <a:t> Ali T</a:t>
            </a:r>
            <a:r>
              <a:rPr lang="az-Latn-AZ" dirty="0" err="1" smtClean="0"/>
              <a:t>əhsil</a:t>
            </a:r>
            <a:r>
              <a:rPr lang="az-Latn-AZ" dirty="0" smtClean="0"/>
              <a:t> Məkanı</a:t>
            </a:r>
            <a:r>
              <a:rPr lang="fr-FR" dirty="0" smtClean="0"/>
              <a:t> (EHEA):</a:t>
            </a:r>
          </a:p>
          <a:p>
            <a:r>
              <a:rPr lang="az-Latn-AZ" dirty="0" err="1" smtClean="0"/>
              <a:t>Bolonya</a:t>
            </a:r>
            <a:r>
              <a:rPr lang="az-Latn-AZ" dirty="0" smtClean="0"/>
              <a:t> Prosesi</a:t>
            </a:r>
            <a:endParaRPr lang="fr-FR" dirty="0" smtClean="0"/>
          </a:p>
          <a:p>
            <a:pPr lvl="1"/>
            <a:r>
              <a:rPr lang="fr-FR" dirty="0" smtClean="0"/>
              <a:t> 48 </a:t>
            </a:r>
            <a:r>
              <a:rPr lang="az-Latn-AZ" dirty="0" smtClean="0"/>
              <a:t>ölkə</a:t>
            </a:r>
            <a:r>
              <a:rPr lang="fr-FR" dirty="0" smtClean="0"/>
              <a:t> (</a:t>
            </a:r>
            <a:r>
              <a:rPr lang="az-Latn-AZ" dirty="0" smtClean="0"/>
              <a:t>Azərbaycan 2005-ci ildən qoşulub</a:t>
            </a:r>
            <a:r>
              <a:rPr lang="fr-FR" dirty="0" smtClean="0"/>
              <a:t>)</a:t>
            </a:r>
          </a:p>
          <a:p>
            <a:pPr marL="742950" lvl="2" indent="-342900"/>
            <a:r>
              <a:rPr lang="az-Latn-AZ" altLang="fr-FR" dirty="0" smtClean="0">
                <a:solidFill>
                  <a:srgbClr val="5C2D91"/>
                </a:solidFill>
                <a:latin typeface="Century Gothic" panose="020B0502020202020204" pitchFamily="34" charset="0"/>
              </a:rPr>
              <a:t>Öhdəliklər</a:t>
            </a:r>
            <a:r>
              <a:rPr lang="fr-FR" altLang="fr-FR" dirty="0" smtClean="0">
                <a:solidFill>
                  <a:srgbClr val="5C2D91"/>
                </a:solidFill>
                <a:latin typeface="Century Gothic" panose="020B0502020202020204" pitchFamily="34" charset="0"/>
              </a:rPr>
              <a:t>:</a:t>
            </a:r>
            <a:endParaRPr lang="fr-FR" altLang="fr-FR" dirty="0">
              <a:solidFill>
                <a:srgbClr val="5C2D91"/>
              </a:solidFill>
              <a:latin typeface="Century Gothic" panose="020B0502020202020204" pitchFamily="34" charset="0"/>
            </a:endParaRPr>
          </a:p>
          <a:p>
            <a:pPr marL="1200150" lvl="3" indent="-342900"/>
            <a:r>
              <a:rPr lang="az-Latn-AZ" altLang="fr-FR" dirty="0" smtClean="0">
                <a:solidFill>
                  <a:srgbClr val="5C2D91"/>
                </a:solidFill>
                <a:latin typeface="Century Gothic" panose="020B0502020202020204" pitchFamily="34" charset="0"/>
              </a:rPr>
              <a:t>Aİ sistemlərinin </a:t>
            </a:r>
            <a:r>
              <a:rPr lang="az-Latn-AZ" altLang="fr-FR" dirty="0" err="1" smtClean="0">
                <a:solidFill>
                  <a:srgbClr val="5C2D91"/>
                </a:solidFill>
                <a:latin typeface="Century Gothic" panose="020B0502020202020204" pitchFamily="34" charset="0"/>
              </a:rPr>
              <a:t>ahəndləşdirilməsi</a:t>
            </a:r>
            <a:endParaRPr lang="fr-FR" altLang="fr-FR" dirty="0">
              <a:solidFill>
                <a:srgbClr val="5C2D91"/>
              </a:solidFill>
              <a:latin typeface="Century Gothic" panose="020B0502020202020204" pitchFamily="34" charset="0"/>
            </a:endParaRPr>
          </a:p>
          <a:p>
            <a:pPr marL="1200150" lvl="3" indent="-342900"/>
            <a:r>
              <a:rPr lang="az-Latn-AZ" altLang="fr-FR" dirty="0" smtClean="0">
                <a:solidFill>
                  <a:srgbClr val="5C2D91"/>
                </a:solidFill>
                <a:latin typeface="Century Gothic" panose="020B0502020202020204" pitchFamily="34" charset="0"/>
              </a:rPr>
              <a:t>Tanınma məsələlərini </a:t>
            </a:r>
            <a:r>
              <a:rPr lang="az-Latn-AZ" altLang="fr-FR" dirty="0" err="1" smtClean="0">
                <a:solidFill>
                  <a:srgbClr val="5C2D91"/>
                </a:solidFill>
                <a:latin typeface="Century Gothic" panose="020B0502020202020204" pitchFamily="34" charset="0"/>
              </a:rPr>
              <a:t>asanlaşdırmaq</a:t>
            </a:r>
            <a:endParaRPr lang="fr-FR" altLang="fr-FR" dirty="0">
              <a:solidFill>
                <a:srgbClr val="5C2D91"/>
              </a:solidFill>
              <a:latin typeface="Century Gothic" panose="020B0502020202020204" pitchFamily="34" charset="0"/>
            </a:endParaRPr>
          </a:p>
          <a:p>
            <a:pPr marL="1200150" lvl="3" indent="-342900"/>
            <a:r>
              <a:rPr lang="az-Latn-AZ" altLang="fr-FR" dirty="0" smtClean="0">
                <a:solidFill>
                  <a:srgbClr val="5C2D91"/>
                </a:solidFill>
                <a:latin typeface="Century Gothic" panose="020B0502020202020204" pitchFamily="34" charset="0"/>
              </a:rPr>
              <a:t>Avropa ali təhsilinin keyfiyyətinin artırılması (Keyfiyyət Təminatı sisteminin icrası)</a:t>
            </a:r>
            <a:endParaRPr lang="fr-FR" altLang="fr-FR" dirty="0">
              <a:solidFill>
                <a:srgbClr val="5C2D91"/>
              </a:solidFill>
              <a:latin typeface="Century Gothic" panose="020B0502020202020204" pitchFamily="34" charset="0"/>
            </a:endParaRPr>
          </a:p>
          <a:p>
            <a:pPr lvl="1"/>
            <a:endParaRPr lang="fr-FR" dirty="0" smtClean="0"/>
          </a:p>
        </p:txBody>
      </p:sp>
    </p:spTree>
    <p:extLst>
      <p:ext uri="{BB962C8B-B14F-4D97-AF65-F5344CB8AC3E}">
        <p14:creationId xmlns:p14="http://schemas.microsoft.com/office/powerpoint/2010/main" val="3451749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447817"/>
            <a:ext cx="7886700" cy="818866"/>
          </a:xfrm>
        </p:spPr>
        <p:txBody>
          <a:bodyPr/>
          <a:lstStyle/>
          <a:p>
            <a:pPr algn="ctr"/>
            <a:r>
              <a:rPr lang="lv-LV" dirty="0"/>
              <a:t>Əsas mərhələlər</a:t>
            </a:r>
            <a:endParaRPr lang="en-GB" dirty="0"/>
          </a:p>
        </p:txBody>
      </p:sp>
      <p:graphicFrame>
        <p:nvGraphicFramePr>
          <p:cNvPr id="3" name="Diagram 2"/>
          <p:cNvGraphicFramePr/>
          <p:nvPr>
            <p:extLst>
              <p:ext uri="{D42A27DB-BD31-4B8C-83A1-F6EECF244321}">
                <p14:modId xmlns:p14="http://schemas.microsoft.com/office/powerpoint/2010/main" val="2112771540"/>
              </p:ext>
            </p:extLst>
          </p:nvPr>
        </p:nvGraphicFramePr>
        <p:xfrm>
          <a:off x="398417" y="1452995"/>
          <a:ext cx="8419011" cy="440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26665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3200" dirty="0" smtClean="0">
                <a:solidFill>
                  <a:srgbClr val="0000FF"/>
                </a:solidFill>
              </a:rPr>
              <a:t>Səfərdən öncə ekspertlərin işi</a:t>
            </a:r>
            <a:endParaRPr lang="fr-FR" sz="3200" dirty="0">
              <a:solidFill>
                <a:srgbClr val="0000FF"/>
              </a:solidFill>
            </a:endParaRPr>
          </a:p>
        </p:txBody>
      </p:sp>
      <p:sp>
        <p:nvSpPr>
          <p:cNvPr id="3" name="Espace réservé du contenu 2"/>
          <p:cNvSpPr>
            <a:spLocks noGrp="1"/>
          </p:cNvSpPr>
          <p:nvPr>
            <p:ph idx="1"/>
          </p:nvPr>
        </p:nvSpPr>
        <p:spPr/>
        <p:txBody>
          <a:bodyPr>
            <a:normAutofit fontScale="92500" lnSpcReduction="10000"/>
          </a:bodyPr>
          <a:lstStyle/>
          <a:p>
            <a:r>
              <a:rPr lang="fr-FR" sz="2400" dirty="0" smtClean="0"/>
              <a:t>- </a:t>
            </a:r>
            <a:r>
              <a:rPr lang="az-Latn-AZ" sz="2400" dirty="0" smtClean="0"/>
              <a:t>Ekspert qrupu </a:t>
            </a:r>
            <a:r>
              <a:rPr lang="az-Latn-AZ" sz="2400" dirty="0" err="1" smtClean="0"/>
              <a:t>qiymətləndirmə</a:t>
            </a:r>
            <a:r>
              <a:rPr lang="az-Latn-AZ" sz="2400" dirty="0" smtClean="0"/>
              <a:t> agentliyi tərəfindən </a:t>
            </a:r>
            <a:r>
              <a:rPr lang="fr-FR" sz="2400" dirty="0" smtClean="0"/>
              <a:t>(AN</a:t>
            </a:r>
            <a:r>
              <a:rPr lang="az-Latn-AZ" sz="2400" dirty="0" smtClean="0"/>
              <a:t>İ</a:t>
            </a:r>
            <a:r>
              <a:rPr lang="fr-FR" sz="2400" dirty="0" smtClean="0"/>
              <a:t>)</a:t>
            </a:r>
            <a:r>
              <a:rPr lang="az-Latn-AZ" sz="2400" dirty="0" smtClean="0"/>
              <a:t> təşkil olunan təlim sessiyasında iştirak edir</a:t>
            </a:r>
            <a:endParaRPr lang="fr-FR" sz="2400" dirty="0" smtClean="0"/>
          </a:p>
          <a:p>
            <a:pPr marL="342900" lvl="3" indent="-342900">
              <a:buFont typeface="Arial"/>
              <a:buChar char="•"/>
            </a:pPr>
            <a:r>
              <a:rPr lang="fr-FR" sz="2400" dirty="0" smtClean="0"/>
              <a:t>- </a:t>
            </a:r>
            <a:r>
              <a:rPr lang="az-Latn-AZ" sz="2400" dirty="0" smtClean="0"/>
              <a:t>Hər bir ekspert </a:t>
            </a:r>
            <a:r>
              <a:rPr lang="az-Latn-AZ" sz="2400" b="1" dirty="0" smtClean="0"/>
              <a:t>Təhsil proqramlarının </a:t>
            </a:r>
            <a:r>
              <a:rPr lang="az-Latn-AZ" sz="2400" b="1" dirty="0" err="1" smtClean="0"/>
              <a:t>qiymətləndirilməsi</a:t>
            </a:r>
            <a:r>
              <a:rPr lang="az-Latn-AZ" sz="2400" b="1" dirty="0" smtClean="0"/>
              <a:t> metodologiyaları və tələbləri əl kitabçası </a:t>
            </a:r>
            <a:r>
              <a:rPr lang="az-Latn-AZ" sz="2400" dirty="0" smtClean="0"/>
              <a:t>ilə tanış olur </a:t>
            </a:r>
          </a:p>
          <a:p>
            <a:pPr marL="342900" lvl="3" indent="-342900">
              <a:buFont typeface="Arial"/>
              <a:buChar char="•"/>
            </a:pPr>
            <a:r>
              <a:rPr lang="fr-FR" sz="2400" dirty="0" smtClean="0"/>
              <a:t>- </a:t>
            </a:r>
            <a:r>
              <a:rPr lang="az-Latn-AZ" sz="2400" dirty="0" smtClean="0"/>
              <a:t>Komitənin prezidenti və Agentlik tapşırıqları ekspertlər arasında bölüşdürür</a:t>
            </a:r>
            <a:endParaRPr lang="fr-FR" sz="2400" dirty="0" smtClean="0"/>
          </a:p>
          <a:p>
            <a:r>
              <a:rPr lang="fr-FR" sz="2400" dirty="0" smtClean="0"/>
              <a:t>- </a:t>
            </a:r>
            <a:r>
              <a:rPr lang="az-Latn-AZ" sz="2400" dirty="0" smtClean="0"/>
              <a:t>ÖTH hər bir ekspert tərəfindən təhlil edilir və qeydləri bütün qrupla bölüşdürülür</a:t>
            </a:r>
            <a:endParaRPr lang="fr-FR" sz="2400" dirty="0" smtClean="0"/>
          </a:p>
          <a:p>
            <a:r>
              <a:rPr lang="fr-FR" sz="2400" dirty="0" smtClean="0"/>
              <a:t>- </a:t>
            </a:r>
            <a:r>
              <a:rPr lang="az-Latn-AZ" sz="2400" dirty="0" smtClean="0"/>
              <a:t>Hər bir ekspert </a:t>
            </a:r>
            <a:r>
              <a:rPr lang="az-Latn-AZ" sz="2400" dirty="0" smtClean="0"/>
              <a:t>sahə səfəri ərzində veriləcək suallar daxil olmaqla </a:t>
            </a:r>
            <a:r>
              <a:rPr lang="az-Latn-AZ" sz="2400" dirty="0" smtClean="0"/>
              <a:t>fərql</a:t>
            </a:r>
            <a:r>
              <a:rPr lang="az-Latn-AZ" sz="2400" dirty="0" smtClean="0"/>
              <a:t>i fayllar hazırlayır (öz sahəsinə uyğun olaraq)</a:t>
            </a:r>
            <a:endParaRPr lang="fr-FR" sz="2400" dirty="0" smtClean="0"/>
          </a:p>
          <a:p>
            <a:pPr lvl="1"/>
            <a:r>
              <a:rPr lang="az-Latn-AZ" sz="2000" dirty="0" smtClean="0"/>
              <a:t>..... cümləsində qeyd </a:t>
            </a:r>
            <a:r>
              <a:rPr lang="az-Latn-AZ" sz="2000" dirty="0" err="1" smtClean="0"/>
              <a:t>olunanlara</a:t>
            </a:r>
            <a:r>
              <a:rPr lang="az-Latn-AZ" sz="2000" dirty="0" smtClean="0"/>
              <a:t> dair sübut təmin edə bilərsiniz?</a:t>
            </a:r>
          </a:p>
          <a:p>
            <a:pPr lvl="1"/>
            <a:r>
              <a:rPr lang="az-Latn-AZ" sz="2000" dirty="0" smtClean="0"/>
              <a:t>Bunun işlək olduğunu necə bilərsiniz?</a:t>
            </a:r>
          </a:p>
          <a:p>
            <a:pPr lvl="1"/>
            <a:r>
              <a:rPr lang="az-Latn-AZ" sz="2000" dirty="0" smtClean="0"/>
              <a:t>Vəziyyəti </a:t>
            </a:r>
            <a:r>
              <a:rPr lang="az-Latn-AZ" sz="2000" dirty="0" err="1" smtClean="0"/>
              <a:t>yaxşılaşdırmaq</a:t>
            </a:r>
            <a:r>
              <a:rPr lang="az-Latn-AZ" sz="2000" dirty="0" smtClean="0"/>
              <a:t> üçün nəyi dəyişdirmək lazımdır?</a:t>
            </a:r>
            <a:endParaRPr lang="en-GB" sz="2000" dirty="0"/>
          </a:p>
          <a:p>
            <a:endParaRPr lang="fr-FR" sz="1800" dirty="0" smtClean="0"/>
          </a:p>
          <a:p>
            <a:endParaRPr lang="fr-FR" dirty="0"/>
          </a:p>
        </p:txBody>
      </p:sp>
    </p:spTree>
    <p:extLst>
      <p:ext uri="{BB962C8B-B14F-4D97-AF65-F5344CB8AC3E}">
        <p14:creationId xmlns:p14="http://schemas.microsoft.com/office/powerpoint/2010/main" val="128278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2800" dirty="0" smtClean="0">
                <a:solidFill>
                  <a:srgbClr val="0000FF"/>
                </a:solidFill>
              </a:rPr>
              <a:t>Təhsil proqramı üzrə təhlilin müxtəlif hissələri</a:t>
            </a:r>
            <a:endParaRPr lang="fr-FR" sz="2800" dirty="0">
              <a:solidFill>
                <a:srgbClr val="0000FF"/>
              </a:solidFill>
            </a:endParaRPr>
          </a:p>
        </p:txBody>
      </p:sp>
      <p:sp>
        <p:nvSpPr>
          <p:cNvPr id="3" name="Espace réservé du contenu 2"/>
          <p:cNvSpPr>
            <a:spLocks noGrp="1"/>
          </p:cNvSpPr>
          <p:nvPr>
            <p:ph idx="1"/>
          </p:nvPr>
        </p:nvSpPr>
        <p:spPr/>
        <p:txBody>
          <a:bodyPr>
            <a:normAutofit/>
          </a:bodyPr>
          <a:lstStyle/>
          <a:p>
            <a:pPr marL="457200" lvl="0" indent="-457200">
              <a:buFont typeface="+mj-lt"/>
              <a:buAutoNum type="arabicPeriod"/>
            </a:pPr>
            <a:r>
              <a:rPr lang="en-US" sz="2400" dirty="0" err="1" smtClean="0"/>
              <a:t>Proqramın</a:t>
            </a:r>
            <a:r>
              <a:rPr lang="en-US" sz="2400" dirty="0" smtClean="0"/>
              <a:t> </a:t>
            </a:r>
            <a:r>
              <a:rPr lang="en-US" sz="2400" dirty="0" err="1"/>
              <a:t>hədəfləri</a:t>
            </a:r>
            <a:r>
              <a:rPr lang="en-US" sz="2400" dirty="0"/>
              <a:t> </a:t>
            </a:r>
            <a:r>
              <a:rPr lang="en-US" sz="2400" dirty="0" err="1"/>
              <a:t>və</a:t>
            </a:r>
            <a:r>
              <a:rPr lang="en-US" sz="2400" dirty="0"/>
              <a:t> </a:t>
            </a:r>
            <a:r>
              <a:rPr lang="en-US" sz="2400" dirty="0" err="1"/>
              <a:t>təlim</a:t>
            </a:r>
            <a:r>
              <a:rPr lang="en-US" sz="2400" dirty="0"/>
              <a:t> </a:t>
            </a:r>
            <a:r>
              <a:rPr lang="en-US" sz="2400" dirty="0" err="1"/>
              <a:t>nəticələri</a:t>
            </a:r>
            <a:r>
              <a:rPr lang="en-US" sz="2400" dirty="0"/>
              <a:t> </a:t>
            </a:r>
          </a:p>
          <a:p>
            <a:pPr marL="457200" lvl="0" indent="-457200">
              <a:buFont typeface="+mj-lt"/>
              <a:buAutoNum type="arabicPeriod"/>
            </a:pPr>
            <a:r>
              <a:rPr lang="en-US" sz="2400" dirty="0" err="1"/>
              <a:t>Tədris</a:t>
            </a:r>
            <a:r>
              <a:rPr lang="en-US" sz="2400" dirty="0"/>
              <a:t> </a:t>
            </a:r>
            <a:r>
              <a:rPr lang="en-US" sz="2400" dirty="0" err="1"/>
              <a:t>planının</a:t>
            </a:r>
            <a:r>
              <a:rPr lang="en-US" sz="2400" dirty="0"/>
              <a:t> (</a:t>
            </a:r>
            <a:r>
              <a:rPr lang="en-US" sz="2400" dirty="0" err="1"/>
              <a:t>kurikulumun</a:t>
            </a:r>
            <a:r>
              <a:rPr lang="en-US" sz="2400" dirty="0"/>
              <a:t>) </a:t>
            </a:r>
            <a:r>
              <a:rPr lang="en-US" sz="2400" dirty="0" err="1"/>
              <a:t>hazırlanması</a:t>
            </a:r>
            <a:r>
              <a:rPr lang="en-US" sz="2400" dirty="0"/>
              <a:t> </a:t>
            </a:r>
          </a:p>
          <a:p>
            <a:pPr marL="457200" lvl="0" indent="-457200">
              <a:buFont typeface="+mj-lt"/>
              <a:buAutoNum type="arabicPeriod"/>
            </a:pPr>
            <a:r>
              <a:rPr lang="en-US" sz="2400" dirty="0"/>
              <a:t>Professor-</a:t>
            </a:r>
            <a:r>
              <a:rPr lang="en-US" sz="2400" dirty="0" err="1"/>
              <a:t>müəllim</a:t>
            </a:r>
            <a:r>
              <a:rPr lang="en-US" sz="2400" dirty="0"/>
              <a:t> </a:t>
            </a:r>
            <a:r>
              <a:rPr lang="en-US" sz="2400" dirty="0" err="1"/>
              <a:t>heyəti</a:t>
            </a:r>
            <a:endParaRPr lang="en-US" sz="2400" dirty="0"/>
          </a:p>
          <a:p>
            <a:pPr marL="457200" lvl="0" indent="-457200">
              <a:buFont typeface="+mj-lt"/>
              <a:buAutoNum type="arabicPeriod"/>
            </a:pPr>
            <a:r>
              <a:rPr lang="en-US" sz="2400" dirty="0" err="1"/>
              <a:t>Resurslar</a:t>
            </a:r>
            <a:r>
              <a:rPr lang="en-US" sz="2400" dirty="0"/>
              <a:t> </a:t>
            </a:r>
            <a:r>
              <a:rPr lang="en-US" sz="2400" dirty="0" err="1"/>
              <a:t>və</a:t>
            </a:r>
            <a:r>
              <a:rPr lang="en-US" sz="2400" dirty="0"/>
              <a:t> </a:t>
            </a:r>
            <a:r>
              <a:rPr lang="en-US" sz="2400" dirty="0" err="1"/>
              <a:t>təlim</a:t>
            </a:r>
            <a:r>
              <a:rPr lang="en-US" sz="2400" dirty="0"/>
              <a:t> </a:t>
            </a:r>
            <a:r>
              <a:rPr lang="en-US" sz="2400" dirty="0" err="1"/>
              <a:t>nəticələri</a:t>
            </a:r>
            <a:r>
              <a:rPr lang="en-US" sz="2400" dirty="0"/>
              <a:t> </a:t>
            </a:r>
          </a:p>
          <a:p>
            <a:pPr marL="457200" lvl="0" indent="-457200">
              <a:buFont typeface="+mj-lt"/>
              <a:buAutoNum type="arabicPeriod"/>
            </a:pPr>
            <a:r>
              <a:rPr lang="en-US" sz="2400" dirty="0" err="1"/>
              <a:t>Təlim</a:t>
            </a:r>
            <a:r>
              <a:rPr lang="en-US" sz="2400" dirty="0"/>
              <a:t> </a:t>
            </a:r>
            <a:r>
              <a:rPr lang="en-US" sz="2400" dirty="0" err="1"/>
              <a:t>prosesi</a:t>
            </a:r>
            <a:r>
              <a:rPr lang="en-US" sz="2400" dirty="0"/>
              <a:t> </a:t>
            </a:r>
            <a:r>
              <a:rPr lang="en-US" sz="2400" dirty="0" err="1"/>
              <a:t>və</a:t>
            </a:r>
            <a:r>
              <a:rPr lang="en-US" sz="2400" dirty="0"/>
              <a:t> </a:t>
            </a:r>
            <a:r>
              <a:rPr lang="en-US" sz="2400" dirty="0" err="1"/>
              <a:t>tələbə</a:t>
            </a:r>
            <a:r>
              <a:rPr lang="en-US" sz="2400" dirty="0"/>
              <a:t> </a:t>
            </a:r>
            <a:r>
              <a:rPr lang="en-US" sz="2400" dirty="0" err="1"/>
              <a:t>nailiyyətlərinin</a:t>
            </a:r>
            <a:r>
              <a:rPr lang="en-US" sz="2400" dirty="0"/>
              <a:t> </a:t>
            </a:r>
            <a:r>
              <a:rPr lang="en-US" sz="2400" dirty="0" err="1"/>
              <a:t>qiymətləndirilməsi</a:t>
            </a:r>
            <a:r>
              <a:rPr lang="en-US" sz="2400" dirty="0"/>
              <a:t> </a:t>
            </a:r>
          </a:p>
          <a:p>
            <a:pPr marL="457200" lvl="0" indent="-457200">
              <a:buFont typeface="+mj-lt"/>
              <a:buAutoNum type="arabicPeriod"/>
            </a:pPr>
            <a:r>
              <a:rPr lang="en-US" sz="2400" dirty="0" err="1"/>
              <a:t>Təhsil</a:t>
            </a:r>
            <a:r>
              <a:rPr lang="en-US" sz="2400" dirty="0"/>
              <a:t> </a:t>
            </a:r>
            <a:r>
              <a:rPr lang="en-US" sz="2400" dirty="0" err="1"/>
              <a:t>proqramının</a:t>
            </a:r>
            <a:r>
              <a:rPr lang="en-US" sz="2400" dirty="0"/>
              <a:t> </a:t>
            </a:r>
            <a:r>
              <a:rPr lang="en-US" sz="2400" dirty="0" err="1"/>
              <a:t>idarə</a:t>
            </a:r>
            <a:r>
              <a:rPr lang="en-US" sz="2400" dirty="0"/>
              <a:t> </a:t>
            </a:r>
            <a:r>
              <a:rPr lang="en-US" sz="2400" dirty="0" err="1"/>
              <a:t>edilməsi</a:t>
            </a:r>
            <a:endParaRPr lang="en-US" sz="2400" dirty="0"/>
          </a:p>
          <a:p>
            <a:pPr marL="514350" indent="-514350">
              <a:buAutoNum type="arabicPeriod"/>
            </a:pPr>
            <a:endParaRPr lang="fr-FR" sz="2400" dirty="0" smtClean="0"/>
          </a:p>
          <a:p>
            <a:pPr marL="514350" indent="-514350">
              <a:buAutoNum type="arabicPeriod"/>
            </a:pPr>
            <a:endParaRPr lang="fr-FR" sz="2400" dirty="0"/>
          </a:p>
          <a:p>
            <a:pPr marL="0" indent="0">
              <a:buNone/>
            </a:pPr>
            <a:r>
              <a:rPr lang="az-Latn-AZ" sz="2400" dirty="0" smtClean="0"/>
              <a:t>ÖTH, eləcə də hesabat bu plana uyğun </a:t>
            </a:r>
            <a:r>
              <a:rPr lang="az-Latn-AZ" sz="2400" dirty="0" err="1" smtClean="0"/>
              <a:t>aparılmalıdır</a:t>
            </a:r>
            <a:endParaRPr lang="fr-FR" sz="2400" dirty="0"/>
          </a:p>
        </p:txBody>
      </p:sp>
    </p:spTree>
    <p:extLst>
      <p:ext uri="{BB962C8B-B14F-4D97-AF65-F5344CB8AC3E}">
        <p14:creationId xmlns:p14="http://schemas.microsoft.com/office/powerpoint/2010/main" val="3721589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dirty="0" smtClean="0"/>
              <a:t>Sahə səfərindən öncə qruplarda iş</a:t>
            </a:r>
            <a:endParaRPr lang="fr-FR" dirty="0"/>
          </a:p>
        </p:txBody>
      </p:sp>
      <p:sp>
        <p:nvSpPr>
          <p:cNvPr id="3" name="Espace réservé du contenu 2"/>
          <p:cNvSpPr>
            <a:spLocks noGrp="1"/>
          </p:cNvSpPr>
          <p:nvPr>
            <p:ph idx="1"/>
          </p:nvPr>
        </p:nvSpPr>
        <p:spPr>
          <a:xfrm>
            <a:off x="457200" y="1600200"/>
            <a:ext cx="8229600" cy="4749800"/>
          </a:xfrm>
        </p:spPr>
        <p:txBody>
          <a:bodyPr>
            <a:normAutofit fontScale="77500" lnSpcReduction="20000"/>
          </a:bodyPr>
          <a:lstStyle/>
          <a:p>
            <a:endParaRPr lang="az-Latn-AZ" dirty="0" smtClean="0"/>
          </a:p>
          <a:p>
            <a:r>
              <a:rPr lang="az-Latn-AZ" dirty="0" smtClean="0"/>
              <a:t>Özünütəhlil hesabatının nəzərdən keçirilməsi</a:t>
            </a:r>
            <a:endParaRPr lang="en-GB" dirty="0"/>
          </a:p>
          <a:p>
            <a:pPr lvl="1"/>
            <a:r>
              <a:rPr lang="az-Latn-AZ" dirty="0" smtClean="0"/>
              <a:t>Hər bir qrup müəyyən </a:t>
            </a:r>
            <a:r>
              <a:rPr lang="az-Latn-AZ" dirty="0" err="1" smtClean="0"/>
              <a:t>qiymətləndirmə</a:t>
            </a:r>
            <a:r>
              <a:rPr lang="az-Latn-AZ" dirty="0" smtClean="0"/>
              <a:t> sahələri ilə diqqətlə tanış olur</a:t>
            </a:r>
          </a:p>
          <a:p>
            <a:pPr lvl="1"/>
            <a:r>
              <a:rPr lang="az-Latn-AZ" dirty="0" smtClean="0"/>
              <a:t>Hər bir qrup ATM tərəfindən təmin edilən məlumatı təhlil edərək </a:t>
            </a:r>
            <a:r>
              <a:rPr lang="az-Latn-AZ" dirty="0" err="1" smtClean="0"/>
              <a:t>aşağıdakıları</a:t>
            </a:r>
            <a:r>
              <a:rPr lang="az-Latn-AZ" dirty="0" smtClean="0"/>
              <a:t> müəyyən edir:</a:t>
            </a:r>
            <a:endParaRPr lang="en-GB" dirty="0"/>
          </a:p>
          <a:p>
            <a:pPr lvl="2"/>
            <a:r>
              <a:rPr lang="az-Latn-AZ" dirty="0" smtClean="0"/>
              <a:t>meyarların </a:t>
            </a:r>
            <a:r>
              <a:rPr lang="az-Latn-AZ" dirty="0" err="1" smtClean="0"/>
              <a:t>qiymətləndirilməsi</a:t>
            </a:r>
            <a:r>
              <a:rPr lang="az-Latn-AZ" dirty="0" smtClean="0"/>
              <a:t> üçün kifayətdir</a:t>
            </a:r>
          </a:p>
          <a:p>
            <a:pPr lvl="2"/>
            <a:r>
              <a:rPr lang="az-Latn-AZ" dirty="0" smtClean="0"/>
              <a:t>aydın və hərtərəflidir</a:t>
            </a:r>
          </a:p>
          <a:p>
            <a:pPr lvl="2"/>
            <a:r>
              <a:rPr lang="az-Latn-AZ" dirty="0" smtClean="0"/>
              <a:t>hansı məlumatlar çatışmır</a:t>
            </a:r>
            <a:endParaRPr lang="az-Latn-AZ" dirty="0" smtClean="0"/>
          </a:p>
          <a:p>
            <a:pPr lvl="2"/>
            <a:r>
              <a:rPr lang="az-Latn-AZ" dirty="0" smtClean="0"/>
              <a:t>sahə səfərindən öncə hansı məlumatlar üçün müraciət etmək lazımdır</a:t>
            </a:r>
            <a:endParaRPr lang="en-GB" dirty="0"/>
          </a:p>
          <a:p>
            <a:pPr lvl="1"/>
            <a:endParaRPr lang="en-GB" dirty="0"/>
          </a:p>
          <a:p>
            <a:pPr lvl="1"/>
            <a:r>
              <a:rPr lang="az-Latn-AZ" dirty="0" smtClean="0"/>
              <a:t>Hər </a:t>
            </a:r>
            <a:r>
              <a:rPr lang="az-Latn-AZ" dirty="0"/>
              <a:t>bir </a:t>
            </a:r>
            <a:r>
              <a:rPr lang="az-Latn-AZ" dirty="0" smtClean="0"/>
              <a:t>qrup təmin edilməsi üçün müraciət olunacaq məlumat siyahısı daxil </a:t>
            </a:r>
            <a:r>
              <a:rPr lang="az-Latn-AZ" dirty="0"/>
              <a:t>olmaqla fərqli fayllar </a:t>
            </a:r>
            <a:r>
              <a:rPr lang="az-Latn-AZ" dirty="0" smtClean="0"/>
              <a:t>(yaxud fənn və müraciət ediləcək əlavə məlumatların sıyahısına əsasən) hazırlayır (bu məlumatın nə üçün zəruri olduğunu </a:t>
            </a:r>
            <a:r>
              <a:rPr lang="az-Latn-AZ" dirty="0" err="1" smtClean="0"/>
              <a:t>əsaslandırmaqla</a:t>
            </a:r>
            <a:r>
              <a:rPr lang="az-Latn-AZ" dirty="0" smtClean="0"/>
              <a:t>)</a:t>
            </a:r>
            <a:endParaRPr lang="en-GB" dirty="0"/>
          </a:p>
          <a:p>
            <a:endParaRPr lang="fr-FR" dirty="0"/>
          </a:p>
        </p:txBody>
      </p:sp>
    </p:spTree>
    <p:extLst>
      <p:ext uri="{BB962C8B-B14F-4D97-AF65-F5344CB8AC3E}">
        <p14:creationId xmlns:p14="http://schemas.microsoft.com/office/powerpoint/2010/main" val="15556551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26029"/>
          </a:xfrm>
        </p:spPr>
        <p:txBody>
          <a:bodyPr>
            <a:normAutofit/>
          </a:bodyPr>
          <a:lstStyle/>
          <a:p>
            <a:r>
              <a:rPr lang="az-Latn-AZ" sz="3600" dirty="0" smtClean="0">
                <a:solidFill>
                  <a:srgbClr val="0000FF"/>
                </a:solidFill>
              </a:rPr>
              <a:t>Müsahibə faylına nümunə</a:t>
            </a:r>
            <a:endParaRPr lang="fr-FR" sz="3600" dirty="0">
              <a:solidFill>
                <a:srgbClr val="0000FF"/>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80421231"/>
              </p:ext>
            </p:extLst>
          </p:nvPr>
        </p:nvGraphicFramePr>
        <p:xfrm>
          <a:off x="457200" y="1368776"/>
          <a:ext cx="8229600" cy="42062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428696">
                <a:tc>
                  <a:txBody>
                    <a:bodyPr/>
                    <a:lstStyle/>
                    <a:p>
                      <a:r>
                        <a:rPr lang="az-Latn-AZ" dirty="0" smtClean="0"/>
                        <a:t>Tarix</a:t>
                      </a:r>
                      <a:r>
                        <a:rPr lang="fr-FR" dirty="0" smtClean="0"/>
                        <a:t>:</a:t>
                      </a:r>
                      <a:endParaRPr lang="fr-FR" dirty="0" smtClean="0"/>
                    </a:p>
                    <a:p>
                      <a:r>
                        <a:rPr lang="az-Latn-AZ" dirty="0" smtClean="0"/>
                        <a:t>Əsas sahə</a:t>
                      </a:r>
                      <a:r>
                        <a:rPr lang="fr-FR" dirty="0" smtClean="0"/>
                        <a:t>: </a:t>
                      </a:r>
                      <a:r>
                        <a:rPr lang="az-Latn-AZ" baseline="0" dirty="0" smtClean="0"/>
                        <a:t>Təhsil prosesi və tələbələrin nailiyyətlərinin </a:t>
                      </a:r>
                      <a:r>
                        <a:rPr lang="az-Latn-AZ" baseline="0" dirty="0" err="1" smtClean="0"/>
                        <a:t>qiymətləndirilməsi</a:t>
                      </a:r>
                      <a:endParaRPr lang="fr-FR" baseline="0" dirty="0" smtClean="0"/>
                    </a:p>
                    <a:p>
                      <a:r>
                        <a:rPr lang="az-Latn-AZ" baseline="0" dirty="0" smtClean="0"/>
                        <a:t>Müsahibə götürülən şəxsi adı və vəzifəsi</a:t>
                      </a:r>
                      <a:r>
                        <a:rPr lang="fr-FR" baseline="0" dirty="0" smtClean="0"/>
                        <a:t>:</a:t>
                      </a:r>
                      <a:endParaRPr lang="fr-FR" baseline="0" dirty="0" smtClean="0"/>
                    </a:p>
                    <a:p>
                      <a:r>
                        <a:rPr lang="az-Latn-AZ" baseline="0" dirty="0" smtClean="0"/>
                        <a:t>Ekspertlərin adı</a:t>
                      </a:r>
                      <a:r>
                        <a:rPr lang="fr-FR" baseline="0" dirty="0" smtClean="0"/>
                        <a:t>:</a:t>
                      </a:r>
                      <a:endParaRPr lang="fr-FR" dirty="0"/>
                    </a:p>
                  </a:txBody>
                  <a:tcPr/>
                </a:tc>
                <a:extLst>
                  <a:ext uri="{0D108BD9-81ED-4DB2-BD59-A6C34878D82A}">
                    <a16:rowId xmlns:a16="http://schemas.microsoft.com/office/drawing/2014/main" val="10000"/>
                  </a:ext>
                </a:extLst>
              </a:tr>
              <a:tr h="428696">
                <a:tc>
                  <a:txBody>
                    <a:bodyPr/>
                    <a:lstStyle/>
                    <a:p>
                      <a:r>
                        <a:rPr lang="az-Latn-AZ" dirty="0" smtClean="0"/>
                        <a:t>Alt</a:t>
                      </a:r>
                      <a:r>
                        <a:rPr lang="az-Latn-AZ" baseline="0" dirty="0" smtClean="0"/>
                        <a:t> meyar</a:t>
                      </a:r>
                      <a:r>
                        <a:rPr lang="fr-FR" dirty="0" smtClean="0"/>
                        <a:t>: </a:t>
                      </a:r>
                      <a:r>
                        <a:rPr lang="az-Latn-AZ" dirty="0" smtClean="0"/>
                        <a:t>Məzunların əksəriyyətinin</a:t>
                      </a:r>
                      <a:r>
                        <a:rPr lang="az-Latn-AZ" baseline="0" dirty="0" smtClean="0"/>
                        <a:t> peşə göstəriciləri peşəkarların </a:t>
                      </a:r>
                      <a:r>
                        <a:rPr lang="az-Latn-AZ" baseline="0" dirty="0" err="1" smtClean="0"/>
                        <a:t>gözləntilərinə</a:t>
                      </a:r>
                      <a:r>
                        <a:rPr lang="az-Latn-AZ" baseline="0" dirty="0" smtClean="0"/>
                        <a:t> cavab verir</a:t>
                      </a:r>
                      <a:endParaRPr lang="fr-FR" dirty="0" smtClean="0"/>
                    </a:p>
                    <a:p>
                      <a:r>
                        <a:rPr lang="az-Latn-AZ" dirty="0" smtClean="0"/>
                        <a:t>Suallar</a:t>
                      </a:r>
                      <a:r>
                        <a:rPr lang="fr-FR" dirty="0" smtClean="0"/>
                        <a:t> </a:t>
                      </a:r>
                      <a:r>
                        <a:rPr lang="fr-FR" dirty="0" smtClean="0"/>
                        <a:t>: </a:t>
                      </a:r>
                      <a:r>
                        <a:rPr lang="az-Latn-AZ" dirty="0" smtClean="0"/>
                        <a:t>indikatorlar</a:t>
                      </a:r>
                      <a:endParaRPr lang="fr-FR" dirty="0" smtClean="0"/>
                    </a:p>
                    <a:p>
                      <a:r>
                        <a:rPr lang="az-Latn-AZ" baseline="0" dirty="0" smtClean="0"/>
                        <a:t>ÖTH-də verilmiş (yaxud çatışmayan) məlumatları nəzərə alaraq daha dəqiq olmaq</a:t>
                      </a:r>
                      <a:endParaRPr lang="fr-FR" baseline="0" dirty="0" smtClean="0"/>
                    </a:p>
                    <a:p>
                      <a:r>
                        <a:rPr lang="az-Latn-AZ" baseline="0" dirty="0" smtClean="0"/>
                        <a:t>Suallara nümunə</a:t>
                      </a:r>
                      <a:r>
                        <a:rPr lang="fr-FR" baseline="0" dirty="0" smtClean="0"/>
                        <a:t>: </a:t>
                      </a:r>
                      <a:r>
                        <a:rPr lang="az-Latn-AZ" baseline="0" dirty="0" smtClean="0"/>
                        <a:t>növbəti slayda əks olunub</a:t>
                      </a:r>
                      <a:endParaRPr lang="fr-FR" dirty="0"/>
                    </a:p>
                  </a:txBody>
                  <a:tcPr/>
                </a:tc>
                <a:extLst>
                  <a:ext uri="{0D108BD9-81ED-4DB2-BD59-A6C34878D82A}">
                    <a16:rowId xmlns:a16="http://schemas.microsoft.com/office/drawing/2014/main" val="10001"/>
                  </a:ext>
                </a:extLst>
              </a:tr>
              <a:tr h="428696">
                <a:tc>
                  <a:txBody>
                    <a:bodyPr/>
                    <a:lstStyle/>
                    <a:p>
                      <a:r>
                        <a:rPr lang="az-Latn-AZ" dirty="0" smtClean="0"/>
                        <a:t>Qeydlər</a:t>
                      </a:r>
                      <a:r>
                        <a:rPr lang="fr-FR" baseline="0" dirty="0" smtClean="0"/>
                        <a:t>: </a:t>
                      </a:r>
                      <a:r>
                        <a:rPr lang="az-Latn-AZ" baseline="0" dirty="0" smtClean="0"/>
                        <a:t>əldə etdiyiniz məlumatları və </a:t>
                      </a:r>
                      <a:r>
                        <a:rPr lang="az-Latn-AZ" baseline="0" dirty="0" err="1" smtClean="0"/>
                        <a:t>qeydlərinizi</a:t>
                      </a:r>
                      <a:r>
                        <a:rPr lang="az-Latn-AZ" baseline="0" dirty="0" smtClean="0"/>
                        <a:t> yazmağı unutmayın</a:t>
                      </a:r>
                      <a:endParaRPr lang="fr-FR" baseline="0" dirty="0" smtClean="0"/>
                    </a:p>
                    <a:p>
                      <a:endParaRPr lang="fr-FR" dirty="0"/>
                    </a:p>
                  </a:txBody>
                  <a:tcPr/>
                </a:tc>
                <a:extLst>
                  <a:ext uri="{0D108BD9-81ED-4DB2-BD59-A6C34878D82A}">
                    <a16:rowId xmlns:a16="http://schemas.microsoft.com/office/drawing/2014/main" val="10002"/>
                  </a:ext>
                </a:extLst>
              </a:tr>
              <a:tr h="428696">
                <a:tc>
                  <a:txBody>
                    <a:bodyPr/>
                    <a:lstStyle/>
                    <a:p>
                      <a:r>
                        <a:rPr lang="az-Latn-AZ" dirty="0" smtClean="0"/>
                        <a:t>Müsahibənin sonunda</a:t>
                      </a:r>
                      <a:r>
                        <a:rPr lang="fr-FR" dirty="0" smtClean="0"/>
                        <a:t>:</a:t>
                      </a:r>
                      <a:endParaRPr lang="fr-FR" dirty="0" smtClean="0"/>
                    </a:p>
                    <a:p>
                      <a:pPr marL="285750" indent="-285750">
                        <a:buFontTx/>
                        <a:buChar char="-"/>
                      </a:pPr>
                      <a:r>
                        <a:rPr lang="az-Latn-AZ" baseline="0" dirty="0" err="1" smtClean="0"/>
                        <a:t>Məlumatlandırma</a:t>
                      </a:r>
                      <a:r>
                        <a:rPr lang="az-Latn-AZ" baseline="0" dirty="0" smtClean="0"/>
                        <a:t> sessiyası zamanı qaldırılmalı məlumatlar</a:t>
                      </a:r>
                      <a:endParaRPr lang="fr-FR" baseline="0" dirty="0" smtClean="0"/>
                    </a:p>
                    <a:p>
                      <a:pPr marL="285750" indent="-285750">
                        <a:buFontTx/>
                        <a:buChar char="-"/>
                      </a:pPr>
                      <a:r>
                        <a:rPr lang="az-Latn-AZ" baseline="0" dirty="0" err="1" smtClean="0"/>
                        <a:t>Qiymətləndirmənin</a:t>
                      </a:r>
                      <a:r>
                        <a:rPr lang="az-Latn-AZ" baseline="0" dirty="0" smtClean="0"/>
                        <a:t> hesabatınızda qeyd etməyi təklif </a:t>
                      </a:r>
                      <a:r>
                        <a:rPr lang="az-Latn-AZ" baseline="0" dirty="0" err="1" smtClean="0"/>
                        <a:t>edəcəyiniz</a:t>
                      </a:r>
                      <a:r>
                        <a:rPr lang="az-Latn-AZ" baseline="0" dirty="0" smtClean="0"/>
                        <a:t> elementləri</a:t>
                      </a:r>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81141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az-Latn-AZ" sz="3200" dirty="0" smtClean="0"/>
              <a:t>Sahə səfərindən öncə ekspertlərin işi</a:t>
            </a:r>
            <a:r>
              <a:rPr lang="fr-FR" sz="3200" dirty="0" smtClean="0"/>
              <a:t/>
            </a:r>
            <a:br>
              <a:rPr lang="fr-FR" sz="3200" dirty="0" smtClean="0"/>
            </a:br>
            <a:r>
              <a:rPr lang="az-Latn-AZ" sz="3200" dirty="0" smtClean="0"/>
              <a:t>Nümunə</a:t>
            </a:r>
            <a:r>
              <a:rPr lang="fr-FR" sz="3200" dirty="0" smtClean="0"/>
              <a:t>: </a:t>
            </a:r>
            <a:r>
              <a:rPr lang="az-Latn-AZ" sz="3200" dirty="0" err="1" smtClean="0"/>
              <a:t>Komputer</a:t>
            </a:r>
            <a:r>
              <a:rPr lang="az-Latn-AZ" sz="3200" dirty="0" smtClean="0"/>
              <a:t> </a:t>
            </a:r>
            <a:r>
              <a:rPr lang="az-Latn-AZ" sz="3200" dirty="0" smtClean="0"/>
              <a:t>mühəndisliyi, </a:t>
            </a:r>
            <a:r>
              <a:rPr lang="az-Latn-AZ" sz="3200" dirty="0" smtClean="0"/>
              <a:t>ADNSU</a:t>
            </a:r>
            <a:r>
              <a:rPr lang="fr-FR" sz="3200" dirty="0" smtClean="0"/>
              <a:t/>
            </a:r>
            <a:br>
              <a:rPr lang="fr-FR" sz="3200" dirty="0" smtClean="0"/>
            </a:br>
            <a:r>
              <a:rPr lang="az-Latn-AZ" sz="3200" dirty="0" smtClean="0"/>
              <a:t>Dekana veriləcək suallar</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02040151"/>
              </p:ext>
            </p:extLst>
          </p:nvPr>
        </p:nvGraphicFramePr>
        <p:xfrm>
          <a:off x="316089" y="1698978"/>
          <a:ext cx="8229600" cy="6711244"/>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2212622">
                <a:tc>
                  <a:txBody>
                    <a:bodyPr/>
                    <a:lstStyle/>
                    <a:p>
                      <a:pPr lvl="0"/>
                      <a:r>
                        <a:rPr lang="az-Latn-AZ" sz="1800" b="1" i="1" kern="1200" dirty="0" smtClean="0">
                          <a:solidFill>
                            <a:schemeClr val="lt1"/>
                          </a:solidFill>
                          <a:effectLst/>
                          <a:latin typeface="+mn-lt"/>
                          <a:ea typeface="+mn-ea"/>
                          <a:cs typeface="+mn-cs"/>
                        </a:rPr>
                        <a:t>Güclü cəhətlər</a:t>
                      </a:r>
                      <a:endParaRPr lang="en-US" sz="1800" b="1" kern="1200" dirty="0" smtClean="0">
                        <a:solidFill>
                          <a:schemeClr val="lt1"/>
                        </a:solidFill>
                        <a:effectLst/>
                        <a:latin typeface="+mn-lt"/>
                        <a:ea typeface="+mn-ea"/>
                        <a:cs typeface="+mn-cs"/>
                      </a:endParaRPr>
                    </a:p>
                    <a:p>
                      <a:pPr lvl="0"/>
                      <a:r>
                        <a:rPr lang="en-US" sz="1800" b="1" kern="1200" dirty="0" smtClean="0">
                          <a:solidFill>
                            <a:schemeClr val="lt1"/>
                          </a:solidFill>
                          <a:effectLst/>
                          <a:latin typeface="+mn-lt"/>
                          <a:ea typeface="+mn-ea"/>
                          <a:cs typeface="+mn-cs"/>
                        </a:rPr>
                        <a:t>1. Graduates of Bachelor's Degree in Computer Engineering can work in IT departments of all fields (public and private).</a:t>
                      </a:r>
                    </a:p>
                    <a:p>
                      <a:pPr lvl="0"/>
                      <a:r>
                        <a:rPr lang="en-US" sz="1800" b="1" kern="1200" dirty="0" smtClean="0">
                          <a:solidFill>
                            <a:schemeClr val="lt1"/>
                          </a:solidFill>
                          <a:effectLst/>
                          <a:latin typeface="+mn-lt"/>
                          <a:ea typeface="+mn-ea"/>
                          <a:cs typeface="+mn-cs"/>
                        </a:rPr>
                        <a:t> 2.</a:t>
                      </a:r>
                      <a:r>
                        <a:rPr lang="en-US" sz="1800" b="1" kern="1200" baseline="0" dirty="0" smtClean="0">
                          <a:solidFill>
                            <a:schemeClr val="lt1"/>
                          </a:solidFill>
                          <a:effectLst/>
                          <a:latin typeface="+mn-lt"/>
                          <a:ea typeface="+mn-ea"/>
                          <a:cs typeface="+mn-cs"/>
                        </a:rPr>
                        <a:t> </a:t>
                      </a:r>
                      <a:r>
                        <a:rPr lang="az-Latn-AZ" sz="1800" b="1" kern="1200" dirty="0" smtClean="0">
                          <a:solidFill>
                            <a:schemeClr val="lt1"/>
                          </a:solidFill>
                          <a:effectLst/>
                          <a:latin typeface="+mn-lt"/>
                          <a:ea typeface="+mn-ea"/>
                          <a:cs typeface="+mn-cs"/>
                        </a:rPr>
                        <a:t>Proqramı </a:t>
                      </a:r>
                      <a:r>
                        <a:rPr lang="az-Latn-AZ" sz="1800" b="1" kern="1200" dirty="0" err="1" smtClean="0">
                          <a:solidFill>
                            <a:schemeClr val="lt1"/>
                          </a:solidFill>
                          <a:effectLst/>
                          <a:latin typeface="+mn-lt"/>
                          <a:ea typeface="+mn-ea"/>
                          <a:cs typeface="+mn-cs"/>
                        </a:rPr>
                        <a:t>tamamladıqdan</a:t>
                      </a:r>
                      <a:r>
                        <a:rPr lang="az-Latn-AZ" sz="1800" b="1" kern="1200" dirty="0" smtClean="0">
                          <a:solidFill>
                            <a:schemeClr val="lt1"/>
                          </a:solidFill>
                          <a:effectLst/>
                          <a:latin typeface="+mn-lt"/>
                          <a:ea typeface="+mn-ea"/>
                          <a:cs typeface="+mn-cs"/>
                        </a:rPr>
                        <a:t> sonra məzunlar təhsillərini eyni sahənin</a:t>
                      </a:r>
                      <a:r>
                        <a:rPr lang="az-Latn-AZ" sz="1800" b="1" kern="1200" baseline="0" dirty="0" smtClean="0">
                          <a:solidFill>
                            <a:schemeClr val="lt1"/>
                          </a:solidFill>
                          <a:effectLst/>
                          <a:latin typeface="+mn-lt"/>
                          <a:ea typeface="+mn-ea"/>
                          <a:cs typeface="+mn-cs"/>
                        </a:rPr>
                        <a:t> </a:t>
                      </a:r>
                      <a:r>
                        <a:rPr lang="az-Latn-AZ" sz="1800" b="1" kern="1200" dirty="0" smtClean="0">
                          <a:solidFill>
                            <a:schemeClr val="lt1"/>
                          </a:solidFill>
                          <a:effectLst/>
                          <a:latin typeface="+mn-lt"/>
                          <a:ea typeface="+mn-ea"/>
                          <a:cs typeface="+mn-cs"/>
                        </a:rPr>
                        <a:t>magistratura</a:t>
                      </a:r>
                      <a:r>
                        <a:rPr lang="az-Latn-AZ" sz="1800" b="1" kern="1200" baseline="0" dirty="0" smtClean="0">
                          <a:solidFill>
                            <a:schemeClr val="lt1"/>
                          </a:solidFill>
                          <a:effectLst/>
                          <a:latin typeface="+mn-lt"/>
                          <a:ea typeface="+mn-ea"/>
                          <a:cs typeface="+mn-cs"/>
                        </a:rPr>
                        <a:t> və doktorantura proqramlarında davam etdirə bilərlər.</a:t>
                      </a:r>
                      <a:endParaRPr lang="en-US" sz="1800" b="1" kern="1200" dirty="0" smtClean="0">
                        <a:solidFill>
                          <a:schemeClr val="lt1"/>
                        </a:solidFill>
                        <a:effectLst/>
                        <a:latin typeface="+mn-lt"/>
                        <a:ea typeface="+mn-ea"/>
                        <a:cs typeface="+mn-cs"/>
                      </a:endParaRPr>
                    </a:p>
                    <a:p>
                      <a:endParaRPr lang="fr-FR" dirty="0"/>
                    </a:p>
                  </a:txBody>
                  <a:tcPr/>
                </a:tc>
                <a:extLst>
                  <a:ext uri="{0D108BD9-81ED-4DB2-BD59-A6C34878D82A}">
                    <a16:rowId xmlns:a16="http://schemas.microsoft.com/office/drawing/2014/main" val="10000"/>
                  </a:ext>
                </a:extLst>
              </a:tr>
              <a:tr h="2212622">
                <a:tc>
                  <a:txBody>
                    <a:bodyPr/>
                    <a:lstStyle/>
                    <a:p>
                      <a:pPr marL="342900" indent="-342900">
                        <a:buAutoNum type="arabicPeriod"/>
                      </a:pPr>
                      <a:r>
                        <a:rPr lang="az-Latn-AZ" baseline="0" dirty="0" smtClean="0"/>
                        <a:t>Əlavə məlumat xahiş edin: İT şöbələrində nə qədər məzun işləyir? Hansı şöbələrdə?</a:t>
                      </a:r>
                    </a:p>
                    <a:p>
                      <a:pPr marL="342900" indent="-342900">
                        <a:buAutoNum type="arabicPeriod"/>
                      </a:pPr>
                      <a:r>
                        <a:rPr lang="az-Latn-AZ" baseline="0" dirty="0" err="1" smtClean="0"/>
                        <a:t>Tələbələrinizin</a:t>
                      </a:r>
                      <a:r>
                        <a:rPr lang="az-Latn-AZ" baseline="0" dirty="0" smtClean="0"/>
                        <a:t> iş təminatı ilə bağlı məlumatları necə </a:t>
                      </a:r>
                      <a:r>
                        <a:rPr lang="az-Latn-AZ" baseline="0" dirty="0" err="1" smtClean="0"/>
                        <a:t>toplayırsınız</a:t>
                      </a:r>
                      <a:r>
                        <a:rPr lang="az-Latn-AZ" baseline="0" dirty="0" smtClean="0"/>
                        <a:t>?</a:t>
                      </a:r>
                    </a:p>
                    <a:p>
                      <a:pPr marL="342900" indent="-342900">
                        <a:buAutoNum type="arabicPeriod"/>
                      </a:pPr>
                      <a:r>
                        <a:rPr lang="az-Latn-AZ" baseline="0" dirty="0" smtClean="0"/>
                        <a:t>Karyera mərkəzinə gələn tələbələrin sayı barədə məlumatınız varmı?</a:t>
                      </a:r>
                    </a:p>
                    <a:p>
                      <a:pPr marL="0" indent="0">
                        <a:buNone/>
                      </a:pPr>
                      <a:r>
                        <a:rPr lang="az-Latn-AZ" baseline="0" dirty="0" smtClean="0"/>
                        <a:t>       Karyera mərkəzinin işi necə qurulub (insanların sayı, iş yerləri barədə məlumat...)</a:t>
                      </a:r>
                      <a:endParaRPr lang="fr-FR" baseline="0" dirty="0" smtClean="0"/>
                    </a:p>
                    <a:p>
                      <a:pPr marL="342900" indent="-342900">
                        <a:buAutoNum type="arabicPeriod"/>
                      </a:pPr>
                      <a:endParaRPr lang="fr-FR" dirty="0" smtClean="0"/>
                    </a:p>
                    <a:p>
                      <a:pPr marL="342900" indent="-342900">
                        <a:buAutoNum type="arabicPeriod"/>
                      </a:pPr>
                      <a:r>
                        <a:rPr lang="az-Latn-AZ" dirty="0" smtClean="0"/>
                        <a:t>Nə qədər tələbə təhsillərini magistratura proqramında davam etdirir?</a:t>
                      </a:r>
                    </a:p>
                    <a:p>
                      <a:pPr marL="342900" indent="-342900">
                        <a:buAutoNum type="arabicPeriod"/>
                      </a:pPr>
                      <a:r>
                        <a:rPr lang="az-Latn-AZ" dirty="0" smtClean="0"/>
                        <a:t>Onlar necə qəbul edilir?</a:t>
                      </a:r>
                      <a:endParaRPr lang="fr-FR" dirty="0"/>
                    </a:p>
                  </a:txBody>
                  <a:tcPr/>
                </a:tc>
                <a:extLst>
                  <a:ext uri="{0D108BD9-81ED-4DB2-BD59-A6C34878D82A}">
                    <a16:rowId xmlns:a16="http://schemas.microsoft.com/office/drawing/2014/main" val="10001"/>
                  </a:ext>
                </a:extLst>
              </a:tr>
              <a:tr h="2212622">
                <a:tc>
                  <a:txBody>
                    <a:bodyPr/>
                    <a:lstStyle/>
                    <a:p>
                      <a:pPr marL="342900" indent="-342900">
                        <a:buAutoNum type="arabicPeriod"/>
                      </a:pPr>
                      <a:endParaRPr lang="fr-FR" dirty="0"/>
                    </a:p>
                  </a:txBody>
                  <a:tcPr/>
                </a:tc>
                <a:extLst>
                  <a:ext uri="{0D108BD9-81ED-4DB2-BD59-A6C34878D82A}">
                    <a16:rowId xmlns:a16="http://schemas.microsoft.com/office/drawing/2014/main" val="1868967556"/>
                  </a:ext>
                </a:extLst>
              </a:tr>
            </a:tbl>
          </a:graphicData>
        </a:graphic>
      </p:graphicFrame>
    </p:spTree>
    <p:extLst>
      <p:ext uri="{BB962C8B-B14F-4D97-AF65-F5344CB8AC3E}">
        <p14:creationId xmlns:p14="http://schemas.microsoft.com/office/powerpoint/2010/main" val="20920501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2800" dirty="0"/>
              <a:t>Sahə səfərindən öncə ekspertlərin işi</a:t>
            </a:r>
            <a:r>
              <a:rPr lang="fr-FR" sz="2800" dirty="0"/>
              <a:t/>
            </a:r>
            <a:br>
              <a:rPr lang="fr-FR" sz="2800" dirty="0"/>
            </a:br>
            <a:r>
              <a:rPr lang="az-Latn-AZ" sz="2800" dirty="0"/>
              <a:t>Nümunə</a:t>
            </a:r>
            <a:r>
              <a:rPr lang="fr-FR" sz="2800" dirty="0"/>
              <a:t>: </a:t>
            </a:r>
            <a:r>
              <a:rPr lang="az-Latn-AZ" sz="2800" dirty="0" err="1"/>
              <a:t>Komputer</a:t>
            </a:r>
            <a:r>
              <a:rPr lang="az-Latn-AZ" sz="2800" dirty="0"/>
              <a:t> mühəndisliyi, ADNSU</a:t>
            </a:r>
            <a:endParaRPr lang="fr-FR" sz="2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67988095"/>
              </p:ext>
            </p:extLst>
          </p:nvPr>
        </p:nvGraphicFramePr>
        <p:xfrm>
          <a:off x="457200" y="1600200"/>
          <a:ext cx="8229600" cy="21031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r>
                        <a:rPr lang="en-US" sz="1800" b="1" kern="1200" dirty="0" smtClean="0">
                          <a:solidFill>
                            <a:schemeClr val="lt1"/>
                          </a:solidFill>
                          <a:effectLst/>
                          <a:latin typeface="+mn-lt"/>
                          <a:ea typeface="+mn-ea"/>
                          <a:cs typeface="+mn-cs"/>
                        </a:rPr>
                        <a:t>2.5</a:t>
                      </a:r>
                      <a:r>
                        <a:rPr lang="en-US" sz="1800" b="1" i="1" kern="1200" dirty="0" smtClean="0">
                          <a:solidFill>
                            <a:schemeClr val="lt1"/>
                          </a:solidFill>
                          <a:effectLst/>
                          <a:latin typeface="+mn-lt"/>
                          <a:ea typeface="+mn-ea"/>
                          <a:cs typeface="+mn-cs"/>
                        </a:rPr>
                        <a:t>. </a:t>
                      </a:r>
                      <a:r>
                        <a:rPr lang="az-Latn-AZ" sz="1800" b="1" i="1" kern="1200" dirty="0" smtClean="0">
                          <a:solidFill>
                            <a:schemeClr val="lt1"/>
                          </a:solidFill>
                          <a:effectLst/>
                          <a:latin typeface="+mn-lt"/>
                          <a:ea typeface="+mn-ea"/>
                          <a:cs typeface="+mn-cs"/>
                        </a:rPr>
                        <a:t>Fənlərin/modulların tədris metodları </a:t>
                      </a:r>
                      <a:r>
                        <a:rPr lang="az-Latn-AZ" sz="1800" b="1" i="1" kern="1200" dirty="0" err="1" smtClean="0">
                          <a:solidFill>
                            <a:schemeClr val="lt1"/>
                          </a:solidFill>
                          <a:effectLst/>
                          <a:latin typeface="+mn-lt"/>
                          <a:ea typeface="+mn-ea"/>
                          <a:cs typeface="+mn-cs"/>
                        </a:rPr>
                        <a:t>innovativdir</a:t>
                      </a:r>
                      <a:r>
                        <a:rPr lang="az-Latn-AZ" sz="1800" b="1" i="1" kern="1200" baseline="0" dirty="0" smtClean="0">
                          <a:solidFill>
                            <a:schemeClr val="lt1"/>
                          </a:solidFill>
                          <a:effectLst/>
                          <a:latin typeface="+mn-lt"/>
                          <a:ea typeface="+mn-ea"/>
                          <a:cs typeface="+mn-cs"/>
                        </a:rPr>
                        <a:t> və gözlənilən təlim nəticələrinin əldə </a:t>
                      </a:r>
                      <a:r>
                        <a:rPr lang="az-Latn-AZ" sz="1800" b="1" i="1" kern="1200" baseline="0" dirty="0" err="1" smtClean="0">
                          <a:solidFill>
                            <a:schemeClr val="lt1"/>
                          </a:solidFill>
                          <a:effectLst/>
                          <a:latin typeface="+mn-lt"/>
                          <a:ea typeface="+mn-ea"/>
                          <a:cs typeface="+mn-cs"/>
                        </a:rPr>
                        <a:t>olunmasını</a:t>
                      </a:r>
                      <a:r>
                        <a:rPr lang="az-Latn-AZ" sz="1800" b="1" i="1" kern="1200" baseline="0" dirty="0" smtClean="0">
                          <a:solidFill>
                            <a:schemeClr val="lt1"/>
                          </a:solidFill>
                          <a:effectLst/>
                          <a:latin typeface="+mn-lt"/>
                          <a:ea typeface="+mn-ea"/>
                          <a:cs typeface="+mn-cs"/>
                        </a:rPr>
                        <a:t> dəstəkləyir</a:t>
                      </a:r>
                      <a:r>
                        <a:rPr lang="en-US" sz="1800" b="1" i="1" kern="1200" dirty="0" smtClean="0">
                          <a:solidFill>
                            <a:schemeClr val="lt1"/>
                          </a:solidFill>
                          <a:effectLst/>
                          <a:latin typeface="+mn-lt"/>
                          <a:ea typeface="+mn-ea"/>
                          <a:cs typeface="+mn-cs"/>
                        </a:rPr>
                        <a:t>;</a:t>
                      </a:r>
                      <a:endParaRPr lang="en-US" sz="1800" b="1" i="1" kern="1200" dirty="0" smtClean="0">
                        <a:solidFill>
                          <a:schemeClr val="lt1"/>
                        </a:solidFill>
                        <a:effectLst/>
                        <a:latin typeface="+mn-lt"/>
                        <a:ea typeface="+mn-ea"/>
                        <a:cs typeface="+mn-cs"/>
                      </a:endParaRPr>
                    </a:p>
                    <a:p>
                      <a:pPr lvl="0"/>
                      <a:r>
                        <a:rPr lang="az-Latn-AZ" sz="1800" b="1" kern="1200" dirty="0" err="1" smtClean="0">
                          <a:solidFill>
                            <a:schemeClr val="lt1"/>
                          </a:solidFill>
                          <a:effectLst/>
                          <a:latin typeface="+mn-lt"/>
                          <a:ea typeface="+mn-ea"/>
                          <a:cs typeface="+mn-cs"/>
                        </a:rPr>
                        <a:t>İnnovativ</a:t>
                      </a:r>
                      <a:r>
                        <a:rPr lang="az-Latn-AZ" sz="1800" b="1" kern="1200" baseline="0" dirty="0" smtClean="0">
                          <a:solidFill>
                            <a:schemeClr val="lt1"/>
                          </a:solidFill>
                          <a:effectLst/>
                          <a:latin typeface="+mn-lt"/>
                          <a:ea typeface="+mn-ea"/>
                          <a:cs typeface="+mn-cs"/>
                        </a:rPr>
                        <a:t> </a:t>
                      </a:r>
                      <a:r>
                        <a:rPr lang="az-Latn-AZ" sz="1800" b="1" kern="1200" baseline="0" dirty="0" err="1" smtClean="0">
                          <a:solidFill>
                            <a:schemeClr val="lt1"/>
                          </a:solidFill>
                          <a:effectLst/>
                          <a:latin typeface="+mn-lt"/>
                          <a:ea typeface="+mn-ea"/>
                          <a:cs typeface="+mn-cs"/>
                        </a:rPr>
                        <a:t>tədir</a:t>
                      </a:r>
                      <a:r>
                        <a:rPr lang="az-Latn-AZ" sz="1800" b="1" kern="1200" baseline="0" dirty="0" smtClean="0">
                          <a:solidFill>
                            <a:schemeClr val="lt1"/>
                          </a:solidFill>
                          <a:effectLst/>
                          <a:latin typeface="+mn-lt"/>
                          <a:ea typeface="+mn-ea"/>
                          <a:cs typeface="+mn-cs"/>
                        </a:rPr>
                        <a:t> </a:t>
                      </a:r>
                      <a:r>
                        <a:rPr lang="az-Latn-AZ" sz="1800" b="1" kern="1200" baseline="0" dirty="0" err="1" smtClean="0">
                          <a:solidFill>
                            <a:schemeClr val="lt1"/>
                          </a:solidFill>
                          <a:effectLst/>
                          <a:latin typeface="+mn-lt"/>
                          <a:ea typeface="+mn-ea"/>
                          <a:cs typeface="+mn-cs"/>
                        </a:rPr>
                        <a:t>metodlarından</a:t>
                      </a:r>
                      <a:r>
                        <a:rPr lang="az-Latn-AZ" sz="1800" b="1" kern="1200" baseline="0" dirty="0" smtClean="0">
                          <a:solidFill>
                            <a:schemeClr val="lt1"/>
                          </a:solidFill>
                          <a:effectLst/>
                          <a:latin typeface="+mn-lt"/>
                          <a:ea typeface="+mn-ea"/>
                          <a:cs typeface="+mn-cs"/>
                        </a:rPr>
                        <a:t> və informasiya </a:t>
                      </a:r>
                      <a:r>
                        <a:rPr lang="az-Latn-AZ" sz="1800" b="1" kern="1200" baseline="0" dirty="0" err="1" smtClean="0">
                          <a:solidFill>
                            <a:schemeClr val="lt1"/>
                          </a:solidFill>
                          <a:effectLst/>
                          <a:latin typeface="+mn-lt"/>
                          <a:ea typeface="+mn-ea"/>
                          <a:cs typeface="+mn-cs"/>
                        </a:rPr>
                        <a:t>texnologiyalarından</a:t>
                      </a:r>
                      <a:r>
                        <a:rPr lang="az-Latn-AZ" sz="1800" b="1" kern="1200" baseline="0" dirty="0" smtClean="0">
                          <a:solidFill>
                            <a:schemeClr val="lt1"/>
                          </a:solidFill>
                          <a:effectLst/>
                          <a:latin typeface="+mn-lt"/>
                          <a:ea typeface="+mn-ea"/>
                          <a:cs typeface="+mn-cs"/>
                        </a:rPr>
                        <a:t> istifadə edilən m</a:t>
                      </a:r>
                      <a:r>
                        <a:rPr lang="az-Latn-AZ" sz="1800" b="1" kern="1200" dirty="0" smtClean="0">
                          <a:solidFill>
                            <a:schemeClr val="lt1"/>
                          </a:solidFill>
                          <a:effectLst/>
                          <a:latin typeface="+mn-lt"/>
                          <a:ea typeface="+mn-ea"/>
                          <a:cs typeface="+mn-cs"/>
                        </a:rPr>
                        <a:t>üxtəlif</a:t>
                      </a:r>
                      <a:r>
                        <a:rPr lang="az-Latn-AZ" sz="1800" b="1" kern="1200" baseline="0" dirty="0" smtClean="0">
                          <a:solidFill>
                            <a:schemeClr val="lt1"/>
                          </a:solidFill>
                          <a:effectLst/>
                          <a:latin typeface="+mn-lt"/>
                          <a:ea typeface="+mn-ea"/>
                          <a:cs typeface="+mn-cs"/>
                        </a:rPr>
                        <a:t> layihə əsaslı təlimlər gözlənilən nəticələrin əldə </a:t>
                      </a:r>
                      <a:r>
                        <a:rPr lang="az-Latn-AZ" sz="1800" b="1" kern="1200" baseline="0" dirty="0" err="1" smtClean="0">
                          <a:solidFill>
                            <a:schemeClr val="lt1"/>
                          </a:solidFill>
                          <a:effectLst/>
                          <a:latin typeface="+mn-lt"/>
                          <a:ea typeface="+mn-ea"/>
                          <a:cs typeface="+mn-cs"/>
                        </a:rPr>
                        <a:t>olunmasını</a:t>
                      </a:r>
                      <a:r>
                        <a:rPr lang="az-Latn-AZ" sz="1800" b="1" kern="1200" baseline="0" dirty="0" smtClean="0">
                          <a:solidFill>
                            <a:schemeClr val="lt1"/>
                          </a:solidFill>
                          <a:effectLst/>
                          <a:latin typeface="+mn-lt"/>
                          <a:ea typeface="+mn-ea"/>
                          <a:cs typeface="+mn-cs"/>
                        </a:rPr>
                        <a:t> dəstəkləyir</a:t>
                      </a:r>
                      <a:endParaRPr lang="en-US" sz="1800" b="1" kern="1200" dirty="0" smtClean="0">
                        <a:solidFill>
                          <a:schemeClr val="lt1"/>
                        </a:solidFill>
                        <a:effectLst/>
                        <a:latin typeface="+mn-lt"/>
                        <a:ea typeface="+mn-ea"/>
                        <a:cs typeface="+mn-cs"/>
                      </a:endParaRPr>
                    </a:p>
                    <a:p>
                      <a:endParaRPr lang="fr-FR" dirty="0"/>
                    </a:p>
                  </a:txBody>
                  <a:tcPr/>
                </a:tc>
                <a:extLst>
                  <a:ext uri="{0D108BD9-81ED-4DB2-BD59-A6C34878D82A}">
                    <a16:rowId xmlns:a16="http://schemas.microsoft.com/office/drawing/2014/main" val="10000"/>
                  </a:ext>
                </a:extLst>
              </a:tr>
              <a:tr h="370840">
                <a:tc>
                  <a:txBody>
                    <a:bodyPr/>
                    <a:lstStyle/>
                    <a:p>
                      <a:r>
                        <a:rPr lang="az-Latn-AZ" dirty="0" err="1" smtClean="0"/>
                        <a:t>İnnovativ</a:t>
                      </a:r>
                      <a:r>
                        <a:rPr lang="az-Latn-AZ" dirty="0" smtClean="0"/>
                        <a:t> tədris metodları</a:t>
                      </a:r>
                      <a:r>
                        <a:rPr lang="az-Latn-AZ" baseline="0" dirty="0" smtClean="0"/>
                        <a:t> barədə müəyyən məlumatlar təmin edə </a:t>
                      </a:r>
                      <a:r>
                        <a:rPr lang="az-Latn-AZ" baseline="0" dirty="0" err="1" smtClean="0"/>
                        <a:t>bilərsiz</a:t>
                      </a:r>
                      <a:r>
                        <a:rPr lang="fr-FR" dirty="0" smtClean="0"/>
                        <a:t>?</a:t>
                      </a:r>
                      <a:endParaRPr lang="fr-FR" dirty="0" smtClean="0"/>
                    </a:p>
                    <a:p>
                      <a:r>
                        <a:rPr lang="az-Latn-AZ" baseline="0" dirty="0" smtClean="0"/>
                        <a:t>Layihə əsaslı təlimlərlə bağlı daha ətraflı məlumat təqdim edə bilərdiniz</a:t>
                      </a:r>
                      <a:r>
                        <a:rPr lang="fr-FR" baseline="0" dirty="0" smtClean="0"/>
                        <a:t>?</a:t>
                      </a:r>
                      <a:endParaRPr lang="fr-F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0382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5978" y="457200"/>
            <a:ext cx="8229600" cy="1143000"/>
          </a:xfrm>
        </p:spPr>
        <p:txBody>
          <a:bodyPr>
            <a:normAutofit/>
          </a:bodyPr>
          <a:lstStyle/>
          <a:p>
            <a:r>
              <a:rPr lang="az-Latn-AZ" sz="3200" dirty="0"/>
              <a:t>Sahə səfərindən öncə ekspertlərin işi</a:t>
            </a:r>
            <a:r>
              <a:rPr lang="fr-FR" sz="3200" dirty="0"/>
              <a:t/>
            </a:r>
            <a:br>
              <a:rPr lang="fr-FR" sz="3200" dirty="0"/>
            </a:br>
            <a:r>
              <a:rPr lang="az-Latn-AZ" sz="3200" dirty="0"/>
              <a:t>Nümunə</a:t>
            </a:r>
            <a:r>
              <a:rPr lang="fr-FR" sz="3200" dirty="0"/>
              <a:t>: </a:t>
            </a:r>
            <a:r>
              <a:rPr lang="az-Latn-AZ" sz="3200" dirty="0" err="1"/>
              <a:t>Komputer</a:t>
            </a:r>
            <a:r>
              <a:rPr lang="az-Latn-AZ" sz="3200" dirty="0"/>
              <a:t> mühəndisliyi, ADNSU</a:t>
            </a:r>
            <a:endParaRPr lang="fr-FR" sz="31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96320251"/>
              </p:ext>
            </p:extLst>
          </p:nvPr>
        </p:nvGraphicFramePr>
        <p:xfrm>
          <a:off x="457200" y="1834444"/>
          <a:ext cx="8229600" cy="4388557"/>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18950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kern="1200" dirty="0" smtClean="0">
                          <a:solidFill>
                            <a:schemeClr val="lt1"/>
                          </a:solidFill>
                          <a:effectLst/>
                          <a:latin typeface="+mn-lt"/>
                          <a:ea typeface="+mn-ea"/>
                          <a:cs typeface="+mn-cs"/>
                        </a:rPr>
                        <a:t>5.4. </a:t>
                      </a:r>
                      <a:r>
                        <a:rPr lang="az-Latn-AZ" sz="1800" b="1" i="1" kern="1200" dirty="0" smtClean="0">
                          <a:solidFill>
                            <a:schemeClr val="lt1"/>
                          </a:solidFill>
                          <a:effectLst/>
                          <a:latin typeface="+mn-lt"/>
                          <a:ea typeface="+mn-ea"/>
                          <a:cs typeface="+mn-cs"/>
                        </a:rPr>
                        <a:t>Tələbələrin</a:t>
                      </a:r>
                      <a:r>
                        <a:rPr lang="az-Latn-AZ" sz="1800" b="1" i="1" kern="1200" baseline="0" dirty="0" smtClean="0">
                          <a:solidFill>
                            <a:schemeClr val="lt1"/>
                          </a:solidFill>
                          <a:effectLst/>
                          <a:latin typeface="+mn-lt"/>
                          <a:ea typeface="+mn-ea"/>
                          <a:cs typeface="+mn-cs"/>
                        </a:rPr>
                        <a:t> mübadilə proqramlarında iştirak etmək imkanı vardır</a:t>
                      </a:r>
                      <a:r>
                        <a:rPr lang="en-GB" sz="1800" b="1" i="1" kern="1200" dirty="0" smtClean="0">
                          <a:solidFill>
                            <a:schemeClr val="lt1"/>
                          </a:solidFill>
                          <a:effectLst/>
                          <a:latin typeface="+mn-lt"/>
                          <a:ea typeface="+mn-ea"/>
                          <a:cs typeface="+mn-cs"/>
                        </a:rPr>
                        <a:t>;</a:t>
                      </a:r>
                      <a:endParaRPr lang="en-GB" sz="1800" b="1" i="1" kern="1200" dirty="0" smtClean="0">
                        <a:solidFill>
                          <a:schemeClr val="lt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az-Latn-AZ" sz="1800" b="1" kern="1200" dirty="0" err="1" smtClean="0">
                          <a:solidFill>
                            <a:schemeClr val="lt1"/>
                          </a:solidFill>
                          <a:effectLst/>
                          <a:latin typeface="+mn-lt"/>
                          <a:ea typeface="+mn-ea"/>
                          <a:cs typeface="+mn-cs"/>
                        </a:rPr>
                        <a:t>Tempus</a:t>
                      </a:r>
                      <a:r>
                        <a:rPr lang="az-Latn-AZ" sz="1800" b="1" kern="1200" dirty="0" smtClean="0">
                          <a:solidFill>
                            <a:schemeClr val="lt1"/>
                          </a:solidFill>
                          <a:effectLst/>
                          <a:latin typeface="+mn-lt"/>
                          <a:ea typeface="+mn-ea"/>
                          <a:cs typeface="+mn-cs"/>
                        </a:rPr>
                        <a:t>, DAAD və digər beynəlxalq</a:t>
                      </a:r>
                      <a:r>
                        <a:rPr lang="az-Latn-AZ" sz="1800" b="1" kern="1200" baseline="0" dirty="0" smtClean="0">
                          <a:solidFill>
                            <a:schemeClr val="lt1"/>
                          </a:solidFill>
                          <a:effectLst/>
                          <a:latin typeface="+mn-lt"/>
                          <a:ea typeface="+mn-ea"/>
                          <a:cs typeface="+mn-cs"/>
                        </a:rPr>
                        <a:t> mübadilə proqramları çərçivəsində tələbələrimiz qısa və uzunmüddətli layihələrdə iştirak edir və universitetə qayıtdıqdan sonra əldə etdikləri bilikləri müəllimlərlə və tələbələrlə bölüşürlər.</a:t>
                      </a:r>
                      <a:endParaRPr lang="en-US" sz="1800" b="1" kern="1200" dirty="0" smtClean="0">
                        <a:solidFill>
                          <a:schemeClr val="lt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lt1"/>
                        </a:solidFill>
                        <a:effectLst/>
                        <a:latin typeface="+mn-lt"/>
                        <a:ea typeface="+mn-ea"/>
                        <a:cs typeface="+mn-cs"/>
                      </a:endParaRPr>
                    </a:p>
                    <a:p>
                      <a:endParaRPr lang="fr-FR" dirty="0"/>
                    </a:p>
                  </a:txBody>
                  <a:tcPr/>
                </a:tc>
                <a:extLst>
                  <a:ext uri="{0D108BD9-81ED-4DB2-BD59-A6C34878D82A}">
                    <a16:rowId xmlns:a16="http://schemas.microsoft.com/office/drawing/2014/main" val="10000"/>
                  </a:ext>
                </a:extLst>
              </a:tr>
              <a:tr h="2493499">
                <a:tc>
                  <a:txBody>
                    <a:bodyPr/>
                    <a:lstStyle/>
                    <a:p>
                      <a:r>
                        <a:rPr lang="az-Latn-AZ" baseline="0" dirty="0" smtClean="0"/>
                        <a:t>Mübadilə çərçivəsində xaricə gedən tələbələrin sayı</a:t>
                      </a:r>
                      <a:r>
                        <a:rPr lang="fr-FR" baseline="0" dirty="0" smtClean="0"/>
                        <a:t> </a:t>
                      </a:r>
                      <a:r>
                        <a:rPr lang="fr-FR" baseline="0" dirty="0" smtClean="0"/>
                        <a:t>?</a:t>
                      </a:r>
                    </a:p>
                    <a:p>
                      <a:r>
                        <a:rPr lang="az-Latn-AZ" baseline="0" dirty="0" smtClean="0"/>
                        <a:t>Mübadilə çərçivəsində xaricə gedən tələbələrin seçilməsi üsulları</a:t>
                      </a:r>
                      <a:r>
                        <a:rPr lang="fr-FR" baseline="0" dirty="0" smtClean="0"/>
                        <a:t>?</a:t>
                      </a:r>
                      <a:endParaRPr lang="fr-FR" baseline="0" dirty="0" smtClean="0"/>
                    </a:p>
                    <a:p>
                      <a:r>
                        <a:rPr lang="az-Latn-AZ" baseline="0" dirty="0" smtClean="0"/>
                        <a:t>Mübadilə çərçivəsində universitetə gələn tələbələrin </a:t>
                      </a:r>
                      <a:r>
                        <a:rPr lang="fr-FR" baseline="0" dirty="0" smtClean="0"/>
                        <a:t>?</a:t>
                      </a:r>
                      <a:endParaRPr lang="fr-FR" baseline="0" dirty="0" smtClean="0"/>
                    </a:p>
                    <a:p>
                      <a:r>
                        <a:rPr lang="az-Latn-AZ" baseline="0" dirty="0" smtClean="0"/>
                        <a:t>Hansı ölkələrə/ölkələrdən</a:t>
                      </a:r>
                      <a:r>
                        <a:rPr lang="fr-FR" baseline="0" dirty="0" smtClean="0"/>
                        <a:t>?</a:t>
                      </a:r>
                      <a:endParaRPr lang="fr-FR" baseline="0" dirty="0" smtClean="0"/>
                    </a:p>
                    <a:p>
                      <a:endParaRPr lang="fr-FR" baseline="0" dirty="0" smtClean="0"/>
                    </a:p>
                    <a:p>
                      <a:r>
                        <a:rPr lang="az-Latn-AZ" baseline="0" dirty="0" smtClean="0"/>
                        <a:t>Xarici dil öyrənməyə/</a:t>
                      </a:r>
                      <a:r>
                        <a:rPr lang="az-Latn-AZ" baseline="0" dirty="0" err="1" smtClean="0"/>
                        <a:t>təkmilləşdirməyə</a:t>
                      </a:r>
                      <a:r>
                        <a:rPr lang="az-Latn-AZ" baseline="0" dirty="0" smtClean="0"/>
                        <a:t> yardım</a:t>
                      </a:r>
                      <a:r>
                        <a:rPr lang="fr-FR" baseline="0" dirty="0" smtClean="0"/>
                        <a:t>?</a:t>
                      </a:r>
                      <a:endParaRPr lang="fr-FR" baseline="0" dirty="0" smtClean="0"/>
                    </a:p>
                    <a:p>
                      <a:r>
                        <a:rPr lang="az-Latn-AZ" baseline="0" dirty="0" smtClean="0"/>
                        <a:t>üzbəüz/</a:t>
                      </a:r>
                      <a:r>
                        <a:rPr lang="az-Latn-AZ" baseline="0" dirty="0" err="1" smtClean="0"/>
                        <a:t>onlayn</a:t>
                      </a:r>
                      <a:r>
                        <a:rPr lang="az-Latn-AZ" baseline="0" dirty="0" smtClean="0"/>
                        <a:t>/laboratoriya</a:t>
                      </a:r>
                      <a:endParaRPr lang="fr-FR" baseline="0" dirty="0" smtClean="0"/>
                    </a:p>
                    <a:p>
                      <a:r>
                        <a:rPr lang="az-Latn-AZ" baseline="0" dirty="0" smtClean="0"/>
                        <a:t>Tələbələrin xarici dil səviyyəsini necə </a:t>
                      </a:r>
                      <a:r>
                        <a:rPr lang="az-Latn-AZ" baseline="0" dirty="0" err="1" smtClean="0"/>
                        <a:t>qiymətləndirirsiniz</a:t>
                      </a:r>
                      <a:r>
                        <a:rPr lang="fr-FR" baseline="0" dirty="0" smtClean="0"/>
                        <a:t>?</a:t>
                      </a:r>
                      <a:endParaRPr lang="fr-F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575563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3200" dirty="0"/>
              <a:t>Sahə səfərindən öncə ekspertlərin işi</a:t>
            </a:r>
            <a:r>
              <a:rPr lang="fr-FR" sz="3200" dirty="0"/>
              <a:t/>
            </a:r>
            <a:br>
              <a:rPr lang="fr-FR" sz="3200" dirty="0"/>
            </a:br>
            <a:r>
              <a:rPr lang="az-Latn-AZ" sz="3200" dirty="0"/>
              <a:t>Nümunə</a:t>
            </a:r>
            <a:r>
              <a:rPr lang="fr-FR" sz="3200" dirty="0"/>
              <a:t>: </a:t>
            </a:r>
            <a:r>
              <a:rPr lang="az-Latn-AZ" sz="3200" dirty="0" err="1"/>
              <a:t>Komputer</a:t>
            </a:r>
            <a:r>
              <a:rPr lang="az-Latn-AZ" sz="3200" dirty="0"/>
              <a:t> mühəndisliyi, ADNSU</a:t>
            </a:r>
            <a:endParaRPr lang="fr-FR" sz="31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5775530"/>
              </p:ext>
            </p:extLst>
          </p:nvPr>
        </p:nvGraphicFramePr>
        <p:xfrm>
          <a:off x="457200" y="1600200"/>
          <a:ext cx="8229600" cy="265176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r>
                        <a:rPr lang="en-GB" sz="1800" b="1" i="1" kern="1200" dirty="0" smtClean="0">
                          <a:solidFill>
                            <a:schemeClr val="lt1"/>
                          </a:solidFill>
                          <a:effectLst/>
                          <a:latin typeface="+mn-lt"/>
                          <a:ea typeface="+mn-ea"/>
                          <a:cs typeface="+mn-cs"/>
                        </a:rPr>
                        <a:t>5.7. </a:t>
                      </a:r>
                      <a:r>
                        <a:rPr lang="az-Latn-AZ" sz="1800" b="1" i="1" kern="1200" dirty="0" err="1" smtClean="0">
                          <a:solidFill>
                            <a:schemeClr val="lt1"/>
                          </a:solidFill>
                          <a:effectLst/>
                          <a:latin typeface="+mn-lt"/>
                          <a:ea typeface="+mn-ea"/>
                          <a:cs typeface="+mn-cs"/>
                        </a:rPr>
                        <a:t>Kurrikulum</a:t>
                      </a:r>
                      <a:r>
                        <a:rPr lang="az-Latn-AZ" sz="1800" b="1" i="1" kern="1200" baseline="0" dirty="0" smtClean="0">
                          <a:solidFill>
                            <a:schemeClr val="lt1"/>
                          </a:solidFill>
                          <a:effectLst/>
                          <a:latin typeface="+mn-lt"/>
                          <a:ea typeface="+mn-ea"/>
                          <a:cs typeface="+mn-cs"/>
                        </a:rPr>
                        <a:t> çərçivəsində xüsusi ehtiyacları olan tələbələrə təhsil vermək imkanı vardır</a:t>
                      </a:r>
                      <a:r>
                        <a:rPr lang="en-GB" sz="1800" b="1" i="1" kern="1200" dirty="0" smtClean="0">
                          <a:solidFill>
                            <a:schemeClr val="lt1"/>
                          </a:solidFill>
                          <a:effectLst/>
                          <a:latin typeface="+mn-lt"/>
                          <a:ea typeface="+mn-ea"/>
                          <a:cs typeface="+mn-cs"/>
                        </a:rPr>
                        <a:t>;</a:t>
                      </a:r>
                      <a:endParaRPr lang="en-US" sz="1800" b="1" i="1" kern="1200" dirty="0" smtClean="0">
                        <a:solidFill>
                          <a:schemeClr val="lt1"/>
                        </a:solidFill>
                        <a:effectLst/>
                        <a:latin typeface="+mn-lt"/>
                        <a:ea typeface="+mn-ea"/>
                        <a:cs typeface="+mn-cs"/>
                      </a:endParaRPr>
                    </a:p>
                    <a:p>
                      <a:pPr lvl="0"/>
                      <a:r>
                        <a:rPr lang="az-Latn-AZ" sz="1800" b="1" kern="1200" dirty="0" smtClean="0">
                          <a:solidFill>
                            <a:schemeClr val="lt1"/>
                          </a:solidFill>
                          <a:effectLst/>
                          <a:latin typeface="+mn-lt"/>
                          <a:ea typeface="+mn-ea"/>
                          <a:cs typeface="+mn-cs"/>
                        </a:rPr>
                        <a:t>Tələbələrin ehtiyacları və fərqləri nəzərə alınaraq tələbələr arasında görüşlər keçirilir. Təhsil proqramını</a:t>
                      </a:r>
                      <a:r>
                        <a:rPr lang="az-Latn-AZ" sz="1800" b="1" kern="1200" baseline="0" dirty="0" smtClean="0">
                          <a:solidFill>
                            <a:schemeClr val="lt1"/>
                          </a:solidFill>
                          <a:effectLst/>
                          <a:latin typeface="+mn-lt"/>
                          <a:ea typeface="+mn-ea"/>
                          <a:cs typeface="+mn-cs"/>
                        </a:rPr>
                        <a:t> </a:t>
                      </a:r>
                      <a:r>
                        <a:rPr lang="az-Latn-AZ" sz="1800" b="1" kern="1200" baseline="0" dirty="0" err="1" smtClean="0">
                          <a:solidFill>
                            <a:schemeClr val="lt1"/>
                          </a:solidFill>
                          <a:effectLst/>
                          <a:latin typeface="+mn-lt"/>
                          <a:ea typeface="+mn-ea"/>
                          <a:cs typeface="+mn-cs"/>
                        </a:rPr>
                        <a:t>tamamlamayanlar</a:t>
                      </a:r>
                      <a:r>
                        <a:rPr lang="az-Latn-AZ" sz="1800" b="1" kern="1200" baseline="0" dirty="0" smtClean="0">
                          <a:solidFill>
                            <a:schemeClr val="lt1"/>
                          </a:solidFill>
                          <a:effectLst/>
                          <a:latin typeface="+mn-lt"/>
                          <a:ea typeface="+mn-ea"/>
                          <a:cs typeface="+mn-cs"/>
                        </a:rPr>
                        <a:t> üçün (məktəbi tərk edən/natamam təhsil alan) xüsusi şərtlər yaradılır.</a:t>
                      </a:r>
                      <a:endParaRPr lang="en-US" sz="1800" b="1" kern="1200" dirty="0" smtClean="0">
                        <a:solidFill>
                          <a:schemeClr val="lt1"/>
                        </a:solidFill>
                        <a:effectLst/>
                        <a:latin typeface="+mn-lt"/>
                        <a:ea typeface="+mn-ea"/>
                        <a:cs typeface="+mn-cs"/>
                      </a:endParaRPr>
                    </a:p>
                    <a:p>
                      <a:endParaRPr lang="fr-FR" dirty="0"/>
                    </a:p>
                  </a:txBody>
                  <a:tcPr/>
                </a:tc>
                <a:extLst>
                  <a:ext uri="{0D108BD9-81ED-4DB2-BD59-A6C34878D82A}">
                    <a16:rowId xmlns:a16="http://schemas.microsoft.com/office/drawing/2014/main" val="10000"/>
                  </a:ext>
                </a:extLst>
              </a:tr>
              <a:tr h="370840">
                <a:tc>
                  <a:txBody>
                    <a:bodyPr/>
                    <a:lstStyle/>
                    <a:p>
                      <a:r>
                        <a:rPr lang="az-Latn-AZ" baseline="0" dirty="0" smtClean="0"/>
                        <a:t>Xüsusi ehtiyacları olan tələbələr universitetdən məzun olmayaraq təhsilini dayandıran tələbələrdən </a:t>
                      </a:r>
                      <a:r>
                        <a:rPr lang="az-Latn-AZ" baseline="0" dirty="0" err="1" smtClean="0"/>
                        <a:t>fərqlidirlər</a:t>
                      </a:r>
                      <a:r>
                        <a:rPr lang="az-Latn-AZ" baseline="0" dirty="0" smtClean="0"/>
                        <a:t>.</a:t>
                      </a:r>
                      <a:endParaRPr lang="fr-FR" baseline="0" dirty="0" smtClean="0"/>
                    </a:p>
                    <a:p>
                      <a:r>
                        <a:rPr lang="az-Latn-AZ" baseline="0" dirty="0" smtClean="0"/>
                        <a:t>Sağlamlıq imkanları məhdud tələbələrə yardım göstərilir və onlar necə nəzərə alınır</a:t>
                      </a:r>
                      <a:r>
                        <a:rPr lang="fr-FR" baseline="0" dirty="0" smtClean="0"/>
                        <a:t>?</a:t>
                      </a:r>
                      <a:endParaRPr lang="fr-F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525429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az-Latn-AZ" dirty="0" smtClean="0"/>
              <a:t>Müzakirələr</a:t>
            </a:r>
            <a:endParaRPr lang="fr-FR" dirty="0" smtClean="0"/>
          </a:p>
          <a:p>
            <a:r>
              <a:rPr lang="az-Latn-AZ" dirty="0" smtClean="0"/>
              <a:t>Praktiki məşğələ</a:t>
            </a:r>
            <a:endParaRPr lang="fr-FR" dirty="0"/>
          </a:p>
        </p:txBody>
      </p:sp>
    </p:spTree>
    <p:extLst>
      <p:ext uri="{BB962C8B-B14F-4D97-AF65-F5344CB8AC3E}">
        <p14:creationId xmlns:p14="http://schemas.microsoft.com/office/powerpoint/2010/main" val="1677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dirty="0" smtClean="0"/>
              <a:t>KT sisteminin əsas mərhələləri</a:t>
            </a:r>
            <a:r>
              <a:rPr lang="fr-FR" dirty="0" smtClean="0"/>
              <a:t> (1)</a:t>
            </a:r>
            <a:endParaRPr lang="fr-FR" dirty="0"/>
          </a:p>
        </p:txBody>
      </p:sp>
      <p:sp>
        <p:nvSpPr>
          <p:cNvPr id="3" name="Espace réservé du contenu 2"/>
          <p:cNvSpPr>
            <a:spLocks noGrp="1"/>
          </p:cNvSpPr>
          <p:nvPr>
            <p:ph idx="1"/>
          </p:nvPr>
        </p:nvSpPr>
        <p:spPr>
          <a:xfrm>
            <a:off x="457200" y="1417638"/>
            <a:ext cx="8229600" cy="5195824"/>
          </a:xfrm>
        </p:spPr>
        <p:txBody>
          <a:bodyPr>
            <a:normAutofit fontScale="55000" lnSpcReduction="20000"/>
          </a:bodyPr>
          <a:lstStyle/>
          <a:p>
            <a:pPr marL="914400" lvl="2" indent="0">
              <a:buNone/>
              <a:defRPr/>
            </a:pPr>
            <a:r>
              <a:rPr lang="fr-FR" altLang="fr-FR" sz="3300" dirty="0" smtClean="0">
                <a:solidFill>
                  <a:srgbClr val="FF0000"/>
                </a:solidFill>
              </a:rPr>
              <a:t>1. </a:t>
            </a:r>
            <a:r>
              <a:rPr lang="fr-FR" altLang="fr-FR" sz="3300" dirty="0" err="1" smtClean="0">
                <a:solidFill>
                  <a:srgbClr val="FF0000"/>
                </a:solidFill>
              </a:rPr>
              <a:t>Bolonya</a:t>
            </a:r>
            <a:r>
              <a:rPr lang="fr-FR" altLang="fr-FR" sz="3300" dirty="0" smtClean="0">
                <a:solidFill>
                  <a:srgbClr val="FF0000"/>
                </a:solidFill>
              </a:rPr>
              <a:t> </a:t>
            </a:r>
            <a:r>
              <a:rPr lang="fr-FR" altLang="fr-FR" sz="3300" dirty="0" err="1" smtClean="0">
                <a:solidFill>
                  <a:srgbClr val="FF0000"/>
                </a:solidFill>
              </a:rPr>
              <a:t>prosesi</a:t>
            </a:r>
            <a:r>
              <a:rPr lang="fr-FR" altLang="fr-FR" sz="3300" dirty="0" smtClean="0">
                <a:solidFill>
                  <a:srgbClr val="FF0000"/>
                </a:solidFill>
              </a:rPr>
              <a:t> –</a:t>
            </a:r>
            <a:r>
              <a:rPr lang="az-Latn-AZ" altLang="fr-FR" sz="3300" dirty="0" smtClean="0">
                <a:solidFill>
                  <a:srgbClr val="FF0000"/>
                </a:solidFill>
              </a:rPr>
              <a:t> </a:t>
            </a:r>
            <a:r>
              <a:rPr lang="fr-FR" altLang="fr-FR" sz="3300" dirty="0" smtClean="0">
                <a:solidFill>
                  <a:srgbClr val="FF0000"/>
                </a:solidFill>
              </a:rPr>
              <a:t>Berlin B</a:t>
            </a:r>
            <a:r>
              <a:rPr lang="az-Latn-AZ" altLang="fr-FR" sz="3300" dirty="0" err="1" smtClean="0">
                <a:solidFill>
                  <a:srgbClr val="FF0000"/>
                </a:solidFill>
              </a:rPr>
              <a:t>əyannaməsi</a:t>
            </a:r>
            <a:r>
              <a:rPr lang="fr-FR" altLang="fr-FR" sz="3300" dirty="0" smtClean="0">
                <a:solidFill>
                  <a:srgbClr val="FF0000"/>
                </a:solidFill>
              </a:rPr>
              <a:t> 2003:</a:t>
            </a:r>
            <a:endParaRPr lang="fr-FR" altLang="fr-FR" sz="3300" dirty="0" smtClean="0">
              <a:solidFill>
                <a:srgbClr val="FF0066"/>
              </a:solidFill>
            </a:endParaRPr>
          </a:p>
          <a:p>
            <a:pPr lvl="2">
              <a:defRPr/>
            </a:pPr>
            <a:r>
              <a:rPr lang="az-Latn-AZ" altLang="fr-FR" sz="3300" dirty="0" smtClean="0"/>
              <a:t>Ali təhsilin keyfiyyəti Avropa AT məkanının özəyidir</a:t>
            </a:r>
            <a:r>
              <a:rPr lang="en-US" altLang="fr-FR" sz="3300" dirty="0" smtClean="0"/>
              <a:t> ;</a:t>
            </a:r>
            <a:endParaRPr lang="fr-FR" altLang="fr-FR" sz="3300" dirty="0"/>
          </a:p>
          <a:p>
            <a:pPr lvl="2">
              <a:defRPr/>
            </a:pPr>
            <a:r>
              <a:rPr lang="az-Latn-AZ" altLang="fr-FR" sz="3300" dirty="0" smtClean="0"/>
              <a:t>Əsas məsuliyyət ATM-ə üzərinə düşür</a:t>
            </a:r>
            <a:endParaRPr lang="en-US" altLang="fr-FR" sz="3300" dirty="0" smtClean="0"/>
          </a:p>
          <a:p>
            <a:pPr marL="914400" lvl="2" indent="0">
              <a:buNone/>
              <a:defRPr/>
            </a:pPr>
            <a:endParaRPr lang="en-US" altLang="fr-FR" sz="3300" dirty="0"/>
          </a:p>
          <a:p>
            <a:pPr marL="914400" lvl="2" indent="0">
              <a:buNone/>
              <a:defRPr/>
            </a:pPr>
            <a:r>
              <a:rPr lang="en-US" altLang="fr-FR" sz="3300" dirty="0" smtClean="0">
                <a:solidFill>
                  <a:srgbClr val="FF0000"/>
                </a:solidFill>
              </a:rPr>
              <a:t>2. </a:t>
            </a:r>
            <a:r>
              <a:rPr lang="az-Latn-AZ" altLang="fr-FR" sz="3300" dirty="0" err="1" smtClean="0">
                <a:solidFill>
                  <a:srgbClr val="FF0000"/>
                </a:solidFill>
              </a:rPr>
              <a:t>Bolonya</a:t>
            </a:r>
            <a:r>
              <a:rPr lang="az-Latn-AZ" altLang="fr-FR" sz="3300" dirty="0" smtClean="0">
                <a:solidFill>
                  <a:srgbClr val="FF0000"/>
                </a:solidFill>
              </a:rPr>
              <a:t> prosesi</a:t>
            </a:r>
            <a:r>
              <a:rPr lang="en-US" altLang="fr-FR" sz="3300" dirty="0" smtClean="0">
                <a:solidFill>
                  <a:srgbClr val="FF0000"/>
                </a:solidFill>
              </a:rPr>
              <a:t> </a:t>
            </a:r>
            <a:r>
              <a:rPr lang="mr-IN" altLang="fr-FR" sz="3300" dirty="0" smtClean="0">
                <a:solidFill>
                  <a:srgbClr val="FF0000"/>
                </a:solidFill>
              </a:rPr>
              <a:t>–</a:t>
            </a:r>
            <a:r>
              <a:rPr lang="en-US" altLang="fr-FR" sz="3300" dirty="0" smtClean="0">
                <a:solidFill>
                  <a:srgbClr val="FF0000"/>
                </a:solidFill>
              </a:rPr>
              <a:t> Bergen </a:t>
            </a:r>
            <a:r>
              <a:rPr lang="az-Latn-AZ" altLang="fr-FR" sz="3300" dirty="0" smtClean="0">
                <a:solidFill>
                  <a:srgbClr val="FF0000"/>
                </a:solidFill>
              </a:rPr>
              <a:t>Bəyannaməsi</a:t>
            </a:r>
            <a:r>
              <a:rPr lang="en-US" altLang="fr-FR" sz="3300" dirty="0" smtClean="0">
                <a:solidFill>
                  <a:srgbClr val="FF0000"/>
                </a:solidFill>
              </a:rPr>
              <a:t> 2005:</a:t>
            </a:r>
          </a:p>
          <a:p>
            <a:pPr lvl="2">
              <a:defRPr/>
            </a:pPr>
            <a:r>
              <a:rPr lang="az-Latn-AZ" altLang="fr-FR" sz="3300" dirty="0" smtClean="0"/>
              <a:t>Ali Təhsildə Keyfiyyət Təminatı üzrə Avropa Assosiasiyası (ENQA) üzv agentlikləri və «E4 Qrupu» (ENQA, EUA, EURASHE və ESU) ilə birlikdə Avropa Ali Təhsil Məkanında keyfiyyət təminatı standartları və təlimatlarını qəbul etmişdir</a:t>
            </a:r>
            <a:endParaRPr lang="en-US" altLang="fr-FR" sz="3300" dirty="0"/>
          </a:p>
          <a:p>
            <a:pPr lvl="2">
              <a:defRPr/>
            </a:pPr>
            <a:r>
              <a:rPr lang="az-Latn-AZ" altLang="fr-FR" sz="3300" dirty="0" smtClean="0"/>
              <a:t>Milli </a:t>
            </a:r>
            <a:r>
              <a:rPr lang="az-Latn-AZ" altLang="fr-FR" sz="3300" dirty="0" err="1" smtClean="0"/>
              <a:t>qiymətləndirmə</a:t>
            </a:r>
            <a:r>
              <a:rPr lang="az-Latn-AZ" altLang="fr-FR" sz="3300" dirty="0" smtClean="0"/>
              <a:t> əsasında keyfiyyət təminatı </a:t>
            </a:r>
            <a:r>
              <a:rPr lang="az-Latn-AZ" altLang="fr-FR" sz="3300" dirty="0" err="1" smtClean="0"/>
              <a:t>agentliklərinin</a:t>
            </a:r>
            <a:r>
              <a:rPr lang="az-Latn-AZ" altLang="fr-FR" sz="3300" dirty="0" smtClean="0"/>
              <a:t> Avropa reyestri (EQAR)</a:t>
            </a:r>
            <a:endParaRPr lang="en-US" altLang="fr-FR" sz="3300" dirty="0">
              <a:solidFill>
                <a:srgbClr val="FF0000"/>
              </a:solidFill>
            </a:endParaRPr>
          </a:p>
          <a:p>
            <a:pPr marL="914400" lvl="2" indent="0">
              <a:buNone/>
              <a:defRPr/>
            </a:pPr>
            <a:r>
              <a:rPr lang="az-Latn-AZ" altLang="fr-FR" sz="3300" dirty="0" smtClean="0"/>
              <a:t>milli KT sistemlərinə daxil olmalıdır</a:t>
            </a:r>
            <a:r>
              <a:rPr lang="en-US" altLang="fr-FR" sz="3300" dirty="0" smtClean="0"/>
              <a:t>: </a:t>
            </a:r>
            <a:endParaRPr lang="en-US" altLang="fr-FR" sz="3300" dirty="0"/>
          </a:p>
          <a:p>
            <a:pPr lvl="2">
              <a:defRPr/>
            </a:pPr>
            <a:r>
              <a:rPr lang="az-Latn-AZ" altLang="fr-FR" sz="3300" dirty="0" smtClean="0"/>
              <a:t>Proqramların, yaxud institutların </a:t>
            </a:r>
            <a:r>
              <a:rPr lang="az-Latn-AZ" altLang="fr-FR" sz="3300" u="sng" dirty="0" err="1" smtClean="0"/>
              <a:t>qiymətləndirilməsi</a:t>
            </a:r>
            <a:r>
              <a:rPr lang="az-Latn-AZ" altLang="fr-FR" sz="3300" dirty="0" smtClean="0"/>
              <a:t>, o cümlədən daxili </a:t>
            </a:r>
            <a:r>
              <a:rPr lang="az-Latn-AZ" altLang="fr-FR" sz="3300" dirty="0" err="1" smtClean="0"/>
              <a:t>qiymətləndirilməsi</a:t>
            </a:r>
            <a:r>
              <a:rPr lang="az-Latn-AZ" altLang="fr-FR" sz="3300" dirty="0" smtClean="0"/>
              <a:t>, kənardan </a:t>
            </a:r>
            <a:r>
              <a:rPr lang="az-Latn-AZ" altLang="fr-FR" sz="3300" dirty="0" err="1" smtClean="0"/>
              <a:t>qiymətləndirilmə</a:t>
            </a:r>
            <a:r>
              <a:rPr lang="az-Latn-AZ" altLang="fr-FR" sz="3300" dirty="0" smtClean="0"/>
              <a:t>, tələbələrin iştirakı və nəticələrin nəşr </a:t>
            </a:r>
            <a:r>
              <a:rPr lang="az-Latn-AZ" altLang="fr-FR" sz="3300" dirty="0" err="1" smtClean="0"/>
              <a:t>edilmsi</a:t>
            </a:r>
            <a:endParaRPr lang="az-Latn-AZ" altLang="fr-FR" sz="3300" dirty="0" smtClean="0"/>
          </a:p>
          <a:p>
            <a:pPr lvl="2">
              <a:defRPr/>
            </a:pPr>
            <a:r>
              <a:rPr lang="az-Latn-AZ" altLang="fr-FR" sz="3300" u="sng" dirty="0" smtClean="0"/>
              <a:t>Akkreditasiya, sertifikasiya </a:t>
            </a:r>
            <a:r>
              <a:rPr lang="az-Latn-AZ" altLang="fr-FR" sz="3300" dirty="0" smtClean="0"/>
              <a:t>sistemi, yaxud müqayisə edilə bilən proseduralar</a:t>
            </a:r>
          </a:p>
          <a:p>
            <a:pPr lvl="2">
              <a:defRPr/>
            </a:pPr>
            <a:r>
              <a:rPr lang="az-Latn-AZ" altLang="fr-FR" sz="3300" dirty="0" smtClean="0"/>
              <a:t>Beynəlxalq </a:t>
            </a:r>
            <a:r>
              <a:rPr lang="az-Latn-AZ" altLang="fr-FR" sz="3300" dirty="0" err="1" smtClean="0"/>
              <a:t>ekspertlərn</a:t>
            </a:r>
            <a:r>
              <a:rPr lang="az-Latn-AZ" altLang="fr-FR" sz="3300" dirty="0" smtClean="0"/>
              <a:t> iştirakı, əməkdaşlıq və </a:t>
            </a:r>
            <a:r>
              <a:rPr lang="az-Latn-AZ" altLang="fr-FR" sz="3300" dirty="0" err="1" smtClean="0"/>
              <a:t>şəbəkələşmə</a:t>
            </a:r>
            <a:endParaRPr lang="fr-FR" altLang="fr-FR" sz="3300" dirty="0"/>
          </a:p>
          <a:p>
            <a:endParaRPr lang="fr-FR" dirty="0"/>
          </a:p>
        </p:txBody>
      </p:sp>
    </p:spTree>
    <p:extLst>
      <p:ext uri="{BB962C8B-B14F-4D97-AF65-F5344CB8AC3E}">
        <p14:creationId xmlns:p14="http://schemas.microsoft.com/office/powerpoint/2010/main" val="3739179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3384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dirty="0" smtClean="0"/>
              <a:t>KT sisteminin əsas mərhələləri</a:t>
            </a:r>
            <a:r>
              <a:rPr lang="fr-FR" dirty="0" smtClean="0"/>
              <a:t> (2)</a:t>
            </a:r>
            <a:endParaRPr lang="fr-FR" dirty="0"/>
          </a:p>
        </p:txBody>
      </p:sp>
      <p:sp>
        <p:nvSpPr>
          <p:cNvPr id="3" name="Espace réservé du contenu 2"/>
          <p:cNvSpPr>
            <a:spLocks noGrp="1"/>
          </p:cNvSpPr>
          <p:nvPr>
            <p:ph idx="1"/>
          </p:nvPr>
        </p:nvSpPr>
        <p:spPr/>
        <p:txBody>
          <a:bodyPr>
            <a:normAutofit/>
          </a:bodyPr>
          <a:lstStyle/>
          <a:p>
            <a:pPr marL="914400" lvl="2" indent="0">
              <a:buNone/>
              <a:defRPr/>
            </a:pPr>
            <a:r>
              <a:rPr lang="fr-FR" altLang="fr-FR" dirty="0" smtClean="0">
                <a:solidFill>
                  <a:srgbClr val="FF0066"/>
                </a:solidFill>
              </a:rPr>
              <a:t>3. </a:t>
            </a:r>
            <a:r>
              <a:rPr lang="fr-FR" altLang="fr-FR" dirty="0" err="1" smtClean="0">
                <a:solidFill>
                  <a:srgbClr val="FF0066"/>
                </a:solidFill>
              </a:rPr>
              <a:t>Bolo</a:t>
            </a:r>
            <a:r>
              <a:rPr lang="az-Latn-AZ" altLang="fr-FR" dirty="0" err="1" smtClean="0">
                <a:solidFill>
                  <a:srgbClr val="FF0066"/>
                </a:solidFill>
              </a:rPr>
              <a:t>nya</a:t>
            </a:r>
            <a:r>
              <a:rPr lang="az-Latn-AZ" altLang="fr-FR" dirty="0" smtClean="0">
                <a:solidFill>
                  <a:srgbClr val="FF0066"/>
                </a:solidFill>
              </a:rPr>
              <a:t> prosesi</a:t>
            </a:r>
            <a:r>
              <a:rPr lang="fr-FR" altLang="fr-FR" dirty="0" smtClean="0">
                <a:solidFill>
                  <a:srgbClr val="FF0066"/>
                </a:solidFill>
              </a:rPr>
              <a:t> </a:t>
            </a:r>
            <a:r>
              <a:rPr lang="fr-FR" altLang="fr-FR" dirty="0">
                <a:solidFill>
                  <a:srgbClr val="FF0066"/>
                </a:solidFill>
              </a:rPr>
              <a:t>– </a:t>
            </a:r>
            <a:r>
              <a:rPr lang="az-Latn-AZ" altLang="fr-FR" dirty="0" smtClean="0">
                <a:solidFill>
                  <a:srgbClr val="FF0066"/>
                </a:solidFill>
              </a:rPr>
              <a:t>Ye</a:t>
            </a:r>
            <a:r>
              <a:rPr lang="fr-FR" altLang="fr-FR" dirty="0" err="1" smtClean="0">
                <a:solidFill>
                  <a:srgbClr val="FF0066"/>
                </a:solidFill>
              </a:rPr>
              <a:t>revan</a:t>
            </a:r>
            <a:r>
              <a:rPr lang="fr-FR" altLang="fr-FR" dirty="0" smtClean="0">
                <a:solidFill>
                  <a:srgbClr val="FF0066"/>
                </a:solidFill>
              </a:rPr>
              <a:t> </a:t>
            </a:r>
            <a:r>
              <a:rPr lang="fr-FR" altLang="fr-FR" dirty="0">
                <a:solidFill>
                  <a:srgbClr val="FF0066"/>
                </a:solidFill>
              </a:rPr>
              <a:t>2015 </a:t>
            </a:r>
          </a:p>
          <a:p>
            <a:pPr lvl="2">
              <a:defRPr/>
            </a:pPr>
            <a:r>
              <a:rPr lang="az-Latn-AZ" altLang="fr-FR" dirty="0" smtClean="0"/>
              <a:t>Avropa Ali Təhsil Məkanında (AST) keyfiyyət təminatı standartları və təlimatlarının təshih edilməsi</a:t>
            </a:r>
            <a:r>
              <a:rPr lang="en-US" altLang="fr-FR" dirty="0" smtClean="0"/>
              <a:t> </a:t>
            </a:r>
          </a:p>
          <a:p>
            <a:pPr lvl="2">
              <a:defRPr/>
            </a:pPr>
            <a:r>
              <a:rPr lang="az-Latn-AZ" altLang="fr-FR" dirty="0" smtClean="0"/>
              <a:t>Müştərək proqramlara Avropa yanaşması</a:t>
            </a:r>
            <a:endParaRPr lang="en-US" altLang="fr-FR" dirty="0" smtClean="0"/>
          </a:p>
          <a:p>
            <a:pPr lvl="2">
              <a:defRPr/>
            </a:pPr>
            <a:endParaRPr lang="en-US" altLang="fr-FR" dirty="0"/>
          </a:p>
          <a:p>
            <a:pPr marL="914400" lvl="2" indent="0">
              <a:buNone/>
              <a:defRPr/>
            </a:pPr>
            <a:r>
              <a:rPr lang="fr-FR" altLang="fr-FR" dirty="0" smtClean="0">
                <a:solidFill>
                  <a:srgbClr val="FF0066"/>
                </a:solidFill>
              </a:rPr>
              <a:t>4. </a:t>
            </a:r>
            <a:r>
              <a:rPr lang="fr-FR" altLang="fr-FR" dirty="0" err="1">
                <a:solidFill>
                  <a:srgbClr val="FF0066"/>
                </a:solidFill>
              </a:rPr>
              <a:t>Bolo</a:t>
            </a:r>
            <a:r>
              <a:rPr lang="az-Latn-AZ" altLang="fr-FR" dirty="0" err="1">
                <a:solidFill>
                  <a:srgbClr val="FF0066"/>
                </a:solidFill>
              </a:rPr>
              <a:t>nya</a:t>
            </a:r>
            <a:r>
              <a:rPr lang="az-Latn-AZ" altLang="fr-FR" dirty="0">
                <a:solidFill>
                  <a:srgbClr val="FF0066"/>
                </a:solidFill>
              </a:rPr>
              <a:t> prosesi</a:t>
            </a:r>
            <a:r>
              <a:rPr lang="fr-FR" altLang="fr-FR" dirty="0">
                <a:solidFill>
                  <a:srgbClr val="FF0066"/>
                </a:solidFill>
              </a:rPr>
              <a:t> – Paris </a:t>
            </a:r>
            <a:r>
              <a:rPr lang="fr-FR" altLang="fr-FR" dirty="0" smtClean="0">
                <a:solidFill>
                  <a:srgbClr val="FF0066"/>
                </a:solidFill>
              </a:rPr>
              <a:t>2018</a:t>
            </a:r>
            <a:endParaRPr lang="fr-FR" altLang="fr-FR" dirty="0">
              <a:solidFill>
                <a:srgbClr val="FF0066"/>
              </a:solidFill>
            </a:endParaRPr>
          </a:p>
          <a:p>
            <a:pPr lvl="2">
              <a:defRPr/>
            </a:pPr>
            <a:r>
              <a:rPr lang="en-US" altLang="fr-FR" dirty="0" smtClean="0"/>
              <a:t>EHEA</a:t>
            </a:r>
            <a:r>
              <a:rPr lang="az-Latn-AZ" altLang="fr-FR" dirty="0" smtClean="0"/>
              <a:t>-</a:t>
            </a:r>
            <a:r>
              <a:rPr lang="az-Latn-AZ" altLang="fr-FR" dirty="0" err="1" smtClean="0"/>
              <a:t>nın</a:t>
            </a:r>
            <a:r>
              <a:rPr lang="az-Latn-AZ" altLang="fr-FR" dirty="0" smtClean="0"/>
              <a:t> daha geniş məqsədləri</a:t>
            </a:r>
            <a:endParaRPr lang="en-US" altLang="fr-FR" dirty="0"/>
          </a:p>
          <a:p>
            <a:pPr lvl="2">
              <a:defRPr/>
            </a:pPr>
            <a:r>
              <a:rPr lang="az-Latn-AZ" altLang="fr-FR" dirty="0" smtClean="0"/>
              <a:t>Üç həmkar</a:t>
            </a:r>
            <a:r>
              <a:rPr lang="en-US" altLang="fr-FR" dirty="0" smtClean="0"/>
              <a:t> </a:t>
            </a:r>
            <a:r>
              <a:rPr lang="az-Latn-AZ" altLang="fr-FR" dirty="0" smtClean="0"/>
              <a:t>qrupun yaradılması</a:t>
            </a:r>
            <a:r>
              <a:rPr lang="en-US" altLang="fr-FR" dirty="0" smtClean="0"/>
              <a:t>: </a:t>
            </a:r>
            <a:r>
              <a:rPr lang="az-Latn-AZ" altLang="fr-FR" b="1" u="sng" dirty="0" smtClean="0"/>
              <a:t>KT</a:t>
            </a:r>
            <a:r>
              <a:rPr lang="en-US" altLang="fr-FR" dirty="0" smtClean="0"/>
              <a:t>, </a:t>
            </a:r>
            <a:r>
              <a:rPr lang="az-Latn-AZ" altLang="fr-FR" dirty="0" smtClean="0"/>
              <a:t>AKTS və </a:t>
            </a:r>
            <a:r>
              <a:rPr lang="en-US" altLang="fr-FR" dirty="0" smtClean="0"/>
              <a:t>NQF</a:t>
            </a:r>
            <a:r>
              <a:rPr lang="en-US" altLang="fr-FR" dirty="0"/>
              <a:t>, </a:t>
            </a:r>
            <a:r>
              <a:rPr lang="az-Latn-AZ" altLang="fr-FR" dirty="0" smtClean="0"/>
              <a:t>tanınma</a:t>
            </a:r>
            <a:endParaRPr lang="en-US" altLang="fr-FR" dirty="0"/>
          </a:p>
          <a:p>
            <a:pPr lvl="2">
              <a:defRPr/>
            </a:pPr>
            <a:endParaRPr lang="en-US" altLang="fr-FR" dirty="0"/>
          </a:p>
          <a:p>
            <a:pPr lvl="2">
              <a:defRPr/>
            </a:pPr>
            <a:endParaRPr lang="en-US" altLang="fr-FR" dirty="0"/>
          </a:p>
          <a:p>
            <a:pPr lvl="2">
              <a:defRPr/>
            </a:pPr>
            <a:endParaRPr lang="en-US" altLang="fr-FR" dirty="0"/>
          </a:p>
          <a:p>
            <a:endParaRPr lang="fr-FR" dirty="0"/>
          </a:p>
        </p:txBody>
      </p:sp>
    </p:spTree>
    <p:extLst>
      <p:ext uri="{BB962C8B-B14F-4D97-AF65-F5344CB8AC3E}">
        <p14:creationId xmlns:p14="http://schemas.microsoft.com/office/powerpoint/2010/main" val="330499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677333" y="260648"/>
            <a:ext cx="7281333" cy="735013"/>
          </a:xfrm>
        </p:spPr>
        <p:txBody>
          <a:bodyPr>
            <a:normAutofit fontScale="90000"/>
          </a:bodyPr>
          <a:lstStyle/>
          <a:p>
            <a:pPr>
              <a:defRPr/>
            </a:pPr>
            <a:r>
              <a:rPr lang="fr-FR" altLang="fr-FR" dirty="0" smtClean="0"/>
              <a:t>EHEA / A</a:t>
            </a:r>
            <a:r>
              <a:rPr lang="az-Latn-AZ" altLang="fr-FR" dirty="0" err="1" smtClean="0"/>
              <a:t>zərbaycanda</a:t>
            </a:r>
            <a:r>
              <a:rPr lang="az-Latn-AZ" altLang="fr-FR" dirty="0" smtClean="0"/>
              <a:t> KT-</a:t>
            </a:r>
            <a:r>
              <a:rPr lang="az-Latn-AZ" altLang="fr-FR" dirty="0" err="1" smtClean="0"/>
              <a:t>nin</a:t>
            </a:r>
            <a:r>
              <a:rPr lang="az-Latn-AZ" altLang="fr-FR" dirty="0" smtClean="0"/>
              <a:t> tətbiqi</a:t>
            </a:r>
            <a:endParaRPr lang="fr-FR" altLang="fr-FR" dirty="0" smtClean="0"/>
          </a:p>
        </p:txBody>
      </p:sp>
      <p:sp>
        <p:nvSpPr>
          <p:cNvPr id="13315" name="Espace réservé du contenu 2"/>
          <p:cNvSpPr>
            <a:spLocks noGrp="1"/>
          </p:cNvSpPr>
          <p:nvPr>
            <p:ph idx="1"/>
          </p:nvPr>
        </p:nvSpPr>
        <p:spPr>
          <a:xfrm>
            <a:off x="323528" y="1213556"/>
            <a:ext cx="8639908" cy="5418666"/>
          </a:xfrm>
        </p:spPr>
        <p:txBody>
          <a:bodyPr>
            <a:normAutofit lnSpcReduction="10000"/>
          </a:bodyPr>
          <a:lstStyle/>
          <a:p>
            <a:pPr marL="0" indent="0">
              <a:buNone/>
              <a:defRPr/>
            </a:pPr>
            <a:endParaRPr lang="fr-FR" altLang="fr-FR" dirty="0" smtClean="0">
              <a:solidFill>
                <a:srgbClr val="FF0066"/>
              </a:solidFill>
              <a:latin typeface="Trebuchet MS" pitchFamily="34" charset="0"/>
              <a:cs typeface="+mn-cs"/>
            </a:endParaRPr>
          </a:p>
          <a:p>
            <a:pPr lvl="2">
              <a:defRPr/>
            </a:pPr>
            <a:r>
              <a:rPr lang="az-Latn-AZ" altLang="fr-FR" dirty="0" smtClean="0">
                <a:solidFill>
                  <a:srgbClr val="FF0066"/>
                </a:solidFill>
                <a:cs typeface="+mn-cs"/>
              </a:rPr>
              <a:t>MÜXTƏLİFLİK və UYĞUNLAŞMA</a:t>
            </a:r>
            <a:endParaRPr lang="fr-FR" altLang="fr-FR" dirty="0" smtClean="0">
              <a:solidFill>
                <a:srgbClr val="FF0066"/>
              </a:solidFill>
              <a:cs typeface="+mn-cs"/>
            </a:endParaRPr>
          </a:p>
          <a:p>
            <a:pPr lvl="2">
              <a:defRPr/>
            </a:pPr>
            <a:endParaRPr lang="fr-FR" altLang="fr-FR" dirty="0" smtClean="0">
              <a:solidFill>
                <a:srgbClr val="FF0066"/>
              </a:solidFill>
              <a:cs typeface="+mn-cs"/>
            </a:endParaRPr>
          </a:p>
          <a:p>
            <a:pPr marL="285750" lvl="2" indent="-285750">
              <a:buFont typeface="Arial" panose="020B0604020202020204" pitchFamily="34" charset="0"/>
              <a:buChar char="•"/>
              <a:defRPr/>
            </a:pPr>
            <a:r>
              <a:rPr lang="az-Latn-AZ" altLang="fr-FR" dirty="0" smtClean="0">
                <a:cs typeface="+mn-cs"/>
              </a:rPr>
              <a:t>KT-</a:t>
            </a:r>
            <a:r>
              <a:rPr lang="az-Latn-AZ" altLang="fr-FR" dirty="0" err="1" smtClean="0">
                <a:cs typeface="+mn-cs"/>
              </a:rPr>
              <a:t>nin</a:t>
            </a:r>
            <a:r>
              <a:rPr lang="az-Latn-AZ" altLang="fr-FR" dirty="0" smtClean="0">
                <a:cs typeface="+mn-cs"/>
              </a:rPr>
              <a:t>, yaxud </a:t>
            </a:r>
            <a:r>
              <a:rPr lang="az-Latn-AZ" altLang="fr-FR" dirty="0" err="1" smtClean="0">
                <a:cs typeface="+mn-cs"/>
              </a:rPr>
              <a:t>qiymətləndirmənin</a:t>
            </a:r>
            <a:r>
              <a:rPr lang="az-Latn-AZ" altLang="fr-FR" dirty="0" smtClean="0">
                <a:cs typeface="+mn-cs"/>
              </a:rPr>
              <a:t> vahid tərifi, yaxud Avropa tərifi yoxdur</a:t>
            </a:r>
            <a:endParaRPr lang="fr-FR" altLang="fr-FR" dirty="0" smtClean="0">
              <a:cs typeface="+mn-cs"/>
            </a:endParaRPr>
          </a:p>
          <a:p>
            <a:pPr lvl="2">
              <a:defRPr/>
            </a:pPr>
            <a:endParaRPr lang="fr-FR" altLang="fr-FR" dirty="0" smtClean="0">
              <a:cs typeface="+mn-cs"/>
            </a:endParaRPr>
          </a:p>
          <a:p>
            <a:pPr marL="285750" lvl="2" indent="-285750">
              <a:buFont typeface="Arial" panose="020B0604020202020204" pitchFamily="34" charset="0"/>
              <a:buChar char="•"/>
              <a:defRPr/>
            </a:pPr>
            <a:r>
              <a:rPr lang="az-Latn-AZ" altLang="fr-FR" dirty="0" err="1" smtClean="0">
                <a:cs typeface="+mn-cs"/>
              </a:rPr>
              <a:t>Bolonya</a:t>
            </a:r>
            <a:r>
              <a:rPr lang="az-Latn-AZ" altLang="fr-FR" dirty="0" smtClean="0">
                <a:cs typeface="+mn-cs"/>
              </a:rPr>
              <a:t> ölkələrinin sayı qədər tətbiqi mövcuddur</a:t>
            </a:r>
            <a:endParaRPr lang="fr-FR" altLang="fr-FR" dirty="0" smtClean="0">
              <a:cs typeface="+mn-cs"/>
            </a:endParaRPr>
          </a:p>
          <a:p>
            <a:pPr marL="0" lvl="2" indent="0">
              <a:buNone/>
              <a:defRPr/>
            </a:pPr>
            <a:r>
              <a:rPr lang="fr-FR" dirty="0" smtClean="0">
                <a:latin typeface="Century Gothic" panose="020B0502020202020204" pitchFamily="34" charset="0"/>
                <a:sym typeface="Wingdings"/>
              </a:rPr>
              <a:t>	</a:t>
            </a:r>
            <a:r>
              <a:rPr lang="fr-FR" dirty="0" smtClean="0">
                <a:sym typeface="Wingdings"/>
              </a:rPr>
              <a:t></a:t>
            </a:r>
            <a:r>
              <a:rPr lang="fr-FR" altLang="fr-FR" dirty="0" smtClean="0"/>
              <a:t> </a:t>
            </a:r>
            <a:r>
              <a:rPr lang="az-Latn-AZ" altLang="fr-FR" dirty="0" smtClean="0"/>
              <a:t>yerli kontekstə uyğunlaşma</a:t>
            </a:r>
            <a:endParaRPr lang="fr-FR" altLang="fr-FR" dirty="0" smtClean="0"/>
          </a:p>
          <a:p>
            <a:pPr marL="0" lvl="2" indent="0">
              <a:buNone/>
              <a:defRPr/>
            </a:pPr>
            <a:r>
              <a:rPr lang="fr-FR" altLang="fr-FR" dirty="0" smtClean="0">
                <a:sym typeface="Wingdings"/>
              </a:rPr>
              <a:t>	 AZ : </a:t>
            </a:r>
            <a:r>
              <a:rPr lang="az-Latn-AZ" altLang="fr-FR" dirty="0" smtClean="0">
                <a:sym typeface="Wingdings"/>
              </a:rPr>
              <a:t>Təhsil proqramlarının </a:t>
            </a:r>
            <a:r>
              <a:rPr lang="az-Latn-AZ" altLang="fr-FR" dirty="0" err="1" smtClean="0">
                <a:sym typeface="Wingdings"/>
              </a:rPr>
              <a:t>qiymətləndirilməsi</a:t>
            </a:r>
            <a:r>
              <a:rPr lang="az-Latn-AZ" altLang="fr-FR" dirty="0" smtClean="0">
                <a:sym typeface="Wingdings"/>
              </a:rPr>
              <a:t> metodologiyaları və tələblərinə dair əl kitabçası</a:t>
            </a:r>
            <a:endParaRPr lang="fr-FR" altLang="fr-FR" dirty="0" smtClean="0">
              <a:cs typeface="+mn-cs"/>
            </a:endParaRPr>
          </a:p>
          <a:p>
            <a:pPr lvl="2">
              <a:defRPr/>
            </a:pPr>
            <a:endParaRPr lang="fr-FR" altLang="fr-FR" dirty="0" smtClean="0">
              <a:cs typeface="+mn-cs"/>
            </a:endParaRPr>
          </a:p>
          <a:p>
            <a:pPr marL="285750" lvl="2" indent="-285750">
              <a:buFont typeface="Arial" panose="020B0604020202020204" pitchFamily="34" charset="0"/>
              <a:buChar char="•"/>
              <a:defRPr/>
            </a:pPr>
            <a:r>
              <a:rPr lang="az-Latn-AZ" altLang="fr-FR" dirty="0" smtClean="0">
                <a:cs typeface="+mn-cs"/>
              </a:rPr>
              <a:t>Bütün bunlar AST-</a:t>
            </a:r>
            <a:r>
              <a:rPr lang="az-Latn-AZ" altLang="fr-FR" dirty="0" err="1" smtClean="0">
                <a:cs typeface="+mn-cs"/>
              </a:rPr>
              <a:t>nin</a:t>
            </a:r>
            <a:r>
              <a:rPr lang="en-US" altLang="fr-FR" dirty="0" smtClean="0">
                <a:cs typeface="+mn-cs"/>
              </a:rPr>
              <a:t> </a:t>
            </a:r>
            <a:r>
              <a:rPr lang="az-Latn-AZ" altLang="fr-FR" dirty="0" smtClean="0">
                <a:cs typeface="+mn-cs"/>
              </a:rPr>
              <a:t>çətiri altındadır</a:t>
            </a:r>
            <a:r>
              <a:rPr lang="fr-FR" altLang="fr-FR" dirty="0" smtClean="0">
                <a:cs typeface="+mn-cs"/>
              </a:rPr>
              <a:t> (</a:t>
            </a:r>
            <a:r>
              <a:rPr lang="az-Latn-AZ" altLang="fr-FR" dirty="0" smtClean="0"/>
              <a:t>vahid prinsiplər və oxşar </a:t>
            </a:r>
            <a:r>
              <a:rPr lang="az-Latn-AZ" altLang="fr-FR" dirty="0" err="1" smtClean="0"/>
              <a:t>prosedurlar</a:t>
            </a:r>
            <a:r>
              <a:rPr lang="fr-FR" altLang="fr-FR" dirty="0" smtClean="0">
                <a:cs typeface="+mn-cs"/>
              </a:rPr>
              <a:t>)</a:t>
            </a:r>
          </a:p>
          <a:p>
            <a:pPr>
              <a:defRPr/>
            </a:pPr>
            <a:endParaRPr lang="fr-FR" altLang="fr-FR" dirty="0" smtClean="0">
              <a:latin typeface="Trebuchet MS" pitchFamily="34" charset="0"/>
              <a:cs typeface="+mn-cs"/>
            </a:endParaRPr>
          </a:p>
          <a:p>
            <a:pPr>
              <a:defRPr/>
            </a:pPr>
            <a:endParaRPr lang="fr-FR" altLang="fr-FR" dirty="0" smtClean="0">
              <a:latin typeface="Trebuchet MS" pitchFamily="34" charset="0"/>
              <a:cs typeface="+mn-cs"/>
            </a:endParaRPr>
          </a:p>
          <a:p>
            <a:pPr>
              <a:defRPr/>
            </a:pPr>
            <a:endParaRPr lang="fr-FR" altLang="fr-FR" dirty="0" smtClean="0">
              <a:latin typeface="Trebuchet MS" pitchFamily="34" charset="0"/>
              <a:cs typeface="+mn-cs"/>
            </a:endParaRPr>
          </a:p>
        </p:txBody>
      </p:sp>
    </p:spTree>
    <p:extLst>
      <p:ext uri="{BB962C8B-B14F-4D97-AF65-F5344CB8AC3E}">
        <p14:creationId xmlns:p14="http://schemas.microsoft.com/office/powerpoint/2010/main" val="2828715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1505"/>
            <a:ext cx="8229600" cy="1143000"/>
          </a:xfrm>
        </p:spPr>
        <p:txBody>
          <a:bodyPr>
            <a:normAutofit fontScale="90000"/>
          </a:bodyPr>
          <a:lstStyle/>
          <a:p>
            <a:r>
              <a:rPr lang="fr-FR" dirty="0" smtClean="0"/>
              <a:t>ESG 2015 :</a:t>
            </a:r>
            <a:br>
              <a:rPr lang="fr-FR" dirty="0" smtClean="0"/>
            </a:br>
            <a:r>
              <a:rPr lang="fr-FR" sz="3600" dirty="0" smtClean="0"/>
              <a:t>The </a:t>
            </a:r>
            <a:r>
              <a:rPr lang="fr-FR" sz="3600" dirty="0" err="1" smtClean="0"/>
              <a:t>core</a:t>
            </a:r>
            <a:r>
              <a:rPr lang="fr-FR" sz="3600" dirty="0" smtClean="0"/>
              <a:t> document for the </a:t>
            </a:r>
            <a:r>
              <a:rPr lang="fr-FR" sz="3600" dirty="0" err="1" smtClean="0"/>
              <a:t>evaluation</a:t>
            </a:r>
            <a:r>
              <a:rPr lang="fr-FR" sz="3600" dirty="0" smtClean="0"/>
              <a:t> </a:t>
            </a:r>
            <a:r>
              <a:rPr lang="fr-FR" sz="3600" dirty="0" err="1" smtClean="0"/>
              <a:t>process</a:t>
            </a:r>
            <a:endParaRPr lang="fr-FR" sz="3600"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sz="2800" dirty="0" err="1"/>
              <a:t>Müəssisələr</a:t>
            </a:r>
            <a:r>
              <a:rPr lang="fr-FR" sz="2800" dirty="0"/>
              <a:t> </a:t>
            </a:r>
            <a:r>
              <a:rPr lang="fr-FR" sz="2800" dirty="0" err="1"/>
              <a:t>və</a:t>
            </a:r>
            <a:r>
              <a:rPr lang="fr-FR" sz="2800" dirty="0"/>
              <a:t> </a:t>
            </a:r>
            <a:r>
              <a:rPr lang="fr-FR" sz="2800" dirty="0" err="1"/>
              <a:t>keyfiyyət</a:t>
            </a:r>
            <a:r>
              <a:rPr lang="fr-FR" sz="2800" dirty="0"/>
              <a:t> </a:t>
            </a:r>
            <a:r>
              <a:rPr lang="fr-FR" sz="2800" dirty="0" err="1"/>
              <a:t>təminatı</a:t>
            </a:r>
            <a:r>
              <a:rPr lang="fr-FR" sz="2800" dirty="0"/>
              <a:t> </a:t>
            </a:r>
            <a:r>
              <a:rPr lang="fr-FR" sz="2800" dirty="0" err="1"/>
              <a:t>agentlikləri</a:t>
            </a:r>
            <a:r>
              <a:rPr lang="fr-FR" sz="2800" dirty="0"/>
              <a:t> ESG-</a:t>
            </a:r>
            <a:r>
              <a:rPr lang="fr-FR" sz="2800" dirty="0" err="1"/>
              <a:t>dən</a:t>
            </a:r>
            <a:r>
              <a:rPr lang="fr-FR" sz="2800" dirty="0"/>
              <a:t> </a:t>
            </a:r>
            <a:r>
              <a:rPr lang="fr-FR" sz="2800" dirty="0" err="1"/>
              <a:t>ali</a:t>
            </a:r>
            <a:r>
              <a:rPr lang="fr-FR" sz="2800" dirty="0"/>
              <a:t> </a:t>
            </a:r>
            <a:r>
              <a:rPr lang="fr-FR" sz="2800" dirty="0" err="1"/>
              <a:t>təhsildə</a:t>
            </a:r>
            <a:r>
              <a:rPr lang="fr-FR" sz="2800" dirty="0"/>
              <a:t> </a:t>
            </a:r>
            <a:r>
              <a:rPr lang="fr-FR" sz="2800" dirty="0" err="1"/>
              <a:t>daxili</a:t>
            </a:r>
            <a:r>
              <a:rPr lang="fr-FR" sz="2800" dirty="0"/>
              <a:t> </a:t>
            </a:r>
            <a:r>
              <a:rPr lang="fr-FR" sz="2800" dirty="0" err="1"/>
              <a:t>və</a:t>
            </a:r>
            <a:r>
              <a:rPr lang="fr-FR" sz="2800" dirty="0"/>
              <a:t> </a:t>
            </a:r>
            <a:r>
              <a:rPr lang="fr-FR" sz="2800" dirty="0" err="1"/>
              <a:t>xarici</a:t>
            </a:r>
            <a:r>
              <a:rPr lang="fr-FR" sz="2800" dirty="0"/>
              <a:t> </a:t>
            </a:r>
            <a:r>
              <a:rPr lang="fr-FR" sz="2800" dirty="0" err="1"/>
              <a:t>keyfiyyət</a:t>
            </a:r>
            <a:r>
              <a:rPr lang="fr-FR" sz="2800" dirty="0"/>
              <a:t> </a:t>
            </a:r>
            <a:r>
              <a:rPr lang="fr-FR" sz="2800" dirty="0" err="1"/>
              <a:t>təminatı</a:t>
            </a:r>
            <a:r>
              <a:rPr lang="fr-FR" sz="2800" dirty="0"/>
              <a:t> </a:t>
            </a:r>
            <a:r>
              <a:rPr lang="fr-FR" sz="2800" dirty="0" err="1"/>
              <a:t>sistemləri</a:t>
            </a:r>
            <a:r>
              <a:rPr lang="fr-FR" sz="2800" dirty="0"/>
              <a:t> </a:t>
            </a:r>
            <a:r>
              <a:rPr lang="fr-FR" sz="2800" dirty="0" err="1"/>
              <a:t>üçün</a:t>
            </a:r>
            <a:r>
              <a:rPr lang="fr-FR" sz="2800" dirty="0"/>
              <a:t> </a:t>
            </a:r>
            <a:r>
              <a:rPr lang="fr-FR" sz="2800" dirty="0" err="1"/>
              <a:t>istinad</a:t>
            </a:r>
            <a:r>
              <a:rPr lang="fr-FR" sz="2800" dirty="0"/>
              <a:t> </a:t>
            </a:r>
            <a:r>
              <a:rPr lang="fr-FR" sz="2800" dirty="0" err="1"/>
              <a:t>sənəd</a:t>
            </a:r>
            <a:r>
              <a:rPr lang="fr-FR" sz="2800" dirty="0"/>
              <a:t> </a:t>
            </a:r>
            <a:r>
              <a:rPr lang="fr-FR" sz="2800" dirty="0" err="1"/>
              <a:t>kimi</a:t>
            </a:r>
            <a:r>
              <a:rPr lang="fr-FR" sz="2800" dirty="0"/>
              <a:t> </a:t>
            </a:r>
            <a:r>
              <a:rPr lang="fr-FR" sz="2800" dirty="0" err="1"/>
              <a:t>istifadə</a:t>
            </a:r>
            <a:r>
              <a:rPr lang="fr-FR" sz="2800" dirty="0"/>
              <a:t> </a:t>
            </a:r>
            <a:r>
              <a:rPr lang="fr-FR" sz="2800" dirty="0" err="1"/>
              <a:t>edir</a:t>
            </a:r>
            <a:r>
              <a:rPr lang="fr-FR" sz="2800" dirty="0"/>
              <a:t>. </a:t>
            </a:r>
            <a:endParaRPr lang="fr-FR" sz="2800" dirty="0" smtClean="0"/>
          </a:p>
          <a:p>
            <a:r>
              <a:rPr lang="az-Latn-AZ" sz="3000" dirty="0" smtClean="0"/>
              <a:t>Avropa, milli və </a:t>
            </a:r>
            <a:r>
              <a:rPr lang="az-Latn-AZ" sz="3000" dirty="0" err="1" smtClean="0"/>
              <a:t>istitusional</a:t>
            </a:r>
            <a:r>
              <a:rPr lang="az-Latn-AZ" sz="3000" dirty="0" smtClean="0"/>
              <a:t> səviyyədə  təlim və tədris üzrə keyfiyyət təminatı sistemlərinin </a:t>
            </a:r>
            <a:r>
              <a:rPr lang="az-Latn-AZ" sz="3000" b="1" dirty="0" smtClean="0"/>
              <a:t>ümumi çərçivəni </a:t>
            </a:r>
            <a:r>
              <a:rPr lang="az-Latn-AZ" sz="3000" dirty="0" err="1" smtClean="0"/>
              <a:t>müəyyənləşdirmək</a:t>
            </a:r>
            <a:r>
              <a:rPr lang="az-Latn-AZ" sz="3000" dirty="0" smtClean="0"/>
              <a:t>;</a:t>
            </a:r>
            <a:endParaRPr lang="lv-LV" sz="3000" dirty="0" smtClean="0"/>
          </a:p>
          <a:p>
            <a:r>
              <a:rPr lang="az-Latn-AZ" sz="3000" dirty="0" smtClean="0"/>
              <a:t>Avropa </a:t>
            </a:r>
            <a:r>
              <a:rPr lang="az-Latn-AZ" sz="3000" dirty="0"/>
              <a:t>ali təhsil məkanında ali təhsilin </a:t>
            </a:r>
            <a:r>
              <a:rPr lang="az-Latn-AZ" sz="3000" b="1" dirty="0" smtClean="0"/>
              <a:t>keyfiyyətın </a:t>
            </a:r>
            <a:r>
              <a:rPr lang="az-Latn-AZ" sz="3000" b="1" dirty="0"/>
              <a:t>təminatına və </a:t>
            </a:r>
            <a:r>
              <a:rPr lang="az-Latn-AZ" sz="3000" b="1" dirty="0" err="1"/>
              <a:t>yaxşılaşdırılmasına</a:t>
            </a:r>
            <a:r>
              <a:rPr lang="az-Latn-AZ" sz="3000" dirty="0"/>
              <a:t> imkan yaratmaq; </a:t>
            </a:r>
            <a:endParaRPr lang="lv-LV" sz="3000" dirty="0"/>
          </a:p>
          <a:p>
            <a:r>
              <a:rPr lang="lv-LV" sz="3000" b="1" dirty="0" smtClean="0"/>
              <a:t>Qarşılıqlı </a:t>
            </a:r>
            <a:r>
              <a:rPr lang="lv-LV" sz="3000" b="1" dirty="0"/>
              <a:t>etimadı </a:t>
            </a:r>
            <a:r>
              <a:rPr lang="lv-LV" sz="3000" dirty="0"/>
              <a:t>təmin etməklə milli sərhədlər daxilində və xaricində tanınma  və mobillik məsələlərinə yardım göstərilməsi; </a:t>
            </a:r>
            <a:endParaRPr lang="lv-LV" sz="3000" dirty="0" smtClean="0"/>
          </a:p>
          <a:p>
            <a:r>
              <a:rPr lang="lv-LV" sz="3000" dirty="0" smtClean="0"/>
              <a:t>Avropa </a:t>
            </a:r>
            <a:r>
              <a:rPr lang="lv-LV" sz="3000" dirty="0"/>
              <a:t>ali təhsil məkanında </a:t>
            </a:r>
            <a:r>
              <a:rPr lang="lv-LV" sz="3000" b="1" dirty="0"/>
              <a:t>keyfiyyət təminatı üçün zəruri olan məlumatın </a:t>
            </a:r>
            <a:r>
              <a:rPr lang="lv-LV" sz="3000" dirty="0"/>
              <a:t>təmin olunması.</a:t>
            </a:r>
          </a:p>
          <a:p>
            <a:endParaRPr lang="fr-FR" dirty="0"/>
          </a:p>
        </p:txBody>
      </p:sp>
    </p:spTree>
    <p:extLst>
      <p:ext uri="{BB962C8B-B14F-4D97-AF65-F5344CB8AC3E}">
        <p14:creationId xmlns:p14="http://schemas.microsoft.com/office/powerpoint/2010/main" val="218831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EHEA</a:t>
            </a:r>
            <a:r>
              <a:rPr lang="az-Latn-AZ" sz="3200" dirty="0" smtClean="0"/>
              <a:t>-da KT-</a:t>
            </a:r>
            <a:r>
              <a:rPr lang="az-Latn-AZ" sz="3200" dirty="0" err="1" smtClean="0"/>
              <a:t>nin</a:t>
            </a:r>
            <a:r>
              <a:rPr lang="az-Latn-AZ" sz="3200" dirty="0" smtClean="0"/>
              <a:t> 4 prinsipi</a:t>
            </a:r>
            <a:endParaRPr lang="fr-FR" sz="3200" dirty="0"/>
          </a:p>
        </p:txBody>
      </p:sp>
      <p:sp>
        <p:nvSpPr>
          <p:cNvPr id="3" name="Espace réservé du contenu 2"/>
          <p:cNvSpPr>
            <a:spLocks noGrp="1"/>
          </p:cNvSpPr>
          <p:nvPr>
            <p:ph idx="1"/>
          </p:nvPr>
        </p:nvSpPr>
        <p:spPr/>
        <p:txBody>
          <a:bodyPr>
            <a:normAutofit/>
          </a:bodyPr>
          <a:lstStyle/>
          <a:p>
            <a:pPr algn="just"/>
            <a:r>
              <a:rPr lang="fr-FR" sz="2600" dirty="0" smtClean="0"/>
              <a:t>Ali </a:t>
            </a:r>
            <a:r>
              <a:rPr lang="fr-FR" sz="2600" dirty="0" err="1"/>
              <a:t>təhsil</a:t>
            </a:r>
            <a:r>
              <a:rPr lang="fr-FR" sz="2600" dirty="0"/>
              <a:t> </a:t>
            </a:r>
            <a:r>
              <a:rPr lang="fr-FR" sz="2600" dirty="0" err="1"/>
              <a:t>müəssisələri</a:t>
            </a:r>
            <a:r>
              <a:rPr lang="fr-FR" sz="2600" dirty="0"/>
              <a:t> </a:t>
            </a:r>
            <a:r>
              <a:rPr lang="fr-FR" sz="2600" dirty="0" err="1"/>
              <a:t>göstərdikləri</a:t>
            </a:r>
            <a:r>
              <a:rPr lang="fr-FR" sz="2600" dirty="0"/>
              <a:t> </a:t>
            </a:r>
            <a:r>
              <a:rPr lang="fr-FR" sz="2600" dirty="0" err="1"/>
              <a:t>təhsil</a:t>
            </a:r>
            <a:r>
              <a:rPr lang="fr-FR" sz="2600" dirty="0"/>
              <a:t> </a:t>
            </a:r>
            <a:r>
              <a:rPr lang="fr-FR" sz="2600" dirty="0" err="1"/>
              <a:t>xidmətlərinin</a:t>
            </a:r>
            <a:r>
              <a:rPr lang="fr-FR" sz="2600" dirty="0"/>
              <a:t> </a:t>
            </a:r>
            <a:r>
              <a:rPr lang="fr-FR" sz="2600" dirty="0" err="1"/>
              <a:t>keyfiyyət</a:t>
            </a:r>
            <a:r>
              <a:rPr lang="fr-FR" sz="2600" dirty="0"/>
              <a:t> </a:t>
            </a:r>
            <a:r>
              <a:rPr lang="fr-FR" sz="2600" dirty="0" err="1"/>
              <a:t>təminatına</a:t>
            </a:r>
            <a:r>
              <a:rPr lang="fr-FR" sz="2600" dirty="0"/>
              <a:t> </a:t>
            </a:r>
            <a:r>
              <a:rPr lang="fr-FR" sz="2600" dirty="0" err="1"/>
              <a:t>birbaşa</a:t>
            </a:r>
            <a:r>
              <a:rPr lang="fr-FR" sz="2600" dirty="0"/>
              <a:t> </a:t>
            </a:r>
            <a:r>
              <a:rPr lang="fr-FR" sz="2600" dirty="0" err="1"/>
              <a:t>cavabdehlik</a:t>
            </a:r>
            <a:r>
              <a:rPr lang="fr-FR" sz="2600" dirty="0"/>
              <a:t> </a:t>
            </a:r>
            <a:r>
              <a:rPr lang="fr-FR" sz="2600" dirty="0" err="1"/>
              <a:t>daşıyır</a:t>
            </a:r>
            <a:r>
              <a:rPr lang="fr-FR" sz="2600" dirty="0"/>
              <a:t>;  </a:t>
            </a:r>
            <a:endParaRPr lang="fr-FR" sz="2600" dirty="0" smtClean="0"/>
          </a:p>
          <a:p>
            <a:pPr algn="just"/>
            <a:r>
              <a:rPr lang="fr-FR" sz="2600" dirty="0" err="1" smtClean="0"/>
              <a:t>Keyfiyyət</a:t>
            </a:r>
            <a:r>
              <a:rPr lang="fr-FR" sz="2600" dirty="0" smtClean="0"/>
              <a:t> </a:t>
            </a:r>
            <a:r>
              <a:rPr lang="fr-FR" sz="2600" dirty="0" err="1"/>
              <a:t>təminatı</a:t>
            </a:r>
            <a:r>
              <a:rPr lang="fr-FR" sz="2600" dirty="0"/>
              <a:t> </a:t>
            </a:r>
            <a:r>
              <a:rPr lang="fr-FR" sz="2600" dirty="0" err="1"/>
              <a:t>müxtəlif</a:t>
            </a:r>
            <a:r>
              <a:rPr lang="fr-FR" sz="2600" dirty="0"/>
              <a:t> </a:t>
            </a:r>
            <a:r>
              <a:rPr lang="fr-FR" sz="2600" dirty="0" err="1"/>
              <a:t>ali</a:t>
            </a:r>
            <a:r>
              <a:rPr lang="fr-FR" sz="2600" dirty="0"/>
              <a:t> </a:t>
            </a:r>
            <a:r>
              <a:rPr lang="fr-FR" sz="2600" dirty="0" err="1"/>
              <a:t>təhsil</a:t>
            </a:r>
            <a:r>
              <a:rPr lang="fr-FR" sz="2600" dirty="0"/>
              <a:t> </a:t>
            </a:r>
            <a:r>
              <a:rPr lang="fr-FR" sz="2600" dirty="0" err="1"/>
              <a:t>sistemləri</a:t>
            </a:r>
            <a:r>
              <a:rPr lang="fr-FR" sz="2600" dirty="0"/>
              <a:t>, </a:t>
            </a:r>
            <a:r>
              <a:rPr lang="fr-FR" sz="2600" dirty="0" err="1"/>
              <a:t>müəssisələr</a:t>
            </a:r>
            <a:r>
              <a:rPr lang="fr-FR" sz="2600" dirty="0"/>
              <a:t>, </a:t>
            </a:r>
            <a:r>
              <a:rPr lang="fr-FR" sz="2600" dirty="0" err="1"/>
              <a:t>proqramlar</a:t>
            </a:r>
            <a:r>
              <a:rPr lang="fr-FR" sz="2600" dirty="0"/>
              <a:t> </a:t>
            </a:r>
            <a:r>
              <a:rPr lang="fr-FR" sz="2600" dirty="0" err="1"/>
              <a:t>və</a:t>
            </a:r>
            <a:r>
              <a:rPr lang="fr-FR" sz="2600" dirty="0"/>
              <a:t> </a:t>
            </a:r>
            <a:r>
              <a:rPr lang="fr-FR" sz="2600" dirty="0" err="1"/>
              <a:t>tələbələrlə</a:t>
            </a:r>
            <a:r>
              <a:rPr lang="fr-FR" sz="2600" dirty="0"/>
              <a:t> </a:t>
            </a:r>
            <a:r>
              <a:rPr lang="fr-FR" sz="2600" dirty="0" err="1"/>
              <a:t>əlaqədar</a:t>
            </a:r>
            <a:r>
              <a:rPr lang="fr-FR" sz="2600" dirty="0"/>
              <a:t> </a:t>
            </a:r>
            <a:r>
              <a:rPr lang="fr-FR" sz="2600" dirty="0" err="1"/>
              <a:t>müxtəlif</a:t>
            </a:r>
            <a:r>
              <a:rPr lang="fr-FR" sz="2600" dirty="0"/>
              <a:t> </a:t>
            </a:r>
            <a:r>
              <a:rPr lang="fr-FR" sz="2600" dirty="0" err="1"/>
              <a:t>məsələlərlə</a:t>
            </a:r>
            <a:r>
              <a:rPr lang="fr-FR" sz="2600" dirty="0"/>
              <a:t> </a:t>
            </a:r>
            <a:r>
              <a:rPr lang="fr-FR" sz="2600" dirty="0" err="1"/>
              <a:t>məşğul</a:t>
            </a:r>
            <a:r>
              <a:rPr lang="fr-FR" sz="2600" dirty="0"/>
              <a:t> </a:t>
            </a:r>
            <a:r>
              <a:rPr lang="fr-FR" sz="2600" dirty="0" err="1"/>
              <a:t>olur</a:t>
            </a:r>
            <a:r>
              <a:rPr lang="fr-FR" sz="2600" dirty="0"/>
              <a:t>; </a:t>
            </a:r>
            <a:endParaRPr lang="fr-FR" sz="2600" dirty="0" smtClean="0"/>
          </a:p>
          <a:p>
            <a:pPr algn="just"/>
            <a:r>
              <a:rPr lang="fr-FR" sz="2600" dirty="0" err="1" smtClean="0"/>
              <a:t>Keyfiyyət</a:t>
            </a:r>
            <a:r>
              <a:rPr lang="fr-FR" sz="2600" dirty="0" smtClean="0"/>
              <a:t> </a:t>
            </a:r>
            <a:r>
              <a:rPr lang="fr-FR" sz="2600" dirty="0" err="1"/>
              <a:t>təminatı</a:t>
            </a:r>
            <a:r>
              <a:rPr lang="fr-FR" sz="2600" dirty="0"/>
              <a:t> </a:t>
            </a:r>
            <a:r>
              <a:rPr lang="fr-FR" sz="2600" dirty="0" err="1"/>
              <a:t>sistemi</a:t>
            </a:r>
            <a:r>
              <a:rPr lang="fr-FR" sz="2600" dirty="0"/>
              <a:t> </a:t>
            </a:r>
            <a:r>
              <a:rPr lang="fr-FR" sz="2600" dirty="0" err="1"/>
              <a:t>keyfiyyət</a:t>
            </a:r>
            <a:r>
              <a:rPr lang="fr-FR" sz="2600" dirty="0"/>
              <a:t> </a:t>
            </a:r>
            <a:r>
              <a:rPr lang="fr-FR" sz="2600" dirty="0" err="1"/>
              <a:t>mədəniyyətinin</a:t>
            </a:r>
            <a:r>
              <a:rPr lang="fr-FR" sz="2600" dirty="0"/>
              <a:t> </a:t>
            </a:r>
            <a:r>
              <a:rPr lang="fr-FR" sz="2600" dirty="0" err="1"/>
              <a:t>inkişaf</a:t>
            </a:r>
            <a:r>
              <a:rPr lang="fr-FR" sz="2600" dirty="0"/>
              <a:t> </a:t>
            </a:r>
            <a:r>
              <a:rPr lang="fr-FR" sz="2600" dirty="0" err="1"/>
              <a:t>etdirilməsini</a:t>
            </a:r>
            <a:r>
              <a:rPr lang="fr-FR" sz="2600" dirty="0"/>
              <a:t> </a:t>
            </a:r>
            <a:r>
              <a:rPr lang="fr-FR" sz="2600" dirty="0" err="1"/>
              <a:t>dəstəkləyir</a:t>
            </a:r>
            <a:r>
              <a:rPr lang="fr-FR" sz="2600" dirty="0"/>
              <a:t>; </a:t>
            </a:r>
            <a:endParaRPr lang="fr-FR" sz="2600" dirty="0" smtClean="0"/>
          </a:p>
          <a:p>
            <a:pPr algn="just"/>
            <a:r>
              <a:rPr lang="fr-FR" sz="2600" dirty="0" err="1" smtClean="0"/>
              <a:t>Keyfiyyət</a:t>
            </a:r>
            <a:r>
              <a:rPr lang="fr-FR" sz="2600" dirty="0" smtClean="0"/>
              <a:t> </a:t>
            </a:r>
            <a:r>
              <a:rPr lang="fr-FR" sz="2600" dirty="0" err="1"/>
              <a:t>təminatı</a:t>
            </a:r>
            <a:r>
              <a:rPr lang="fr-FR" sz="2600" dirty="0"/>
              <a:t> </a:t>
            </a:r>
            <a:r>
              <a:rPr lang="fr-FR" sz="2600" dirty="0" err="1"/>
              <a:t>tələbələrin</a:t>
            </a:r>
            <a:r>
              <a:rPr lang="fr-FR" sz="2600" dirty="0"/>
              <a:t>, </a:t>
            </a:r>
            <a:r>
              <a:rPr lang="fr-FR" sz="2600" dirty="0" err="1"/>
              <a:t>digər</a:t>
            </a:r>
            <a:r>
              <a:rPr lang="fr-FR" sz="2600" dirty="0"/>
              <a:t> </a:t>
            </a:r>
            <a:r>
              <a:rPr lang="fr-FR" sz="2600" dirty="0" err="1"/>
              <a:t>maraqlı</a:t>
            </a:r>
            <a:r>
              <a:rPr lang="fr-FR" sz="2600" dirty="0"/>
              <a:t> </a:t>
            </a:r>
            <a:r>
              <a:rPr lang="fr-FR" sz="2600" dirty="0" err="1"/>
              <a:t>tərəflərin</a:t>
            </a:r>
            <a:r>
              <a:rPr lang="fr-FR" sz="2600" dirty="0"/>
              <a:t> </a:t>
            </a:r>
            <a:r>
              <a:rPr lang="fr-FR" sz="2600" dirty="0" err="1"/>
              <a:t>və</a:t>
            </a:r>
            <a:r>
              <a:rPr lang="fr-FR" sz="2600" dirty="0"/>
              <a:t> </a:t>
            </a:r>
            <a:r>
              <a:rPr lang="fr-FR" sz="2600" dirty="0" err="1"/>
              <a:t>cəmiyyətin</a:t>
            </a:r>
            <a:r>
              <a:rPr lang="fr-FR" sz="2600" dirty="0"/>
              <a:t> </a:t>
            </a:r>
            <a:r>
              <a:rPr lang="fr-FR" sz="2600" dirty="0" err="1"/>
              <a:t>ehtiyaclarını</a:t>
            </a:r>
            <a:r>
              <a:rPr lang="fr-FR" sz="2600" dirty="0"/>
              <a:t> </a:t>
            </a:r>
            <a:r>
              <a:rPr lang="fr-FR" sz="2600" dirty="0" err="1"/>
              <a:t>və</a:t>
            </a:r>
            <a:r>
              <a:rPr lang="fr-FR" sz="2600" dirty="0"/>
              <a:t> </a:t>
            </a:r>
            <a:r>
              <a:rPr lang="fr-FR" sz="2600" dirty="0" err="1"/>
              <a:t>təhsildən</a:t>
            </a:r>
            <a:r>
              <a:rPr lang="fr-FR" sz="2600" dirty="0"/>
              <a:t> </a:t>
            </a:r>
            <a:r>
              <a:rPr lang="fr-FR" sz="2600" dirty="0" err="1"/>
              <a:t>gözləntilərini</a:t>
            </a:r>
            <a:r>
              <a:rPr lang="fr-FR" sz="2600" dirty="0"/>
              <a:t> </a:t>
            </a:r>
            <a:r>
              <a:rPr lang="fr-FR" sz="2600" dirty="0" err="1"/>
              <a:t>nəzərə</a:t>
            </a:r>
            <a:r>
              <a:rPr lang="fr-FR" sz="2600" dirty="0"/>
              <a:t> </a:t>
            </a:r>
            <a:r>
              <a:rPr lang="fr-FR" sz="2600" dirty="0" err="1"/>
              <a:t>alır</a:t>
            </a:r>
            <a:r>
              <a:rPr lang="fr-FR" sz="2600" dirty="0"/>
              <a:t>.  </a:t>
            </a:r>
          </a:p>
        </p:txBody>
      </p:sp>
    </p:spTree>
    <p:extLst>
      <p:ext uri="{BB962C8B-B14F-4D97-AF65-F5344CB8AC3E}">
        <p14:creationId xmlns:p14="http://schemas.microsoft.com/office/powerpoint/2010/main" val="2428916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dirty="0"/>
              <a:t>Avropa Standartları və Təlimatları </a:t>
            </a:r>
            <a:r>
              <a:rPr lang="en-GB" dirty="0"/>
              <a:t>(</a:t>
            </a:r>
            <a:r>
              <a:rPr lang="az-Latn-AZ" dirty="0"/>
              <a:t>AST</a:t>
            </a:r>
            <a:r>
              <a:rPr lang="en-GB" dirty="0"/>
              <a:t>)</a:t>
            </a:r>
            <a:br>
              <a:rPr lang="en-GB" dirty="0"/>
            </a:br>
            <a:endParaRPr lang="en-GB" dirty="0"/>
          </a:p>
        </p:txBody>
      </p:sp>
      <p:sp>
        <p:nvSpPr>
          <p:cNvPr id="3" name="Content Placeholder 2"/>
          <p:cNvSpPr>
            <a:spLocks noGrp="1"/>
          </p:cNvSpPr>
          <p:nvPr>
            <p:ph idx="1"/>
          </p:nvPr>
        </p:nvSpPr>
        <p:spPr>
          <a:xfrm>
            <a:off x="628650" y="1655644"/>
            <a:ext cx="7886700" cy="4186451"/>
          </a:xfrm>
        </p:spPr>
        <p:txBody>
          <a:bodyPr>
            <a:normAutofit/>
          </a:bodyPr>
          <a:lstStyle/>
          <a:p>
            <a:pPr marL="0" indent="0">
              <a:buNone/>
            </a:pPr>
            <a:endParaRPr lang="en-GB" dirty="0"/>
          </a:p>
          <a:p>
            <a:pPr marL="0" indent="0">
              <a:buNone/>
            </a:pPr>
            <a:endParaRPr lang="en-GB" dirty="0"/>
          </a:p>
        </p:txBody>
      </p:sp>
      <p:graphicFrame>
        <p:nvGraphicFramePr>
          <p:cNvPr id="13" name="Diagram 12"/>
          <p:cNvGraphicFramePr/>
          <p:nvPr>
            <p:extLst>
              <p:ext uri="{D42A27DB-BD31-4B8C-83A1-F6EECF244321}">
                <p14:modId xmlns:p14="http://schemas.microsoft.com/office/powerpoint/2010/main" val="2911428147"/>
              </p:ext>
            </p:extLst>
          </p:nvPr>
        </p:nvGraphicFramePr>
        <p:xfrm>
          <a:off x="767686" y="1870596"/>
          <a:ext cx="7339084" cy="3449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2029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z-Latn-AZ" sz="3200" dirty="0" smtClean="0"/>
              <a:t>Hissə</a:t>
            </a:r>
            <a:r>
              <a:rPr lang="fr-FR" sz="3200" dirty="0" smtClean="0"/>
              <a:t> 1 : </a:t>
            </a:r>
            <a:r>
              <a:rPr lang="fr-FR" sz="3200" dirty="0" err="1" smtClean="0"/>
              <a:t>Daxili</a:t>
            </a:r>
            <a:r>
              <a:rPr lang="fr-FR" sz="3200" dirty="0" smtClean="0"/>
              <a:t> KT </a:t>
            </a:r>
            <a:r>
              <a:rPr lang="fr-FR" sz="3200" dirty="0" err="1" smtClean="0"/>
              <a:t>standartlar</a:t>
            </a:r>
            <a:r>
              <a:rPr lang="az-Latn-AZ" sz="3200" dirty="0" smtClean="0"/>
              <a:t>ı və təlimatları </a:t>
            </a:r>
            <a:endParaRPr lang="fr-FR" sz="3200" dirty="0"/>
          </a:p>
        </p:txBody>
      </p:sp>
      <p:sp>
        <p:nvSpPr>
          <p:cNvPr id="3" name="Espace réservé du contenu 2"/>
          <p:cNvSpPr>
            <a:spLocks noGrp="1"/>
          </p:cNvSpPr>
          <p:nvPr>
            <p:ph idx="1"/>
          </p:nvPr>
        </p:nvSpPr>
        <p:spPr/>
        <p:txBody>
          <a:bodyPr>
            <a:normAutofit lnSpcReduction="10000"/>
          </a:bodyPr>
          <a:lstStyle/>
          <a:p>
            <a:pPr marL="514350" indent="-514350">
              <a:buAutoNum type="arabicPeriod"/>
            </a:pPr>
            <a:r>
              <a:rPr lang="az-Latn-AZ" sz="2400" dirty="0" smtClean="0"/>
              <a:t>KT siyasəti</a:t>
            </a:r>
            <a:endParaRPr lang="fr-FR" sz="2400" dirty="0" smtClean="0"/>
          </a:p>
          <a:p>
            <a:pPr marL="514350" indent="-514350">
              <a:buAutoNum type="arabicPeriod"/>
            </a:pPr>
            <a:r>
              <a:rPr lang="az-Latn-AZ" sz="2400" dirty="0" smtClean="0"/>
              <a:t>Proqramların hazırlanması təsdiqlənməsi</a:t>
            </a:r>
            <a:endParaRPr lang="fr-FR" sz="2400" dirty="0" smtClean="0"/>
          </a:p>
          <a:p>
            <a:pPr marL="514350" indent="-514350">
              <a:buAutoNum type="arabicPeriod"/>
            </a:pPr>
            <a:r>
              <a:rPr lang="az-Latn-AZ" sz="2400" dirty="0" smtClean="0"/>
              <a:t>Tələbə əsaslı təhsil, tədris və </a:t>
            </a:r>
            <a:r>
              <a:rPr lang="az-Latn-AZ" sz="2400" dirty="0" err="1" smtClean="0"/>
              <a:t>qiymətləndirmə</a:t>
            </a:r>
            <a:endParaRPr lang="fr-FR" sz="2400" dirty="0" smtClean="0"/>
          </a:p>
          <a:p>
            <a:pPr marL="514350" indent="-514350">
              <a:buAutoNum type="arabicPeriod"/>
            </a:pPr>
            <a:r>
              <a:rPr lang="az-Latn-AZ" sz="2400" dirty="0" smtClean="0"/>
              <a:t>Tələbə qəbulu, irəliləyişi, tanınma və sertifikasiya</a:t>
            </a:r>
            <a:endParaRPr lang="fr-FR" sz="2400" dirty="0" smtClean="0"/>
          </a:p>
          <a:p>
            <a:pPr marL="514350" indent="-514350">
              <a:buAutoNum type="arabicPeriod"/>
            </a:pPr>
            <a:r>
              <a:rPr lang="az-Latn-AZ" sz="2400" dirty="0" smtClean="0"/>
              <a:t>Professor-müəllim heyəti</a:t>
            </a:r>
            <a:endParaRPr lang="fr-FR" sz="2400" dirty="0" smtClean="0"/>
          </a:p>
          <a:p>
            <a:pPr marL="514350" indent="-514350">
              <a:buAutoNum type="arabicPeriod"/>
            </a:pPr>
            <a:r>
              <a:rPr lang="az-Latn-AZ" sz="2400" dirty="0" smtClean="0"/>
              <a:t>Təlim resursları və tələbələrə dəstək</a:t>
            </a:r>
            <a:endParaRPr lang="fr-FR" sz="2400" dirty="0" smtClean="0"/>
          </a:p>
          <a:p>
            <a:pPr marL="514350" indent="-514350">
              <a:buAutoNum type="arabicPeriod"/>
            </a:pPr>
            <a:r>
              <a:rPr lang="az-Latn-AZ" sz="2400" dirty="0" smtClean="0"/>
              <a:t>Məlumatın idarə edilməsi</a:t>
            </a:r>
            <a:endParaRPr lang="fr-FR" sz="2400" dirty="0" smtClean="0"/>
          </a:p>
          <a:p>
            <a:pPr marL="514350" indent="-514350">
              <a:buAutoNum type="arabicPeriod"/>
            </a:pPr>
            <a:r>
              <a:rPr lang="az-Latn-AZ" sz="2400" dirty="0" smtClean="0"/>
              <a:t>İctimai məlumat</a:t>
            </a:r>
            <a:endParaRPr lang="fr-FR" sz="2400" dirty="0" smtClean="0"/>
          </a:p>
          <a:p>
            <a:pPr marL="514350" indent="-514350">
              <a:buAutoNum type="arabicPeriod"/>
            </a:pPr>
            <a:r>
              <a:rPr lang="az-Latn-AZ" sz="2400" dirty="0" smtClean="0"/>
              <a:t>Proqramların davamlı monitorinqi və vaxtaşırı nəzərdən keçirilməsi</a:t>
            </a:r>
            <a:endParaRPr lang="fr-FR" sz="2400" dirty="0" smtClean="0"/>
          </a:p>
          <a:p>
            <a:pPr marL="514350" indent="-514350">
              <a:buAutoNum type="arabicPeriod"/>
            </a:pPr>
            <a:r>
              <a:rPr lang="az-Latn-AZ" sz="2400" dirty="0" smtClean="0"/>
              <a:t>Dövri xarici keyfiyyət təminatı</a:t>
            </a:r>
            <a:endParaRPr lang="fr-FR" sz="2400" dirty="0" smtClean="0"/>
          </a:p>
          <a:p>
            <a:pPr marL="514350" indent="-514350">
              <a:buAutoNum type="arabicPeriod"/>
            </a:pPr>
            <a:endParaRPr lang="fr-FR" sz="2800" dirty="0" smtClean="0"/>
          </a:p>
          <a:p>
            <a:pPr marL="514350" indent="-514350">
              <a:buAutoNum type="arabicPeriod"/>
            </a:pPr>
            <a:endParaRPr lang="fr-FR" dirty="0" smtClean="0"/>
          </a:p>
          <a:p>
            <a:pPr marL="514350" indent="-514350">
              <a:buAutoNum type="arabicPeriod"/>
            </a:pPr>
            <a:endParaRPr lang="fr-FR" dirty="0"/>
          </a:p>
        </p:txBody>
      </p:sp>
    </p:spTree>
    <p:extLst>
      <p:ext uri="{BB962C8B-B14F-4D97-AF65-F5344CB8AC3E}">
        <p14:creationId xmlns:p14="http://schemas.microsoft.com/office/powerpoint/2010/main" val="4223573399"/>
      </p:ext>
    </p:extLst>
  </p:cSld>
  <p:clrMapOvr>
    <a:masterClrMapping/>
  </p:clrMapOvr>
</p:sld>
</file>

<file path=ppt/theme/theme1.xml><?xml version="1.0" encoding="utf-8"?>
<a:theme xmlns:a="http://schemas.openxmlformats.org/drawingml/2006/main" name="Thème par défaut">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par défaut.thmx</Template>
  <TotalTime>1977</TotalTime>
  <Words>2227</Words>
  <Application>Microsoft Office PowerPoint</Application>
  <PresentationFormat>On-screen Show (4:3)</PresentationFormat>
  <Paragraphs>283</Paragraphs>
  <Slides>30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ＭＳ Ｐゴシック</vt:lpstr>
      <vt:lpstr>ＭＳ Ｐゴシック</vt:lpstr>
      <vt:lpstr>Arial</vt:lpstr>
      <vt:lpstr>Calibri</vt:lpstr>
      <vt:lpstr>Century Gothic</vt:lpstr>
      <vt:lpstr>Geneva</vt:lpstr>
      <vt:lpstr>Mangal</vt:lpstr>
      <vt:lpstr>Trebuchet MS</vt:lpstr>
      <vt:lpstr>Wingdings</vt:lpstr>
      <vt:lpstr>Thème par défaut</vt:lpstr>
      <vt:lpstr>METODOLOGİYA MEYARLAR VƏ İNDİKATORLAR</vt:lpstr>
      <vt:lpstr>Ümumi çərçivə</vt:lpstr>
      <vt:lpstr>KT sisteminin əsas mərhələləri (1)</vt:lpstr>
      <vt:lpstr>KT sisteminin əsas mərhələləri (2)</vt:lpstr>
      <vt:lpstr>EHEA / Azərbaycanda KT-nin tətbiqi</vt:lpstr>
      <vt:lpstr>ESG 2015 : The core document for the evaluation process</vt:lpstr>
      <vt:lpstr>EHEA-da KT-nin 4 prinsipi</vt:lpstr>
      <vt:lpstr>Avropa Standartları və Təlimatları (AST) </vt:lpstr>
      <vt:lpstr>Hissə 1 : Daxili KT standartları və təlimatları </vt:lpstr>
      <vt:lpstr>Hissə 2: Xarici KT standartları və təlimatları </vt:lpstr>
      <vt:lpstr>Qiymətləndirmə nə üçün/kim üçün aparılır?</vt:lpstr>
      <vt:lpstr>Metodoloji prinsiplər </vt:lpstr>
      <vt:lpstr>PROQRAMLARIN QİYMƏTLƏNDİRİLMƏSİ</vt:lpstr>
      <vt:lpstr>Nümunə: Təlim prosesi və tələbə nailiyyətlərinin qiymətləndirilməsi </vt:lpstr>
      <vt:lpstr>Əsas mərhələlər</vt:lpstr>
      <vt:lpstr>Sənədlərin ANİ tərəfindən nəzərdən keçirilməsi Cf. Metodologiya, səh.4-5</vt:lpstr>
      <vt:lpstr>Əsas mərhələlər</vt:lpstr>
      <vt:lpstr>Qiymətləndirmənin başlıca prinsipləri</vt:lpstr>
      <vt:lpstr>Ekspert qrupunun tərkib hissəsi</vt:lpstr>
      <vt:lpstr>Əsas mərhələlər</vt:lpstr>
      <vt:lpstr>Səfərdən öncə ekspertlərin işi</vt:lpstr>
      <vt:lpstr>Təhsil proqramı üzrə təhlilin müxtəlif hissələri</vt:lpstr>
      <vt:lpstr>Sahə səfərindən öncə qruplarda iş</vt:lpstr>
      <vt:lpstr>Müsahibə faylına nümunə</vt:lpstr>
      <vt:lpstr>Sahə səfərindən öncə ekspertlərin işi Nümunə: Komputer mühəndisliyi, ADNSU Dekana veriləcək suallar</vt:lpstr>
      <vt:lpstr>Sahə səfərindən öncə ekspertlərin işi Nümunə: Komputer mühəndisliyi, ADNSU</vt:lpstr>
      <vt:lpstr>Sahə səfərindən öncə ekspertlərin işi Nümunə: Komputer mühəndisliyi, ADNSU</vt:lpstr>
      <vt:lpstr>Sahə səfərindən öncə ekspertlərin işi Nümunə: Komputer mühəndisliyi, ADNSU</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Eliane KOTLER</dc:creator>
  <cp:lastModifiedBy>Tarlan Arzumanov</cp:lastModifiedBy>
  <cp:revision>102</cp:revision>
  <dcterms:created xsi:type="dcterms:W3CDTF">2019-09-12T12:09:34Z</dcterms:created>
  <dcterms:modified xsi:type="dcterms:W3CDTF">2019-09-26T07:49:45Z</dcterms:modified>
</cp:coreProperties>
</file>