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1" r:id="rId2"/>
    <p:sldId id="290" r:id="rId3"/>
    <p:sldId id="277" r:id="rId4"/>
    <p:sldId id="302" r:id="rId5"/>
    <p:sldId id="320" r:id="rId6"/>
    <p:sldId id="303" r:id="rId7"/>
    <p:sldId id="304" r:id="rId8"/>
    <p:sldId id="280" r:id="rId9"/>
    <p:sldId id="306" r:id="rId10"/>
    <p:sldId id="305" r:id="rId11"/>
    <p:sldId id="307" r:id="rId12"/>
    <p:sldId id="309" r:id="rId13"/>
    <p:sldId id="310" r:id="rId14"/>
    <p:sldId id="317" r:id="rId15"/>
    <p:sldId id="318" r:id="rId16"/>
    <p:sldId id="328" r:id="rId17"/>
    <p:sldId id="327" r:id="rId18"/>
    <p:sldId id="312" r:id="rId19"/>
    <p:sldId id="313" r:id="rId20"/>
    <p:sldId id="321" r:id="rId21"/>
    <p:sldId id="314" r:id="rId22"/>
    <p:sldId id="324" r:id="rId23"/>
    <p:sldId id="322" r:id="rId24"/>
    <p:sldId id="325" r:id="rId25"/>
    <p:sldId id="323" r:id="rId26"/>
    <p:sldId id="326" r:id="rId27"/>
    <p:sldId id="31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6176" autoAdjust="0"/>
  </p:normalViewPr>
  <p:slideViewPr>
    <p:cSldViewPr snapToGrid="0">
      <p:cViewPr varScale="1">
        <p:scale>
          <a:sx n="63" d="100"/>
          <a:sy n="63" d="100"/>
        </p:scale>
        <p:origin x="101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FE0411-6282-40FD-9282-ADBA5EF2B06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smtClean="0"/>
            <a:t>1. </a:t>
          </a:r>
          <a:r>
            <a:rPr lang="lv-LV" sz="2100" b="1" dirty="0" err="1" smtClean="0"/>
            <a:t>Self-assessment</a:t>
          </a:r>
          <a:r>
            <a:rPr lang="lv-LV" sz="2100" b="1" dirty="0" smtClean="0"/>
            <a:t> process</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smtClean="0"/>
            <a:t>2. </a:t>
          </a:r>
          <a:r>
            <a:rPr lang="lv-LV" b="1" dirty="0" err="1" smtClean="0"/>
            <a:t>Submission</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application</a:t>
          </a:r>
          <a:r>
            <a:rPr lang="lv-LV" b="1" dirty="0" smtClean="0"/>
            <a:t> </a:t>
          </a:r>
          <a:r>
            <a:rPr lang="lv-LV" b="1" dirty="0" err="1" smtClean="0"/>
            <a:t>and</a:t>
          </a:r>
          <a:r>
            <a:rPr lang="lv-LV" b="1" dirty="0" smtClean="0"/>
            <a:t> </a:t>
          </a:r>
          <a:r>
            <a:rPr lang="lv-LV" b="1" dirty="0" err="1" smtClean="0"/>
            <a:t>self-assessment</a:t>
          </a:r>
          <a:r>
            <a:rPr lang="lv-LV" b="1" dirty="0" smtClean="0"/>
            <a:t> </a:t>
          </a:r>
          <a:r>
            <a:rPr lang="lv-LV" b="1" dirty="0" err="1" smtClean="0"/>
            <a:t>report</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dgm:t>
        <a:bodyPr/>
        <a:lstStyle/>
        <a:p>
          <a:r>
            <a:rPr lang="lv-LV" b="1" dirty="0" smtClean="0"/>
            <a:t>3. </a:t>
          </a:r>
          <a:r>
            <a:rPr lang="lv-LV" b="1" dirty="0" err="1" smtClean="0"/>
            <a:t>Review</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documents</a:t>
          </a:r>
          <a:r>
            <a:rPr lang="lv-LV" b="1" dirty="0" smtClean="0"/>
            <a:t> </a:t>
          </a:r>
          <a:r>
            <a:rPr lang="lv-LV" b="1" dirty="0" err="1" smtClean="0"/>
            <a:t>by</a:t>
          </a:r>
          <a:r>
            <a:rPr lang="lv-LV" b="1" dirty="0" smtClean="0"/>
            <a:t> </a:t>
          </a:r>
          <a:r>
            <a:rPr lang="lv-LV" b="1" dirty="0" err="1" smtClean="0"/>
            <a:t>the</a:t>
          </a:r>
          <a:r>
            <a:rPr lang="lv-LV" b="1" dirty="0" smtClean="0"/>
            <a:t> </a:t>
          </a:r>
          <a:r>
            <a:rPr lang="lv-LV" b="1" dirty="0" err="1" smtClean="0"/>
            <a:t>Agency</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smtClean="0"/>
            <a:t>4. </a:t>
          </a:r>
          <a:r>
            <a:rPr lang="lv-LV" b="1" dirty="0" err="1" smtClean="0"/>
            <a:t>Composing</a:t>
          </a:r>
          <a:r>
            <a:rPr lang="lv-LV" b="1" dirty="0" smtClean="0"/>
            <a:t> </a:t>
          </a:r>
          <a:r>
            <a:rPr lang="lv-LV" b="1" dirty="0" err="1" smtClean="0"/>
            <a:t>the</a:t>
          </a:r>
          <a:r>
            <a:rPr lang="lv-LV" b="1" dirty="0" smtClean="0"/>
            <a:t> </a:t>
          </a:r>
          <a:r>
            <a:rPr lang="lv-LV" b="1" dirty="0" err="1" smtClean="0"/>
            <a:t>experts</a:t>
          </a:r>
          <a:r>
            <a:rPr lang="lv-LV" b="1" dirty="0" smtClean="0"/>
            <a:t> </a:t>
          </a:r>
          <a:r>
            <a:rPr lang="lv-LV" b="1" dirty="0" err="1" smtClean="0"/>
            <a:t>group</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smtClean="0"/>
            <a:t>6</a:t>
          </a:r>
          <a:r>
            <a:rPr lang="lv-LV" b="1" dirty="0" smtClean="0"/>
            <a:t>. </a:t>
          </a:r>
          <a:r>
            <a:rPr lang="lv-LV" b="1" dirty="0" err="1" smtClean="0"/>
            <a:t>Visit</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experts</a:t>
          </a:r>
          <a:r>
            <a:rPr lang="lv-LV" b="1" dirty="0" smtClean="0"/>
            <a:t> </a:t>
          </a:r>
          <a:r>
            <a:rPr lang="lv-LV" b="1" dirty="0" err="1" smtClean="0"/>
            <a:t>group</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a:solidFill>
          <a:schemeClr val="accent6"/>
        </a:solidFill>
      </dgm:spPr>
      <dgm:t>
        <a:bodyPr/>
        <a:lstStyle/>
        <a:p>
          <a:r>
            <a:rPr lang="en-GB" b="1" dirty="0" smtClean="0"/>
            <a:t>7</a:t>
          </a:r>
          <a:r>
            <a:rPr lang="lv-LV" b="1" dirty="0" smtClean="0"/>
            <a:t>. </a:t>
          </a:r>
          <a:r>
            <a:rPr lang="lv-LV" b="1" dirty="0" err="1" smtClean="0"/>
            <a:t>Joint</a:t>
          </a:r>
          <a:r>
            <a:rPr lang="lv-LV" b="1" dirty="0" smtClean="0"/>
            <a:t> </a:t>
          </a:r>
          <a:r>
            <a:rPr lang="lv-LV" b="1" dirty="0" err="1" smtClean="0"/>
            <a:t>report</a:t>
          </a:r>
          <a:r>
            <a:rPr lang="lv-LV" b="1" dirty="0" smtClean="0"/>
            <a:t> </a:t>
          </a:r>
          <a:r>
            <a:rPr lang="lv-LV" b="1" dirty="0" err="1" smtClean="0"/>
            <a:t>of</a:t>
          </a:r>
          <a:r>
            <a:rPr lang="lv-LV" b="1" dirty="0" smtClean="0"/>
            <a:t> </a:t>
          </a:r>
          <a:r>
            <a:rPr lang="lv-LV" b="1" dirty="0" err="1" smtClean="0"/>
            <a:t>the</a:t>
          </a:r>
          <a:r>
            <a:rPr lang="lv-LV" b="1" dirty="0" smtClean="0"/>
            <a:t> </a:t>
          </a:r>
          <a:r>
            <a:rPr lang="lv-LV" b="1" dirty="0" err="1" smtClean="0"/>
            <a:t>experts</a:t>
          </a:r>
          <a:r>
            <a:rPr lang="lv-LV" b="1" dirty="0" smtClean="0"/>
            <a:t> </a:t>
          </a:r>
          <a:r>
            <a:rPr lang="lv-LV" b="1" dirty="0" err="1" smtClean="0"/>
            <a:t>group</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smtClean="0"/>
            <a:t>8</a:t>
          </a:r>
          <a:r>
            <a:rPr lang="lv-LV" b="1" dirty="0" smtClean="0"/>
            <a:t>. </a:t>
          </a:r>
          <a:r>
            <a:rPr lang="lv-LV" b="1" dirty="0" err="1" smtClean="0"/>
            <a:t>Comments</a:t>
          </a:r>
          <a:r>
            <a:rPr lang="lv-LV" b="1" dirty="0" smtClean="0"/>
            <a:t> </a:t>
          </a:r>
          <a:r>
            <a:rPr lang="lv-LV" b="1" dirty="0" err="1" smtClean="0"/>
            <a:t>by</a:t>
          </a:r>
          <a:r>
            <a:rPr lang="lv-LV" b="1" dirty="0" smtClean="0"/>
            <a:t> HEI </a:t>
          </a:r>
          <a:r>
            <a:rPr lang="lv-LV" b="1" dirty="0" err="1" smtClean="0"/>
            <a:t>on</a:t>
          </a:r>
          <a:r>
            <a:rPr lang="lv-LV" b="1" dirty="0" smtClean="0"/>
            <a:t> </a:t>
          </a:r>
          <a:r>
            <a:rPr lang="lv-LV" b="1" dirty="0" err="1" smtClean="0"/>
            <a:t>the</a:t>
          </a:r>
          <a:r>
            <a:rPr lang="lv-LV" b="1" dirty="0" smtClean="0"/>
            <a:t> </a:t>
          </a:r>
          <a:r>
            <a:rPr lang="lv-LV" b="1" dirty="0" err="1" smtClean="0"/>
            <a:t>factual</a:t>
          </a:r>
          <a:r>
            <a:rPr lang="lv-LV" b="1" dirty="0" smtClean="0"/>
            <a:t> </a:t>
          </a:r>
          <a:r>
            <a:rPr lang="lv-LV" b="1" dirty="0" err="1" smtClean="0"/>
            <a:t>errors</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smtClean="0"/>
            <a:t>9</a:t>
          </a:r>
          <a:r>
            <a:rPr lang="lv-LV" b="1" dirty="0" smtClean="0"/>
            <a:t>. </a:t>
          </a:r>
          <a:r>
            <a:rPr lang="lv-LV" b="1" dirty="0" err="1" smtClean="0"/>
            <a:t>Decision</a:t>
          </a:r>
          <a:r>
            <a:rPr lang="lv-LV" b="1" dirty="0" smtClean="0"/>
            <a:t> </a:t>
          </a:r>
          <a:r>
            <a:rPr lang="lv-LV" b="1" dirty="0" err="1" smtClean="0"/>
            <a:t>by</a:t>
          </a:r>
          <a:r>
            <a:rPr lang="lv-LV" b="1" dirty="0" smtClean="0"/>
            <a:t> </a:t>
          </a:r>
          <a:r>
            <a:rPr lang="lv-LV" b="1" dirty="0" err="1" smtClean="0"/>
            <a:t>the</a:t>
          </a:r>
          <a:r>
            <a:rPr lang="lv-LV" b="1" dirty="0" smtClean="0"/>
            <a:t> </a:t>
          </a:r>
          <a:r>
            <a:rPr lang="lv-LV" b="1" dirty="0" err="1" smtClean="0"/>
            <a:t>Committee</a:t>
          </a:r>
          <a:r>
            <a:rPr lang="lv-LV" b="1" dirty="0" smtClean="0"/>
            <a:t> (</a:t>
          </a:r>
          <a:r>
            <a:rPr lang="lv-LV" b="1" dirty="0" err="1" smtClean="0"/>
            <a:t>with</a:t>
          </a:r>
          <a:r>
            <a:rPr lang="lv-LV" b="1" dirty="0" smtClean="0"/>
            <a:t> </a:t>
          </a:r>
          <a:r>
            <a:rPr lang="lv-LV" b="1" dirty="0" err="1" smtClean="0"/>
            <a:t>the</a:t>
          </a:r>
          <a:r>
            <a:rPr lang="lv-LV" b="1" dirty="0" smtClean="0"/>
            <a:t> HEI </a:t>
          </a:r>
          <a:r>
            <a:rPr lang="lv-LV" b="1" dirty="0" err="1" smtClean="0"/>
            <a:t>present</a:t>
          </a:r>
          <a:r>
            <a:rPr lang="lv-LV" b="1" dirty="0" smtClean="0"/>
            <a:t>)</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smtClean="0"/>
            <a:t>10. </a:t>
          </a:r>
          <a:r>
            <a:rPr lang="lv-LV" b="1" dirty="0" err="1" smtClean="0"/>
            <a:t>Follow-up</a:t>
          </a:r>
          <a:r>
            <a:rPr lang="lv-LV" b="1" dirty="0" smtClean="0"/>
            <a:t> </a:t>
          </a:r>
          <a:r>
            <a:rPr lang="lv-LV" b="1" dirty="0" err="1" smtClean="0"/>
            <a:t>procedures</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1"/>
        </a:solidFill>
      </dgm:spPr>
      <dgm:t>
        <a:bodyPr/>
        <a:lstStyle/>
        <a:p>
          <a:r>
            <a:rPr lang="en-US" b="1" dirty="0" smtClean="0"/>
            <a:t>5. Experts work before the site visit</a:t>
          </a:r>
          <a:endParaRPr lang="en-US" b="1" dirty="0"/>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en-US"/>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t>
        <a:bodyPr/>
        <a:lstStyle/>
        <a:p>
          <a:endParaRPr lang="en-US"/>
        </a:p>
      </dgm:t>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en-US"/>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t>
        <a:bodyPr/>
        <a:lstStyle/>
        <a:p>
          <a:endParaRPr lang="en-US"/>
        </a:p>
      </dgm:t>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en-US"/>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t>
        <a:bodyPr/>
        <a:lstStyle/>
        <a:p>
          <a:endParaRPr lang="en-US"/>
        </a:p>
      </dgm:t>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en-US"/>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t>
        <a:bodyPr/>
        <a:lstStyle/>
        <a:p>
          <a:endParaRPr lang="en-US"/>
        </a:p>
      </dgm:t>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en-US"/>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lumMod val="40000"/>
            <a:lumOff val="60000"/>
          </a:schemeClr>
        </a:solidFill>
      </dgm:spPr>
      <dgm:t>
        <a:bodyPr/>
        <a:lstStyle/>
        <a:p>
          <a:endParaRPr lang="en-US"/>
        </a:p>
      </dgm:t>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en-US"/>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t>
        <a:bodyPr/>
        <a:lstStyle/>
        <a:p>
          <a:endParaRPr lang="en-US"/>
        </a:p>
      </dgm:t>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en-US"/>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t>
        <a:bodyPr/>
        <a:lstStyle/>
        <a:p>
          <a:endParaRPr lang="en-US"/>
        </a:p>
      </dgm:t>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en-US"/>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t>
        <a:bodyPr/>
        <a:lstStyle/>
        <a:p>
          <a:endParaRPr lang="en-US"/>
        </a:p>
      </dgm:t>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en-US"/>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t>
        <a:bodyPr/>
        <a:lstStyle/>
        <a:p>
          <a:endParaRPr lang="en-US"/>
        </a:p>
      </dgm:t>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en-US"/>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t>
        <a:bodyPr/>
        <a:lstStyle/>
        <a:p>
          <a:endParaRPr lang="en-US"/>
        </a:p>
      </dgm:t>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en-US"/>
        </a:p>
      </dgm:t>
    </dgm:pt>
  </dgm:ptLst>
  <dgm:cxnLst>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CA451A69-D461-4C73-BD2A-8A94122FF0EF}" type="presOf" srcId="{63FE0411-6282-40FD-9282-ADBA5EF2B061}" destId="{01E98E69-2805-4474-A4F7-9FADFAC26638}" srcOrd="0" destOrd="0" presId="urn:microsoft.com/office/officeart/2005/8/layout/vList3"/>
    <dgm:cxn modelId="{0C5327E6-2EFD-4081-AD3C-34EB9EB4BA56}" srcId="{63FE0411-6282-40FD-9282-ADBA5EF2B061}" destId="{B568960D-25C2-4C66-9BB5-72D74EFF2EFC}" srcOrd="6" destOrd="0" parTransId="{252F744E-092C-4E6D-86BD-5F1F9A1A0449}" sibTransId="{6EF7EA6A-C095-4143-BB51-358032BF7A7B}"/>
    <dgm:cxn modelId="{28C65CF2-0F59-4609-9046-B40560D8381D}" type="presOf" srcId="{592AE783-1CF7-440F-A9F4-F160EC409278}" destId="{BB1606FB-65B9-4E8B-BBAA-D5080D314816}" srcOrd="0" destOrd="0" presId="urn:microsoft.com/office/officeart/2005/8/layout/vList3"/>
    <dgm:cxn modelId="{BC76FE39-A8EB-4D6E-8031-367DABC7A9ED}" srcId="{63FE0411-6282-40FD-9282-ADBA5EF2B061}" destId="{4665C380-C17B-43A9-8894-CBFB09082CFE}" srcOrd="0" destOrd="0" parTransId="{B59BFAEA-F51F-483E-AB14-5E42ACA17137}" sibTransId="{6D2DD055-EF15-4B15-AA84-6A7AD865947D}"/>
    <dgm:cxn modelId="{7965113A-3E21-4465-9953-104B273B7B9F}" type="presOf" srcId="{686845A3-E9C6-4651-8A5C-C5F57723CE4B}" destId="{CF64DE1E-878E-4237-9D16-F97519873024}" srcOrd="0" destOrd="0" presId="urn:microsoft.com/office/officeart/2005/8/layout/vList3"/>
    <dgm:cxn modelId="{0810A6FA-046C-4CBD-B019-E21E0B3ED54A}" type="presOf" srcId="{DC539B8F-034E-4BAB-8A53-03EA5E9C246B}" destId="{C5ADF46F-7803-458F-B0DF-73A23D416FF2}" srcOrd="0" destOrd="0" presId="urn:microsoft.com/office/officeart/2005/8/layout/vList3"/>
    <dgm:cxn modelId="{4E1E1AFD-32CF-4A66-9F65-A876F7F173A7}" type="presOf" srcId="{3E991F27-D853-40AE-A1E9-36733659031C}" destId="{4D1BFC32-9C7C-4C2E-945A-4FBA29E5398E}" srcOrd="0" destOrd="0" presId="urn:microsoft.com/office/officeart/2005/8/layout/vList3"/>
    <dgm:cxn modelId="{7F8FE65C-5F90-4856-B8BF-FDC492AA2945}" srcId="{63FE0411-6282-40FD-9282-ADBA5EF2B061}" destId="{62F93DB4-FE2F-4870-B21E-7DF64ED26006}" srcOrd="8" destOrd="0" parTransId="{98368B17-BFAD-4DC7-B2B3-391FC6077B88}" sibTransId="{FD1DFDCB-A9BD-4BDE-9053-D712EE17716F}"/>
    <dgm:cxn modelId="{2B444600-B65F-44CA-8021-D5F8879FE893}" type="presOf" srcId="{8AA6FECC-2BB8-41E5-8EFC-4848DD5C8A38}" destId="{48C2BDE2-AA0B-4F7E-865F-13C50FD5E6DD}" srcOrd="0" destOrd="0" presId="urn:microsoft.com/office/officeart/2005/8/layout/vList3"/>
    <dgm:cxn modelId="{C3FEAF25-502A-4ABF-9A34-1BD840933084}" type="presOf" srcId="{2DA73B92-8D84-4488-B86B-8B56A9E92496}" destId="{CEBCC035-F70D-4DE0-9DD7-563C5D8C9486}" srcOrd="0" destOrd="0" presId="urn:microsoft.com/office/officeart/2005/8/layout/vList3"/>
    <dgm:cxn modelId="{C9FF2A54-2336-495C-A1A0-2189BA713C7A}" type="presOf" srcId="{C04904B6-70C0-4632-AB16-A1DF67B25662}" destId="{72C19A98-FBB8-4495-A90A-5F55D1A288CE}" srcOrd="0" destOrd="0" presId="urn:microsoft.com/office/officeart/2005/8/layout/vList3"/>
    <dgm:cxn modelId="{3D6B9FD6-FC3E-4E23-9E3D-5EFE4B520A02}" type="presOf" srcId="{4665C380-C17B-43A9-8894-CBFB09082CFE}" destId="{1273ABE4-8B0E-41E1-BAF4-FA98401C4CF1}" srcOrd="0" destOrd="0" presId="urn:microsoft.com/office/officeart/2005/8/layout/vList3"/>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9F96D027-9DFD-4D47-9B15-8FA568DD6128}" type="presOf" srcId="{B568960D-25C2-4C66-9BB5-72D74EFF2EFC}" destId="{38D1EEBF-A80F-43B3-BF2B-D29B6A83F674}" srcOrd="0" destOrd="0" presId="urn:microsoft.com/office/officeart/2005/8/layout/vList3"/>
    <dgm:cxn modelId="{1DE4A0B8-2A74-4B99-A893-3C843BAD7F49}" srcId="{63FE0411-6282-40FD-9282-ADBA5EF2B061}" destId="{C04904B6-70C0-4632-AB16-A1DF67B25662}" srcOrd="4" destOrd="0" parTransId="{692EB603-28AE-42AE-82DF-01FF2EB72D01}" sibTransId="{46F96CFD-F9A9-44AC-9BD0-17B67BD9EFC6}"/>
    <dgm:cxn modelId="{605CCC92-4528-4E80-9F29-C38F4E7AA302}" type="presOf" srcId="{62F93DB4-FE2F-4870-B21E-7DF64ED26006}" destId="{060ADDF9-40C9-424F-84CE-34697BF7B79B}" srcOrd="0" destOrd="0" presId="urn:microsoft.com/office/officeart/2005/8/layout/vList3"/>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868C3287-2DCA-45A0-B865-E9C14AC042ED}" type="presParOf" srcId="{01E98E69-2805-4474-A4F7-9FADFAC26638}" destId="{C48BCC91-20B4-44C7-BCD6-A0A744F66923}" srcOrd="0" destOrd="0" presId="urn:microsoft.com/office/officeart/2005/8/layout/vList3"/>
    <dgm:cxn modelId="{BF12F1ED-8562-4A52-8DAB-C5C566590936}" type="presParOf" srcId="{C48BCC91-20B4-44C7-BCD6-A0A744F66923}" destId="{E2C3AF42-086F-4707-B275-814D19B2D526}" srcOrd="0" destOrd="0" presId="urn:microsoft.com/office/officeart/2005/8/layout/vList3"/>
    <dgm:cxn modelId="{060F6E95-6675-4F40-A392-40ADEDD2D4D1}" type="presParOf" srcId="{C48BCC91-20B4-44C7-BCD6-A0A744F66923}" destId="{1273ABE4-8B0E-41E1-BAF4-FA98401C4CF1}" srcOrd="1" destOrd="0" presId="urn:microsoft.com/office/officeart/2005/8/layout/vList3"/>
    <dgm:cxn modelId="{54E50529-79C1-4A45-A60F-71FE65F802D9}" type="presParOf" srcId="{01E98E69-2805-4474-A4F7-9FADFAC26638}" destId="{1DCD0FE0-42E6-44EF-97D5-9F733C72FE8A}" srcOrd="1" destOrd="0" presId="urn:microsoft.com/office/officeart/2005/8/layout/vList3"/>
    <dgm:cxn modelId="{1144B332-4844-483B-8639-F95DE58022B7}" type="presParOf" srcId="{01E98E69-2805-4474-A4F7-9FADFAC26638}" destId="{FCEC8EAA-9368-4652-A21D-6EF0DF7DF395}" srcOrd="2" destOrd="0" presId="urn:microsoft.com/office/officeart/2005/8/layout/vList3"/>
    <dgm:cxn modelId="{06C42EBE-9A5A-495F-9719-201118663572}" type="presParOf" srcId="{FCEC8EAA-9368-4652-A21D-6EF0DF7DF395}" destId="{B49B4680-C1F8-45AB-BA11-97A54C8CEDAA}" srcOrd="0" destOrd="0" presId="urn:microsoft.com/office/officeart/2005/8/layout/vList3"/>
    <dgm:cxn modelId="{0552FD5B-7A2C-49EE-86E5-4E8463F3477A}" type="presParOf" srcId="{FCEC8EAA-9368-4652-A21D-6EF0DF7DF395}" destId="{48C2BDE2-AA0B-4F7E-865F-13C50FD5E6DD}" srcOrd="1" destOrd="0" presId="urn:microsoft.com/office/officeart/2005/8/layout/vList3"/>
    <dgm:cxn modelId="{15C5AA7A-B643-4C1A-9390-A02955027158}" type="presParOf" srcId="{01E98E69-2805-4474-A4F7-9FADFAC26638}" destId="{140F300D-2D64-4A39-9A7A-7E19E37F8E57}" srcOrd="3" destOrd="0" presId="urn:microsoft.com/office/officeart/2005/8/layout/vList3"/>
    <dgm:cxn modelId="{F42D6A13-4A29-4D0A-A16C-9A466A3BE65F}" type="presParOf" srcId="{01E98E69-2805-4474-A4F7-9FADFAC26638}" destId="{A85C7FDD-BE04-4B89-BB36-66E3ACBDDF28}" srcOrd="4" destOrd="0" presId="urn:microsoft.com/office/officeart/2005/8/layout/vList3"/>
    <dgm:cxn modelId="{3B17591A-E98F-4EA9-BEDE-485FA2C8C2EF}" type="presParOf" srcId="{A85C7FDD-BE04-4B89-BB36-66E3ACBDDF28}" destId="{2A6AECD8-6980-4D70-9E43-D6FA5B39248C}" srcOrd="0" destOrd="0" presId="urn:microsoft.com/office/officeart/2005/8/layout/vList3"/>
    <dgm:cxn modelId="{AE55F818-321B-4787-8428-4D2E9DA246EC}" type="presParOf" srcId="{A85C7FDD-BE04-4B89-BB36-66E3ACBDDF28}" destId="{4D1BFC32-9C7C-4C2E-945A-4FBA29E5398E}" srcOrd="1" destOrd="0" presId="urn:microsoft.com/office/officeart/2005/8/layout/vList3"/>
    <dgm:cxn modelId="{2864D056-1F3E-4C13-BB44-577B03440128}" type="presParOf" srcId="{01E98E69-2805-4474-A4F7-9FADFAC26638}" destId="{00044186-4C72-4066-B9B0-34E2485EEB93}" srcOrd="5" destOrd="0" presId="urn:microsoft.com/office/officeart/2005/8/layout/vList3"/>
    <dgm:cxn modelId="{4DDDFC6D-5E8A-4CE9-81E4-204DCF866271}" type="presParOf" srcId="{01E98E69-2805-4474-A4F7-9FADFAC26638}" destId="{CACC0E42-9211-4596-BEA1-F5B3C372BA83}" srcOrd="6" destOrd="0" presId="urn:microsoft.com/office/officeart/2005/8/layout/vList3"/>
    <dgm:cxn modelId="{B943F4FD-E438-4D02-8B10-C1EA1945D814}" type="presParOf" srcId="{CACC0E42-9211-4596-BEA1-F5B3C372BA83}" destId="{F3A1AAA4-42E2-4275-80EC-A39514B3ACCC}" srcOrd="0" destOrd="0" presId="urn:microsoft.com/office/officeart/2005/8/layout/vList3"/>
    <dgm:cxn modelId="{81BB5F7E-17EC-4729-AEE7-0C4C48FA25CA}" type="presParOf" srcId="{CACC0E42-9211-4596-BEA1-F5B3C372BA83}" destId="{BB1606FB-65B9-4E8B-BBAA-D5080D314816}" srcOrd="1" destOrd="0" presId="urn:microsoft.com/office/officeart/2005/8/layout/vList3"/>
    <dgm:cxn modelId="{1ADFE482-EC97-4ED5-8235-0213F1684CDA}" type="presParOf" srcId="{01E98E69-2805-4474-A4F7-9FADFAC26638}" destId="{D2CE5C7B-0D96-4F06-856E-0C88298B0F21}" srcOrd="7" destOrd="0" presId="urn:microsoft.com/office/officeart/2005/8/layout/vList3"/>
    <dgm:cxn modelId="{829793E3-4999-407F-BDB7-67969B731665}" type="presParOf" srcId="{01E98E69-2805-4474-A4F7-9FADFAC26638}" destId="{7795510C-9257-41CF-9B58-8B32D94858F5}" srcOrd="8" destOrd="0" presId="urn:microsoft.com/office/officeart/2005/8/layout/vList3"/>
    <dgm:cxn modelId="{40FC9857-6988-4903-B021-9DDAF3F08C02}" type="presParOf" srcId="{7795510C-9257-41CF-9B58-8B32D94858F5}" destId="{2352210E-3A7E-4133-AA65-1002D88397AB}" srcOrd="0" destOrd="0" presId="urn:microsoft.com/office/officeart/2005/8/layout/vList3"/>
    <dgm:cxn modelId="{1A054281-1D90-40F1-BDD6-7D74D8ECB170}" type="presParOf" srcId="{7795510C-9257-41CF-9B58-8B32D94858F5}" destId="{72C19A98-FBB8-4495-A90A-5F55D1A288CE}" srcOrd="1" destOrd="0" presId="urn:microsoft.com/office/officeart/2005/8/layout/vList3"/>
    <dgm:cxn modelId="{B472B9C1-6D68-42AB-94BA-752487C1DCDC}" type="presParOf" srcId="{01E98E69-2805-4474-A4F7-9FADFAC26638}" destId="{43E119DD-6138-4BE7-B2C8-986F104F950B}" srcOrd="9" destOrd="0" presId="urn:microsoft.com/office/officeart/2005/8/layout/vList3"/>
    <dgm:cxn modelId="{52AC0DBC-1474-4E8A-882F-EA72013A4D11}" type="presParOf" srcId="{01E98E69-2805-4474-A4F7-9FADFAC26638}" destId="{26D0CC5A-0980-498B-A9B8-E67D7F7F3281}" srcOrd="10" destOrd="0" presId="urn:microsoft.com/office/officeart/2005/8/layout/vList3"/>
    <dgm:cxn modelId="{8F027EF6-DDF2-495B-A702-602E30535666}" type="presParOf" srcId="{26D0CC5A-0980-498B-A9B8-E67D7F7F3281}" destId="{AEDD7280-2F10-424F-A634-013CCED39359}" srcOrd="0" destOrd="0" presId="urn:microsoft.com/office/officeart/2005/8/layout/vList3"/>
    <dgm:cxn modelId="{9008E979-A7E2-4FF8-B8C5-37A7B03F543F}" type="presParOf" srcId="{26D0CC5A-0980-498B-A9B8-E67D7F7F3281}" destId="{CF64DE1E-878E-4237-9D16-F97519873024}" srcOrd="1" destOrd="0" presId="urn:microsoft.com/office/officeart/2005/8/layout/vList3"/>
    <dgm:cxn modelId="{FFD28CAD-FF88-4A03-A1A6-4C9F4879F526}" type="presParOf" srcId="{01E98E69-2805-4474-A4F7-9FADFAC26638}" destId="{8B1CFE9C-7EDC-422D-A2F5-5F809D1C95B7}" srcOrd="11" destOrd="0" presId="urn:microsoft.com/office/officeart/2005/8/layout/vList3"/>
    <dgm:cxn modelId="{63B2E70C-75A4-4295-A459-C18AC15C0121}" type="presParOf" srcId="{01E98E69-2805-4474-A4F7-9FADFAC26638}" destId="{803AB0E3-64F7-4205-8F27-DC23685AFFFB}" srcOrd="12" destOrd="0" presId="urn:microsoft.com/office/officeart/2005/8/layout/vList3"/>
    <dgm:cxn modelId="{CFCB6B6E-B386-4FBC-8057-30E7174B57CB}" type="presParOf" srcId="{803AB0E3-64F7-4205-8F27-DC23685AFFFB}" destId="{2F286D19-741E-4ACF-9482-1573B0E78099}" srcOrd="0" destOrd="0" presId="urn:microsoft.com/office/officeart/2005/8/layout/vList3"/>
    <dgm:cxn modelId="{E6D14215-76A0-4808-870A-5145EFC3FA2E}" type="presParOf" srcId="{803AB0E3-64F7-4205-8F27-DC23685AFFFB}" destId="{38D1EEBF-A80F-43B3-BF2B-D29B6A83F674}" srcOrd="1" destOrd="0" presId="urn:microsoft.com/office/officeart/2005/8/layout/vList3"/>
    <dgm:cxn modelId="{B39A7521-3673-45CC-9CD3-DB9171C30A0B}" type="presParOf" srcId="{01E98E69-2805-4474-A4F7-9FADFAC26638}" destId="{3B68EC68-F29E-467F-A8E6-75A12A3F3674}" srcOrd="13" destOrd="0" presId="urn:microsoft.com/office/officeart/2005/8/layout/vList3"/>
    <dgm:cxn modelId="{09DE47FB-7055-4686-9582-383691391B16}" type="presParOf" srcId="{01E98E69-2805-4474-A4F7-9FADFAC26638}" destId="{DB6891D6-F52E-482D-A8C9-66DBF0416B17}" srcOrd="14" destOrd="0" presId="urn:microsoft.com/office/officeart/2005/8/layout/vList3"/>
    <dgm:cxn modelId="{F7C30463-841A-4407-BFF6-8DE177A4DD89}" type="presParOf" srcId="{DB6891D6-F52E-482D-A8C9-66DBF0416B17}" destId="{944904E4-FCBB-4CFA-8B36-17745C31506B}" srcOrd="0" destOrd="0" presId="urn:microsoft.com/office/officeart/2005/8/layout/vList3"/>
    <dgm:cxn modelId="{38B77E62-A242-413B-A628-B3B75C6166F7}" type="presParOf" srcId="{DB6891D6-F52E-482D-A8C9-66DBF0416B17}" destId="{CEBCC035-F70D-4DE0-9DD7-563C5D8C9486}" srcOrd="1" destOrd="0" presId="urn:microsoft.com/office/officeart/2005/8/layout/vList3"/>
    <dgm:cxn modelId="{575EEF8A-4CAE-44BC-859A-35A84C57E750}" type="presParOf" srcId="{01E98E69-2805-4474-A4F7-9FADFAC26638}" destId="{AFE27A1B-03B4-4BAF-9CBF-7A69B9C19E55}" srcOrd="15" destOrd="0" presId="urn:microsoft.com/office/officeart/2005/8/layout/vList3"/>
    <dgm:cxn modelId="{A1BE9FF5-4C2F-4945-B5B1-CB40E54C4677}" type="presParOf" srcId="{01E98E69-2805-4474-A4F7-9FADFAC26638}" destId="{246FF58E-BC73-4560-9544-3E9F3A4357FF}" srcOrd="16" destOrd="0" presId="urn:microsoft.com/office/officeart/2005/8/layout/vList3"/>
    <dgm:cxn modelId="{5235908F-C391-468B-8945-A31E29E9901D}" type="presParOf" srcId="{246FF58E-BC73-4560-9544-3E9F3A4357FF}" destId="{8AA75899-D180-4BFA-A15A-6002127271AF}" srcOrd="0" destOrd="0" presId="urn:microsoft.com/office/officeart/2005/8/layout/vList3"/>
    <dgm:cxn modelId="{4E3B0B5B-CCFC-41D1-BFD4-107DA3442A3F}" type="presParOf" srcId="{246FF58E-BC73-4560-9544-3E9F3A4357FF}" destId="{060ADDF9-40C9-424F-84CE-34697BF7B79B}" srcOrd="1" destOrd="0" presId="urn:microsoft.com/office/officeart/2005/8/layout/vList3"/>
    <dgm:cxn modelId="{B418CFAF-12B6-4311-92C6-E078423E98ED}" type="presParOf" srcId="{01E98E69-2805-4474-A4F7-9FADFAC26638}" destId="{5BE3CA96-4FFC-4B9D-AE8B-3E036FA3D7CD}" srcOrd="17" destOrd="0" presId="urn:microsoft.com/office/officeart/2005/8/layout/vList3"/>
    <dgm:cxn modelId="{37AA8F0B-054E-4EDF-94EC-7E26BBFA8627}" type="presParOf" srcId="{01E98E69-2805-4474-A4F7-9FADFAC26638}" destId="{BDE735D9-5D68-48B3-9872-CD1B7058C1DA}" srcOrd="18" destOrd="0" presId="urn:microsoft.com/office/officeart/2005/8/layout/vList3"/>
    <dgm:cxn modelId="{ECF166D3-7219-4086-83DC-44863B990CA6}" type="presParOf" srcId="{BDE735D9-5D68-48B3-9872-CD1B7058C1DA}" destId="{322B3B9E-3D8B-44E3-8517-85D78CF9EE8E}" srcOrd="0" destOrd="0" presId="urn:microsoft.com/office/officeart/2005/8/layout/vList3"/>
    <dgm:cxn modelId="{E9B6C0E5-1DBC-4BA6-984E-EE2DE7C7DB3A}" type="presParOf" srcId="{BDE735D9-5D68-48B3-9872-CD1B7058C1DA}" destId="{C5ADF46F-7803-458F-B0DF-73A23D416FF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03EA87-F7F8-45C6-8996-2985D7426686}" type="doc">
      <dgm:prSet loTypeId="urn:microsoft.com/office/officeart/2005/8/layout/vList4" loCatId="picture" qsTypeId="urn:microsoft.com/office/officeart/2005/8/quickstyle/simple2" qsCatId="simple" csTypeId="urn:microsoft.com/office/officeart/2005/8/colors/accent1_2" csCatId="accent1" phldr="1"/>
      <dgm:spPr/>
    </dgm:pt>
    <dgm:pt modelId="{9A52EF33-1932-44D0-BC9C-3E6932CF33D8}">
      <dgm:prSet phldrT="[Text]"/>
      <dgm:spPr>
        <a:solidFill>
          <a:schemeClr val="accent1">
            <a:lumMod val="20000"/>
            <a:lumOff val="80000"/>
          </a:schemeClr>
        </a:solidFill>
      </dgm:spPr>
      <dgm:t>
        <a:bodyPr/>
        <a:lstStyle/>
        <a:p>
          <a:r>
            <a:rPr lang="en-GB" dirty="0" smtClean="0">
              <a:solidFill>
                <a:schemeClr val="tx1"/>
              </a:solidFill>
            </a:rPr>
            <a:t>according to the template provided by ANO (in the Methodology)</a:t>
          </a:r>
          <a:endParaRPr lang="en-GB" dirty="0">
            <a:solidFill>
              <a:schemeClr val="tx1"/>
            </a:solidFill>
          </a:endParaRPr>
        </a:p>
      </dgm:t>
    </dgm:pt>
    <dgm:pt modelId="{56DAB362-D64F-448B-B975-CD3FCBFFFC4F}" type="parTrans" cxnId="{6DE534C9-CD17-46F3-A7BA-99B94F89D158}">
      <dgm:prSet/>
      <dgm:spPr/>
      <dgm:t>
        <a:bodyPr/>
        <a:lstStyle/>
        <a:p>
          <a:endParaRPr lang="en-GB">
            <a:solidFill>
              <a:schemeClr val="tx1"/>
            </a:solidFill>
          </a:endParaRPr>
        </a:p>
      </dgm:t>
    </dgm:pt>
    <dgm:pt modelId="{BDA918F2-1886-4B8F-9720-D3735F24DD72}" type="sibTrans" cxnId="{6DE534C9-CD17-46F3-A7BA-99B94F89D158}">
      <dgm:prSet/>
      <dgm:spPr/>
      <dgm:t>
        <a:bodyPr/>
        <a:lstStyle/>
        <a:p>
          <a:endParaRPr lang="en-GB">
            <a:solidFill>
              <a:schemeClr val="tx1"/>
            </a:solidFill>
          </a:endParaRPr>
        </a:p>
      </dgm:t>
    </dgm:pt>
    <dgm:pt modelId="{602C4FA5-6B8F-4D1F-9C6E-9731AE95E8C6}">
      <dgm:prSet phldrT="[Text]"/>
      <dgm:spPr>
        <a:solidFill>
          <a:schemeClr val="accent1">
            <a:lumMod val="20000"/>
            <a:lumOff val="80000"/>
          </a:schemeClr>
        </a:solidFill>
      </dgm:spPr>
      <dgm:t>
        <a:bodyPr/>
        <a:lstStyle/>
        <a:p>
          <a:r>
            <a:rPr lang="en-GB" dirty="0" smtClean="0">
              <a:solidFill>
                <a:schemeClr val="tx1"/>
              </a:solidFill>
            </a:rPr>
            <a:t>justifying the made statements and providing references and evidences from the self-evaluation report or the site visit</a:t>
          </a:r>
          <a:endParaRPr lang="en-GB" dirty="0">
            <a:solidFill>
              <a:schemeClr val="tx1"/>
            </a:solidFill>
          </a:endParaRPr>
        </a:p>
      </dgm:t>
    </dgm:pt>
    <dgm:pt modelId="{26B19EAD-2FDA-4920-BB8D-FB4DFDCF1FC2}" type="parTrans" cxnId="{6C06942D-7D9C-4BEC-92A7-51CEFDCD1062}">
      <dgm:prSet/>
      <dgm:spPr/>
      <dgm:t>
        <a:bodyPr/>
        <a:lstStyle/>
        <a:p>
          <a:endParaRPr lang="en-GB">
            <a:solidFill>
              <a:schemeClr val="tx1"/>
            </a:solidFill>
          </a:endParaRPr>
        </a:p>
      </dgm:t>
    </dgm:pt>
    <dgm:pt modelId="{68B79800-405D-42B2-A85B-68CC5D6ED9BC}" type="sibTrans" cxnId="{6C06942D-7D9C-4BEC-92A7-51CEFDCD1062}">
      <dgm:prSet/>
      <dgm:spPr/>
      <dgm:t>
        <a:bodyPr/>
        <a:lstStyle/>
        <a:p>
          <a:endParaRPr lang="en-GB">
            <a:solidFill>
              <a:schemeClr val="tx1"/>
            </a:solidFill>
          </a:endParaRPr>
        </a:p>
      </dgm:t>
    </dgm:pt>
    <dgm:pt modelId="{7F3AA565-7D4E-4E34-8C5A-A98E4E61B00A}">
      <dgm:prSet phldrT="[Text]"/>
      <dgm:spPr>
        <a:solidFill>
          <a:schemeClr val="accent1">
            <a:lumMod val="20000"/>
            <a:lumOff val="80000"/>
          </a:schemeClr>
        </a:solidFill>
      </dgm:spPr>
      <dgm:t>
        <a:bodyPr/>
        <a:lstStyle/>
        <a:p>
          <a:r>
            <a:rPr lang="en-GB" dirty="0" smtClean="0">
              <a:solidFill>
                <a:schemeClr val="tx1"/>
              </a:solidFill>
            </a:rPr>
            <a:t>in accordance with the literary and grammar rules of language, legal and academic terminology</a:t>
          </a:r>
          <a:endParaRPr lang="en-GB" dirty="0">
            <a:solidFill>
              <a:schemeClr val="tx1"/>
            </a:solidFill>
          </a:endParaRPr>
        </a:p>
      </dgm:t>
    </dgm:pt>
    <dgm:pt modelId="{5F6081F8-C2B0-4F78-9FD2-664298F28D14}" type="parTrans" cxnId="{67895AEE-EA2C-40B1-9810-E146A2CEAEE2}">
      <dgm:prSet/>
      <dgm:spPr/>
      <dgm:t>
        <a:bodyPr/>
        <a:lstStyle/>
        <a:p>
          <a:endParaRPr lang="en-GB">
            <a:solidFill>
              <a:schemeClr val="tx1"/>
            </a:solidFill>
          </a:endParaRPr>
        </a:p>
      </dgm:t>
    </dgm:pt>
    <dgm:pt modelId="{0EF15D38-8FA8-4B07-8D44-06BF60B9F995}" type="sibTrans" cxnId="{67895AEE-EA2C-40B1-9810-E146A2CEAEE2}">
      <dgm:prSet/>
      <dgm:spPr/>
      <dgm:t>
        <a:bodyPr/>
        <a:lstStyle/>
        <a:p>
          <a:endParaRPr lang="en-GB">
            <a:solidFill>
              <a:schemeClr val="tx1"/>
            </a:solidFill>
          </a:endParaRPr>
        </a:p>
      </dgm:t>
    </dgm:pt>
    <dgm:pt modelId="{3744CB2E-1528-4255-869B-43B893669AA6}">
      <dgm:prSet/>
      <dgm:spPr>
        <a:solidFill>
          <a:schemeClr val="accent1">
            <a:lumMod val="20000"/>
            <a:lumOff val="80000"/>
          </a:schemeClr>
        </a:solidFill>
      </dgm:spPr>
      <dgm:t>
        <a:bodyPr/>
        <a:lstStyle/>
        <a:p>
          <a:r>
            <a:rPr lang="en-GB" dirty="0" smtClean="0">
              <a:solidFill>
                <a:schemeClr val="tx1"/>
              </a:solidFill>
            </a:rPr>
            <a:t>providing recommendations for improvement of study programme and its implementation.</a:t>
          </a:r>
        </a:p>
      </dgm:t>
    </dgm:pt>
    <dgm:pt modelId="{82CDD204-2620-4E06-AFAE-5F802858A370}" type="parTrans" cxnId="{F5C2E175-0257-4C12-9EF8-FF01BDF2D654}">
      <dgm:prSet/>
      <dgm:spPr/>
      <dgm:t>
        <a:bodyPr/>
        <a:lstStyle/>
        <a:p>
          <a:endParaRPr lang="en-GB">
            <a:solidFill>
              <a:schemeClr val="tx1"/>
            </a:solidFill>
          </a:endParaRPr>
        </a:p>
      </dgm:t>
    </dgm:pt>
    <dgm:pt modelId="{A20DFB73-C458-48EB-BC70-D85435312E3F}" type="sibTrans" cxnId="{F5C2E175-0257-4C12-9EF8-FF01BDF2D654}">
      <dgm:prSet/>
      <dgm:spPr/>
      <dgm:t>
        <a:bodyPr/>
        <a:lstStyle/>
        <a:p>
          <a:endParaRPr lang="en-GB">
            <a:solidFill>
              <a:schemeClr val="tx1"/>
            </a:solidFill>
          </a:endParaRPr>
        </a:p>
      </dgm:t>
    </dgm:pt>
    <dgm:pt modelId="{41D26FB5-AABF-45E9-93C3-147BF288AFB3}" type="pres">
      <dgm:prSet presAssocID="{8803EA87-F7F8-45C6-8996-2985D7426686}" presName="linear" presStyleCnt="0">
        <dgm:presLayoutVars>
          <dgm:dir/>
          <dgm:resizeHandles val="exact"/>
        </dgm:presLayoutVars>
      </dgm:prSet>
      <dgm:spPr/>
    </dgm:pt>
    <dgm:pt modelId="{44A09A66-D182-4C75-9BE8-9A31629C43DE}" type="pres">
      <dgm:prSet presAssocID="{9A52EF33-1932-44D0-BC9C-3E6932CF33D8}" presName="comp" presStyleCnt="0"/>
      <dgm:spPr/>
    </dgm:pt>
    <dgm:pt modelId="{D65499B1-2F7B-4E08-9150-3CBEC2A95370}" type="pres">
      <dgm:prSet presAssocID="{9A52EF33-1932-44D0-BC9C-3E6932CF33D8}" presName="box" presStyleLbl="node1" presStyleIdx="0" presStyleCnt="4"/>
      <dgm:spPr/>
      <dgm:t>
        <a:bodyPr/>
        <a:lstStyle/>
        <a:p>
          <a:endParaRPr lang="lt-LT"/>
        </a:p>
      </dgm:t>
    </dgm:pt>
    <dgm:pt modelId="{88913921-EB56-4487-92D2-542FD63006D5}" type="pres">
      <dgm:prSet presAssocID="{9A52EF33-1932-44D0-BC9C-3E6932CF33D8}" presName="img" presStyleLbl="fgImgPlace1" presStyleIdx="0" presStyleCnt="4" custScaleX="101100" custScaleY="98507"/>
      <dgm:spPr>
        <a:blipFill rotWithShape="1">
          <a:blip xmlns:r="http://schemas.openxmlformats.org/officeDocument/2006/relationships" r:embed="rId1"/>
          <a:stretch>
            <a:fillRect/>
          </a:stretch>
        </a:blipFill>
      </dgm:spPr>
    </dgm:pt>
    <dgm:pt modelId="{5A479E5C-9EEF-4EC7-A00F-366AE4A9167A}" type="pres">
      <dgm:prSet presAssocID="{9A52EF33-1932-44D0-BC9C-3E6932CF33D8}" presName="text" presStyleLbl="node1" presStyleIdx="0" presStyleCnt="4">
        <dgm:presLayoutVars>
          <dgm:bulletEnabled val="1"/>
        </dgm:presLayoutVars>
      </dgm:prSet>
      <dgm:spPr/>
      <dgm:t>
        <a:bodyPr/>
        <a:lstStyle/>
        <a:p>
          <a:endParaRPr lang="lt-LT"/>
        </a:p>
      </dgm:t>
    </dgm:pt>
    <dgm:pt modelId="{EC095DEA-5145-4E79-9200-C3EA4548505B}" type="pres">
      <dgm:prSet presAssocID="{BDA918F2-1886-4B8F-9720-D3735F24DD72}" presName="spacer" presStyleCnt="0"/>
      <dgm:spPr/>
    </dgm:pt>
    <dgm:pt modelId="{586905CE-B602-42B6-B846-13A22ADA50A9}" type="pres">
      <dgm:prSet presAssocID="{602C4FA5-6B8F-4D1F-9C6E-9731AE95E8C6}" presName="comp" presStyleCnt="0"/>
      <dgm:spPr/>
    </dgm:pt>
    <dgm:pt modelId="{2EF47193-9507-4EBD-AAA9-E8F4479CA212}" type="pres">
      <dgm:prSet presAssocID="{602C4FA5-6B8F-4D1F-9C6E-9731AE95E8C6}" presName="box" presStyleLbl="node1" presStyleIdx="1" presStyleCnt="4"/>
      <dgm:spPr/>
      <dgm:t>
        <a:bodyPr/>
        <a:lstStyle/>
        <a:p>
          <a:endParaRPr lang="lt-LT"/>
        </a:p>
      </dgm:t>
    </dgm:pt>
    <dgm:pt modelId="{30395152-F01B-476C-8DC9-7D1192BA629B}" type="pres">
      <dgm:prSet presAssocID="{602C4FA5-6B8F-4D1F-9C6E-9731AE95E8C6}" presName="img" presStyleLbl="fgImgPlace1" presStyleIdx="1" presStyleCnt="4"/>
      <dgm:spPr>
        <a:blipFill rotWithShape="1">
          <a:blip xmlns:r="http://schemas.openxmlformats.org/officeDocument/2006/relationships" r:embed="rId2"/>
          <a:stretch>
            <a:fillRect/>
          </a:stretch>
        </a:blipFill>
      </dgm:spPr>
    </dgm:pt>
    <dgm:pt modelId="{A4EF014E-1118-4F30-8004-A3AA6E37FF49}" type="pres">
      <dgm:prSet presAssocID="{602C4FA5-6B8F-4D1F-9C6E-9731AE95E8C6}" presName="text" presStyleLbl="node1" presStyleIdx="1" presStyleCnt="4">
        <dgm:presLayoutVars>
          <dgm:bulletEnabled val="1"/>
        </dgm:presLayoutVars>
      </dgm:prSet>
      <dgm:spPr/>
      <dgm:t>
        <a:bodyPr/>
        <a:lstStyle/>
        <a:p>
          <a:endParaRPr lang="lt-LT"/>
        </a:p>
      </dgm:t>
    </dgm:pt>
    <dgm:pt modelId="{2F7AF989-5C7D-456C-B006-B76F1D84D89B}" type="pres">
      <dgm:prSet presAssocID="{68B79800-405D-42B2-A85B-68CC5D6ED9BC}" presName="spacer" presStyleCnt="0"/>
      <dgm:spPr/>
    </dgm:pt>
    <dgm:pt modelId="{1CBB7868-14D2-414C-AF81-F2C36101DCD5}" type="pres">
      <dgm:prSet presAssocID="{7F3AA565-7D4E-4E34-8C5A-A98E4E61B00A}" presName="comp" presStyleCnt="0"/>
      <dgm:spPr/>
    </dgm:pt>
    <dgm:pt modelId="{6334831A-B96E-4BBD-9811-30905564567D}" type="pres">
      <dgm:prSet presAssocID="{7F3AA565-7D4E-4E34-8C5A-A98E4E61B00A}" presName="box" presStyleLbl="node1" presStyleIdx="2" presStyleCnt="4"/>
      <dgm:spPr/>
      <dgm:t>
        <a:bodyPr/>
        <a:lstStyle/>
        <a:p>
          <a:endParaRPr lang="lt-LT"/>
        </a:p>
      </dgm:t>
    </dgm:pt>
    <dgm:pt modelId="{B7787441-86CA-4E18-A01F-E4E6B72F5CE8}" type="pres">
      <dgm:prSet presAssocID="{7F3AA565-7D4E-4E34-8C5A-A98E4E61B00A}" presName="img" presStyleLbl="fgImgPlace1" presStyleIdx="2" presStyleCnt="4"/>
      <dgm:spPr>
        <a:blipFill rotWithShape="1">
          <a:blip xmlns:r="http://schemas.openxmlformats.org/officeDocument/2006/relationships" r:embed="rId3"/>
          <a:stretch>
            <a:fillRect/>
          </a:stretch>
        </a:blipFill>
      </dgm:spPr>
    </dgm:pt>
    <dgm:pt modelId="{0001ABF9-A2D0-489F-BD7A-E37E68B17946}" type="pres">
      <dgm:prSet presAssocID="{7F3AA565-7D4E-4E34-8C5A-A98E4E61B00A}" presName="text" presStyleLbl="node1" presStyleIdx="2" presStyleCnt="4">
        <dgm:presLayoutVars>
          <dgm:bulletEnabled val="1"/>
        </dgm:presLayoutVars>
      </dgm:prSet>
      <dgm:spPr/>
      <dgm:t>
        <a:bodyPr/>
        <a:lstStyle/>
        <a:p>
          <a:endParaRPr lang="lt-LT"/>
        </a:p>
      </dgm:t>
    </dgm:pt>
    <dgm:pt modelId="{23463638-5417-4CCD-A3B9-2C3743A79D4C}" type="pres">
      <dgm:prSet presAssocID="{0EF15D38-8FA8-4B07-8D44-06BF60B9F995}" presName="spacer" presStyleCnt="0"/>
      <dgm:spPr/>
    </dgm:pt>
    <dgm:pt modelId="{938658F1-FA51-4433-B2E0-A312EA0F21C9}" type="pres">
      <dgm:prSet presAssocID="{3744CB2E-1528-4255-869B-43B893669AA6}" presName="comp" presStyleCnt="0"/>
      <dgm:spPr/>
    </dgm:pt>
    <dgm:pt modelId="{90EF0031-0959-4728-A88C-DBA98B3F9061}" type="pres">
      <dgm:prSet presAssocID="{3744CB2E-1528-4255-869B-43B893669AA6}" presName="box" presStyleLbl="node1" presStyleIdx="3" presStyleCnt="4"/>
      <dgm:spPr/>
      <dgm:t>
        <a:bodyPr/>
        <a:lstStyle/>
        <a:p>
          <a:endParaRPr lang="lt-LT"/>
        </a:p>
      </dgm:t>
    </dgm:pt>
    <dgm:pt modelId="{6A09AFE4-62C2-4A4F-81DB-84B16EAD1895}" type="pres">
      <dgm:prSet presAssocID="{3744CB2E-1528-4255-869B-43B893669AA6}" presName="img" presStyleLbl="fgImgPlace1" presStyleIdx="3" presStyleCnt="4"/>
      <dgm:spPr>
        <a:blipFill rotWithShape="1">
          <a:blip xmlns:r="http://schemas.openxmlformats.org/officeDocument/2006/relationships" r:embed="rId4"/>
          <a:stretch>
            <a:fillRect/>
          </a:stretch>
        </a:blipFill>
      </dgm:spPr>
    </dgm:pt>
    <dgm:pt modelId="{198D0658-E301-44C2-B2B6-DF39E0F46868}" type="pres">
      <dgm:prSet presAssocID="{3744CB2E-1528-4255-869B-43B893669AA6}" presName="text" presStyleLbl="node1" presStyleIdx="3" presStyleCnt="4">
        <dgm:presLayoutVars>
          <dgm:bulletEnabled val="1"/>
        </dgm:presLayoutVars>
      </dgm:prSet>
      <dgm:spPr/>
      <dgm:t>
        <a:bodyPr/>
        <a:lstStyle/>
        <a:p>
          <a:endParaRPr lang="lt-LT"/>
        </a:p>
      </dgm:t>
    </dgm:pt>
  </dgm:ptLst>
  <dgm:cxnLst>
    <dgm:cxn modelId="{D59447B5-C54E-426F-91E7-62D6C4BE10FD}" type="presOf" srcId="{7F3AA565-7D4E-4E34-8C5A-A98E4E61B00A}" destId="{6334831A-B96E-4BBD-9811-30905564567D}" srcOrd="0" destOrd="0" presId="urn:microsoft.com/office/officeart/2005/8/layout/vList4"/>
    <dgm:cxn modelId="{B7B48B7A-F762-4C16-AB36-0030A5F9912E}" type="presOf" srcId="{3744CB2E-1528-4255-869B-43B893669AA6}" destId="{198D0658-E301-44C2-B2B6-DF39E0F46868}" srcOrd="1" destOrd="0" presId="urn:microsoft.com/office/officeart/2005/8/layout/vList4"/>
    <dgm:cxn modelId="{B279188A-7BB2-44ED-B1E0-DF65DDDBCFE5}" type="presOf" srcId="{8803EA87-F7F8-45C6-8996-2985D7426686}" destId="{41D26FB5-AABF-45E9-93C3-147BF288AFB3}" srcOrd="0" destOrd="0" presId="urn:microsoft.com/office/officeart/2005/8/layout/vList4"/>
    <dgm:cxn modelId="{6DE534C9-CD17-46F3-A7BA-99B94F89D158}" srcId="{8803EA87-F7F8-45C6-8996-2985D7426686}" destId="{9A52EF33-1932-44D0-BC9C-3E6932CF33D8}" srcOrd="0" destOrd="0" parTransId="{56DAB362-D64F-448B-B975-CD3FCBFFFC4F}" sibTransId="{BDA918F2-1886-4B8F-9720-D3735F24DD72}"/>
    <dgm:cxn modelId="{9C14B44F-814C-44AE-980D-7517A9D86499}" type="presOf" srcId="{602C4FA5-6B8F-4D1F-9C6E-9731AE95E8C6}" destId="{A4EF014E-1118-4F30-8004-A3AA6E37FF49}" srcOrd="1" destOrd="0" presId="urn:microsoft.com/office/officeart/2005/8/layout/vList4"/>
    <dgm:cxn modelId="{1EFEF824-3FE4-4119-8B18-39FEA93C5CBC}" type="presOf" srcId="{7F3AA565-7D4E-4E34-8C5A-A98E4E61B00A}" destId="{0001ABF9-A2D0-489F-BD7A-E37E68B17946}" srcOrd="1" destOrd="0" presId="urn:microsoft.com/office/officeart/2005/8/layout/vList4"/>
    <dgm:cxn modelId="{6C6AAECB-A7D7-4D36-8C6C-99CE5C4247F6}" type="presOf" srcId="{602C4FA5-6B8F-4D1F-9C6E-9731AE95E8C6}" destId="{2EF47193-9507-4EBD-AAA9-E8F4479CA212}" srcOrd="0" destOrd="0" presId="urn:microsoft.com/office/officeart/2005/8/layout/vList4"/>
    <dgm:cxn modelId="{102C02BD-B0B1-4E4E-A268-B137B0899CD3}" type="presOf" srcId="{9A52EF33-1932-44D0-BC9C-3E6932CF33D8}" destId="{D65499B1-2F7B-4E08-9150-3CBEC2A95370}" srcOrd="0" destOrd="0" presId="urn:microsoft.com/office/officeart/2005/8/layout/vList4"/>
    <dgm:cxn modelId="{0C8C3E1B-327A-4022-932E-1E7605D40767}" type="presOf" srcId="{9A52EF33-1932-44D0-BC9C-3E6932CF33D8}" destId="{5A479E5C-9EEF-4EC7-A00F-366AE4A9167A}" srcOrd="1" destOrd="0" presId="urn:microsoft.com/office/officeart/2005/8/layout/vList4"/>
    <dgm:cxn modelId="{6C06942D-7D9C-4BEC-92A7-51CEFDCD1062}" srcId="{8803EA87-F7F8-45C6-8996-2985D7426686}" destId="{602C4FA5-6B8F-4D1F-9C6E-9731AE95E8C6}" srcOrd="1" destOrd="0" parTransId="{26B19EAD-2FDA-4920-BB8D-FB4DFDCF1FC2}" sibTransId="{68B79800-405D-42B2-A85B-68CC5D6ED9BC}"/>
    <dgm:cxn modelId="{F5C2E175-0257-4C12-9EF8-FF01BDF2D654}" srcId="{8803EA87-F7F8-45C6-8996-2985D7426686}" destId="{3744CB2E-1528-4255-869B-43B893669AA6}" srcOrd="3" destOrd="0" parTransId="{82CDD204-2620-4E06-AFAE-5F802858A370}" sibTransId="{A20DFB73-C458-48EB-BC70-D85435312E3F}"/>
    <dgm:cxn modelId="{67895AEE-EA2C-40B1-9810-E146A2CEAEE2}" srcId="{8803EA87-F7F8-45C6-8996-2985D7426686}" destId="{7F3AA565-7D4E-4E34-8C5A-A98E4E61B00A}" srcOrd="2" destOrd="0" parTransId="{5F6081F8-C2B0-4F78-9FD2-664298F28D14}" sibTransId="{0EF15D38-8FA8-4B07-8D44-06BF60B9F995}"/>
    <dgm:cxn modelId="{FC82E134-7B9D-4B68-A2A6-2C0801B44723}" type="presOf" srcId="{3744CB2E-1528-4255-869B-43B893669AA6}" destId="{90EF0031-0959-4728-A88C-DBA98B3F9061}" srcOrd="0" destOrd="0" presId="urn:microsoft.com/office/officeart/2005/8/layout/vList4"/>
    <dgm:cxn modelId="{B950F1E2-5595-498E-92B5-F653B3F14BBB}" type="presParOf" srcId="{41D26FB5-AABF-45E9-93C3-147BF288AFB3}" destId="{44A09A66-D182-4C75-9BE8-9A31629C43DE}" srcOrd="0" destOrd="0" presId="urn:microsoft.com/office/officeart/2005/8/layout/vList4"/>
    <dgm:cxn modelId="{A536F5A6-EEF7-4361-9ED2-FBE674A3A413}" type="presParOf" srcId="{44A09A66-D182-4C75-9BE8-9A31629C43DE}" destId="{D65499B1-2F7B-4E08-9150-3CBEC2A95370}" srcOrd="0" destOrd="0" presId="urn:microsoft.com/office/officeart/2005/8/layout/vList4"/>
    <dgm:cxn modelId="{83E8256A-CB9C-4DF5-99EA-1B019D081C21}" type="presParOf" srcId="{44A09A66-D182-4C75-9BE8-9A31629C43DE}" destId="{88913921-EB56-4487-92D2-542FD63006D5}" srcOrd="1" destOrd="0" presId="urn:microsoft.com/office/officeart/2005/8/layout/vList4"/>
    <dgm:cxn modelId="{E006C87B-17CF-4712-A1E1-19DDB2CAD229}" type="presParOf" srcId="{44A09A66-D182-4C75-9BE8-9A31629C43DE}" destId="{5A479E5C-9EEF-4EC7-A00F-366AE4A9167A}" srcOrd="2" destOrd="0" presId="urn:microsoft.com/office/officeart/2005/8/layout/vList4"/>
    <dgm:cxn modelId="{49F847F2-1CC7-4B9A-ACA9-7AC6E54C9A7C}" type="presParOf" srcId="{41D26FB5-AABF-45E9-93C3-147BF288AFB3}" destId="{EC095DEA-5145-4E79-9200-C3EA4548505B}" srcOrd="1" destOrd="0" presId="urn:microsoft.com/office/officeart/2005/8/layout/vList4"/>
    <dgm:cxn modelId="{43DF92D7-F102-4640-ADAE-0C212379A59F}" type="presParOf" srcId="{41D26FB5-AABF-45E9-93C3-147BF288AFB3}" destId="{586905CE-B602-42B6-B846-13A22ADA50A9}" srcOrd="2" destOrd="0" presId="urn:microsoft.com/office/officeart/2005/8/layout/vList4"/>
    <dgm:cxn modelId="{F60AFAC1-C378-4092-9CED-915C233D0C6D}" type="presParOf" srcId="{586905CE-B602-42B6-B846-13A22ADA50A9}" destId="{2EF47193-9507-4EBD-AAA9-E8F4479CA212}" srcOrd="0" destOrd="0" presId="urn:microsoft.com/office/officeart/2005/8/layout/vList4"/>
    <dgm:cxn modelId="{ABB4A382-06E0-4795-B3BB-109200107BE8}" type="presParOf" srcId="{586905CE-B602-42B6-B846-13A22ADA50A9}" destId="{30395152-F01B-476C-8DC9-7D1192BA629B}" srcOrd="1" destOrd="0" presId="urn:microsoft.com/office/officeart/2005/8/layout/vList4"/>
    <dgm:cxn modelId="{0A67E301-DC59-4492-A60E-9A76BDCA05C0}" type="presParOf" srcId="{586905CE-B602-42B6-B846-13A22ADA50A9}" destId="{A4EF014E-1118-4F30-8004-A3AA6E37FF49}" srcOrd="2" destOrd="0" presId="urn:microsoft.com/office/officeart/2005/8/layout/vList4"/>
    <dgm:cxn modelId="{6F1B12FE-2E4A-4871-9245-630FC16E6D5A}" type="presParOf" srcId="{41D26FB5-AABF-45E9-93C3-147BF288AFB3}" destId="{2F7AF989-5C7D-456C-B006-B76F1D84D89B}" srcOrd="3" destOrd="0" presId="urn:microsoft.com/office/officeart/2005/8/layout/vList4"/>
    <dgm:cxn modelId="{92AEB940-E735-4DF3-8B31-47C0EBEDBF79}" type="presParOf" srcId="{41D26FB5-AABF-45E9-93C3-147BF288AFB3}" destId="{1CBB7868-14D2-414C-AF81-F2C36101DCD5}" srcOrd="4" destOrd="0" presId="urn:microsoft.com/office/officeart/2005/8/layout/vList4"/>
    <dgm:cxn modelId="{0D7FEB62-39D7-4932-93FF-9F7672E1C6E4}" type="presParOf" srcId="{1CBB7868-14D2-414C-AF81-F2C36101DCD5}" destId="{6334831A-B96E-4BBD-9811-30905564567D}" srcOrd="0" destOrd="0" presId="urn:microsoft.com/office/officeart/2005/8/layout/vList4"/>
    <dgm:cxn modelId="{1B7805F6-ABE9-4986-851C-95E7BCFD7C2B}" type="presParOf" srcId="{1CBB7868-14D2-414C-AF81-F2C36101DCD5}" destId="{B7787441-86CA-4E18-A01F-E4E6B72F5CE8}" srcOrd="1" destOrd="0" presId="urn:microsoft.com/office/officeart/2005/8/layout/vList4"/>
    <dgm:cxn modelId="{A1FCC9A6-DC0F-4741-AC37-15B26A83C05E}" type="presParOf" srcId="{1CBB7868-14D2-414C-AF81-F2C36101DCD5}" destId="{0001ABF9-A2D0-489F-BD7A-E37E68B17946}" srcOrd="2" destOrd="0" presId="urn:microsoft.com/office/officeart/2005/8/layout/vList4"/>
    <dgm:cxn modelId="{DF17120D-810C-49C4-9434-1F24A465EA55}" type="presParOf" srcId="{41D26FB5-AABF-45E9-93C3-147BF288AFB3}" destId="{23463638-5417-4CCD-A3B9-2C3743A79D4C}" srcOrd="5" destOrd="0" presId="urn:microsoft.com/office/officeart/2005/8/layout/vList4"/>
    <dgm:cxn modelId="{D188CEA8-D9B9-4772-88CF-F38D6F5531AD}" type="presParOf" srcId="{41D26FB5-AABF-45E9-93C3-147BF288AFB3}" destId="{938658F1-FA51-4433-B2E0-A312EA0F21C9}" srcOrd="6" destOrd="0" presId="urn:microsoft.com/office/officeart/2005/8/layout/vList4"/>
    <dgm:cxn modelId="{41F6410C-2229-42CA-A124-97EC873B8F26}" type="presParOf" srcId="{938658F1-FA51-4433-B2E0-A312EA0F21C9}" destId="{90EF0031-0959-4728-A88C-DBA98B3F9061}" srcOrd="0" destOrd="0" presId="urn:microsoft.com/office/officeart/2005/8/layout/vList4"/>
    <dgm:cxn modelId="{3BD7FEB0-B0C3-42BE-AC67-CCA9B2C50739}" type="presParOf" srcId="{938658F1-FA51-4433-B2E0-A312EA0F21C9}" destId="{6A09AFE4-62C2-4A4F-81DB-84B16EAD1895}" srcOrd="1" destOrd="0" presId="urn:microsoft.com/office/officeart/2005/8/layout/vList4"/>
    <dgm:cxn modelId="{BBE8B5E4-8A3B-4639-B083-55DB15F9C178}" type="presParOf" srcId="{938658F1-FA51-4433-B2E0-A312EA0F21C9}" destId="{198D0658-E301-44C2-B2B6-DF39E0F46868}" srcOrd="2" destOrd="0" presId="urn:microsoft.com/office/officeart/2005/8/layout/vList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90BA09-B815-4990-A7CD-10B950E9DFE2}" type="doc">
      <dgm:prSet loTypeId="urn:microsoft.com/office/officeart/2005/8/layout/hList7" loCatId="list" qsTypeId="urn:microsoft.com/office/officeart/2005/8/quickstyle/simple4" qsCatId="simple" csTypeId="urn:microsoft.com/office/officeart/2005/8/colors/accent6_4" csCatId="accent6" phldr="1"/>
      <dgm:spPr/>
    </dgm:pt>
    <dgm:pt modelId="{C7E91F34-D586-4947-A39C-457649CDA022}">
      <dgm:prSet phldrT="[Text]"/>
      <dgm:spPr>
        <a:solidFill>
          <a:schemeClr val="accent1">
            <a:lumMod val="60000"/>
            <a:lumOff val="40000"/>
          </a:schemeClr>
        </a:solidFill>
      </dgm:spPr>
      <dgm:t>
        <a:bodyPr/>
        <a:lstStyle/>
        <a:p>
          <a:r>
            <a:rPr lang="en-GB" b="1" noProof="0" dirty="0" smtClean="0">
              <a:solidFill>
                <a:schemeClr val="tx1"/>
              </a:solidFill>
              <a:latin typeface="Candara" panose="020E0502030303020204" pitchFamily="34" charset="0"/>
            </a:rPr>
            <a:t>drafting</a:t>
          </a:r>
          <a:endParaRPr lang="en-GB" b="1" noProof="0" dirty="0">
            <a:solidFill>
              <a:schemeClr val="tx1"/>
            </a:solidFill>
            <a:latin typeface="Candara" panose="020E0502030303020204" pitchFamily="34" charset="0"/>
          </a:endParaRPr>
        </a:p>
      </dgm:t>
    </dgm:pt>
    <dgm:pt modelId="{864F8334-1AA5-46D6-A6D9-C0A38F10A536}" type="parTrans" cxnId="{CC1F46C9-3D53-4571-BEBF-626DA70DC1FB}">
      <dgm:prSet/>
      <dgm:spPr/>
      <dgm:t>
        <a:bodyPr/>
        <a:lstStyle/>
        <a:p>
          <a:endParaRPr lang="en-US"/>
        </a:p>
      </dgm:t>
    </dgm:pt>
    <dgm:pt modelId="{891FF372-4BFC-47AA-9FC1-62FBE349AF19}" type="sibTrans" cxnId="{CC1F46C9-3D53-4571-BEBF-626DA70DC1FB}">
      <dgm:prSet/>
      <dgm:spPr/>
      <dgm:t>
        <a:bodyPr/>
        <a:lstStyle/>
        <a:p>
          <a:endParaRPr lang="en-US"/>
        </a:p>
      </dgm:t>
    </dgm:pt>
    <dgm:pt modelId="{0EE11617-E463-4BEC-9AA7-387A0B58EBE7}">
      <dgm:prSet phldrT="[Text]"/>
      <dgm:spPr>
        <a:solidFill>
          <a:schemeClr val="accent1">
            <a:lumMod val="40000"/>
            <a:lumOff val="60000"/>
          </a:schemeClr>
        </a:solidFill>
      </dgm:spPr>
      <dgm:t>
        <a:bodyPr/>
        <a:lstStyle/>
        <a:p>
          <a:r>
            <a:rPr lang="en-GB" b="1" noProof="0" dirty="0" smtClean="0">
              <a:solidFill>
                <a:schemeClr val="tx1"/>
              </a:solidFill>
              <a:latin typeface="Candara" panose="020E0502030303020204" pitchFamily="34" charset="0"/>
            </a:rPr>
            <a:t>editing</a:t>
          </a:r>
          <a:endParaRPr lang="en-GB" b="1" noProof="0" dirty="0">
            <a:solidFill>
              <a:schemeClr val="tx1"/>
            </a:solidFill>
            <a:latin typeface="Candara" panose="020E0502030303020204" pitchFamily="34" charset="0"/>
          </a:endParaRPr>
        </a:p>
      </dgm:t>
    </dgm:pt>
    <dgm:pt modelId="{E48F369B-2FA7-4DFE-B4F8-92E75FBC5635}" type="parTrans" cxnId="{98525E3A-6F72-4C48-BCA4-00C0BB7A06F7}">
      <dgm:prSet/>
      <dgm:spPr/>
      <dgm:t>
        <a:bodyPr/>
        <a:lstStyle/>
        <a:p>
          <a:endParaRPr lang="en-US"/>
        </a:p>
      </dgm:t>
    </dgm:pt>
    <dgm:pt modelId="{E7D9B007-7D48-43A7-9108-0058B9BEA5B6}" type="sibTrans" cxnId="{98525E3A-6F72-4C48-BCA4-00C0BB7A06F7}">
      <dgm:prSet/>
      <dgm:spPr/>
      <dgm:t>
        <a:bodyPr/>
        <a:lstStyle/>
        <a:p>
          <a:endParaRPr lang="en-US"/>
        </a:p>
      </dgm:t>
    </dgm:pt>
    <dgm:pt modelId="{F0D4EB4C-1C33-4BDE-8FBB-FA37EB43B161}">
      <dgm:prSet phldrT="[Text]"/>
      <dgm:spPr>
        <a:solidFill>
          <a:schemeClr val="accent1">
            <a:lumMod val="20000"/>
            <a:lumOff val="80000"/>
          </a:schemeClr>
        </a:solidFill>
      </dgm:spPr>
      <dgm:t>
        <a:bodyPr/>
        <a:lstStyle/>
        <a:p>
          <a:r>
            <a:rPr lang="en-GB" b="1" noProof="0" dirty="0" smtClean="0">
              <a:solidFill>
                <a:schemeClr val="tx1"/>
              </a:solidFill>
              <a:latin typeface="Candara" panose="020E0502030303020204" pitchFamily="34" charset="0"/>
            </a:rPr>
            <a:t>agreeing</a:t>
          </a:r>
          <a:endParaRPr lang="en-GB" b="1" noProof="0" dirty="0">
            <a:solidFill>
              <a:schemeClr val="tx1"/>
            </a:solidFill>
            <a:latin typeface="Candara" panose="020E0502030303020204" pitchFamily="34" charset="0"/>
          </a:endParaRPr>
        </a:p>
      </dgm:t>
    </dgm:pt>
    <dgm:pt modelId="{B9A9350D-58B0-4EAC-B7BA-C176BEFDCCBE}" type="parTrans" cxnId="{0D661878-6E10-4E96-AF90-109089FAF267}">
      <dgm:prSet/>
      <dgm:spPr/>
      <dgm:t>
        <a:bodyPr/>
        <a:lstStyle/>
        <a:p>
          <a:endParaRPr lang="en-US"/>
        </a:p>
      </dgm:t>
    </dgm:pt>
    <dgm:pt modelId="{16BED844-C706-4E30-A9C1-38E20C48CCDA}" type="sibTrans" cxnId="{0D661878-6E10-4E96-AF90-109089FAF267}">
      <dgm:prSet/>
      <dgm:spPr/>
      <dgm:t>
        <a:bodyPr/>
        <a:lstStyle/>
        <a:p>
          <a:endParaRPr lang="en-US"/>
        </a:p>
      </dgm:t>
    </dgm:pt>
    <dgm:pt modelId="{C6A22D1B-8EBE-48BF-80FE-6ED34364EFB1}" type="pres">
      <dgm:prSet presAssocID="{CB90BA09-B815-4990-A7CD-10B950E9DFE2}" presName="Name0" presStyleCnt="0">
        <dgm:presLayoutVars>
          <dgm:dir/>
          <dgm:resizeHandles val="exact"/>
        </dgm:presLayoutVars>
      </dgm:prSet>
      <dgm:spPr/>
    </dgm:pt>
    <dgm:pt modelId="{BA46B21D-8A4F-45C5-B147-61DE265BA9E6}" type="pres">
      <dgm:prSet presAssocID="{CB90BA09-B815-4990-A7CD-10B950E9DFE2}" presName="fgShape" presStyleLbl="fgShp" presStyleIdx="0" presStyleCnt="1" custScaleY="196889" custLinFactY="-200000" custLinFactNeighborX="712" custLinFactNeighborY="-228711"/>
      <dgm:spPr/>
    </dgm:pt>
    <dgm:pt modelId="{853C11CB-83F8-42F7-9172-2C349008DABC}" type="pres">
      <dgm:prSet presAssocID="{CB90BA09-B815-4990-A7CD-10B950E9DFE2}" presName="linComp" presStyleCnt="0"/>
      <dgm:spPr/>
    </dgm:pt>
    <dgm:pt modelId="{8C343E7C-6CB0-48DA-B22D-FBE0564C6114}" type="pres">
      <dgm:prSet presAssocID="{C7E91F34-D586-4947-A39C-457649CDA022}" presName="compNode" presStyleCnt="0"/>
      <dgm:spPr/>
    </dgm:pt>
    <dgm:pt modelId="{A39A4289-2098-4D2A-9586-CEB51594E966}" type="pres">
      <dgm:prSet presAssocID="{C7E91F34-D586-4947-A39C-457649CDA022}" presName="bkgdShape" presStyleLbl="node1" presStyleIdx="0" presStyleCnt="3" custLinFactNeighborX="-19730" custLinFactNeighborY="-2002"/>
      <dgm:spPr/>
      <dgm:t>
        <a:bodyPr/>
        <a:lstStyle/>
        <a:p>
          <a:endParaRPr lang="en-US"/>
        </a:p>
      </dgm:t>
    </dgm:pt>
    <dgm:pt modelId="{A66D83D0-3664-4D00-A1C2-DFCD3D6B6D76}" type="pres">
      <dgm:prSet presAssocID="{C7E91F34-D586-4947-A39C-457649CDA022}" presName="nodeTx" presStyleLbl="node1" presStyleIdx="0" presStyleCnt="3">
        <dgm:presLayoutVars>
          <dgm:bulletEnabled val="1"/>
        </dgm:presLayoutVars>
      </dgm:prSet>
      <dgm:spPr/>
      <dgm:t>
        <a:bodyPr/>
        <a:lstStyle/>
        <a:p>
          <a:endParaRPr lang="en-US"/>
        </a:p>
      </dgm:t>
    </dgm:pt>
    <dgm:pt modelId="{D5A7DA08-0D10-464A-8C6B-3C769DE9D236}" type="pres">
      <dgm:prSet presAssocID="{C7E91F34-D586-4947-A39C-457649CDA022}" presName="invisiNode" presStyleLbl="node1" presStyleIdx="0" presStyleCnt="3"/>
      <dgm:spPr/>
    </dgm:pt>
    <dgm:pt modelId="{2F6A1B9E-6D61-4674-9E4F-25D4BEA90F9F}" type="pres">
      <dgm:prSet presAssocID="{C7E91F34-D586-4947-A39C-457649CDA022}" presName="imagNode" presStyleLbl="fgImgPlace1" presStyleIdx="0" presStyleCnt="3" custFlipVert="1" custScaleX="10329" custScaleY="12833"/>
      <dgm:spPr/>
    </dgm:pt>
    <dgm:pt modelId="{AE12CA83-08C6-462B-882D-CCABD4437EA2}" type="pres">
      <dgm:prSet presAssocID="{891FF372-4BFC-47AA-9FC1-62FBE349AF19}" presName="sibTrans" presStyleLbl="sibTrans2D1" presStyleIdx="0" presStyleCnt="0"/>
      <dgm:spPr/>
      <dgm:t>
        <a:bodyPr/>
        <a:lstStyle/>
        <a:p>
          <a:endParaRPr lang="bs-Latn-BA"/>
        </a:p>
      </dgm:t>
    </dgm:pt>
    <dgm:pt modelId="{54907396-7AE9-445D-A72A-A502C18D82D4}" type="pres">
      <dgm:prSet presAssocID="{0EE11617-E463-4BEC-9AA7-387A0B58EBE7}" presName="compNode" presStyleCnt="0"/>
      <dgm:spPr/>
    </dgm:pt>
    <dgm:pt modelId="{E10D20A6-A0B1-421B-85C6-168CD9DCD399}" type="pres">
      <dgm:prSet presAssocID="{0EE11617-E463-4BEC-9AA7-387A0B58EBE7}" presName="bkgdShape" presStyleLbl="node1" presStyleIdx="1" presStyleCnt="3"/>
      <dgm:spPr/>
      <dgm:t>
        <a:bodyPr/>
        <a:lstStyle/>
        <a:p>
          <a:endParaRPr lang="bs-Latn-BA"/>
        </a:p>
      </dgm:t>
    </dgm:pt>
    <dgm:pt modelId="{13D4B1D2-4DBE-4C6D-895F-7D3A324434A8}" type="pres">
      <dgm:prSet presAssocID="{0EE11617-E463-4BEC-9AA7-387A0B58EBE7}" presName="nodeTx" presStyleLbl="node1" presStyleIdx="1" presStyleCnt="3">
        <dgm:presLayoutVars>
          <dgm:bulletEnabled val="1"/>
        </dgm:presLayoutVars>
      </dgm:prSet>
      <dgm:spPr/>
      <dgm:t>
        <a:bodyPr/>
        <a:lstStyle/>
        <a:p>
          <a:endParaRPr lang="bs-Latn-BA"/>
        </a:p>
      </dgm:t>
    </dgm:pt>
    <dgm:pt modelId="{5F894F6A-D5FC-43B0-BB20-7D5E3A2A7EE5}" type="pres">
      <dgm:prSet presAssocID="{0EE11617-E463-4BEC-9AA7-387A0B58EBE7}" presName="invisiNode" presStyleLbl="node1" presStyleIdx="1" presStyleCnt="3"/>
      <dgm:spPr/>
    </dgm:pt>
    <dgm:pt modelId="{5AD753B9-B404-4BD0-9195-FFA6BB585537}" type="pres">
      <dgm:prSet presAssocID="{0EE11617-E463-4BEC-9AA7-387A0B58EBE7}" presName="imagNode" presStyleLbl="fgImgPlace1" presStyleIdx="1" presStyleCnt="3" custScaleX="9663" custScaleY="5199"/>
      <dgm:spPr/>
    </dgm:pt>
    <dgm:pt modelId="{31D81916-96C2-4FA5-B770-E0E6ABBD697C}" type="pres">
      <dgm:prSet presAssocID="{E7D9B007-7D48-43A7-9108-0058B9BEA5B6}" presName="sibTrans" presStyleLbl="sibTrans2D1" presStyleIdx="0" presStyleCnt="0"/>
      <dgm:spPr/>
      <dgm:t>
        <a:bodyPr/>
        <a:lstStyle/>
        <a:p>
          <a:endParaRPr lang="bs-Latn-BA"/>
        </a:p>
      </dgm:t>
    </dgm:pt>
    <dgm:pt modelId="{E289D44A-7EA7-4928-B709-55DD48C267CB}" type="pres">
      <dgm:prSet presAssocID="{F0D4EB4C-1C33-4BDE-8FBB-FA37EB43B161}" presName="compNode" presStyleCnt="0"/>
      <dgm:spPr/>
    </dgm:pt>
    <dgm:pt modelId="{626F49CC-4869-4B3F-BC0A-FDC398A8CBFE}" type="pres">
      <dgm:prSet presAssocID="{F0D4EB4C-1C33-4BDE-8FBB-FA37EB43B161}" presName="bkgdShape" presStyleLbl="node1" presStyleIdx="2" presStyleCnt="3"/>
      <dgm:spPr/>
      <dgm:t>
        <a:bodyPr/>
        <a:lstStyle/>
        <a:p>
          <a:endParaRPr lang="bs-Latn-BA"/>
        </a:p>
      </dgm:t>
    </dgm:pt>
    <dgm:pt modelId="{FA748CBA-5DA8-440F-8CE9-44B3D052F485}" type="pres">
      <dgm:prSet presAssocID="{F0D4EB4C-1C33-4BDE-8FBB-FA37EB43B161}" presName="nodeTx" presStyleLbl="node1" presStyleIdx="2" presStyleCnt="3">
        <dgm:presLayoutVars>
          <dgm:bulletEnabled val="1"/>
        </dgm:presLayoutVars>
      </dgm:prSet>
      <dgm:spPr/>
      <dgm:t>
        <a:bodyPr/>
        <a:lstStyle/>
        <a:p>
          <a:endParaRPr lang="bs-Latn-BA"/>
        </a:p>
      </dgm:t>
    </dgm:pt>
    <dgm:pt modelId="{A1159AF2-CDC0-46FA-A59B-645EBDD0EBAC}" type="pres">
      <dgm:prSet presAssocID="{F0D4EB4C-1C33-4BDE-8FBB-FA37EB43B161}" presName="invisiNode" presStyleLbl="node1" presStyleIdx="2" presStyleCnt="3"/>
      <dgm:spPr/>
    </dgm:pt>
    <dgm:pt modelId="{08E48F94-036B-43A4-AD7A-25BA088439B8}" type="pres">
      <dgm:prSet presAssocID="{F0D4EB4C-1C33-4BDE-8FBB-FA37EB43B161}" presName="imagNode" presStyleLbl="fgImgPlace1" presStyleIdx="2" presStyleCnt="3" custScaleX="5199" custScaleY="5199"/>
      <dgm:spPr/>
    </dgm:pt>
  </dgm:ptLst>
  <dgm:cxnLst>
    <dgm:cxn modelId="{7BDF1ABE-552E-4B94-B621-199CAC4C05B3}" type="presOf" srcId="{F0D4EB4C-1C33-4BDE-8FBB-FA37EB43B161}" destId="{626F49CC-4869-4B3F-BC0A-FDC398A8CBFE}" srcOrd="0" destOrd="0" presId="urn:microsoft.com/office/officeart/2005/8/layout/hList7"/>
    <dgm:cxn modelId="{457431EB-3503-4E9F-AB4A-5B7BE94ED562}" type="presOf" srcId="{C7E91F34-D586-4947-A39C-457649CDA022}" destId="{A66D83D0-3664-4D00-A1C2-DFCD3D6B6D76}" srcOrd="1" destOrd="0" presId="urn:microsoft.com/office/officeart/2005/8/layout/hList7"/>
    <dgm:cxn modelId="{98525E3A-6F72-4C48-BCA4-00C0BB7A06F7}" srcId="{CB90BA09-B815-4990-A7CD-10B950E9DFE2}" destId="{0EE11617-E463-4BEC-9AA7-387A0B58EBE7}" srcOrd="1" destOrd="0" parTransId="{E48F369B-2FA7-4DFE-B4F8-92E75FBC5635}" sibTransId="{E7D9B007-7D48-43A7-9108-0058B9BEA5B6}"/>
    <dgm:cxn modelId="{CC1F46C9-3D53-4571-BEBF-626DA70DC1FB}" srcId="{CB90BA09-B815-4990-A7CD-10B950E9DFE2}" destId="{C7E91F34-D586-4947-A39C-457649CDA022}" srcOrd="0" destOrd="0" parTransId="{864F8334-1AA5-46D6-A6D9-C0A38F10A536}" sibTransId="{891FF372-4BFC-47AA-9FC1-62FBE349AF19}"/>
    <dgm:cxn modelId="{654617FC-D1AB-499C-9C0C-05011744A912}" type="presOf" srcId="{F0D4EB4C-1C33-4BDE-8FBB-FA37EB43B161}" destId="{FA748CBA-5DA8-440F-8CE9-44B3D052F485}" srcOrd="1" destOrd="0" presId="urn:microsoft.com/office/officeart/2005/8/layout/hList7"/>
    <dgm:cxn modelId="{6979954E-1227-4086-9090-95D7B52B608A}" type="presOf" srcId="{CB90BA09-B815-4990-A7CD-10B950E9DFE2}" destId="{C6A22D1B-8EBE-48BF-80FE-6ED34364EFB1}" srcOrd="0" destOrd="0" presId="urn:microsoft.com/office/officeart/2005/8/layout/hList7"/>
    <dgm:cxn modelId="{C8B2153A-26D4-4931-A814-85052566E0D4}" type="presOf" srcId="{0EE11617-E463-4BEC-9AA7-387A0B58EBE7}" destId="{13D4B1D2-4DBE-4C6D-895F-7D3A324434A8}" srcOrd="1" destOrd="0" presId="urn:microsoft.com/office/officeart/2005/8/layout/hList7"/>
    <dgm:cxn modelId="{EB1BE51A-230D-4E7D-9FF4-32E4283EC304}" type="presOf" srcId="{C7E91F34-D586-4947-A39C-457649CDA022}" destId="{A39A4289-2098-4D2A-9586-CEB51594E966}" srcOrd="0" destOrd="0" presId="urn:microsoft.com/office/officeart/2005/8/layout/hList7"/>
    <dgm:cxn modelId="{0D661878-6E10-4E96-AF90-109089FAF267}" srcId="{CB90BA09-B815-4990-A7CD-10B950E9DFE2}" destId="{F0D4EB4C-1C33-4BDE-8FBB-FA37EB43B161}" srcOrd="2" destOrd="0" parTransId="{B9A9350D-58B0-4EAC-B7BA-C176BEFDCCBE}" sibTransId="{16BED844-C706-4E30-A9C1-38E20C48CCDA}"/>
    <dgm:cxn modelId="{6AEA1621-98E9-4F9F-9500-41F6B787D0DC}" type="presOf" srcId="{891FF372-4BFC-47AA-9FC1-62FBE349AF19}" destId="{AE12CA83-08C6-462B-882D-CCABD4437EA2}" srcOrd="0" destOrd="0" presId="urn:microsoft.com/office/officeart/2005/8/layout/hList7"/>
    <dgm:cxn modelId="{0FC187FF-A302-43DB-A68D-84E72480DD92}" type="presOf" srcId="{0EE11617-E463-4BEC-9AA7-387A0B58EBE7}" destId="{E10D20A6-A0B1-421B-85C6-168CD9DCD399}" srcOrd="0" destOrd="0" presId="urn:microsoft.com/office/officeart/2005/8/layout/hList7"/>
    <dgm:cxn modelId="{DFFA5DEE-54ED-4EE9-B228-B1D80F4C2BB9}" type="presOf" srcId="{E7D9B007-7D48-43A7-9108-0058B9BEA5B6}" destId="{31D81916-96C2-4FA5-B770-E0E6ABBD697C}" srcOrd="0" destOrd="0" presId="urn:microsoft.com/office/officeart/2005/8/layout/hList7"/>
    <dgm:cxn modelId="{6D374ADF-82AC-40AE-A4B6-A83502FBDE04}" type="presParOf" srcId="{C6A22D1B-8EBE-48BF-80FE-6ED34364EFB1}" destId="{BA46B21D-8A4F-45C5-B147-61DE265BA9E6}" srcOrd="0" destOrd="0" presId="urn:microsoft.com/office/officeart/2005/8/layout/hList7"/>
    <dgm:cxn modelId="{1F7120C8-18E6-43EC-B2E7-BE349C393F65}" type="presParOf" srcId="{C6A22D1B-8EBE-48BF-80FE-6ED34364EFB1}" destId="{853C11CB-83F8-42F7-9172-2C349008DABC}" srcOrd="1" destOrd="0" presId="urn:microsoft.com/office/officeart/2005/8/layout/hList7"/>
    <dgm:cxn modelId="{33067D44-0929-45F9-95F1-23FCFCF4A421}" type="presParOf" srcId="{853C11CB-83F8-42F7-9172-2C349008DABC}" destId="{8C343E7C-6CB0-48DA-B22D-FBE0564C6114}" srcOrd="0" destOrd="0" presId="urn:microsoft.com/office/officeart/2005/8/layout/hList7"/>
    <dgm:cxn modelId="{58FACE49-EFA4-4F94-86D5-E7B598B128A8}" type="presParOf" srcId="{8C343E7C-6CB0-48DA-B22D-FBE0564C6114}" destId="{A39A4289-2098-4D2A-9586-CEB51594E966}" srcOrd="0" destOrd="0" presId="urn:microsoft.com/office/officeart/2005/8/layout/hList7"/>
    <dgm:cxn modelId="{365B97A7-3673-47EF-BB92-E3B4782456EA}" type="presParOf" srcId="{8C343E7C-6CB0-48DA-B22D-FBE0564C6114}" destId="{A66D83D0-3664-4D00-A1C2-DFCD3D6B6D76}" srcOrd="1" destOrd="0" presId="urn:microsoft.com/office/officeart/2005/8/layout/hList7"/>
    <dgm:cxn modelId="{399D275D-BB31-49E7-8F22-BD0B5AFD8217}" type="presParOf" srcId="{8C343E7C-6CB0-48DA-B22D-FBE0564C6114}" destId="{D5A7DA08-0D10-464A-8C6B-3C769DE9D236}" srcOrd="2" destOrd="0" presId="urn:microsoft.com/office/officeart/2005/8/layout/hList7"/>
    <dgm:cxn modelId="{8D8CCEBA-F53F-4F01-BD12-1501827F91C1}" type="presParOf" srcId="{8C343E7C-6CB0-48DA-B22D-FBE0564C6114}" destId="{2F6A1B9E-6D61-4674-9E4F-25D4BEA90F9F}" srcOrd="3" destOrd="0" presId="urn:microsoft.com/office/officeart/2005/8/layout/hList7"/>
    <dgm:cxn modelId="{596D5428-5BB5-4B8C-B6AF-9FCEA01C2019}" type="presParOf" srcId="{853C11CB-83F8-42F7-9172-2C349008DABC}" destId="{AE12CA83-08C6-462B-882D-CCABD4437EA2}" srcOrd="1" destOrd="0" presId="urn:microsoft.com/office/officeart/2005/8/layout/hList7"/>
    <dgm:cxn modelId="{E6C66000-AF02-46D4-AAAB-8FBB3091A8C7}" type="presParOf" srcId="{853C11CB-83F8-42F7-9172-2C349008DABC}" destId="{54907396-7AE9-445D-A72A-A502C18D82D4}" srcOrd="2" destOrd="0" presId="urn:microsoft.com/office/officeart/2005/8/layout/hList7"/>
    <dgm:cxn modelId="{11D81429-4EA9-431C-AFA5-2B2808D65F70}" type="presParOf" srcId="{54907396-7AE9-445D-A72A-A502C18D82D4}" destId="{E10D20A6-A0B1-421B-85C6-168CD9DCD399}" srcOrd="0" destOrd="0" presId="urn:microsoft.com/office/officeart/2005/8/layout/hList7"/>
    <dgm:cxn modelId="{F919B860-6DE4-4BEE-813C-CF389CE860CD}" type="presParOf" srcId="{54907396-7AE9-445D-A72A-A502C18D82D4}" destId="{13D4B1D2-4DBE-4C6D-895F-7D3A324434A8}" srcOrd="1" destOrd="0" presId="urn:microsoft.com/office/officeart/2005/8/layout/hList7"/>
    <dgm:cxn modelId="{B412A29E-F305-45B3-8025-6E0845E34C93}" type="presParOf" srcId="{54907396-7AE9-445D-A72A-A502C18D82D4}" destId="{5F894F6A-D5FC-43B0-BB20-7D5E3A2A7EE5}" srcOrd="2" destOrd="0" presId="urn:microsoft.com/office/officeart/2005/8/layout/hList7"/>
    <dgm:cxn modelId="{2E7853BD-6AA9-4A37-AD77-488CCFFC8EA1}" type="presParOf" srcId="{54907396-7AE9-445D-A72A-A502C18D82D4}" destId="{5AD753B9-B404-4BD0-9195-FFA6BB585537}" srcOrd="3" destOrd="0" presId="urn:microsoft.com/office/officeart/2005/8/layout/hList7"/>
    <dgm:cxn modelId="{F8650660-1C1B-4255-820E-F62F98353A86}" type="presParOf" srcId="{853C11CB-83F8-42F7-9172-2C349008DABC}" destId="{31D81916-96C2-4FA5-B770-E0E6ABBD697C}" srcOrd="3" destOrd="0" presId="urn:microsoft.com/office/officeart/2005/8/layout/hList7"/>
    <dgm:cxn modelId="{323C9171-BF1D-46A9-8804-4724163DB3ED}" type="presParOf" srcId="{853C11CB-83F8-42F7-9172-2C349008DABC}" destId="{E289D44A-7EA7-4928-B709-55DD48C267CB}" srcOrd="4" destOrd="0" presId="urn:microsoft.com/office/officeart/2005/8/layout/hList7"/>
    <dgm:cxn modelId="{8964D367-7F8A-410C-AC90-0DA28CFE7370}" type="presParOf" srcId="{E289D44A-7EA7-4928-B709-55DD48C267CB}" destId="{626F49CC-4869-4B3F-BC0A-FDC398A8CBFE}" srcOrd="0" destOrd="0" presId="urn:microsoft.com/office/officeart/2005/8/layout/hList7"/>
    <dgm:cxn modelId="{79BCF8C7-1BB3-4D3F-BDA7-ABD8F0FB9656}" type="presParOf" srcId="{E289D44A-7EA7-4928-B709-55DD48C267CB}" destId="{FA748CBA-5DA8-440F-8CE9-44B3D052F485}" srcOrd="1" destOrd="0" presId="urn:microsoft.com/office/officeart/2005/8/layout/hList7"/>
    <dgm:cxn modelId="{7F7ED681-5BF5-4D87-8473-465B720DAAE9}" type="presParOf" srcId="{E289D44A-7EA7-4928-B709-55DD48C267CB}" destId="{A1159AF2-CDC0-46FA-A59B-645EBDD0EBAC}" srcOrd="2" destOrd="0" presId="urn:microsoft.com/office/officeart/2005/8/layout/hList7"/>
    <dgm:cxn modelId="{48C2551C-A6AA-472E-A080-3DFF7710EC00}" type="presParOf" srcId="{E289D44A-7EA7-4928-B709-55DD48C267CB}" destId="{08E48F94-036B-43A4-AD7A-25BA088439B8}"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309552-F206-42CF-8B24-43DC3F498D74}" type="doc">
      <dgm:prSet loTypeId="urn:microsoft.com/office/officeart/2011/layout/CircleProcess#1" loCatId="process" qsTypeId="urn:microsoft.com/office/officeart/2005/8/quickstyle/simple2" qsCatId="simple" csTypeId="urn:microsoft.com/office/officeart/2005/8/colors/accent2_4" csCatId="accent2" phldr="1"/>
      <dgm:spPr/>
      <dgm:t>
        <a:bodyPr/>
        <a:lstStyle/>
        <a:p>
          <a:endParaRPr lang="en-US"/>
        </a:p>
      </dgm:t>
    </dgm:pt>
    <dgm:pt modelId="{90E87257-91B4-4D0E-BCEB-7B0873207480}">
      <dgm:prSet phldrT="[Text]" custT="1"/>
      <dgm:spPr/>
      <dgm:t>
        <a:bodyPr/>
        <a:lstStyle/>
        <a:p>
          <a:r>
            <a:rPr lang="en-GB" sz="2300" b="1" noProof="0" dirty="0" smtClean="0">
              <a:solidFill>
                <a:srgbClr val="550017"/>
              </a:solidFill>
              <a:latin typeface="Candara" panose="020E0502030303020204" pitchFamily="34" charset="0"/>
            </a:rPr>
            <a:t>For HEI</a:t>
          </a:r>
          <a:endParaRPr lang="en-GB" sz="2300" b="1" noProof="0" dirty="0">
            <a:solidFill>
              <a:srgbClr val="550017"/>
            </a:solidFill>
            <a:latin typeface="Candara" panose="020E0502030303020204" pitchFamily="34" charset="0"/>
          </a:endParaRPr>
        </a:p>
      </dgm:t>
    </dgm:pt>
    <dgm:pt modelId="{B863E5A9-07CE-4062-B61A-74822976BCF4}" type="parTrans" cxnId="{0939F68B-0753-45B1-BD22-079A20CBDB36}">
      <dgm:prSet/>
      <dgm:spPr/>
      <dgm:t>
        <a:bodyPr/>
        <a:lstStyle/>
        <a:p>
          <a:endParaRPr lang="en-US"/>
        </a:p>
      </dgm:t>
    </dgm:pt>
    <dgm:pt modelId="{715E4965-6913-48D8-A001-4E164BE6DBFC}" type="sibTrans" cxnId="{0939F68B-0753-45B1-BD22-079A20CBDB36}">
      <dgm:prSet/>
      <dgm:spPr/>
      <dgm:t>
        <a:bodyPr/>
        <a:lstStyle/>
        <a:p>
          <a:endParaRPr lang="en-US"/>
        </a:p>
      </dgm:t>
    </dgm:pt>
    <dgm:pt modelId="{6C0C4FAB-482B-4FB1-8EB0-5C1B1BB7F433}">
      <dgm:prSet phldrT="[Text]" custT="1"/>
      <dgm:spPr/>
      <dgm:t>
        <a:bodyPr/>
        <a:lstStyle/>
        <a:p>
          <a:r>
            <a:rPr lang="en-US" sz="2300" b="1" noProof="0" dirty="0" smtClean="0">
              <a:solidFill>
                <a:srgbClr val="550017"/>
              </a:solidFill>
              <a:latin typeface="Candara" panose="020E0502030303020204" pitchFamily="34" charset="0"/>
            </a:rPr>
            <a:t>For</a:t>
          </a:r>
          <a:r>
            <a:rPr lang="en-US" sz="2300" noProof="0" dirty="0" smtClean="0">
              <a:solidFill>
                <a:srgbClr val="550017"/>
              </a:solidFill>
              <a:latin typeface="Candara" panose="020E0502030303020204" pitchFamily="34" charset="0"/>
            </a:rPr>
            <a:t> </a:t>
          </a:r>
          <a:r>
            <a:rPr lang="en-US" sz="2300" b="1" noProof="0" dirty="0" smtClean="0">
              <a:solidFill>
                <a:srgbClr val="550017"/>
              </a:solidFill>
              <a:latin typeface="Candara" panose="020E0502030303020204" pitchFamily="34" charset="0"/>
            </a:rPr>
            <a:t>students</a:t>
          </a:r>
          <a:endParaRPr lang="en-US" sz="2300" b="1" noProof="0" dirty="0">
            <a:solidFill>
              <a:srgbClr val="550017"/>
            </a:solidFill>
            <a:latin typeface="Candara" panose="020E0502030303020204" pitchFamily="34" charset="0"/>
          </a:endParaRPr>
        </a:p>
      </dgm:t>
    </dgm:pt>
    <dgm:pt modelId="{65B9460A-E908-45F0-9F35-03DB72E47B76}" type="parTrans" cxnId="{9B17F1B0-A71D-49E2-B9B2-B84C1F86B226}">
      <dgm:prSet/>
      <dgm:spPr/>
      <dgm:t>
        <a:bodyPr/>
        <a:lstStyle/>
        <a:p>
          <a:endParaRPr lang="en-US"/>
        </a:p>
      </dgm:t>
    </dgm:pt>
    <dgm:pt modelId="{1DBF0AB7-721D-4F0B-B5D6-0DC5655E6E3B}" type="sibTrans" cxnId="{9B17F1B0-A71D-49E2-B9B2-B84C1F86B226}">
      <dgm:prSet/>
      <dgm:spPr/>
      <dgm:t>
        <a:bodyPr/>
        <a:lstStyle/>
        <a:p>
          <a:endParaRPr lang="en-US"/>
        </a:p>
      </dgm:t>
    </dgm:pt>
    <dgm:pt modelId="{8221F419-9D52-4A78-9773-6291A8DD0B25}">
      <dgm:prSet phldrT="[Text]" custT="1"/>
      <dgm:spPr/>
      <dgm:t>
        <a:bodyPr/>
        <a:lstStyle/>
        <a:p>
          <a:r>
            <a:rPr lang="en-GB" sz="2300" b="1" noProof="0" dirty="0" smtClean="0">
              <a:solidFill>
                <a:srgbClr val="550017"/>
              </a:solidFill>
              <a:latin typeface="Candara" panose="020E0502030303020204" pitchFamily="34" charset="0"/>
            </a:rPr>
            <a:t>For the public</a:t>
          </a:r>
          <a:endParaRPr lang="en-GB" sz="2300" b="1" noProof="0" dirty="0">
            <a:solidFill>
              <a:srgbClr val="550017"/>
            </a:solidFill>
            <a:latin typeface="Candara" panose="020E0502030303020204" pitchFamily="34" charset="0"/>
          </a:endParaRPr>
        </a:p>
      </dgm:t>
    </dgm:pt>
    <dgm:pt modelId="{AE07DF4A-D3D3-4129-8FB1-5F978017615E}" type="parTrans" cxnId="{F28F4E9C-CFFF-4D97-BA92-5A0F787E8BF5}">
      <dgm:prSet/>
      <dgm:spPr/>
      <dgm:t>
        <a:bodyPr/>
        <a:lstStyle/>
        <a:p>
          <a:endParaRPr lang="en-US"/>
        </a:p>
      </dgm:t>
    </dgm:pt>
    <dgm:pt modelId="{BFD8F0AB-AF6B-45C1-ADC2-2B88626321FB}" type="sibTrans" cxnId="{F28F4E9C-CFFF-4D97-BA92-5A0F787E8BF5}">
      <dgm:prSet/>
      <dgm:spPr/>
      <dgm:t>
        <a:bodyPr/>
        <a:lstStyle/>
        <a:p>
          <a:endParaRPr lang="en-US"/>
        </a:p>
      </dgm:t>
    </dgm:pt>
    <dgm:pt modelId="{3A657A1F-1668-40BC-AC49-1D18C3175D98}">
      <dgm:prSet phldrT="[Text]" custT="1"/>
      <dgm:spPr/>
      <dgm:t>
        <a:bodyPr/>
        <a:lstStyle/>
        <a:p>
          <a:r>
            <a:rPr lang="en-GB" sz="2300" b="1" noProof="0" dirty="0" smtClean="0">
              <a:solidFill>
                <a:srgbClr val="550017"/>
              </a:solidFill>
              <a:latin typeface="Candara" panose="020E0502030303020204" pitchFamily="34" charset="0"/>
            </a:rPr>
            <a:t>For the Agency</a:t>
          </a:r>
          <a:endParaRPr lang="en-GB" sz="2300" b="1" noProof="0" dirty="0">
            <a:solidFill>
              <a:srgbClr val="550017"/>
            </a:solidFill>
            <a:latin typeface="Candara" panose="020E0502030303020204" pitchFamily="34" charset="0"/>
          </a:endParaRPr>
        </a:p>
      </dgm:t>
    </dgm:pt>
    <dgm:pt modelId="{7FC80018-0C4E-4569-B3D0-9D5BB36ACE00}" type="parTrans" cxnId="{8F23E34B-4909-46F1-8148-826782F194DB}">
      <dgm:prSet/>
      <dgm:spPr/>
      <dgm:t>
        <a:bodyPr/>
        <a:lstStyle/>
        <a:p>
          <a:endParaRPr lang="lt-LT"/>
        </a:p>
      </dgm:t>
    </dgm:pt>
    <dgm:pt modelId="{D037B323-D9C1-4049-B66D-AC0435FC45C8}" type="sibTrans" cxnId="{8F23E34B-4909-46F1-8148-826782F194DB}">
      <dgm:prSet/>
      <dgm:spPr/>
      <dgm:t>
        <a:bodyPr/>
        <a:lstStyle/>
        <a:p>
          <a:endParaRPr lang="lt-LT"/>
        </a:p>
      </dgm:t>
    </dgm:pt>
    <dgm:pt modelId="{10A4A62D-32F4-4535-872A-0F1AC91CF38F}" type="pres">
      <dgm:prSet presAssocID="{62309552-F206-42CF-8B24-43DC3F498D74}" presName="Name0" presStyleCnt="0">
        <dgm:presLayoutVars>
          <dgm:chMax val="11"/>
          <dgm:chPref val="11"/>
          <dgm:dir/>
          <dgm:resizeHandles/>
        </dgm:presLayoutVars>
      </dgm:prSet>
      <dgm:spPr/>
      <dgm:t>
        <a:bodyPr/>
        <a:lstStyle/>
        <a:p>
          <a:endParaRPr lang="lt-LT"/>
        </a:p>
      </dgm:t>
    </dgm:pt>
    <dgm:pt modelId="{7E508E10-98F2-40B5-A644-5CAFDAE2657F}" type="pres">
      <dgm:prSet presAssocID="{3A657A1F-1668-40BC-AC49-1D18C3175D98}" presName="Accent4" presStyleCnt="0"/>
      <dgm:spPr/>
    </dgm:pt>
    <dgm:pt modelId="{D75E6C60-B8E0-41A8-B897-8CB806FE0825}" type="pres">
      <dgm:prSet presAssocID="{3A657A1F-1668-40BC-AC49-1D18C3175D98}" presName="Accent" presStyleLbl="node1" presStyleIdx="0" presStyleCnt="4"/>
      <dgm:spPr/>
    </dgm:pt>
    <dgm:pt modelId="{650A7E14-C5B4-4261-B69F-CD599824B577}" type="pres">
      <dgm:prSet presAssocID="{3A657A1F-1668-40BC-AC49-1D18C3175D98}" presName="ParentBackground4" presStyleCnt="0"/>
      <dgm:spPr/>
    </dgm:pt>
    <dgm:pt modelId="{37135C69-61B9-4A03-B09D-AFC90E46A4D0}" type="pres">
      <dgm:prSet presAssocID="{3A657A1F-1668-40BC-AC49-1D18C3175D98}" presName="ParentBackground" presStyleLbl="fgAcc1" presStyleIdx="0" presStyleCnt="4"/>
      <dgm:spPr/>
      <dgm:t>
        <a:bodyPr/>
        <a:lstStyle/>
        <a:p>
          <a:endParaRPr lang="lt-LT"/>
        </a:p>
      </dgm:t>
    </dgm:pt>
    <dgm:pt modelId="{F2E33EFE-9749-4024-B843-EBF218D0940A}" type="pres">
      <dgm:prSet presAssocID="{3A657A1F-1668-40BC-AC49-1D18C3175D98}" presName="Parent4" presStyleLbl="revTx" presStyleIdx="0" presStyleCnt="0">
        <dgm:presLayoutVars>
          <dgm:chMax val="1"/>
          <dgm:chPref val="1"/>
          <dgm:bulletEnabled val="1"/>
        </dgm:presLayoutVars>
      </dgm:prSet>
      <dgm:spPr/>
      <dgm:t>
        <a:bodyPr/>
        <a:lstStyle/>
        <a:p>
          <a:endParaRPr lang="lt-LT"/>
        </a:p>
      </dgm:t>
    </dgm:pt>
    <dgm:pt modelId="{DA420E0A-8AE2-41C7-80AE-ECD32ED314D3}" type="pres">
      <dgm:prSet presAssocID="{8221F419-9D52-4A78-9773-6291A8DD0B25}" presName="Accent3" presStyleCnt="0"/>
      <dgm:spPr/>
    </dgm:pt>
    <dgm:pt modelId="{597A503D-59AC-477E-9CD9-AD2BB47606DA}" type="pres">
      <dgm:prSet presAssocID="{8221F419-9D52-4A78-9773-6291A8DD0B25}" presName="Accent" presStyleLbl="node1" presStyleIdx="1" presStyleCnt="4"/>
      <dgm:spPr/>
    </dgm:pt>
    <dgm:pt modelId="{24A3D45D-5F45-41B7-8CB8-49E308039285}" type="pres">
      <dgm:prSet presAssocID="{8221F419-9D52-4A78-9773-6291A8DD0B25}" presName="ParentBackground3" presStyleCnt="0"/>
      <dgm:spPr/>
    </dgm:pt>
    <dgm:pt modelId="{584DF9CF-BEFA-4419-8FB9-B2F12FD9F76D}" type="pres">
      <dgm:prSet presAssocID="{8221F419-9D52-4A78-9773-6291A8DD0B25}" presName="ParentBackground" presStyleLbl="fgAcc1" presStyleIdx="1" presStyleCnt="4"/>
      <dgm:spPr/>
      <dgm:t>
        <a:bodyPr/>
        <a:lstStyle/>
        <a:p>
          <a:endParaRPr lang="lt-LT"/>
        </a:p>
      </dgm:t>
    </dgm:pt>
    <dgm:pt modelId="{9729A151-2435-4B1B-9BD4-2511FC1BFA0F}" type="pres">
      <dgm:prSet presAssocID="{8221F419-9D52-4A78-9773-6291A8DD0B25}" presName="Parent3" presStyleLbl="revTx" presStyleIdx="0" presStyleCnt="0">
        <dgm:presLayoutVars>
          <dgm:chMax val="1"/>
          <dgm:chPref val="1"/>
          <dgm:bulletEnabled val="1"/>
        </dgm:presLayoutVars>
      </dgm:prSet>
      <dgm:spPr/>
      <dgm:t>
        <a:bodyPr/>
        <a:lstStyle/>
        <a:p>
          <a:endParaRPr lang="lt-LT"/>
        </a:p>
      </dgm:t>
    </dgm:pt>
    <dgm:pt modelId="{15654AD7-0722-4CBF-A7D6-CE5D9939D54D}" type="pres">
      <dgm:prSet presAssocID="{6C0C4FAB-482B-4FB1-8EB0-5C1B1BB7F433}" presName="Accent2" presStyleCnt="0"/>
      <dgm:spPr/>
    </dgm:pt>
    <dgm:pt modelId="{52EE0D63-9FAF-4A24-8E1B-CA6B76C36997}" type="pres">
      <dgm:prSet presAssocID="{6C0C4FAB-482B-4FB1-8EB0-5C1B1BB7F433}" presName="Accent" presStyleLbl="node1" presStyleIdx="2" presStyleCnt="4"/>
      <dgm:spPr/>
    </dgm:pt>
    <dgm:pt modelId="{ACC260B7-787E-4E42-9081-4C52911AADC4}" type="pres">
      <dgm:prSet presAssocID="{6C0C4FAB-482B-4FB1-8EB0-5C1B1BB7F433}" presName="ParentBackground2" presStyleCnt="0"/>
      <dgm:spPr/>
    </dgm:pt>
    <dgm:pt modelId="{E0CB3FB4-8EDD-4638-A29C-001E0BC00403}" type="pres">
      <dgm:prSet presAssocID="{6C0C4FAB-482B-4FB1-8EB0-5C1B1BB7F433}" presName="ParentBackground" presStyleLbl="fgAcc1" presStyleIdx="2" presStyleCnt="4"/>
      <dgm:spPr/>
      <dgm:t>
        <a:bodyPr/>
        <a:lstStyle/>
        <a:p>
          <a:endParaRPr lang="lt-LT"/>
        </a:p>
      </dgm:t>
    </dgm:pt>
    <dgm:pt modelId="{07FC76B3-644C-4F68-B550-CE6553CA2D14}" type="pres">
      <dgm:prSet presAssocID="{6C0C4FAB-482B-4FB1-8EB0-5C1B1BB7F433}" presName="Parent2" presStyleLbl="revTx" presStyleIdx="0" presStyleCnt="0">
        <dgm:presLayoutVars>
          <dgm:chMax val="1"/>
          <dgm:chPref val="1"/>
          <dgm:bulletEnabled val="1"/>
        </dgm:presLayoutVars>
      </dgm:prSet>
      <dgm:spPr/>
      <dgm:t>
        <a:bodyPr/>
        <a:lstStyle/>
        <a:p>
          <a:endParaRPr lang="lt-LT"/>
        </a:p>
      </dgm:t>
    </dgm:pt>
    <dgm:pt modelId="{7A2C2EB1-1143-4E4D-975C-2B25564C4B00}" type="pres">
      <dgm:prSet presAssocID="{90E87257-91B4-4D0E-BCEB-7B0873207480}" presName="Accent1" presStyleCnt="0"/>
      <dgm:spPr/>
    </dgm:pt>
    <dgm:pt modelId="{7D9563CD-B3E1-43E9-A8EF-EC689D21D72F}" type="pres">
      <dgm:prSet presAssocID="{90E87257-91B4-4D0E-BCEB-7B0873207480}" presName="Accent" presStyleLbl="node1" presStyleIdx="3" presStyleCnt="4"/>
      <dgm:spPr/>
    </dgm:pt>
    <dgm:pt modelId="{D4E64C4C-61B0-4268-B544-194C2283BFAE}" type="pres">
      <dgm:prSet presAssocID="{90E87257-91B4-4D0E-BCEB-7B0873207480}" presName="ParentBackground1" presStyleCnt="0"/>
      <dgm:spPr/>
    </dgm:pt>
    <dgm:pt modelId="{2DD59544-8D81-45FF-8AE5-2FE2020A6B93}" type="pres">
      <dgm:prSet presAssocID="{90E87257-91B4-4D0E-BCEB-7B0873207480}" presName="ParentBackground" presStyleLbl="fgAcc1" presStyleIdx="3" presStyleCnt="4"/>
      <dgm:spPr/>
      <dgm:t>
        <a:bodyPr/>
        <a:lstStyle/>
        <a:p>
          <a:endParaRPr lang="lt-LT"/>
        </a:p>
      </dgm:t>
    </dgm:pt>
    <dgm:pt modelId="{799B8054-B464-444E-A1BD-0E0D6A3F471F}" type="pres">
      <dgm:prSet presAssocID="{90E87257-91B4-4D0E-BCEB-7B0873207480}" presName="Parent1" presStyleLbl="revTx" presStyleIdx="0" presStyleCnt="0">
        <dgm:presLayoutVars>
          <dgm:chMax val="1"/>
          <dgm:chPref val="1"/>
          <dgm:bulletEnabled val="1"/>
        </dgm:presLayoutVars>
      </dgm:prSet>
      <dgm:spPr/>
      <dgm:t>
        <a:bodyPr/>
        <a:lstStyle/>
        <a:p>
          <a:endParaRPr lang="lt-LT"/>
        </a:p>
      </dgm:t>
    </dgm:pt>
  </dgm:ptLst>
  <dgm:cxnLst>
    <dgm:cxn modelId="{23046DE1-E237-415A-9CA1-4385F44569A4}" type="presOf" srcId="{6C0C4FAB-482B-4FB1-8EB0-5C1B1BB7F433}" destId="{E0CB3FB4-8EDD-4638-A29C-001E0BC00403}" srcOrd="0" destOrd="0" presId="urn:microsoft.com/office/officeart/2011/layout/CircleProcess#1"/>
    <dgm:cxn modelId="{C47A5ABD-6DAE-46DB-A4D3-FB7F2CEB5EAA}" type="presOf" srcId="{90E87257-91B4-4D0E-BCEB-7B0873207480}" destId="{799B8054-B464-444E-A1BD-0E0D6A3F471F}" srcOrd="1" destOrd="0" presId="urn:microsoft.com/office/officeart/2011/layout/CircleProcess#1"/>
    <dgm:cxn modelId="{9B17F1B0-A71D-49E2-B9B2-B84C1F86B226}" srcId="{62309552-F206-42CF-8B24-43DC3F498D74}" destId="{6C0C4FAB-482B-4FB1-8EB0-5C1B1BB7F433}" srcOrd="1" destOrd="0" parTransId="{65B9460A-E908-45F0-9F35-03DB72E47B76}" sibTransId="{1DBF0AB7-721D-4F0B-B5D6-0DC5655E6E3B}"/>
    <dgm:cxn modelId="{F28F4E9C-CFFF-4D97-BA92-5A0F787E8BF5}" srcId="{62309552-F206-42CF-8B24-43DC3F498D74}" destId="{8221F419-9D52-4A78-9773-6291A8DD0B25}" srcOrd="2" destOrd="0" parTransId="{AE07DF4A-D3D3-4129-8FB1-5F978017615E}" sibTransId="{BFD8F0AB-AF6B-45C1-ADC2-2B88626321FB}"/>
    <dgm:cxn modelId="{B4F0B859-EAF0-4812-ADBB-E054CD225820}" type="presOf" srcId="{8221F419-9D52-4A78-9773-6291A8DD0B25}" destId="{9729A151-2435-4B1B-9BD4-2511FC1BFA0F}" srcOrd="1" destOrd="0" presId="urn:microsoft.com/office/officeart/2011/layout/CircleProcess#1"/>
    <dgm:cxn modelId="{0939F68B-0753-45B1-BD22-079A20CBDB36}" srcId="{62309552-F206-42CF-8B24-43DC3F498D74}" destId="{90E87257-91B4-4D0E-BCEB-7B0873207480}" srcOrd="0" destOrd="0" parTransId="{B863E5A9-07CE-4062-B61A-74822976BCF4}" sibTransId="{715E4965-6913-48D8-A001-4E164BE6DBFC}"/>
    <dgm:cxn modelId="{D6B56A3A-6B54-4C30-AD7B-07705AC87E1F}" type="presOf" srcId="{8221F419-9D52-4A78-9773-6291A8DD0B25}" destId="{584DF9CF-BEFA-4419-8FB9-B2F12FD9F76D}" srcOrd="0" destOrd="0" presId="urn:microsoft.com/office/officeart/2011/layout/CircleProcess#1"/>
    <dgm:cxn modelId="{3FFB473A-9502-4013-B00A-1BEF4F0619E4}" type="presOf" srcId="{90E87257-91B4-4D0E-BCEB-7B0873207480}" destId="{2DD59544-8D81-45FF-8AE5-2FE2020A6B93}" srcOrd="0" destOrd="0" presId="urn:microsoft.com/office/officeart/2011/layout/CircleProcess#1"/>
    <dgm:cxn modelId="{AB5B7C25-B603-4A14-BCC2-88E88E5436DC}" type="presOf" srcId="{62309552-F206-42CF-8B24-43DC3F498D74}" destId="{10A4A62D-32F4-4535-872A-0F1AC91CF38F}" srcOrd="0" destOrd="0" presId="urn:microsoft.com/office/officeart/2011/layout/CircleProcess#1"/>
    <dgm:cxn modelId="{93FD6E73-2439-4460-9E56-1AF0457BA29D}" type="presOf" srcId="{3A657A1F-1668-40BC-AC49-1D18C3175D98}" destId="{37135C69-61B9-4A03-B09D-AFC90E46A4D0}" srcOrd="0" destOrd="0" presId="urn:microsoft.com/office/officeart/2011/layout/CircleProcess#1"/>
    <dgm:cxn modelId="{7418CE49-6A42-4FE8-8097-9FEB4F661C38}" type="presOf" srcId="{6C0C4FAB-482B-4FB1-8EB0-5C1B1BB7F433}" destId="{07FC76B3-644C-4F68-B550-CE6553CA2D14}" srcOrd="1" destOrd="0" presId="urn:microsoft.com/office/officeart/2011/layout/CircleProcess#1"/>
    <dgm:cxn modelId="{8F23E34B-4909-46F1-8148-826782F194DB}" srcId="{62309552-F206-42CF-8B24-43DC3F498D74}" destId="{3A657A1F-1668-40BC-AC49-1D18C3175D98}" srcOrd="3" destOrd="0" parTransId="{7FC80018-0C4E-4569-B3D0-9D5BB36ACE00}" sibTransId="{D037B323-D9C1-4049-B66D-AC0435FC45C8}"/>
    <dgm:cxn modelId="{FC25AAE4-60F7-43FA-9E71-964AA220269B}" type="presOf" srcId="{3A657A1F-1668-40BC-AC49-1D18C3175D98}" destId="{F2E33EFE-9749-4024-B843-EBF218D0940A}" srcOrd="1" destOrd="0" presId="urn:microsoft.com/office/officeart/2011/layout/CircleProcess#1"/>
    <dgm:cxn modelId="{8A50F75F-E8B5-4A10-9DEF-4E678D38EE0D}" type="presParOf" srcId="{10A4A62D-32F4-4535-872A-0F1AC91CF38F}" destId="{7E508E10-98F2-40B5-A644-5CAFDAE2657F}" srcOrd="0" destOrd="0" presId="urn:microsoft.com/office/officeart/2011/layout/CircleProcess#1"/>
    <dgm:cxn modelId="{8D2216AD-9A48-4139-928B-522E5D570B19}" type="presParOf" srcId="{7E508E10-98F2-40B5-A644-5CAFDAE2657F}" destId="{D75E6C60-B8E0-41A8-B897-8CB806FE0825}" srcOrd="0" destOrd="0" presId="urn:microsoft.com/office/officeart/2011/layout/CircleProcess#1"/>
    <dgm:cxn modelId="{270138B0-D3B6-4A11-9E43-483C6B22104C}" type="presParOf" srcId="{10A4A62D-32F4-4535-872A-0F1AC91CF38F}" destId="{650A7E14-C5B4-4261-B69F-CD599824B577}" srcOrd="1" destOrd="0" presId="urn:microsoft.com/office/officeart/2011/layout/CircleProcess#1"/>
    <dgm:cxn modelId="{159DB735-09A4-48AD-8072-77E1055F4942}" type="presParOf" srcId="{650A7E14-C5B4-4261-B69F-CD599824B577}" destId="{37135C69-61B9-4A03-B09D-AFC90E46A4D0}" srcOrd="0" destOrd="0" presId="urn:microsoft.com/office/officeart/2011/layout/CircleProcess#1"/>
    <dgm:cxn modelId="{F2D92611-01B4-4886-8459-83C987E768A4}" type="presParOf" srcId="{10A4A62D-32F4-4535-872A-0F1AC91CF38F}" destId="{F2E33EFE-9749-4024-B843-EBF218D0940A}" srcOrd="2" destOrd="0" presId="urn:microsoft.com/office/officeart/2011/layout/CircleProcess#1"/>
    <dgm:cxn modelId="{DD0A74C1-2E82-435B-9BDF-780ADB32E53B}" type="presParOf" srcId="{10A4A62D-32F4-4535-872A-0F1AC91CF38F}" destId="{DA420E0A-8AE2-41C7-80AE-ECD32ED314D3}" srcOrd="3" destOrd="0" presId="urn:microsoft.com/office/officeart/2011/layout/CircleProcess#1"/>
    <dgm:cxn modelId="{F037AE2D-C4C7-4F80-913A-189DED02388D}" type="presParOf" srcId="{DA420E0A-8AE2-41C7-80AE-ECD32ED314D3}" destId="{597A503D-59AC-477E-9CD9-AD2BB47606DA}" srcOrd="0" destOrd="0" presId="urn:microsoft.com/office/officeart/2011/layout/CircleProcess#1"/>
    <dgm:cxn modelId="{39387BC9-E701-45A4-9158-F4EDE0A793B3}" type="presParOf" srcId="{10A4A62D-32F4-4535-872A-0F1AC91CF38F}" destId="{24A3D45D-5F45-41B7-8CB8-49E308039285}" srcOrd="4" destOrd="0" presId="urn:microsoft.com/office/officeart/2011/layout/CircleProcess#1"/>
    <dgm:cxn modelId="{6C0E3889-5E99-4528-A7CA-B42E2B6B5F52}" type="presParOf" srcId="{24A3D45D-5F45-41B7-8CB8-49E308039285}" destId="{584DF9CF-BEFA-4419-8FB9-B2F12FD9F76D}" srcOrd="0" destOrd="0" presId="urn:microsoft.com/office/officeart/2011/layout/CircleProcess#1"/>
    <dgm:cxn modelId="{5656255E-859E-456D-AECC-1CE185EAEFEB}" type="presParOf" srcId="{10A4A62D-32F4-4535-872A-0F1AC91CF38F}" destId="{9729A151-2435-4B1B-9BD4-2511FC1BFA0F}" srcOrd="5" destOrd="0" presId="urn:microsoft.com/office/officeart/2011/layout/CircleProcess#1"/>
    <dgm:cxn modelId="{724EF061-A3D9-4C69-9D01-D632A7F1CE17}" type="presParOf" srcId="{10A4A62D-32F4-4535-872A-0F1AC91CF38F}" destId="{15654AD7-0722-4CBF-A7D6-CE5D9939D54D}" srcOrd="6" destOrd="0" presId="urn:microsoft.com/office/officeart/2011/layout/CircleProcess#1"/>
    <dgm:cxn modelId="{4C003B08-3B78-4B03-963B-2FBA3774C56D}" type="presParOf" srcId="{15654AD7-0722-4CBF-A7D6-CE5D9939D54D}" destId="{52EE0D63-9FAF-4A24-8E1B-CA6B76C36997}" srcOrd="0" destOrd="0" presId="urn:microsoft.com/office/officeart/2011/layout/CircleProcess#1"/>
    <dgm:cxn modelId="{F6B49E64-9D3A-4F1F-926C-FC2C40E8CDB8}" type="presParOf" srcId="{10A4A62D-32F4-4535-872A-0F1AC91CF38F}" destId="{ACC260B7-787E-4E42-9081-4C52911AADC4}" srcOrd="7" destOrd="0" presId="urn:microsoft.com/office/officeart/2011/layout/CircleProcess#1"/>
    <dgm:cxn modelId="{78E36051-7775-4EC0-A37A-308D04F19AFA}" type="presParOf" srcId="{ACC260B7-787E-4E42-9081-4C52911AADC4}" destId="{E0CB3FB4-8EDD-4638-A29C-001E0BC00403}" srcOrd="0" destOrd="0" presId="urn:microsoft.com/office/officeart/2011/layout/CircleProcess#1"/>
    <dgm:cxn modelId="{86A68FAF-96BF-40E8-8116-758D89258686}" type="presParOf" srcId="{10A4A62D-32F4-4535-872A-0F1AC91CF38F}" destId="{07FC76B3-644C-4F68-B550-CE6553CA2D14}" srcOrd="8" destOrd="0" presId="urn:microsoft.com/office/officeart/2011/layout/CircleProcess#1"/>
    <dgm:cxn modelId="{7C63D913-E1F8-468A-A840-779668544880}" type="presParOf" srcId="{10A4A62D-32F4-4535-872A-0F1AC91CF38F}" destId="{7A2C2EB1-1143-4E4D-975C-2B25564C4B00}" srcOrd="9" destOrd="0" presId="urn:microsoft.com/office/officeart/2011/layout/CircleProcess#1"/>
    <dgm:cxn modelId="{0B38D7C1-AE14-44B8-B1F6-19033710B0AE}" type="presParOf" srcId="{7A2C2EB1-1143-4E4D-975C-2B25564C4B00}" destId="{7D9563CD-B3E1-43E9-A8EF-EC689D21D72F}" srcOrd="0" destOrd="0" presId="urn:microsoft.com/office/officeart/2011/layout/CircleProcess#1"/>
    <dgm:cxn modelId="{0A4E01F2-F348-4C00-BF04-235B5507D584}" type="presParOf" srcId="{10A4A62D-32F4-4535-872A-0F1AC91CF38F}" destId="{D4E64C4C-61B0-4268-B544-194C2283BFAE}" srcOrd="10" destOrd="0" presId="urn:microsoft.com/office/officeart/2011/layout/CircleProcess#1"/>
    <dgm:cxn modelId="{038D7FE9-627D-4790-8289-0F3BD5754F90}" type="presParOf" srcId="{D4E64C4C-61B0-4268-B544-194C2283BFAE}" destId="{2DD59544-8D81-45FF-8AE5-2FE2020A6B93}" srcOrd="0" destOrd="0" presId="urn:microsoft.com/office/officeart/2011/layout/CircleProcess#1"/>
    <dgm:cxn modelId="{F18C9111-FE1F-449D-B152-7AF45931EC45}" type="presParOf" srcId="{10A4A62D-32F4-4535-872A-0F1AC91CF38F}" destId="{799B8054-B464-444E-A1BD-0E0D6A3F471F}" srcOrd="11" destOrd="0" presId="urn:microsoft.com/office/officeart/2011/layout/CircleProcess#1"/>
  </dgm:cxnLst>
  <dgm:bg>
    <a:noFill/>
  </dgm:bg>
  <dgm:whole>
    <a:ln w="9525" cap="flat" cmpd="sng" algn="ctr">
      <a:solidFill>
        <a:schemeClr val="accent1"/>
      </a:solid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995924" y="202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1. </a:t>
          </a:r>
          <a:r>
            <a:rPr lang="lv-LV" sz="2100" b="1" kern="1200" dirty="0" err="1" smtClean="0"/>
            <a:t>Self-assessment</a:t>
          </a:r>
          <a:r>
            <a:rPr lang="lv-LV" sz="2100" b="1" kern="1200" dirty="0" smtClean="0"/>
            <a:t> process</a:t>
          </a:r>
          <a:endParaRPr lang="en-GB" sz="2100" b="1" kern="1200" dirty="0"/>
        </a:p>
      </dsp:txBody>
      <dsp:txXfrm rot="10800000">
        <a:off x="2111603" y="2020"/>
        <a:ext cx="7349177" cy="462716"/>
      </dsp:txXfrm>
    </dsp:sp>
    <dsp:sp modelId="{E2C3AF42-086F-4707-B275-814D19B2D526}">
      <dsp:nvSpPr>
        <dsp:cNvPr id="0" name=""/>
        <dsp:cNvSpPr/>
      </dsp:nvSpPr>
      <dsp:spPr>
        <a:xfrm>
          <a:off x="1764566" y="2020"/>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995924" y="602861"/>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2. </a:t>
          </a:r>
          <a:r>
            <a:rPr lang="lv-LV" sz="2100" b="1" kern="1200" dirty="0" err="1" smtClean="0"/>
            <a:t>Submission</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application</a:t>
          </a:r>
          <a:r>
            <a:rPr lang="lv-LV" sz="2100" b="1" kern="1200" dirty="0" smtClean="0"/>
            <a:t> </a:t>
          </a:r>
          <a:r>
            <a:rPr lang="lv-LV" sz="2100" b="1" kern="1200" dirty="0" err="1" smtClean="0"/>
            <a:t>and</a:t>
          </a:r>
          <a:r>
            <a:rPr lang="lv-LV" sz="2100" b="1" kern="1200" dirty="0" smtClean="0"/>
            <a:t> </a:t>
          </a:r>
          <a:r>
            <a:rPr lang="lv-LV" sz="2100" b="1" kern="1200" dirty="0" err="1" smtClean="0"/>
            <a:t>self-assessment</a:t>
          </a:r>
          <a:r>
            <a:rPr lang="lv-LV" sz="2100" b="1" kern="1200" dirty="0" smtClean="0"/>
            <a:t> </a:t>
          </a:r>
          <a:r>
            <a:rPr lang="lv-LV" sz="2100" b="1" kern="1200" dirty="0" err="1" smtClean="0"/>
            <a:t>report</a:t>
          </a:r>
          <a:endParaRPr lang="en-GB" sz="2100" b="1" kern="1200" dirty="0"/>
        </a:p>
      </dsp:txBody>
      <dsp:txXfrm rot="10800000">
        <a:off x="2111603" y="602861"/>
        <a:ext cx="7349177" cy="462716"/>
      </dsp:txXfrm>
    </dsp:sp>
    <dsp:sp modelId="{B49B4680-C1F8-45AB-BA11-97A54C8CEDAA}">
      <dsp:nvSpPr>
        <dsp:cNvPr id="0" name=""/>
        <dsp:cNvSpPr/>
      </dsp:nvSpPr>
      <dsp:spPr>
        <a:xfrm>
          <a:off x="1764566" y="602861"/>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995924" y="1203702"/>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3. </a:t>
          </a:r>
          <a:r>
            <a:rPr lang="lv-LV" sz="2100" b="1" kern="1200" dirty="0" err="1" smtClean="0"/>
            <a:t>Review</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documents</a:t>
          </a:r>
          <a:r>
            <a:rPr lang="lv-LV" sz="2100" b="1" kern="1200" dirty="0" smtClean="0"/>
            <a:t> </a:t>
          </a:r>
          <a:r>
            <a:rPr lang="lv-LV" sz="2100" b="1" kern="1200" dirty="0" err="1" smtClean="0"/>
            <a:t>by</a:t>
          </a:r>
          <a:r>
            <a:rPr lang="lv-LV" sz="2100" b="1" kern="1200" dirty="0" smtClean="0"/>
            <a:t> </a:t>
          </a:r>
          <a:r>
            <a:rPr lang="lv-LV" sz="2100" b="1" kern="1200" dirty="0" err="1" smtClean="0"/>
            <a:t>the</a:t>
          </a:r>
          <a:r>
            <a:rPr lang="lv-LV" sz="2100" b="1" kern="1200" dirty="0" smtClean="0"/>
            <a:t> </a:t>
          </a:r>
          <a:r>
            <a:rPr lang="lv-LV" sz="2100" b="1" kern="1200" dirty="0" err="1" smtClean="0"/>
            <a:t>Agency</a:t>
          </a:r>
          <a:endParaRPr lang="en-GB" sz="2100" b="1" kern="1200" dirty="0"/>
        </a:p>
      </dsp:txBody>
      <dsp:txXfrm rot="10800000">
        <a:off x="2111603" y="1203702"/>
        <a:ext cx="7349177" cy="462716"/>
      </dsp:txXfrm>
    </dsp:sp>
    <dsp:sp modelId="{2A6AECD8-6980-4D70-9E43-D6FA5B39248C}">
      <dsp:nvSpPr>
        <dsp:cNvPr id="0" name=""/>
        <dsp:cNvSpPr/>
      </dsp:nvSpPr>
      <dsp:spPr>
        <a:xfrm>
          <a:off x="1764566" y="1203702"/>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995924" y="1804543"/>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smtClean="0"/>
            <a:t>4. </a:t>
          </a:r>
          <a:r>
            <a:rPr lang="lv-LV" sz="2100" b="1" kern="1200" dirty="0" err="1" smtClean="0"/>
            <a:t>Composing</a:t>
          </a:r>
          <a:r>
            <a:rPr lang="lv-LV" sz="2100" b="1" kern="1200" dirty="0" smtClean="0"/>
            <a:t> </a:t>
          </a:r>
          <a:r>
            <a:rPr lang="lv-LV" sz="2100" b="1" kern="1200" dirty="0" err="1" smtClean="0"/>
            <a:t>the</a:t>
          </a:r>
          <a:r>
            <a:rPr lang="lv-LV" sz="2100" b="1" kern="1200" dirty="0" smtClean="0"/>
            <a:t> </a:t>
          </a:r>
          <a:r>
            <a:rPr lang="lv-LV" sz="2100" b="1" kern="1200" dirty="0" err="1" smtClean="0"/>
            <a:t>experts</a:t>
          </a:r>
          <a:r>
            <a:rPr lang="lv-LV" sz="2100" b="1" kern="1200" dirty="0" smtClean="0"/>
            <a:t> </a:t>
          </a:r>
          <a:r>
            <a:rPr lang="lv-LV" sz="2100" b="1" kern="1200" dirty="0" err="1" smtClean="0"/>
            <a:t>group</a:t>
          </a:r>
          <a:endParaRPr lang="en-GB" sz="2100" b="1" kern="1200" dirty="0"/>
        </a:p>
      </dsp:txBody>
      <dsp:txXfrm rot="10800000">
        <a:off x="2111603" y="1804543"/>
        <a:ext cx="7349177" cy="462716"/>
      </dsp:txXfrm>
    </dsp:sp>
    <dsp:sp modelId="{F3A1AAA4-42E2-4275-80EC-A39514B3ACCC}">
      <dsp:nvSpPr>
        <dsp:cNvPr id="0" name=""/>
        <dsp:cNvSpPr/>
      </dsp:nvSpPr>
      <dsp:spPr>
        <a:xfrm>
          <a:off x="1764566" y="1804543"/>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995924" y="2405385"/>
          <a:ext cx="7464856" cy="462716"/>
        </a:xfrm>
        <a:prstGeom prst="homePlate">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US" sz="2100" b="1" kern="1200" dirty="0" smtClean="0"/>
            <a:t>5. Experts work before the site visit</a:t>
          </a:r>
          <a:endParaRPr lang="en-US" sz="2100" b="1" kern="1200" dirty="0"/>
        </a:p>
      </dsp:txBody>
      <dsp:txXfrm rot="10800000">
        <a:off x="2111603" y="2405385"/>
        <a:ext cx="7349177" cy="462716"/>
      </dsp:txXfrm>
    </dsp:sp>
    <dsp:sp modelId="{2352210E-3A7E-4133-AA65-1002D88397AB}">
      <dsp:nvSpPr>
        <dsp:cNvPr id="0" name=""/>
        <dsp:cNvSpPr/>
      </dsp:nvSpPr>
      <dsp:spPr>
        <a:xfrm>
          <a:off x="1764566" y="2405385"/>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995924" y="3006226"/>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6</a:t>
          </a:r>
          <a:r>
            <a:rPr lang="lv-LV" sz="2100" b="1" kern="1200" dirty="0" smtClean="0"/>
            <a:t>. </a:t>
          </a:r>
          <a:r>
            <a:rPr lang="lv-LV" sz="2100" b="1" kern="1200" dirty="0" err="1" smtClean="0"/>
            <a:t>Visit</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experts</a:t>
          </a:r>
          <a:r>
            <a:rPr lang="lv-LV" sz="2100" b="1" kern="1200" dirty="0" smtClean="0"/>
            <a:t> </a:t>
          </a:r>
          <a:r>
            <a:rPr lang="lv-LV" sz="2100" b="1" kern="1200" dirty="0" err="1" smtClean="0"/>
            <a:t>group</a:t>
          </a:r>
          <a:endParaRPr lang="en-GB" sz="2100" b="1" kern="1200" dirty="0"/>
        </a:p>
      </dsp:txBody>
      <dsp:txXfrm rot="10800000">
        <a:off x="2111603" y="3006226"/>
        <a:ext cx="7349177" cy="462716"/>
      </dsp:txXfrm>
    </dsp:sp>
    <dsp:sp modelId="{AEDD7280-2F10-424F-A634-013CCED39359}">
      <dsp:nvSpPr>
        <dsp:cNvPr id="0" name=""/>
        <dsp:cNvSpPr/>
      </dsp:nvSpPr>
      <dsp:spPr>
        <a:xfrm>
          <a:off x="1764566" y="3006226"/>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995924" y="3607067"/>
          <a:ext cx="7464856" cy="462716"/>
        </a:xfrm>
        <a:prstGeom prst="homePlat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7</a:t>
          </a:r>
          <a:r>
            <a:rPr lang="lv-LV" sz="2100" b="1" kern="1200" dirty="0" smtClean="0"/>
            <a:t>. </a:t>
          </a:r>
          <a:r>
            <a:rPr lang="lv-LV" sz="2100" b="1" kern="1200" dirty="0" err="1" smtClean="0"/>
            <a:t>Joint</a:t>
          </a:r>
          <a:r>
            <a:rPr lang="lv-LV" sz="2100" b="1" kern="1200" dirty="0" smtClean="0"/>
            <a:t> </a:t>
          </a:r>
          <a:r>
            <a:rPr lang="lv-LV" sz="2100" b="1" kern="1200" dirty="0" err="1" smtClean="0"/>
            <a:t>report</a:t>
          </a:r>
          <a:r>
            <a:rPr lang="lv-LV" sz="2100" b="1" kern="1200" dirty="0" smtClean="0"/>
            <a:t> </a:t>
          </a:r>
          <a:r>
            <a:rPr lang="lv-LV" sz="2100" b="1" kern="1200" dirty="0" err="1" smtClean="0"/>
            <a:t>of</a:t>
          </a:r>
          <a:r>
            <a:rPr lang="lv-LV" sz="2100" b="1" kern="1200" dirty="0" smtClean="0"/>
            <a:t> </a:t>
          </a:r>
          <a:r>
            <a:rPr lang="lv-LV" sz="2100" b="1" kern="1200" dirty="0" err="1" smtClean="0"/>
            <a:t>the</a:t>
          </a:r>
          <a:r>
            <a:rPr lang="lv-LV" sz="2100" b="1" kern="1200" dirty="0" smtClean="0"/>
            <a:t> </a:t>
          </a:r>
          <a:r>
            <a:rPr lang="lv-LV" sz="2100" b="1" kern="1200" dirty="0" err="1" smtClean="0"/>
            <a:t>experts</a:t>
          </a:r>
          <a:r>
            <a:rPr lang="lv-LV" sz="2100" b="1" kern="1200" dirty="0" smtClean="0"/>
            <a:t> </a:t>
          </a:r>
          <a:r>
            <a:rPr lang="lv-LV" sz="2100" b="1" kern="1200" dirty="0" err="1" smtClean="0"/>
            <a:t>group</a:t>
          </a:r>
          <a:endParaRPr lang="en-GB" sz="2100" b="1" kern="1200" dirty="0"/>
        </a:p>
      </dsp:txBody>
      <dsp:txXfrm rot="10800000">
        <a:off x="2111603" y="3607067"/>
        <a:ext cx="7349177" cy="462716"/>
      </dsp:txXfrm>
    </dsp:sp>
    <dsp:sp modelId="{2F286D19-741E-4ACF-9482-1573B0E78099}">
      <dsp:nvSpPr>
        <dsp:cNvPr id="0" name=""/>
        <dsp:cNvSpPr/>
      </dsp:nvSpPr>
      <dsp:spPr>
        <a:xfrm>
          <a:off x="1764566" y="3607067"/>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995924" y="4207908"/>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8</a:t>
          </a:r>
          <a:r>
            <a:rPr lang="lv-LV" sz="2100" b="1" kern="1200" dirty="0" smtClean="0"/>
            <a:t>. </a:t>
          </a:r>
          <a:r>
            <a:rPr lang="lv-LV" sz="2100" b="1" kern="1200" dirty="0" err="1" smtClean="0"/>
            <a:t>Comments</a:t>
          </a:r>
          <a:r>
            <a:rPr lang="lv-LV" sz="2100" b="1" kern="1200" dirty="0" smtClean="0"/>
            <a:t> </a:t>
          </a:r>
          <a:r>
            <a:rPr lang="lv-LV" sz="2100" b="1" kern="1200" dirty="0" err="1" smtClean="0"/>
            <a:t>by</a:t>
          </a:r>
          <a:r>
            <a:rPr lang="lv-LV" sz="2100" b="1" kern="1200" dirty="0" smtClean="0"/>
            <a:t> HEI </a:t>
          </a:r>
          <a:r>
            <a:rPr lang="lv-LV" sz="2100" b="1" kern="1200" dirty="0" err="1" smtClean="0"/>
            <a:t>on</a:t>
          </a:r>
          <a:r>
            <a:rPr lang="lv-LV" sz="2100" b="1" kern="1200" dirty="0" smtClean="0"/>
            <a:t> </a:t>
          </a:r>
          <a:r>
            <a:rPr lang="lv-LV" sz="2100" b="1" kern="1200" dirty="0" err="1" smtClean="0"/>
            <a:t>the</a:t>
          </a:r>
          <a:r>
            <a:rPr lang="lv-LV" sz="2100" b="1" kern="1200" dirty="0" smtClean="0"/>
            <a:t> </a:t>
          </a:r>
          <a:r>
            <a:rPr lang="lv-LV" sz="2100" b="1" kern="1200" dirty="0" err="1" smtClean="0"/>
            <a:t>factual</a:t>
          </a:r>
          <a:r>
            <a:rPr lang="lv-LV" sz="2100" b="1" kern="1200" dirty="0" smtClean="0"/>
            <a:t> </a:t>
          </a:r>
          <a:r>
            <a:rPr lang="lv-LV" sz="2100" b="1" kern="1200" dirty="0" err="1" smtClean="0"/>
            <a:t>errors</a:t>
          </a:r>
          <a:endParaRPr lang="en-GB" sz="2100" b="1" kern="1200" dirty="0"/>
        </a:p>
      </dsp:txBody>
      <dsp:txXfrm rot="10800000">
        <a:off x="2111603" y="4207908"/>
        <a:ext cx="7349177" cy="462716"/>
      </dsp:txXfrm>
    </dsp:sp>
    <dsp:sp modelId="{944904E4-FCBB-4CFA-8B36-17745C31506B}">
      <dsp:nvSpPr>
        <dsp:cNvPr id="0" name=""/>
        <dsp:cNvSpPr/>
      </dsp:nvSpPr>
      <dsp:spPr>
        <a:xfrm>
          <a:off x="1764566" y="4207908"/>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995924" y="4808749"/>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9</a:t>
          </a:r>
          <a:r>
            <a:rPr lang="lv-LV" sz="2100" b="1" kern="1200" dirty="0" smtClean="0"/>
            <a:t>. </a:t>
          </a:r>
          <a:r>
            <a:rPr lang="lv-LV" sz="2100" b="1" kern="1200" dirty="0" err="1" smtClean="0"/>
            <a:t>Decision</a:t>
          </a:r>
          <a:r>
            <a:rPr lang="lv-LV" sz="2100" b="1" kern="1200" dirty="0" smtClean="0"/>
            <a:t> </a:t>
          </a:r>
          <a:r>
            <a:rPr lang="lv-LV" sz="2100" b="1" kern="1200" dirty="0" err="1" smtClean="0"/>
            <a:t>by</a:t>
          </a:r>
          <a:r>
            <a:rPr lang="lv-LV" sz="2100" b="1" kern="1200" dirty="0" smtClean="0"/>
            <a:t> </a:t>
          </a:r>
          <a:r>
            <a:rPr lang="lv-LV" sz="2100" b="1" kern="1200" dirty="0" err="1" smtClean="0"/>
            <a:t>the</a:t>
          </a:r>
          <a:r>
            <a:rPr lang="lv-LV" sz="2100" b="1" kern="1200" dirty="0" smtClean="0"/>
            <a:t> </a:t>
          </a:r>
          <a:r>
            <a:rPr lang="lv-LV" sz="2100" b="1" kern="1200" dirty="0" err="1" smtClean="0"/>
            <a:t>Committee</a:t>
          </a:r>
          <a:r>
            <a:rPr lang="lv-LV" sz="2100" b="1" kern="1200" dirty="0" smtClean="0"/>
            <a:t> (</a:t>
          </a:r>
          <a:r>
            <a:rPr lang="lv-LV" sz="2100" b="1" kern="1200" dirty="0" err="1" smtClean="0"/>
            <a:t>with</a:t>
          </a:r>
          <a:r>
            <a:rPr lang="lv-LV" sz="2100" b="1" kern="1200" dirty="0" smtClean="0"/>
            <a:t> </a:t>
          </a:r>
          <a:r>
            <a:rPr lang="lv-LV" sz="2100" b="1" kern="1200" dirty="0" err="1" smtClean="0"/>
            <a:t>the</a:t>
          </a:r>
          <a:r>
            <a:rPr lang="lv-LV" sz="2100" b="1" kern="1200" dirty="0" smtClean="0"/>
            <a:t> HEI </a:t>
          </a:r>
          <a:r>
            <a:rPr lang="lv-LV" sz="2100" b="1" kern="1200" dirty="0" err="1" smtClean="0"/>
            <a:t>present</a:t>
          </a:r>
          <a:r>
            <a:rPr lang="lv-LV" sz="2100" b="1" kern="1200" dirty="0" smtClean="0"/>
            <a:t>)</a:t>
          </a:r>
          <a:endParaRPr lang="en-GB" sz="2100" b="1" kern="1200" dirty="0"/>
        </a:p>
      </dsp:txBody>
      <dsp:txXfrm rot="10800000">
        <a:off x="2111603" y="4808749"/>
        <a:ext cx="7349177" cy="462716"/>
      </dsp:txXfrm>
    </dsp:sp>
    <dsp:sp modelId="{8AA75899-D180-4BFA-A15A-6002127271AF}">
      <dsp:nvSpPr>
        <dsp:cNvPr id="0" name=""/>
        <dsp:cNvSpPr/>
      </dsp:nvSpPr>
      <dsp:spPr>
        <a:xfrm>
          <a:off x="1764566" y="4808749"/>
          <a:ext cx="462716" cy="46271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995924" y="540959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smtClean="0"/>
            <a:t>10. </a:t>
          </a:r>
          <a:r>
            <a:rPr lang="lv-LV" sz="2100" b="1" kern="1200" dirty="0" err="1" smtClean="0"/>
            <a:t>Follow-up</a:t>
          </a:r>
          <a:r>
            <a:rPr lang="lv-LV" sz="2100" b="1" kern="1200" dirty="0" smtClean="0"/>
            <a:t> </a:t>
          </a:r>
          <a:r>
            <a:rPr lang="lv-LV" sz="2100" b="1" kern="1200" dirty="0" err="1" smtClean="0"/>
            <a:t>procedures</a:t>
          </a:r>
          <a:endParaRPr lang="en-GB" sz="2100" b="1" kern="1200" dirty="0"/>
        </a:p>
      </dsp:txBody>
      <dsp:txXfrm rot="10800000">
        <a:off x="2111603" y="5409590"/>
        <a:ext cx="7349177" cy="462716"/>
      </dsp:txXfrm>
    </dsp:sp>
    <dsp:sp modelId="{322B3B9E-3D8B-44E3-8517-85D78CF9EE8E}">
      <dsp:nvSpPr>
        <dsp:cNvPr id="0" name=""/>
        <dsp:cNvSpPr/>
      </dsp:nvSpPr>
      <dsp:spPr>
        <a:xfrm>
          <a:off x="1764566" y="5409590"/>
          <a:ext cx="462716" cy="462716"/>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499B1-2F7B-4E08-9150-3CBEC2A95370}">
      <dsp:nvSpPr>
        <dsp:cNvPr id="0" name=""/>
        <dsp:cNvSpPr/>
      </dsp:nvSpPr>
      <dsp:spPr>
        <a:xfrm>
          <a:off x="0" y="0"/>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kern="1200" dirty="0" smtClean="0">
              <a:solidFill>
                <a:schemeClr val="tx1"/>
              </a:solidFill>
            </a:rPr>
            <a:t>according to the template provided by ANO (in the Methodology)</a:t>
          </a:r>
          <a:endParaRPr lang="en-GB" sz="2800" kern="1200" dirty="0">
            <a:solidFill>
              <a:schemeClr val="tx1"/>
            </a:solidFill>
          </a:endParaRPr>
        </a:p>
      </dsp:txBody>
      <dsp:txXfrm>
        <a:off x="2400803" y="0"/>
        <a:ext cx="9066671" cy="1073084"/>
      </dsp:txXfrm>
    </dsp:sp>
    <dsp:sp modelId="{88913921-EB56-4487-92D2-542FD63006D5}">
      <dsp:nvSpPr>
        <dsp:cNvPr id="0" name=""/>
        <dsp:cNvSpPr/>
      </dsp:nvSpPr>
      <dsp:spPr>
        <a:xfrm>
          <a:off x="94694" y="113716"/>
          <a:ext cx="2318723" cy="845650"/>
        </a:xfrm>
        <a:prstGeom prst="roundRect">
          <a:avLst>
            <a:gd name="adj" fmla="val 10000"/>
          </a:avLst>
        </a:prstGeom>
        <a:blipFill rotWithShape="1">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2EF47193-9507-4EBD-AAA9-E8F4479CA212}">
      <dsp:nvSpPr>
        <dsp:cNvPr id="0" name=""/>
        <dsp:cNvSpPr/>
      </dsp:nvSpPr>
      <dsp:spPr>
        <a:xfrm>
          <a:off x="0" y="1180393"/>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kern="1200" dirty="0" smtClean="0">
              <a:solidFill>
                <a:schemeClr val="tx1"/>
              </a:solidFill>
            </a:rPr>
            <a:t>justifying the made statements and providing references and evidences from the self-evaluation report or the site visit</a:t>
          </a:r>
          <a:endParaRPr lang="en-GB" sz="2800" kern="1200" dirty="0">
            <a:solidFill>
              <a:schemeClr val="tx1"/>
            </a:solidFill>
          </a:endParaRPr>
        </a:p>
      </dsp:txBody>
      <dsp:txXfrm>
        <a:off x="2400803" y="1180393"/>
        <a:ext cx="9066671" cy="1073084"/>
      </dsp:txXfrm>
    </dsp:sp>
    <dsp:sp modelId="{30395152-F01B-476C-8DC9-7D1192BA629B}">
      <dsp:nvSpPr>
        <dsp:cNvPr id="0" name=""/>
        <dsp:cNvSpPr/>
      </dsp:nvSpPr>
      <dsp:spPr>
        <a:xfrm>
          <a:off x="107308" y="1287701"/>
          <a:ext cx="2293495" cy="858467"/>
        </a:xfrm>
        <a:prstGeom prst="roundRect">
          <a:avLst>
            <a:gd name="adj" fmla="val 10000"/>
          </a:avLst>
        </a:prstGeom>
        <a:blipFill rotWithShape="1">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6334831A-B96E-4BBD-9811-30905564567D}">
      <dsp:nvSpPr>
        <dsp:cNvPr id="0" name=""/>
        <dsp:cNvSpPr/>
      </dsp:nvSpPr>
      <dsp:spPr>
        <a:xfrm>
          <a:off x="0" y="2360786"/>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kern="1200" dirty="0" smtClean="0">
              <a:solidFill>
                <a:schemeClr val="tx1"/>
              </a:solidFill>
            </a:rPr>
            <a:t>in accordance with the literary and grammar rules of language, legal and academic terminology</a:t>
          </a:r>
          <a:endParaRPr lang="en-GB" sz="2800" kern="1200" dirty="0">
            <a:solidFill>
              <a:schemeClr val="tx1"/>
            </a:solidFill>
          </a:endParaRPr>
        </a:p>
      </dsp:txBody>
      <dsp:txXfrm>
        <a:off x="2400803" y="2360786"/>
        <a:ext cx="9066671" cy="1073084"/>
      </dsp:txXfrm>
    </dsp:sp>
    <dsp:sp modelId="{B7787441-86CA-4E18-A01F-E4E6B72F5CE8}">
      <dsp:nvSpPr>
        <dsp:cNvPr id="0" name=""/>
        <dsp:cNvSpPr/>
      </dsp:nvSpPr>
      <dsp:spPr>
        <a:xfrm>
          <a:off x="107308" y="2468095"/>
          <a:ext cx="2293495" cy="858467"/>
        </a:xfrm>
        <a:prstGeom prst="roundRect">
          <a:avLst>
            <a:gd name="adj" fmla="val 10000"/>
          </a:avLst>
        </a:prstGeom>
        <a:blipFill rotWithShape="1">
          <a:blip xmlns:r="http://schemas.openxmlformats.org/officeDocument/2006/relationships" r:embed="rId3"/>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90EF0031-0959-4728-A88C-DBA98B3F9061}">
      <dsp:nvSpPr>
        <dsp:cNvPr id="0" name=""/>
        <dsp:cNvSpPr/>
      </dsp:nvSpPr>
      <dsp:spPr>
        <a:xfrm>
          <a:off x="0" y="3541179"/>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GB" sz="2800" kern="1200" dirty="0" smtClean="0">
              <a:solidFill>
                <a:schemeClr val="tx1"/>
              </a:solidFill>
            </a:rPr>
            <a:t>providing recommendations for improvement of study programme and its implementation.</a:t>
          </a:r>
        </a:p>
      </dsp:txBody>
      <dsp:txXfrm>
        <a:off x="2400803" y="3541179"/>
        <a:ext cx="9066671" cy="1073084"/>
      </dsp:txXfrm>
    </dsp:sp>
    <dsp:sp modelId="{6A09AFE4-62C2-4A4F-81DB-84B16EAD1895}">
      <dsp:nvSpPr>
        <dsp:cNvPr id="0" name=""/>
        <dsp:cNvSpPr/>
      </dsp:nvSpPr>
      <dsp:spPr>
        <a:xfrm>
          <a:off x="107308" y="3648488"/>
          <a:ext cx="2293495" cy="858467"/>
        </a:xfrm>
        <a:prstGeom prst="roundRect">
          <a:avLst>
            <a:gd name="adj" fmla="val 10000"/>
          </a:avLst>
        </a:prstGeom>
        <a:blipFill rotWithShape="1">
          <a:blip xmlns:r="http://schemas.openxmlformats.org/officeDocument/2006/relationships" r:embed="rId4"/>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A4289-2098-4D2A-9586-CEB51594E966}">
      <dsp:nvSpPr>
        <dsp:cNvPr id="0" name=""/>
        <dsp:cNvSpPr/>
      </dsp:nvSpPr>
      <dsp:spPr>
        <a:xfrm>
          <a:off x="0" y="-38680"/>
          <a:ext cx="2591197" cy="3412976"/>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a:lnSpc>
              <a:spcPct val="90000"/>
            </a:lnSpc>
            <a:spcBef>
              <a:spcPct val="0"/>
            </a:spcBef>
            <a:spcAft>
              <a:spcPct val="35000"/>
            </a:spcAft>
          </a:pPr>
          <a:r>
            <a:rPr lang="en-GB" sz="4100" b="1" kern="1200" noProof="0" dirty="0" smtClean="0">
              <a:solidFill>
                <a:schemeClr val="tx1"/>
              </a:solidFill>
              <a:latin typeface="Candara" panose="020E0502030303020204" pitchFamily="34" charset="0"/>
            </a:rPr>
            <a:t>drafting</a:t>
          </a:r>
          <a:endParaRPr lang="en-GB" sz="4100" b="1" kern="1200" noProof="0" dirty="0">
            <a:solidFill>
              <a:schemeClr val="tx1"/>
            </a:solidFill>
            <a:latin typeface="Candara" panose="020E0502030303020204" pitchFamily="34" charset="0"/>
          </a:endParaRPr>
        </a:p>
      </dsp:txBody>
      <dsp:txXfrm>
        <a:off x="0" y="1326509"/>
        <a:ext cx="2591197" cy="1365190"/>
      </dsp:txXfrm>
    </dsp:sp>
    <dsp:sp modelId="{2F6A1B9E-6D61-4674-9E4F-25D4BEA90F9F}">
      <dsp:nvSpPr>
        <dsp:cNvPr id="0" name=""/>
        <dsp:cNvSpPr/>
      </dsp:nvSpPr>
      <dsp:spPr>
        <a:xfrm flipV="1">
          <a:off x="1238568" y="661433"/>
          <a:ext cx="117391" cy="145849"/>
        </a:xfrm>
        <a:prstGeom prst="ellipse">
          <a:avLst/>
        </a:prstGeom>
        <a:solidFill>
          <a:schemeClr val="accent6">
            <a:tint val="5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10D20A6-A0B1-421B-85C6-168CD9DCD399}">
      <dsp:nvSpPr>
        <dsp:cNvPr id="0" name=""/>
        <dsp:cNvSpPr/>
      </dsp:nvSpPr>
      <dsp:spPr>
        <a:xfrm>
          <a:off x="2670598" y="-38680"/>
          <a:ext cx="2591197" cy="3412976"/>
        </a:xfrm>
        <a:prstGeom prst="roundRect">
          <a:avLst>
            <a:gd name="adj" fmla="val 10000"/>
          </a:avLst>
        </a:prstGeom>
        <a:solidFill>
          <a:schemeClr val="accent1">
            <a:lumMod val="40000"/>
            <a:lumOff val="6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a:lnSpc>
              <a:spcPct val="90000"/>
            </a:lnSpc>
            <a:spcBef>
              <a:spcPct val="0"/>
            </a:spcBef>
            <a:spcAft>
              <a:spcPct val="35000"/>
            </a:spcAft>
          </a:pPr>
          <a:r>
            <a:rPr lang="en-GB" sz="4100" b="1" kern="1200" noProof="0" dirty="0" smtClean="0">
              <a:solidFill>
                <a:schemeClr val="tx1"/>
              </a:solidFill>
              <a:latin typeface="Candara" panose="020E0502030303020204" pitchFamily="34" charset="0"/>
            </a:rPr>
            <a:t>editing</a:t>
          </a:r>
          <a:endParaRPr lang="en-GB" sz="4100" b="1" kern="1200" noProof="0" dirty="0">
            <a:solidFill>
              <a:schemeClr val="tx1"/>
            </a:solidFill>
            <a:latin typeface="Candara" panose="020E0502030303020204" pitchFamily="34" charset="0"/>
          </a:endParaRPr>
        </a:p>
      </dsp:txBody>
      <dsp:txXfrm>
        <a:off x="2670598" y="1326509"/>
        <a:ext cx="2591197" cy="1365190"/>
      </dsp:txXfrm>
    </dsp:sp>
    <dsp:sp modelId="{5AD753B9-B404-4BD0-9195-FFA6BB585537}">
      <dsp:nvSpPr>
        <dsp:cNvPr id="0" name=""/>
        <dsp:cNvSpPr/>
      </dsp:nvSpPr>
      <dsp:spPr>
        <a:xfrm>
          <a:off x="3911286" y="704814"/>
          <a:ext cx="109822" cy="59087"/>
        </a:xfrm>
        <a:prstGeom prst="ellipse">
          <a:avLst/>
        </a:prstGeom>
        <a:solidFill>
          <a:schemeClr val="accent6">
            <a:tint val="50000"/>
            <a:hueOff val="-5698"/>
            <a:satOff val="265"/>
            <a:lumOff val="-1160"/>
            <a:alphaOff val="0"/>
          </a:schemeClr>
        </a:solidFill>
        <a:ln>
          <a:noFill/>
        </a:ln>
        <a:effectLst/>
      </dsp:spPr>
      <dsp:style>
        <a:lnRef idx="0">
          <a:scrgbClr r="0" g="0" b="0"/>
        </a:lnRef>
        <a:fillRef idx="1">
          <a:scrgbClr r="0" g="0" b="0"/>
        </a:fillRef>
        <a:effectRef idx="2">
          <a:scrgbClr r="0" g="0" b="0"/>
        </a:effectRef>
        <a:fontRef idx="minor"/>
      </dsp:style>
    </dsp:sp>
    <dsp:sp modelId="{626F49CC-4869-4B3F-BC0A-FDC398A8CBFE}">
      <dsp:nvSpPr>
        <dsp:cNvPr id="0" name=""/>
        <dsp:cNvSpPr/>
      </dsp:nvSpPr>
      <dsp:spPr>
        <a:xfrm>
          <a:off x="5339532" y="-38680"/>
          <a:ext cx="2591197" cy="3412976"/>
        </a:xfrm>
        <a:prstGeom prst="roundRect">
          <a:avLst>
            <a:gd name="adj" fmla="val 10000"/>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a:lnSpc>
              <a:spcPct val="90000"/>
            </a:lnSpc>
            <a:spcBef>
              <a:spcPct val="0"/>
            </a:spcBef>
            <a:spcAft>
              <a:spcPct val="35000"/>
            </a:spcAft>
          </a:pPr>
          <a:r>
            <a:rPr lang="en-GB" sz="4100" b="1" kern="1200" noProof="0" dirty="0" smtClean="0">
              <a:solidFill>
                <a:schemeClr val="tx1"/>
              </a:solidFill>
              <a:latin typeface="Candara" panose="020E0502030303020204" pitchFamily="34" charset="0"/>
            </a:rPr>
            <a:t>agreeing</a:t>
          </a:r>
          <a:endParaRPr lang="en-GB" sz="4100" b="1" kern="1200" noProof="0" dirty="0">
            <a:solidFill>
              <a:schemeClr val="tx1"/>
            </a:solidFill>
            <a:latin typeface="Candara" panose="020E0502030303020204" pitchFamily="34" charset="0"/>
          </a:endParaRPr>
        </a:p>
      </dsp:txBody>
      <dsp:txXfrm>
        <a:off x="5339532" y="1326509"/>
        <a:ext cx="2591197" cy="1365190"/>
      </dsp:txXfrm>
    </dsp:sp>
    <dsp:sp modelId="{08E48F94-036B-43A4-AD7A-25BA088439B8}">
      <dsp:nvSpPr>
        <dsp:cNvPr id="0" name=""/>
        <dsp:cNvSpPr/>
      </dsp:nvSpPr>
      <dsp:spPr>
        <a:xfrm>
          <a:off x="6605586" y="704814"/>
          <a:ext cx="59087" cy="59087"/>
        </a:xfrm>
        <a:prstGeom prst="ellipse">
          <a:avLst/>
        </a:prstGeom>
        <a:solidFill>
          <a:schemeClr val="accent6">
            <a:tint val="50000"/>
            <a:hueOff val="-11397"/>
            <a:satOff val="529"/>
            <a:lumOff val="-2320"/>
            <a:alphaOff val="0"/>
          </a:schemeClr>
        </a:solidFill>
        <a:ln>
          <a:noFill/>
        </a:ln>
        <a:effectLst/>
      </dsp:spPr>
      <dsp:style>
        <a:lnRef idx="0">
          <a:scrgbClr r="0" g="0" b="0"/>
        </a:lnRef>
        <a:fillRef idx="1">
          <a:scrgbClr r="0" g="0" b="0"/>
        </a:fillRef>
        <a:effectRef idx="2">
          <a:scrgbClr r="0" g="0" b="0"/>
        </a:effectRef>
        <a:fontRef idx="minor"/>
      </dsp:style>
    </dsp:sp>
    <dsp:sp modelId="{BA46B21D-8A4F-45C5-B147-61DE265BA9E6}">
      <dsp:nvSpPr>
        <dsp:cNvPr id="0" name=""/>
        <dsp:cNvSpPr/>
      </dsp:nvSpPr>
      <dsp:spPr>
        <a:xfrm>
          <a:off x="369256" y="248919"/>
          <a:ext cx="7297803" cy="1007966"/>
        </a:xfrm>
        <a:prstGeom prst="leftRightArrow">
          <a:avLst/>
        </a:prstGeom>
        <a:gradFill rotWithShape="0">
          <a:gsLst>
            <a:gs pos="0">
              <a:schemeClr val="accent6">
                <a:tint val="55000"/>
                <a:hueOff val="0"/>
                <a:satOff val="0"/>
                <a:lumOff val="0"/>
                <a:alphaOff val="0"/>
                <a:satMod val="103000"/>
                <a:lumMod val="102000"/>
                <a:tint val="94000"/>
              </a:schemeClr>
            </a:gs>
            <a:gs pos="50000">
              <a:schemeClr val="accent6">
                <a:tint val="55000"/>
                <a:hueOff val="0"/>
                <a:satOff val="0"/>
                <a:lumOff val="0"/>
                <a:alphaOff val="0"/>
                <a:satMod val="110000"/>
                <a:lumMod val="100000"/>
                <a:shade val="100000"/>
              </a:schemeClr>
            </a:gs>
            <a:gs pos="100000">
              <a:schemeClr val="accent6">
                <a:tint val="55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E6C60-B8E0-41A8-B897-8CB806FE0825}">
      <dsp:nvSpPr>
        <dsp:cNvPr id="0" name=""/>
        <dsp:cNvSpPr/>
      </dsp:nvSpPr>
      <dsp:spPr>
        <a:xfrm>
          <a:off x="6685557" y="1257897"/>
          <a:ext cx="2000839" cy="2000942"/>
        </a:xfrm>
        <a:prstGeom prst="ellipse">
          <a:avLst/>
        </a:prstGeom>
        <a:solidFill>
          <a:schemeClr val="accent2">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7135C69-61B9-4A03-B09D-AFC90E46A4D0}">
      <dsp:nvSpPr>
        <dsp:cNvPr id="0" name=""/>
        <dsp:cNvSpPr/>
      </dsp:nvSpPr>
      <dsp:spPr>
        <a:xfrm>
          <a:off x="6752480"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b="1" kern="1200" noProof="0" dirty="0" smtClean="0">
              <a:solidFill>
                <a:srgbClr val="550017"/>
              </a:solidFill>
              <a:latin typeface="Candara" panose="020E0502030303020204" pitchFamily="34" charset="0"/>
            </a:rPr>
            <a:t>For the Agency</a:t>
          </a:r>
          <a:endParaRPr lang="en-GB" sz="2300" b="1" kern="1200" noProof="0" dirty="0">
            <a:solidFill>
              <a:srgbClr val="550017"/>
            </a:solidFill>
            <a:latin typeface="Candara" panose="020E0502030303020204" pitchFamily="34" charset="0"/>
          </a:endParaRPr>
        </a:p>
      </dsp:txBody>
      <dsp:txXfrm>
        <a:off x="7019316" y="1591446"/>
        <a:ext cx="1334179" cy="1333844"/>
      </dsp:txXfrm>
    </dsp:sp>
    <dsp:sp modelId="{597A503D-59AC-477E-9CD9-AD2BB47606DA}">
      <dsp:nvSpPr>
        <dsp:cNvPr id="0" name=""/>
        <dsp:cNvSpPr/>
      </dsp:nvSpPr>
      <dsp:spPr>
        <a:xfrm rot="2700000">
          <a:off x="4609197" y="1257756"/>
          <a:ext cx="2000872" cy="2000872"/>
        </a:xfrm>
        <a:prstGeom prst="teardrop">
          <a:avLst>
            <a:gd name="adj" fmla="val 100000"/>
          </a:avLst>
        </a:prstGeom>
        <a:solidFill>
          <a:schemeClr val="accent2">
            <a:shade val="50000"/>
            <a:hueOff val="-295587"/>
            <a:satOff val="3892"/>
            <a:lumOff val="2330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84DF9CF-BEFA-4419-8FB9-B2F12FD9F76D}">
      <dsp:nvSpPr>
        <dsp:cNvPr id="0" name=""/>
        <dsp:cNvSpPr/>
      </dsp:nvSpPr>
      <dsp:spPr>
        <a:xfrm>
          <a:off x="4684717"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b="1" kern="1200" noProof="0" dirty="0" smtClean="0">
              <a:solidFill>
                <a:srgbClr val="550017"/>
              </a:solidFill>
              <a:latin typeface="Candara" panose="020E0502030303020204" pitchFamily="34" charset="0"/>
            </a:rPr>
            <a:t>For the public</a:t>
          </a:r>
          <a:endParaRPr lang="en-GB" sz="2300" b="1" kern="1200" noProof="0" dirty="0">
            <a:solidFill>
              <a:srgbClr val="550017"/>
            </a:solidFill>
            <a:latin typeface="Candara" panose="020E0502030303020204" pitchFamily="34" charset="0"/>
          </a:endParaRPr>
        </a:p>
      </dsp:txBody>
      <dsp:txXfrm>
        <a:off x="4951553" y="1591446"/>
        <a:ext cx="1334179" cy="1333844"/>
      </dsp:txXfrm>
    </dsp:sp>
    <dsp:sp modelId="{52EE0D63-9FAF-4A24-8E1B-CA6B76C36997}">
      <dsp:nvSpPr>
        <dsp:cNvPr id="0" name=""/>
        <dsp:cNvSpPr/>
      </dsp:nvSpPr>
      <dsp:spPr>
        <a:xfrm rot="2700000">
          <a:off x="2550014" y="1257756"/>
          <a:ext cx="2000872" cy="2000872"/>
        </a:xfrm>
        <a:prstGeom prst="teardrop">
          <a:avLst>
            <a:gd name="adj" fmla="val 100000"/>
          </a:avLst>
        </a:prstGeom>
        <a:solidFill>
          <a:schemeClr val="accent2">
            <a:shade val="50000"/>
            <a:hueOff val="-591173"/>
            <a:satOff val="7783"/>
            <a:lumOff val="4661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0CB3FB4-8EDD-4638-A29C-001E0BC00403}">
      <dsp:nvSpPr>
        <dsp:cNvPr id="0" name=""/>
        <dsp:cNvSpPr/>
      </dsp:nvSpPr>
      <dsp:spPr>
        <a:xfrm>
          <a:off x="2616954"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noProof="0" dirty="0" smtClean="0">
              <a:solidFill>
                <a:srgbClr val="550017"/>
              </a:solidFill>
              <a:latin typeface="Candara" panose="020E0502030303020204" pitchFamily="34" charset="0"/>
            </a:rPr>
            <a:t>For</a:t>
          </a:r>
          <a:r>
            <a:rPr lang="en-US" sz="2300" kern="1200" noProof="0" dirty="0" smtClean="0">
              <a:solidFill>
                <a:srgbClr val="550017"/>
              </a:solidFill>
              <a:latin typeface="Candara" panose="020E0502030303020204" pitchFamily="34" charset="0"/>
            </a:rPr>
            <a:t> </a:t>
          </a:r>
          <a:r>
            <a:rPr lang="en-US" sz="2300" b="1" kern="1200" noProof="0" dirty="0" smtClean="0">
              <a:solidFill>
                <a:srgbClr val="550017"/>
              </a:solidFill>
              <a:latin typeface="Candara" panose="020E0502030303020204" pitchFamily="34" charset="0"/>
            </a:rPr>
            <a:t>students</a:t>
          </a:r>
          <a:endParaRPr lang="en-US" sz="2300" b="1" kern="1200" noProof="0" dirty="0">
            <a:solidFill>
              <a:srgbClr val="550017"/>
            </a:solidFill>
            <a:latin typeface="Candara" panose="020E0502030303020204" pitchFamily="34" charset="0"/>
          </a:endParaRPr>
        </a:p>
      </dsp:txBody>
      <dsp:txXfrm>
        <a:off x="2883790" y="1591446"/>
        <a:ext cx="1334179" cy="1333844"/>
      </dsp:txXfrm>
    </dsp:sp>
    <dsp:sp modelId="{7D9563CD-B3E1-43E9-A8EF-EC689D21D72F}">
      <dsp:nvSpPr>
        <dsp:cNvPr id="0" name=""/>
        <dsp:cNvSpPr/>
      </dsp:nvSpPr>
      <dsp:spPr>
        <a:xfrm rot="2700000">
          <a:off x="482251" y="1257756"/>
          <a:ext cx="2000872" cy="2000872"/>
        </a:xfrm>
        <a:prstGeom prst="teardrop">
          <a:avLst>
            <a:gd name="adj" fmla="val 100000"/>
          </a:avLst>
        </a:prstGeom>
        <a:solidFill>
          <a:schemeClr val="accent2">
            <a:shade val="50000"/>
            <a:hueOff val="-295587"/>
            <a:satOff val="3892"/>
            <a:lumOff val="2330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DD59544-8D81-45FF-8AE5-2FE2020A6B93}">
      <dsp:nvSpPr>
        <dsp:cNvPr id="0" name=""/>
        <dsp:cNvSpPr/>
      </dsp:nvSpPr>
      <dsp:spPr>
        <a:xfrm>
          <a:off x="549191"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b="1" kern="1200" noProof="0" dirty="0" smtClean="0">
              <a:solidFill>
                <a:srgbClr val="550017"/>
              </a:solidFill>
              <a:latin typeface="Candara" panose="020E0502030303020204" pitchFamily="34" charset="0"/>
            </a:rPr>
            <a:t>For HEI</a:t>
          </a:r>
          <a:endParaRPr lang="en-GB" sz="2300" b="1" kern="1200" noProof="0" dirty="0">
            <a:solidFill>
              <a:srgbClr val="550017"/>
            </a:solidFill>
            <a:latin typeface="Candara" panose="020E0502030303020204" pitchFamily="34" charset="0"/>
          </a:endParaRPr>
        </a:p>
      </dsp:txBody>
      <dsp:txXfrm>
        <a:off x="816027" y="1591446"/>
        <a:ext cx="1334179" cy="1333844"/>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11/layout/CircleProcess#1">
  <dgm:title val="Apskritimų procesas"/>
  <dgm:desc val="Naudojama iš eilės einantiems proceso žingsniams rodyti. Galima naudoti 11 pirmo lygmens figūrų ir neribotą skaičių antro lygmens figūrų. Tinkamiausia, kai yra nedaug teksto. Nenaudojamas tekstas nerodomas, bet jį galima panaudoti pakeitus maketą."/>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8A739-7757-41B4-BA0D-BB618E957BC2}" type="datetimeFigureOut">
              <a:rPr lang="en-GB" smtClean="0"/>
              <a:t>12/09/2019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40411-5B31-436E-BDE0-52461E457E26}" type="slidenum">
              <a:rPr lang="en-GB" smtClean="0"/>
              <a:t>‹#›</a:t>
            </a:fld>
            <a:endParaRPr lang="en-GB"/>
          </a:p>
        </p:txBody>
      </p:sp>
    </p:spTree>
    <p:extLst>
      <p:ext uri="{BB962C8B-B14F-4D97-AF65-F5344CB8AC3E}">
        <p14:creationId xmlns:p14="http://schemas.microsoft.com/office/powerpoint/2010/main" val="2731808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kaidrės vaizdo vietos rezervavimo ženklas 1"/>
          <p:cNvSpPr>
            <a:spLocks noGrp="1" noRot="1" noChangeAspect="1" noTextEdit="1"/>
          </p:cNvSpPr>
          <p:nvPr>
            <p:ph type="sldImg"/>
          </p:nvPr>
        </p:nvSpPr>
        <p:spPr>
          <a:ln/>
        </p:spPr>
      </p:sp>
      <p:sp>
        <p:nvSpPr>
          <p:cNvPr id="27651" name="Pastabų vietos rezervavimo ženkl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lt-LT" altLang="en-US" dirty="0" smtClean="0">
              <a:latin typeface="Arial" panose="020B0604020202020204" pitchFamily="34" charset="0"/>
            </a:endParaRPr>
          </a:p>
        </p:txBody>
      </p:sp>
      <p:sp>
        <p:nvSpPr>
          <p:cNvPr id="27652" name="Skaidrės numerio vietos rezervavimo ženklas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B2302A-FD76-43F1-A380-3B9489986E81}" type="slidenum">
              <a:rPr lang="lt-LT" altLang="en-US"/>
              <a:pPr>
                <a:spcBef>
                  <a:spcPct val="0"/>
                </a:spcBef>
              </a:pPr>
              <a:t>11</a:t>
            </a:fld>
            <a:endParaRPr lang="lt-LT" altLang="en-US"/>
          </a:p>
        </p:txBody>
      </p:sp>
    </p:spTree>
    <p:extLst>
      <p:ext uri="{BB962C8B-B14F-4D97-AF65-F5344CB8AC3E}">
        <p14:creationId xmlns:p14="http://schemas.microsoft.com/office/powerpoint/2010/main" val="114244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68AA27E-4FB3-4B67-B0ED-D2E2446D3F7D}" type="slidenum">
              <a:rPr lang="lv-LV" smtClean="0"/>
              <a:t>14</a:t>
            </a:fld>
            <a:endParaRPr lang="lv-LV"/>
          </a:p>
        </p:txBody>
      </p:sp>
    </p:spTree>
    <p:extLst>
      <p:ext uri="{BB962C8B-B14F-4D97-AF65-F5344CB8AC3E}">
        <p14:creationId xmlns:p14="http://schemas.microsoft.com/office/powerpoint/2010/main" val="2569107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68AA27E-4FB3-4B67-B0ED-D2E2446D3F7D}" type="slidenum">
              <a:rPr lang="lv-LV" smtClean="0"/>
              <a:t>15</a:t>
            </a:fld>
            <a:endParaRPr lang="lv-LV"/>
          </a:p>
        </p:txBody>
      </p:sp>
    </p:spTree>
    <p:extLst>
      <p:ext uri="{BB962C8B-B14F-4D97-AF65-F5344CB8AC3E}">
        <p14:creationId xmlns:p14="http://schemas.microsoft.com/office/powerpoint/2010/main" val="3156498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32385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74204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397679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02501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7391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82337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3674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914881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12936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19804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9305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51B04-842B-4E9A-9C60-892B95786513}" type="slidenum">
              <a:rPr lang="en-GB" smtClean="0"/>
              <a:t>‹#›</a:t>
            </a:fld>
            <a:endParaRPr lang="en-GB"/>
          </a:p>
        </p:txBody>
      </p:sp>
    </p:spTree>
    <p:extLst>
      <p:ext uri="{BB962C8B-B14F-4D97-AF65-F5344CB8AC3E}">
        <p14:creationId xmlns:p14="http://schemas.microsoft.com/office/powerpoint/2010/main" val="4267955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943" y="1971485"/>
            <a:ext cx="11303319" cy="908193"/>
          </a:xfrm>
        </p:spPr>
        <p:txBody>
          <a:bodyPr>
            <a:noAutofit/>
          </a:bodyPr>
          <a:lstStyle/>
          <a:p>
            <a:r>
              <a:rPr lang="en-US" sz="4400" dirty="0" smtClean="0"/>
              <a:t>Training of External Reviewers</a:t>
            </a:r>
            <a:endParaRPr lang="en-US" sz="4400" b="1"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a:xfrm>
            <a:off x="2764220" y="5698361"/>
            <a:ext cx="8828690" cy="987553"/>
          </a:xfrm>
        </p:spPr>
        <p:txBody>
          <a:bodyPr>
            <a:normAutofit/>
          </a:bodyPr>
          <a:lstStyle/>
          <a:p>
            <a:pPr lvl="1" algn="r"/>
            <a:endParaRPr lang="lv-LV" sz="1050" dirty="0">
              <a:solidFill>
                <a:schemeClr val="bg1">
                  <a:lumMod val="50000"/>
                </a:schemeClr>
              </a:solidFill>
            </a:endParaRPr>
          </a:p>
          <a:p>
            <a:pPr lvl="1" algn="r"/>
            <a:r>
              <a:rPr lang="en-GB" dirty="0">
                <a:solidFill>
                  <a:schemeClr val="bg1">
                    <a:lumMod val="50000"/>
                  </a:schemeClr>
                </a:solidFill>
              </a:rPr>
              <a:t>Twinning project “Support to strengthening the higher education system in Azerbaijan” (No AZ/14/ENI/OT/01/17 (AZ/49))</a:t>
            </a:r>
          </a:p>
        </p:txBody>
      </p:sp>
      <p:sp>
        <p:nvSpPr>
          <p:cNvPr id="4" name="Rectangle 3"/>
          <p:cNvSpPr/>
          <p:nvPr/>
        </p:nvSpPr>
        <p:spPr>
          <a:xfrm>
            <a:off x="280046" y="5918992"/>
            <a:ext cx="2132339" cy="461665"/>
          </a:xfrm>
          <a:prstGeom prst="rect">
            <a:avLst/>
          </a:prstGeom>
        </p:spPr>
        <p:txBody>
          <a:bodyPr wrap="square">
            <a:spAutoFit/>
          </a:bodyPr>
          <a:lstStyle/>
          <a:p>
            <a:pPr algn="ctr"/>
            <a:r>
              <a:rPr lang="en-US" sz="1200" dirty="0"/>
              <a:t>This project is funded by </a:t>
            </a:r>
            <a:endParaRPr lang="et-EE" sz="1200" dirty="0"/>
          </a:p>
          <a:p>
            <a:pPr algn="ctr"/>
            <a:r>
              <a:rPr lang="en-US" sz="1200" dirty="0"/>
              <a:t>the European Union</a:t>
            </a:r>
            <a:endParaRPr lang="et-EE" sz="1200" dirty="0"/>
          </a:p>
        </p:txBody>
      </p:sp>
      <p:pic>
        <p:nvPicPr>
          <p:cNvPr id="5" name="Picture 5" descr="flag_yellow_lo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943" y="4988460"/>
            <a:ext cx="1413607" cy="93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997511" y="579343"/>
            <a:ext cx="1115187" cy="666686"/>
          </a:xfrm>
          <a:prstGeom prst="rect">
            <a:avLst/>
          </a:prstGeom>
        </p:spPr>
      </p:pic>
      <p:pic>
        <p:nvPicPr>
          <p:cNvPr id="8" name="Image 248" descr="http://www.drapeauxdespays.fr/data/flags/ultra/fr.png">
            <a:extLst>
              <a:ext uri="{FF2B5EF4-FFF2-40B4-BE49-F238E27FC236}">
                <a16:creationId xmlns:a16="http://schemas.microsoft.com/office/drawing/2014/main" id="{A35C36DF-FAA6-4552-A0CD-B726DCA54B9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5251" y="576898"/>
            <a:ext cx="1129665" cy="661606"/>
          </a:xfrm>
          <a:prstGeom prst="rect">
            <a:avLst/>
          </a:prstGeom>
          <a:noFill/>
          <a:ln>
            <a:noFill/>
          </a:ln>
          <a:extLst/>
        </p:spPr>
      </p:pic>
      <p:pic>
        <p:nvPicPr>
          <p:cNvPr id="9" name="Picture 8">
            <a:extLst>
              <a:ext uri="{FF2B5EF4-FFF2-40B4-BE49-F238E27FC236}">
                <a16:creationId xmlns:a16="http://schemas.microsoft.com/office/drawing/2014/main" id="{D2162F2B-3F66-40D4-9FF8-3B23292B2D69}"/>
              </a:ext>
            </a:extLst>
          </p:cNvPr>
          <p:cNvPicPr/>
          <p:nvPr/>
        </p:nvPicPr>
        <p:blipFill>
          <a:blip r:embed="rId5" cstate="print">
            <a:extLst>
              <a:ext uri="{28A0092B-C50C-407E-A947-70E740481C1C}">
                <a14:useLocalDpi xmlns:a14="http://schemas.microsoft.com/office/drawing/2010/main" val="0"/>
              </a:ext>
            </a:extLst>
          </a:blip>
          <a:srcRect r="79219"/>
          <a:stretch>
            <a:fillRect/>
          </a:stretch>
        </p:blipFill>
        <p:spPr bwMode="auto">
          <a:xfrm>
            <a:off x="4614862" y="576898"/>
            <a:ext cx="1048321" cy="666686"/>
          </a:xfrm>
          <a:prstGeom prst="rect">
            <a:avLst/>
          </a:prstGeom>
          <a:noFill/>
          <a:ln>
            <a:noFill/>
          </a:ln>
          <a:extLst/>
        </p:spPr>
      </p:pic>
      <p:sp>
        <p:nvSpPr>
          <p:cNvPr id="11" name="Rectangle 10"/>
          <p:cNvSpPr/>
          <p:nvPr/>
        </p:nvSpPr>
        <p:spPr>
          <a:xfrm>
            <a:off x="5086502" y="5329029"/>
            <a:ext cx="2026196" cy="369332"/>
          </a:xfrm>
          <a:prstGeom prst="rect">
            <a:avLst/>
          </a:prstGeom>
        </p:spPr>
        <p:txBody>
          <a:bodyPr wrap="none">
            <a:spAutoFit/>
          </a:bodyPr>
          <a:lstStyle/>
          <a:p>
            <a:pPr algn="ctr"/>
            <a:r>
              <a:rPr lang="lv-LV" dirty="0" smtClean="0"/>
              <a:t>12 </a:t>
            </a:r>
            <a:r>
              <a:rPr lang="lv-LV" dirty="0" err="1" smtClean="0"/>
              <a:t>September</a:t>
            </a:r>
            <a:r>
              <a:rPr lang="lv-LV" dirty="0" smtClean="0"/>
              <a:t> </a:t>
            </a:r>
            <a:r>
              <a:rPr lang="en-GB" dirty="0"/>
              <a:t>201</a:t>
            </a:r>
            <a:r>
              <a:rPr lang="lv-LV" dirty="0"/>
              <a:t>9</a:t>
            </a:r>
            <a:endParaRPr lang="en-GB" dirty="0"/>
          </a:p>
        </p:txBody>
      </p:sp>
      <p:pic>
        <p:nvPicPr>
          <p:cNvPr id="13" name="Graphic 12">
            <a:extLst>
              <a:ext uri="{FF2B5EF4-FFF2-40B4-BE49-F238E27FC236}">
                <a16:creationId xmlns:a16="http://schemas.microsoft.com/office/drawing/2014/main" id="{346742A6-EF3E-455A-8357-7B1210C48F80}"/>
              </a:ext>
            </a:extLst>
          </p:cNvPr>
          <p:cNvPicPr>
            <a:picLocks noChangeAspect="1"/>
          </p:cNvPicPr>
          <p:nvPr/>
        </p:nvPicPr>
        <p:blipFill>
          <a:blip r:embed="rId6">
            <a:extLst>
              <a:ext uri="{96DAC541-7B7A-43D3-8B79-37D633B846F1}">
                <asvg:svgBlip xmlns="" xmlns:asvg="http://schemas.microsoft.com/office/drawing/2016/SVG/main" r:embed="rId8"/>
              </a:ext>
            </a:extLst>
          </a:blip>
          <a:stretch>
            <a:fillRect/>
          </a:stretch>
        </p:blipFill>
        <p:spPr>
          <a:xfrm>
            <a:off x="7447026" y="559557"/>
            <a:ext cx="1392573" cy="696287"/>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552257065"/>
              </p:ext>
            </p:extLst>
          </p:nvPr>
        </p:nvGraphicFramePr>
        <p:xfrm>
          <a:off x="2146478" y="3804975"/>
          <a:ext cx="10045522" cy="1188720"/>
        </p:xfrm>
        <a:graphic>
          <a:graphicData uri="http://schemas.openxmlformats.org/drawingml/2006/table">
            <a:tbl>
              <a:tblPr firstRow="1" bandRow="1">
                <a:tableStyleId>{5C22544A-7EE6-4342-B048-85BDC9FD1C3A}</a:tableStyleId>
              </a:tblPr>
              <a:tblGrid>
                <a:gridCol w="6117467">
                  <a:extLst>
                    <a:ext uri="{9D8B030D-6E8A-4147-A177-3AD203B41FA5}">
                      <a16:colId xmlns:a16="http://schemas.microsoft.com/office/drawing/2014/main" val="20000"/>
                    </a:ext>
                  </a:extLst>
                </a:gridCol>
                <a:gridCol w="3928055">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Rasa </a:t>
                      </a:r>
                      <a:r>
                        <a:rPr lang="lv-LV" b="0" dirty="0" err="1" smtClean="0">
                          <a:solidFill>
                            <a:schemeClr val="tx1"/>
                          </a:solidFill>
                        </a:rPr>
                        <a:t>Penkauskiene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chemeClr val="tx1"/>
                          </a:solidFill>
                        </a:rPr>
                        <a:t>C</a:t>
                      </a:r>
                      <a:r>
                        <a:rPr lang="lv-LV" b="0" dirty="0" err="1" smtClean="0">
                          <a:solidFill>
                            <a:schemeClr val="tx1"/>
                          </a:solidFill>
                        </a:rPr>
                        <a:t>entre</a:t>
                      </a:r>
                      <a:r>
                        <a:rPr lang="lv-LV" b="0" dirty="0" smtClean="0">
                          <a:solidFill>
                            <a:schemeClr val="tx1"/>
                          </a:solidFill>
                        </a:rPr>
                        <a:t> </a:t>
                      </a:r>
                      <a:r>
                        <a:rPr lang="lv-LV" b="0" dirty="0" err="1" smtClean="0">
                          <a:solidFill>
                            <a:schemeClr val="tx1"/>
                          </a:solidFill>
                        </a:rPr>
                        <a:t>for</a:t>
                      </a:r>
                      <a:r>
                        <a:rPr lang="lv-LV" b="0" dirty="0" smtClean="0">
                          <a:solidFill>
                            <a:schemeClr val="tx1"/>
                          </a:solidFill>
                        </a:rPr>
                        <a:t> </a:t>
                      </a:r>
                      <a:r>
                        <a:rPr lang="lv-LV" b="0" dirty="0" err="1" smtClean="0">
                          <a:solidFill>
                            <a:schemeClr val="tx1"/>
                          </a:solidFill>
                        </a:rPr>
                        <a:t>Quality</a:t>
                      </a:r>
                      <a:r>
                        <a:rPr lang="lv-LV" b="0" dirty="0" smtClean="0">
                          <a:solidFill>
                            <a:schemeClr val="tx1"/>
                          </a:solidFill>
                        </a:rPr>
                        <a:t> </a:t>
                      </a:r>
                      <a:r>
                        <a:rPr lang="lv-LV" b="0" dirty="0" err="1" smtClean="0">
                          <a:solidFill>
                            <a:schemeClr val="tx1"/>
                          </a:solidFill>
                        </a:rPr>
                        <a:t>Assessment</a:t>
                      </a:r>
                      <a:r>
                        <a:rPr lang="lv-LV" b="0" dirty="0" smtClean="0">
                          <a:solidFill>
                            <a:schemeClr val="tx1"/>
                          </a:solidFill>
                        </a:rPr>
                        <a:t> </a:t>
                      </a:r>
                      <a:r>
                        <a:rPr lang="lv-LV" b="0" dirty="0" err="1" smtClean="0">
                          <a:solidFill>
                            <a:schemeClr val="tx1"/>
                          </a:solidFill>
                        </a:rPr>
                        <a:t>in</a:t>
                      </a:r>
                      <a:r>
                        <a:rPr lang="lv-LV" b="0" dirty="0" smtClean="0">
                          <a:solidFill>
                            <a:schemeClr val="tx1"/>
                          </a:solidFill>
                        </a:rPr>
                        <a:t> </a:t>
                      </a:r>
                      <a:r>
                        <a:rPr lang="lv-LV" b="0" dirty="0" err="1" smtClean="0">
                          <a:solidFill>
                            <a:schemeClr val="tx1"/>
                          </a:solidFill>
                        </a:rPr>
                        <a:t>Higher</a:t>
                      </a:r>
                      <a:r>
                        <a:rPr lang="lv-LV" b="0" dirty="0" smtClean="0">
                          <a:solidFill>
                            <a:schemeClr val="tx1"/>
                          </a:solidFill>
                        </a:rPr>
                        <a:t> </a:t>
                      </a:r>
                      <a:r>
                        <a:rPr lang="lv-LV" b="0" dirty="0" err="1" smtClean="0">
                          <a:solidFill>
                            <a:schemeClr val="tx1"/>
                          </a:solidFill>
                        </a:rPr>
                        <a:t>Education</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 </a:t>
                      </a:r>
                      <a:r>
                        <a:rPr lang="lv-LV" b="0" dirty="0" err="1" smtClean="0">
                          <a:solidFill>
                            <a:schemeClr val="tx1"/>
                          </a:solidFill>
                        </a:rPr>
                        <a:t>Lithuania</a:t>
                      </a:r>
                      <a:endParaRPr lang="en-GB" b="0" dirty="0" smtClean="0">
                        <a:solidFill>
                          <a:schemeClr val="tx1"/>
                        </a:solidFill>
                      </a:endParaRPr>
                    </a:p>
                    <a:p>
                      <a:endParaRPr lang="en-GB"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Jolanta </a:t>
                      </a:r>
                      <a:r>
                        <a:rPr lang="lv-LV" b="0" dirty="0" err="1" smtClean="0">
                          <a:solidFill>
                            <a:schemeClr val="tx1"/>
                          </a:solidFill>
                        </a:rPr>
                        <a:t>Silka</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err="1" smtClean="0">
                          <a:solidFill>
                            <a:schemeClr val="tx1"/>
                          </a:solidFill>
                        </a:rPr>
                        <a:t>Academic</a:t>
                      </a:r>
                      <a:r>
                        <a:rPr lang="lv-LV" b="0" dirty="0" smtClean="0">
                          <a:solidFill>
                            <a:schemeClr val="tx1"/>
                          </a:solidFill>
                        </a:rPr>
                        <a:t> </a:t>
                      </a:r>
                      <a:r>
                        <a:rPr lang="lv-LV" b="0" dirty="0" err="1" smtClean="0">
                          <a:solidFill>
                            <a:schemeClr val="tx1"/>
                          </a:solidFill>
                        </a:rPr>
                        <a:t>Information</a:t>
                      </a:r>
                      <a:r>
                        <a:rPr lang="lv-LV" b="0" dirty="0" smtClean="0">
                          <a:solidFill>
                            <a:schemeClr val="tx1"/>
                          </a:solidFill>
                        </a:rPr>
                        <a:t> </a:t>
                      </a:r>
                      <a:r>
                        <a:rPr lang="lv-LV" b="0" dirty="0" err="1" smtClean="0">
                          <a:solidFill>
                            <a:schemeClr val="tx1"/>
                          </a:solidFill>
                        </a:rPr>
                        <a:t>Centre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err="1" smtClean="0">
                          <a:solidFill>
                            <a:schemeClr val="tx1"/>
                          </a:solidFill>
                        </a:rPr>
                        <a:t>Latvia</a:t>
                      </a:r>
                      <a:endParaRPr lang="lv-LV" b="0" dirty="0" smtClean="0">
                        <a:solidFill>
                          <a:schemeClr val="tx1"/>
                        </a:solidFill>
                      </a:endParaRPr>
                    </a:p>
                    <a:p>
                      <a:endParaRPr lang="en-GB" b="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27819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50"/>
            <a:ext cx="10515600" cy="926371"/>
          </a:xfrm>
        </p:spPr>
        <p:txBody>
          <a:bodyPr/>
          <a:lstStyle/>
          <a:p>
            <a:r>
              <a:rPr lang="lv-LV" dirty="0" err="1" smtClean="0"/>
              <a:t>Study</a:t>
            </a:r>
            <a:r>
              <a:rPr lang="lv-LV" dirty="0" smtClean="0"/>
              <a:t> </a:t>
            </a:r>
            <a:r>
              <a:rPr lang="lv-LV" dirty="0" err="1" smtClean="0"/>
              <a:t>programme</a:t>
            </a:r>
            <a:r>
              <a:rPr lang="lv-LV" dirty="0" smtClean="0"/>
              <a:t> </a:t>
            </a:r>
            <a:r>
              <a:rPr lang="lv-LV" dirty="0" err="1" smtClean="0"/>
              <a:t>analysis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11884765"/>
              </p:ext>
            </p:extLst>
          </p:nvPr>
        </p:nvGraphicFramePr>
        <p:xfrm>
          <a:off x="569626" y="1139252"/>
          <a:ext cx="11347553" cy="5233093"/>
        </p:xfrm>
        <a:graphic>
          <a:graphicData uri="http://schemas.openxmlformats.org/drawingml/2006/table">
            <a:tbl>
              <a:tblPr firstRow="1" bandRow="1">
                <a:tableStyleId>{5C22544A-7EE6-4342-B048-85BDC9FD1C3A}</a:tableStyleId>
              </a:tblPr>
              <a:tblGrid>
                <a:gridCol w="11347553">
                  <a:extLst>
                    <a:ext uri="{9D8B030D-6E8A-4147-A177-3AD203B41FA5}">
                      <a16:colId xmlns:a16="http://schemas.microsoft.com/office/drawing/2014/main" val="20000"/>
                    </a:ext>
                  </a:extLst>
                </a:gridCol>
              </a:tblGrid>
              <a:tr h="6988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600" b="1" noProof="0" dirty="0" smtClean="0">
                          <a:solidFill>
                            <a:schemeClr val="tx1"/>
                          </a:solidFill>
                        </a:rPr>
                        <a:t>6 evaluation areas</a:t>
                      </a:r>
                      <a:r>
                        <a:rPr lang="lv-LV" sz="2600" b="1" noProof="0" dirty="0" smtClean="0">
                          <a:solidFill>
                            <a:schemeClr val="tx1"/>
                          </a:solidFill>
                        </a:rPr>
                        <a:t>. </a:t>
                      </a:r>
                      <a:r>
                        <a:rPr lang="en-GB" sz="2600" b="1" noProof="0" dirty="0" smtClean="0">
                          <a:solidFill>
                            <a:schemeClr val="tx1"/>
                          </a:solidFill>
                        </a:rPr>
                        <a:t>For each evaluation area:</a:t>
                      </a:r>
                      <a:endParaRPr lang="en-GB" noProof="0" dirty="0"/>
                    </a:p>
                  </a:txBody>
                  <a:tcPr/>
                </a:tc>
                <a:extLst>
                  <a:ext uri="{0D108BD9-81ED-4DB2-BD59-A6C34878D82A}">
                    <a16:rowId xmlns:a16="http://schemas.microsoft.com/office/drawing/2014/main" val="10000"/>
                  </a:ext>
                </a:extLst>
              </a:tr>
              <a:tr h="970061">
                <a:tc>
                  <a:txBody>
                    <a:bodyPr/>
                    <a:lstStyle/>
                    <a:p>
                      <a:pPr marL="0" indent="0" algn="ctr">
                        <a:buFont typeface="Arial" panose="020B0604020202020204" pitchFamily="34" charset="0"/>
                        <a:buNone/>
                      </a:pPr>
                      <a:r>
                        <a:rPr lang="en-GB" sz="2200" b="1" noProof="0" dirty="0" smtClean="0">
                          <a:solidFill>
                            <a:schemeClr val="tx1"/>
                          </a:solidFill>
                        </a:rPr>
                        <a:t>Comments (analyses)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000" b="0" kern="1200" noProof="0" dirty="0" smtClean="0">
                          <a:solidFill>
                            <a:schemeClr val="tx1"/>
                          </a:solidFill>
                          <a:effectLst/>
                          <a:latin typeface="+mn-lt"/>
                          <a:ea typeface="+mn-ea"/>
                          <a:cs typeface="+mn-cs"/>
                        </a:rPr>
                        <a:t>A short description of the situation in the study programme, </a:t>
                      </a:r>
                      <a:r>
                        <a:rPr lang="en-GB" sz="2000" b="1" kern="1200" noProof="0" dirty="0" smtClean="0">
                          <a:solidFill>
                            <a:schemeClr val="tx1"/>
                          </a:solidFill>
                          <a:effectLst/>
                          <a:latin typeface="+mn-lt"/>
                          <a:ea typeface="+mn-ea"/>
                          <a:cs typeface="+mn-cs"/>
                        </a:rPr>
                        <a:t>based on elements from the self-evaluation report and on findings from the site-visit</a:t>
                      </a:r>
                      <a:r>
                        <a:rPr lang="en-GB" sz="2000" b="0" kern="1200" noProof="0" dirty="0" smtClean="0">
                          <a:solidFill>
                            <a:schemeClr val="tx1"/>
                          </a:solidFill>
                          <a:effectLst/>
                          <a:latin typeface="+mn-lt"/>
                          <a:ea typeface="+mn-ea"/>
                          <a:cs typeface="+mn-cs"/>
                        </a:rPr>
                        <a:t> indicating the compliance and/or not-compliance with standards.</a:t>
                      </a:r>
                      <a:endParaRPr lang="en-GB" sz="2000" noProof="0" dirty="0"/>
                    </a:p>
                  </a:txBody>
                  <a:tcPr/>
                </a:tc>
                <a:extLst>
                  <a:ext uri="{0D108BD9-81ED-4DB2-BD59-A6C34878D82A}">
                    <a16:rowId xmlns:a16="http://schemas.microsoft.com/office/drawing/2014/main" val="10002"/>
                  </a:ext>
                </a:extLst>
              </a:tr>
              <a:tr h="912764">
                <a:tc>
                  <a:txBody>
                    <a:bodyPr/>
                    <a:lstStyle/>
                    <a:p>
                      <a:pPr marL="0" indent="0" algn="ctr">
                        <a:buFont typeface="Arial" panose="020B0604020202020204" pitchFamily="34" charset="0"/>
                        <a:buNone/>
                      </a:pPr>
                      <a:r>
                        <a:rPr lang="en-GB" sz="2200" b="1" noProof="0" dirty="0" smtClean="0">
                          <a:solidFill>
                            <a:schemeClr val="tx1"/>
                          </a:solidFill>
                        </a:rPr>
                        <a:t>Strengths</a:t>
                      </a:r>
                    </a:p>
                    <a:p>
                      <a:pPr marL="0" indent="0">
                        <a:buFont typeface="Arial" panose="020B0604020202020204" pitchFamily="34" charset="0"/>
                        <a:buNone/>
                      </a:pPr>
                      <a:r>
                        <a:rPr lang="en-GB" sz="2000" b="0" kern="1200" noProof="0" dirty="0" smtClean="0">
                          <a:solidFill>
                            <a:schemeClr val="tx1"/>
                          </a:solidFill>
                          <a:effectLst/>
                          <a:latin typeface="+mn-lt"/>
                          <a:ea typeface="+mn-ea"/>
                          <a:cs typeface="+mn-cs"/>
                        </a:rPr>
                        <a:t>A list of strengths  – </a:t>
                      </a:r>
                      <a:r>
                        <a:rPr lang="en-GB" sz="2000" b="1" kern="1200" noProof="0" dirty="0" smtClean="0">
                          <a:solidFill>
                            <a:schemeClr val="tx1"/>
                          </a:solidFill>
                          <a:effectLst/>
                          <a:latin typeface="+mn-lt"/>
                          <a:ea typeface="+mn-ea"/>
                          <a:cs typeface="+mn-cs"/>
                        </a:rPr>
                        <a:t>examples of good practices</a:t>
                      </a:r>
                      <a:r>
                        <a:rPr lang="en-GB" sz="2000" b="0" kern="1200" noProof="0" dirty="0" smtClean="0">
                          <a:solidFill>
                            <a:schemeClr val="tx1"/>
                          </a:solidFill>
                          <a:effectLst/>
                          <a:latin typeface="+mn-lt"/>
                          <a:ea typeface="+mn-ea"/>
                          <a:cs typeface="+mn-cs"/>
                        </a:rPr>
                        <a:t>, excellent achievements, innovative solutions</a:t>
                      </a:r>
                      <a:r>
                        <a:rPr lang="lv-LV" sz="2000" b="0" kern="1200" noProof="0" dirty="0" smtClean="0">
                          <a:solidFill>
                            <a:schemeClr val="tx1"/>
                          </a:solidFill>
                          <a:effectLst/>
                          <a:latin typeface="+mn-lt"/>
                          <a:ea typeface="+mn-ea"/>
                          <a:cs typeface="+mn-cs"/>
                        </a:rPr>
                        <a:t>..</a:t>
                      </a:r>
                      <a:endParaRPr lang="en-GB" sz="2000" b="0" noProof="0" dirty="0" smtClean="0">
                        <a:solidFill>
                          <a:schemeClr val="tx1"/>
                        </a:solidFill>
                      </a:endParaRPr>
                    </a:p>
                  </a:txBody>
                  <a:tcPr/>
                </a:tc>
                <a:extLst>
                  <a:ext uri="{0D108BD9-81ED-4DB2-BD59-A6C34878D82A}">
                    <a16:rowId xmlns:a16="http://schemas.microsoft.com/office/drawing/2014/main" val="10003"/>
                  </a:ext>
                </a:extLst>
              </a:tr>
              <a:tr h="730134">
                <a:tc>
                  <a:txBody>
                    <a:bodyPr/>
                    <a:lstStyle/>
                    <a:p>
                      <a:pPr marL="0" indent="0" algn="ctr">
                        <a:buFont typeface="Arial" panose="020B0604020202020204" pitchFamily="34" charset="0"/>
                        <a:buNone/>
                      </a:pPr>
                      <a:r>
                        <a:rPr lang="en-GB" sz="2200" b="1" noProof="0" dirty="0" smtClean="0">
                          <a:solidFill>
                            <a:schemeClr val="tx1"/>
                          </a:solidFill>
                        </a:rPr>
                        <a:t>Weaknesses</a:t>
                      </a:r>
                    </a:p>
                    <a:p>
                      <a:pPr marL="0" indent="0">
                        <a:buFont typeface="Arial" panose="020B0604020202020204" pitchFamily="34" charset="0"/>
                        <a:buNone/>
                      </a:pPr>
                      <a:r>
                        <a:rPr lang="en-GB" sz="2000" b="0" kern="1200" noProof="0" dirty="0" smtClean="0">
                          <a:solidFill>
                            <a:schemeClr val="tx1"/>
                          </a:solidFill>
                          <a:effectLst/>
                          <a:latin typeface="+mn-lt"/>
                          <a:ea typeface="+mn-ea"/>
                          <a:cs typeface="+mn-cs"/>
                        </a:rPr>
                        <a:t>A list of weaknesses – problem areas (and non-compliances, if applicable) to be dealt with.</a:t>
                      </a:r>
                    </a:p>
                  </a:txBody>
                  <a:tcPr/>
                </a:tc>
                <a:extLst>
                  <a:ext uri="{0D108BD9-81ED-4DB2-BD59-A6C34878D82A}">
                    <a16:rowId xmlns:a16="http://schemas.microsoft.com/office/drawing/2014/main" val="10004"/>
                  </a:ext>
                </a:extLst>
              </a:tr>
              <a:tr h="1426886">
                <a:tc>
                  <a:txBody>
                    <a:bodyPr/>
                    <a:lstStyle/>
                    <a:p>
                      <a:pPr marL="0" indent="0" algn="ctr">
                        <a:buFont typeface="Arial" panose="020B0604020202020204" pitchFamily="34" charset="0"/>
                        <a:buNone/>
                      </a:pPr>
                      <a:r>
                        <a:rPr lang="en-GB" sz="2200" b="1" noProof="0" dirty="0" smtClean="0">
                          <a:solidFill>
                            <a:schemeClr val="tx1"/>
                          </a:solidFill>
                        </a:rPr>
                        <a:t>Recommendations</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000" b="0" kern="1200" noProof="0" dirty="0" smtClean="0">
                          <a:solidFill>
                            <a:schemeClr val="tx1"/>
                          </a:solidFill>
                          <a:effectLst/>
                          <a:latin typeface="+mn-lt"/>
                          <a:ea typeface="+mn-ea"/>
                          <a:cs typeface="+mn-cs"/>
                        </a:rPr>
                        <a:t>Recommendations of </a:t>
                      </a:r>
                      <a:r>
                        <a:rPr lang="en-GB" sz="2000" b="1" kern="1200" noProof="0" dirty="0" smtClean="0">
                          <a:solidFill>
                            <a:schemeClr val="tx1"/>
                          </a:solidFill>
                          <a:effectLst/>
                          <a:latin typeface="+mn-lt"/>
                          <a:ea typeface="+mn-ea"/>
                          <a:cs typeface="+mn-cs"/>
                        </a:rPr>
                        <a:t>how to address the weaknesses </a:t>
                      </a:r>
                      <a:r>
                        <a:rPr lang="en-GB" sz="2000" b="0" kern="1200" noProof="0" dirty="0" smtClean="0">
                          <a:solidFill>
                            <a:schemeClr val="tx1"/>
                          </a:solidFill>
                          <a:effectLst/>
                          <a:latin typeface="+mn-lt"/>
                          <a:ea typeface="+mn-ea"/>
                          <a:cs typeface="+mn-cs"/>
                        </a:rPr>
                        <a:t>and on further improvements, </a:t>
                      </a:r>
                      <a:r>
                        <a:rPr lang="en-GB" sz="2000" dirty="0" smtClean="0"/>
                        <a:t>for elimination of the deficiencies found, as well as long-term </a:t>
                      </a:r>
                      <a:r>
                        <a:rPr lang="en-GB" sz="2000" b="1" dirty="0" smtClean="0"/>
                        <a:t>recommendations for further improvement</a:t>
                      </a:r>
                      <a:r>
                        <a:rPr lang="en-GB" sz="2000" dirty="0" smtClean="0"/>
                        <a:t> of the study programme. </a:t>
                      </a:r>
                    </a:p>
                  </a:txBody>
                  <a:tcPr/>
                </a:tc>
                <a:extLst>
                  <a:ext uri="{0D108BD9-81ED-4DB2-BD59-A6C34878D82A}">
                    <a16:rowId xmlns:a16="http://schemas.microsoft.com/office/drawing/2014/main" val="10005"/>
                  </a:ext>
                </a:extLst>
              </a:tr>
              <a:tr h="378561">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200" b="1" noProof="0" dirty="0" smtClean="0">
                          <a:solidFill>
                            <a:schemeClr val="tx1"/>
                          </a:solidFill>
                        </a:rPr>
                        <a:t>Evaluation results</a:t>
                      </a:r>
                      <a:endParaRPr lang="en-GB" sz="2200" noProof="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96571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Grp="1" noChangeArrowheads="1"/>
          </p:cNvSpPr>
          <p:nvPr/>
        </p:nvSpPr>
        <p:spPr bwMode="auto">
          <a:xfrm>
            <a:off x="1919288" y="6237288"/>
            <a:ext cx="2133600" cy="476250"/>
          </a:xfrm>
          <a:prstGeom prst="rect">
            <a:avLst/>
          </a:prstGeom>
          <a:noFill/>
          <a:ln>
            <a:miter lim="800000"/>
            <a:headEnd/>
            <a:tailEnd/>
          </a:ln>
        </p:spPr>
        <p:txBody>
          <a:bodyPr/>
          <a:lstStyle/>
          <a:p>
            <a:pPr eaLnBrk="1" hangingPunct="1">
              <a:defRPr/>
            </a:pPr>
            <a:endParaRPr lang="lt-LT" sz="1400" b="1" dirty="0">
              <a:solidFill>
                <a:srgbClr val="550017"/>
              </a:solidFill>
              <a:latin typeface="Arial" charset="0"/>
            </a:endParaRPr>
          </a:p>
        </p:txBody>
      </p:sp>
      <p:sp>
        <p:nvSpPr>
          <p:cNvPr id="11270" name="Rectangle 2"/>
          <p:cNvSpPr>
            <a:spLocks noGrp="1" noChangeArrowheads="1"/>
          </p:cNvSpPr>
          <p:nvPr>
            <p:ph type="title"/>
          </p:nvPr>
        </p:nvSpPr>
        <p:spPr>
          <a:xfrm>
            <a:off x="1618938" y="333375"/>
            <a:ext cx="7799701" cy="1060710"/>
          </a:xfrm>
        </p:spPr>
        <p:txBody>
          <a:bodyPr>
            <a:normAutofit/>
          </a:bodyPr>
          <a:lstStyle/>
          <a:p>
            <a:pPr algn="l"/>
            <a:r>
              <a:rPr lang="en-US" altLang="lt-LT" sz="3400" dirty="0">
                <a:latin typeface="Calibri" panose="020F0502020204030204" pitchFamily="34" charset="0"/>
                <a:cs typeface="Calibri" panose="020F0502020204030204" pitchFamily="34" charset="0"/>
              </a:rPr>
              <a:t>Analysis of the </a:t>
            </a:r>
            <a:r>
              <a:rPr lang="en-GB" altLang="lt-LT" sz="3400" dirty="0">
                <a:latin typeface="Calibri" panose="020F0502020204030204" pitchFamily="34" charset="0"/>
                <a:cs typeface="Calibri" panose="020F0502020204030204" pitchFamily="34" charset="0"/>
              </a:rPr>
              <a:t>programme</a:t>
            </a:r>
          </a:p>
        </p:txBody>
      </p:sp>
      <p:sp>
        <p:nvSpPr>
          <p:cNvPr id="11271" name="Rectangle 3"/>
          <p:cNvSpPr>
            <a:spLocks noGrp="1" noChangeArrowheads="1"/>
          </p:cNvSpPr>
          <p:nvPr>
            <p:ph type="body" idx="1"/>
          </p:nvPr>
        </p:nvSpPr>
        <p:spPr>
          <a:xfrm>
            <a:off x="1379095" y="1394085"/>
            <a:ext cx="8976168" cy="4914640"/>
          </a:xfrm>
        </p:spPr>
        <p:txBody>
          <a:bodyPr>
            <a:normAutofit fontScale="70000" lnSpcReduction="20000"/>
          </a:bodyPr>
          <a:lstStyle/>
          <a:p>
            <a:pPr>
              <a:lnSpc>
                <a:spcPct val="80000"/>
              </a:lnSpc>
            </a:pPr>
            <a:endParaRPr lang="en-US" altLang="lt-LT" sz="1800" dirty="0">
              <a:latin typeface="Candara" panose="020E0502030303020204" pitchFamily="34" charset="0"/>
            </a:endParaRPr>
          </a:p>
          <a:p>
            <a:pPr>
              <a:lnSpc>
                <a:spcPct val="80000"/>
              </a:lnSpc>
            </a:pPr>
            <a:r>
              <a:rPr lang="en-US" altLang="lt-LT" sz="3400" b="1" dirty="0">
                <a:latin typeface="Calibri" panose="020F0502020204030204" pitchFamily="34" charset="0"/>
                <a:cs typeface="Calibri" panose="020F0502020204030204" pitchFamily="34" charset="0"/>
              </a:rPr>
              <a:t>Comprehensive</a:t>
            </a:r>
            <a:r>
              <a:rPr lang="lt-LT" altLang="lt-LT" sz="3400" b="1" dirty="0">
                <a:latin typeface="Calibri" panose="020F0502020204030204" pitchFamily="34" charset="0"/>
                <a:cs typeface="Calibri" panose="020F0502020204030204" pitchFamily="34" charset="0"/>
              </a:rPr>
              <a:t> </a:t>
            </a:r>
            <a:r>
              <a:rPr lang="en-US" altLang="lt-LT" sz="3400" b="1" dirty="0">
                <a:latin typeface="Calibri" panose="020F0502020204030204" pitchFamily="34" charset="0"/>
                <a:cs typeface="Calibri" panose="020F0502020204030204" pitchFamily="34" charset="0"/>
              </a:rPr>
              <a:t>but avoid unnecessary </a:t>
            </a:r>
            <a:r>
              <a:rPr lang="en-US" altLang="lt-LT" sz="3400" b="1" dirty="0" smtClean="0">
                <a:latin typeface="Calibri" panose="020F0502020204030204" pitchFamily="34" charset="0"/>
                <a:cs typeface="Calibri" panose="020F0502020204030204" pitchFamily="34" charset="0"/>
              </a:rPr>
              <a:t>information</a:t>
            </a:r>
            <a:endParaRPr lang="en-US" altLang="lt-LT" sz="3400" dirty="0">
              <a:latin typeface="Calibri" panose="020F0502020204030204" pitchFamily="34" charset="0"/>
              <a:cs typeface="Calibri" panose="020F0502020204030204" pitchFamily="34" charset="0"/>
            </a:endParaRPr>
          </a:p>
          <a:p>
            <a:pPr>
              <a:lnSpc>
                <a:spcPct val="80000"/>
              </a:lnSpc>
              <a:buFontTx/>
              <a:buNone/>
            </a:pPr>
            <a:endParaRPr lang="en-US" altLang="lt-LT" dirty="0">
              <a:latin typeface="Calibri" panose="020F0502020204030204" pitchFamily="34" charset="0"/>
              <a:cs typeface="Calibri" panose="020F0502020204030204" pitchFamily="34" charset="0"/>
            </a:endParaRPr>
          </a:p>
          <a:p>
            <a:pPr>
              <a:lnSpc>
                <a:spcPct val="80000"/>
              </a:lnSpc>
            </a:pPr>
            <a:r>
              <a:rPr lang="en-US" altLang="lt-LT" sz="3400" b="1" dirty="0">
                <a:latin typeface="Calibri" panose="020F0502020204030204" pitchFamily="34" charset="0"/>
                <a:cs typeface="Calibri" panose="020F0502020204030204" pitchFamily="34" charset="0"/>
              </a:rPr>
              <a:t>Evidence-based</a:t>
            </a:r>
            <a:r>
              <a:rPr lang="en-US" altLang="lt-LT" sz="3400" dirty="0">
                <a:latin typeface="Calibri" panose="020F0502020204030204" pitchFamily="34" charset="0"/>
                <a:cs typeface="Calibri" panose="020F0502020204030204" pitchFamily="34" charset="0"/>
              </a:rPr>
              <a:t>: </a:t>
            </a:r>
          </a:p>
          <a:p>
            <a:pPr algn="ctr">
              <a:lnSpc>
                <a:spcPct val="80000"/>
              </a:lnSpc>
              <a:buFontTx/>
              <a:buNone/>
            </a:pPr>
            <a:endParaRPr lang="en-US" altLang="lt-LT" dirty="0">
              <a:latin typeface="Calibri" panose="020F0502020204030204" pitchFamily="34" charset="0"/>
              <a:cs typeface="Calibri" panose="020F0502020204030204" pitchFamily="34" charset="0"/>
            </a:endParaRPr>
          </a:p>
          <a:p>
            <a:pPr>
              <a:lnSpc>
                <a:spcPct val="80000"/>
              </a:lnSpc>
              <a:buFont typeface="Courier New" panose="02070309020205020404" pitchFamily="49" charset="0"/>
              <a:buChar char="o"/>
            </a:pPr>
            <a:r>
              <a:rPr lang="en-US" altLang="lt-LT" i="1" dirty="0">
                <a:latin typeface="Calibri" panose="020F0502020204030204" pitchFamily="34" charset="0"/>
                <a:cs typeface="Calibri" panose="020F0502020204030204" pitchFamily="34" charset="0"/>
              </a:rPr>
              <a:t>The contents of several courses need to be updated and modernized</a:t>
            </a:r>
            <a:r>
              <a:rPr lang="en-US" altLang="lt-LT" dirty="0">
                <a:latin typeface="Calibri" panose="020F0502020204030204" pitchFamily="34" charset="0"/>
                <a:cs typeface="Calibri" panose="020F0502020204030204" pitchFamily="34" charset="0"/>
              </a:rPr>
              <a:t>. – </a:t>
            </a:r>
            <a:r>
              <a:rPr lang="lt-LT" altLang="lt-LT" dirty="0">
                <a:latin typeface="Calibri" panose="020F0502020204030204" pitchFamily="34" charset="0"/>
                <a:cs typeface="Calibri" panose="020F0502020204030204" pitchFamily="34" charset="0"/>
              </a:rPr>
              <a:t> </a:t>
            </a:r>
            <a:r>
              <a:rPr lang="en-US" altLang="lt-LT" dirty="0">
                <a:latin typeface="Calibri" panose="020F0502020204030204" pitchFamily="34" charset="0"/>
                <a:cs typeface="Calibri" panose="020F0502020204030204" pitchFamily="34" charset="0"/>
              </a:rPr>
              <a:t>Which courses? Why?</a:t>
            </a:r>
          </a:p>
          <a:p>
            <a:pPr>
              <a:lnSpc>
                <a:spcPct val="80000"/>
              </a:lnSpc>
              <a:buFont typeface="Courier New" panose="02070309020205020404" pitchFamily="49" charset="0"/>
              <a:buChar char="o"/>
            </a:pPr>
            <a:endParaRPr lang="en-US" altLang="lt-LT" dirty="0">
              <a:latin typeface="Calibri" panose="020F0502020204030204" pitchFamily="34" charset="0"/>
              <a:cs typeface="Calibri" panose="020F0502020204030204" pitchFamily="34" charset="0"/>
            </a:endParaRPr>
          </a:p>
          <a:p>
            <a:pPr>
              <a:lnSpc>
                <a:spcPct val="80000"/>
              </a:lnSpc>
              <a:buFont typeface="Courier New" panose="02070309020205020404" pitchFamily="49" charset="0"/>
              <a:buChar char="o"/>
            </a:pPr>
            <a:r>
              <a:rPr lang="en-US" altLang="lt-LT" i="1" dirty="0">
                <a:latin typeface="Calibri" panose="020F0502020204030204" pitchFamily="34" charset="0"/>
                <a:cs typeface="Calibri" panose="020F0502020204030204" pitchFamily="34" charset="0"/>
              </a:rPr>
              <a:t>As far as pedagogical or didactic support, the self-evaluation report does not </a:t>
            </a:r>
            <a:r>
              <a:rPr lang="lt-LT" altLang="lt-LT" i="1" dirty="0">
                <a:latin typeface="Calibri" panose="020F0502020204030204" pitchFamily="34" charset="0"/>
                <a:cs typeface="Calibri" panose="020F0502020204030204" pitchFamily="34" charset="0"/>
              </a:rPr>
              <a:t> </a:t>
            </a:r>
            <a:r>
              <a:rPr lang="en-US" altLang="lt-LT" i="1" dirty="0">
                <a:latin typeface="Calibri" panose="020F0502020204030204" pitchFamily="34" charset="0"/>
                <a:cs typeface="Calibri" panose="020F0502020204030204" pitchFamily="34" charset="0"/>
              </a:rPr>
              <a:t>give any information.</a:t>
            </a:r>
            <a:r>
              <a:rPr lang="en-US" altLang="lt-LT" dirty="0">
                <a:latin typeface="Calibri" panose="020F0502020204030204" pitchFamily="34" charset="0"/>
                <a:cs typeface="Calibri" panose="020F0502020204030204" pitchFamily="34" charset="0"/>
              </a:rPr>
              <a:t> – What was found out during the visit? </a:t>
            </a:r>
          </a:p>
          <a:p>
            <a:pPr marL="0" indent="0">
              <a:lnSpc>
                <a:spcPct val="80000"/>
              </a:lnSpc>
              <a:buNone/>
            </a:pPr>
            <a:endParaRPr lang="en-US" altLang="lt-LT" dirty="0">
              <a:latin typeface="Calibri" panose="020F0502020204030204" pitchFamily="34" charset="0"/>
              <a:cs typeface="Calibri" panose="020F0502020204030204" pitchFamily="34" charset="0"/>
            </a:endParaRPr>
          </a:p>
          <a:p>
            <a:pPr>
              <a:lnSpc>
                <a:spcPct val="80000"/>
              </a:lnSpc>
              <a:buFont typeface="Courier New" panose="02070309020205020404" pitchFamily="49" charset="0"/>
              <a:buChar char="o"/>
            </a:pPr>
            <a:r>
              <a:rPr lang="en-US" altLang="lt-LT" i="1" dirty="0">
                <a:latin typeface="Calibri" panose="020F0502020204030204" pitchFamily="34" charset="0"/>
                <a:cs typeface="Calibri" panose="020F0502020204030204" pitchFamily="34" charset="0"/>
              </a:rPr>
              <a:t>There is no highlighted direct relation with study </a:t>
            </a:r>
            <a:r>
              <a:rPr lang="en-GB" altLang="lt-LT" i="1" dirty="0">
                <a:latin typeface="Calibri" panose="020F0502020204030204" pitchFamily="34" charset="0"/>
                <a:cs typeface="Calibri" panose="020F0502020204030204" pitchFamily="34" charset="0"/>
              </a:rPr>
              <a:t>programme</a:t>
            </a:r>
            <a:r>
              <a:rPr lang="en-US" altLang="lt-LT" i="1" dirty="0">
                <a:latin typeface="Calibri" panose="020F0502020204030204" pitchFamily="34" charset="0"/>
                <a:cs typeface="Calibri" panose="020F0502020204030204" pitchFamily="34" charset="0"/>
              </a:rPr>
              <a:t> </a:t>
            </a:r>
            <a:r>
              <a:rPr lang="en-US" altLang="lt-LT" i="1" dirty="0" smtClean="0">
                <a:latin typeface="Calibri" panose="020F0502020204030204" pitchFamily="34" charset="0"/>
                <a:cs typeface="Calibri" panose="020F0502020204030204" pitchFamily="34" charset="0"/>
              </a:rPr>
              <a:t>outcomes</a:t>
            </a:r>
            <a:r>
              <a:rPr lang="lv-LV" altLang="lt-LT" i="1" dirty="0" smtClean="0">
                <a:latin typeface="Calibri" panose="020F0502020204030204" pitchFamily="34" charset="0"/>
                <a:cs typeface="Calibri" panose="020F0502020204030204" pitchFamily="34" charset="0"/>
              </a:rPr>
              <a:t> </a:t>
            </a:r>
            <a:r>
              <a:rPr lang="lv-LV" altLang="lt-LT" i="1" dirty="0" err="1" smtClean="0">
                <a:latin typeface="Calibri" panose="020F0502020204030204" pitchFamily="34" charset="0"/>
                <a:cs typeface="Calibri" panose="020F0502020204030204" pitchFamily="34" charset="0"/>
              </a:rPr>
              <a:t>and</a:t>
            </a:r>
            <a:r>
              <a:rPr lang="en-US" altLang="lt-LT" i="1" dirty="0" smtClean="0">
                <a:latin typeface="Calibri" panose="020F0502020204030204" pitchFamily="34" charset="0"/>
                <a:cs typeface="Calibri" panose="020F0502020204030204" pitchFamily="34" charset="0"/>
              </a:rPr>
              <a:t> </a:t>
            </a:r>
            <a:r>
              <a:rPr lang="en-US" altLang="lt-LT" i="1" dirty="0">
                <a:latin typeface="Calibri" panose="020F0502020204030204" pitchFamily="34" charset="0"/>
                <a:cs typeface="Calibri" panose="020F0502020204030204" pitchFamily="34" charset="0"/>
              </a:rPr>
              <a:t>subject learning outcomes in some subject descriptions</a:t>
            </a:r>
            <a:r>
              <a:rPr lang="en-US" altLang="lt-LT" dirty="0">
                <a:latin typeface="Calibri" panose="020F0502020204030204" pitchFamily="34" charset="0"/>
                <a:cs typeface="Calibri" panose="020F0502020204030204" pitchFamily="34" charset="0"/>
              </a:rPr>
              <a:t>. – Which descriptions? </a:t>
            </a:r>
          </a:p>
          <a:p>
            <a:pPr>
              <a:lnSpc>
                <a:spcPct val="80000"/>
              </a:lnSpc>
              <a:buFontTx/>
              <a:buNone/>
            </a:pPr>
            <a:r>
              <a:rPr lang="en-US" altLang="lt-LT" dirty="0">
                <a:latin typeface="Calibri" panose="020F0502020204030204" pitchFamily="34" charset="0"/>
                <a:cs typeface="Calibri" panose="020F0502020204030204" pitchFamily="34" charset="0"/>
              </a:rPr>
              <a:t>                   </a:t>
            </a:r>
            <a:endParaRPr lang="lt-LT" altLang="lt-LT" dirty="0">
              <a:latin typeface="Calibri" panose="020F0502020204030204" pitchFamily="34" charset="0"/>
              <a:cs typeface="Calibri" panose="020F0502020204030204" pitchFamily="34" charset="0"/>
            </a:endParaRPr>
          </a:p>
          <a:p>
            <a:pPr>
              <a:lnSpc>
                <a:spcPct val="80000"/>
              </a:lnSpc>
              <a:buFontTx/>
              <a:buNone/>
            </a:pPr>
            <a:r>
              <a:rPr lang="en-US" altLang="en-US" dirty="0">
                <a:latin typeface="Calibri" panose="020F0502020204030204" pitchFamily="34" charset="0"/>
                <a:cs typeface="Calibri" panose="020F0502020204030204" pitchFamily="34" charset="0"/>
              </a:rPr>
              <a:t>                         </a:t>
            </a:r>
            <a:endParaRPr lang="lt-LT" altLang="en-US" dirty="0">
              <a:latin typeface="Calibri" panose="020F0502020204030204" pitchFamily="34" charset="0"/>
              <a:cs typeface="Calibri" panose="020F0502020204030204" pitchFamily="34" charset="0"/>
            </a:endParaRPr>
          </a:p>
          <a:p>
            <a:pPr>
              <a:lnSpc>
                <a:spcPct val="80000"/>
              </a:lnSpc>
              <a:buFontTx/>
              <a:buNone/>
            </a:pPr>
            <a:r>
              <a:rPr lang="lt-LT" altLang="en-US" dirty="0">
                <a:latin typeface="Calibri" panose="020F0502020204030204" pitchFamily="34" charset="0"/>
                <a:cs typeface="Calibri" panose="020F0502020204030204" pitchFamily="34" charset="0"/>
              </a:rPr>
              <a:t>	</a:t>
            </a:r>
            <a:endParaRPr lang="en-US" altLang="en-US" sz="1800" dirty="0">
              <a:latin typeface="Candara" panose="020E0502030303020204" pitchFamily="34" charset="0"/>
            </a:endParaRPr>
          </a:p>
          <a:p>
            <a:pPr>
              <a:lnSpc>
                <a:spcPct val="80000"/>
              </a:lnSpc>
              <a:buFontTx/>
              <a:buNone/>
            </a:pPr>
            <a:endParaRPr lang="lt-LT" altLang="lt-LT" sz="1800" dirty="0">
              <a:latin typeface="Candara" panose="020E0502030303020204" pitchFamily="34" charset="0"/>
            </a:endParaRPr>
          </a:p>
        </p:txBody>
      </p:sp>
    </p:spTree>
    <p:extLst>
      <p:ext uri="{BB962C8B-B14F-4D97-AF65-F5344CB8AC3E}">
        <p14:creationId xmlns:p14="http://schemas.microsoft.com/office/powerpoint/2010/main" val="655956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ntraštė 1"/>
          <p:cNvSpPr>
            <a:spLocks noGrp="1"/>
          </p:cNvSpPr>
          <p:nvPr>
            <p:ph type="title"/>
          </p:nvPr>
        </p:nvSpPr>
        <p:spPr>
          <a:xfrm>
            <a:off x="1919288" y="620713"/>
            <a:ext cx="8291512" cy="1143000"/>
          </a:xfrm>
        </p:spPr>
        <p:txBody>
          <a:bodyPr/>
          <a:lstStyle/>
          <a:p>
            <a:pPr algn="l"/>
            <a:r>
              <a:rPr lang="en-US" altLang="lt-LT" sz="3200">
                <a:latin typeface="Candara" panose="020E0502030303020204" pitchFamily="34" charset="0"/>
              </a:rPr>
              <a:t>Be conscious of your language!</a:t>
            </a:r>
            <a:endParaRPr lang="lt-LT" altLang="lt-LT" sz="3200">
              <a:latin typeface="Candara" panose="020E0502030303020204" pitchFamily="34" charset="0"/>
            </a:endParaRPr>
          </a:p>
        </p:txBody>
      </p:sp>
      <p:sp>
        <p:nvSpPr>
          <p:cNvPr id="7" name="Stačiakampis 6"/>
          <p:cNvSpPr/>
          <p:nvPr/>
        </p:nvSpPr>
        <p:spPr>
          <a:xfrm>
            <a:off x="1528997" y="1989139"/>
            <a:ext cx="8581791" cy="2985433"/>
          </a:xfrm>
          <a:prstGeom prst="rect">
            <a:avLst/>
          </a:prstGeom>
        </p:spPr>
        <p:txBody>
          <a:bodyPr wrap="square">
            <a:spAutoFit/>
          </a:bodyPr>
          <a:lstStyle/>
          <a:p>
            <a:pPr marL="342900" indent="-342900" algn="just">
              <a:buFont typeface="Arial" panose="020B0604020202020204" pitchFamily="34" charset="0"/>
              <a:buChar char="•"/>
              <a:defRPr/>
            </a:pPr>
            <a:r>
              <a:rPr lang="en-US" sz="2400" dirty="0">
                <a:cs typeface="Arial" charset="0"/>
              </a:rPr>
              <a:t>Avoid conditional sentences, deliver a clear </a:t>
            </a:r>
            <a:r>
              <a:rPr lang="en-US" sz="2400" dirty="0" smtClean="0">
                <a:cs typeface="Arial" charset="0"/>
              </a:rPr>
              <a:t>message</a:t>
            </a:r>
            <a:endParaRPr lang="lt-LT" sz="2400" dirty="0" smtClean="0">
              <a:cs typeface="Arial" charset="0"/>
            </a:endParaRPr>
          </a:p>
          <a:p>
            <a:pPr algn="just">
              <a:defRPr/>
            </a:pPr>
            <a:endParaRPr lang="en-US" sz="2400" dirty="0">
              <a:cs typeface="Arial" charset="0"/>
            </a:endParaRPr>
          </a:p>
          <a:p>
            <a:pPr marL="285750" indent="-285750" algn="just">
              <a:buFont typeface="Arial" panose="020B0604020202020204" pitchFamily="34" charset="0"/>
              <a:buChar char="•"/>
              <a:defRPr/>
            </a:pPr>
            <a:r>
              <a:rPr lang="en-US" sz="2400" dirty="0">
                <a:cs typeface="Arial" charset="0"/>
              </a:rPr>
              <a:t>Do not be too prescriptive</a:t>
            </a:r>
            <a:r>
              <a:rPr lang="lt-LT" sz="2400" dirty="0">
                <a:cs typeface="Arial" charset="0"/>
              </a:rPr>
              <a:t>;</a:t>
            </a:r>
          </a:p>
          <a:p>
            <a:pPr marL="342900" indent="-342900" algn="just">
              <a:buFont typeface="Arial" panose="020B0604020202020204" pitchFamily="34" charset="0"/>
              <a:buChar char="•"/>
              <a:defRPr/>
            </a:pPr>
            <a:endParaRPr lang="en-US" sz="2400" dirty="0">
              <a:cs typeface="Arial" charset="0"/>
            </a:endParaRPr>
          </a:p>
          <a:p>
            <a:pPr marL="285750" indent="-285750" algn="just">
              <a:buFont typeface="Arial" panose="020B0604020202020204" pitchFamily="34" charset="0"/>
              <a:buChar char="•"/>
              <a:defRPr/>
            </a:pPr>
            <a:r>
              <a:rPr lang="en-US" sz="2400" dirty="0">
                <a:cs typeface="Arial" charset="0"/>
              </a:rPr>
              <a:t>Avoid using specific cultural contextual references</a:t>
            </a:r>
            <a:r>
              <a:rPr lang="lt-LT" sz="2400" dirty="0">
                <a:cs typeface="Arial" charset="0"/>
              </a:rPr>
              <a:t>;</a:t>
            </a:r>
          </a:p>
          <a:p>
            <a:pPr marL="342900" indent="-342900" algn="just">
              <a:buFont typeface="Arial" panose="020B0604020202020204" pitchFamily="34" charset="0"/>
              <a:buChar char="•"/>
              <a:defRPr/>
            </a:pPr>
            <a:endParaRPr lang="en-US" sz="2400" dirty="0">
              <a:cs typeface="Arial" charset="0"/>
            </a:endParaRPr>
          </a:p>
          <a:p>
            <a:pPr marL="285750" indent="-285750" algn="just">
              <a:buFont typeface="Arial" panose="020B0604020202020204" pitchFamily="34" charset="0"/>
              <a:buChar char="•"/>
              <a:defRPr/>
            </a:pPr>
            <a:r>
              <a:rPr lang="en-US" sz="2400" dirty="0">
                <a:cs typeface="Arial" charset="0"/>
              </a:rPr>
              <a:t>Do not extend sentences across many lines</a:t>
            </a:r>
            <a:r>
              <a:rPr lang="lt-LT" sz="2400" dirty="0">
                <a:cs typeface="Arial" charset="0"/>
              </a:rPr>
              <a:t>.</a:t>
            </a:r>
            <a:endParaRPr lang="en-US" sz="2400" dirty="0">
              <a:cs typeface="Arial" charset="0"/>
            </a:endParaRPr>
          </a:p>
          <a:p>
            <a:pPr marL="285750" indent="-285750" algn="just">
              <a:buFont typeface="Arial" panose="020B0604020202020204" pitchFamily="34" charset="0"/>
              <a:buChar char="•"/>
              <a:defRPr/>
            </a:pPr>
            <a:endParaRPr lang="en-US" sz="2000" dirty="0">
              <a:latin typeface="+mj-lt"/>
              <a:cs typeface="Arial" charset="0"/>
            </a:endParaRPr>
          </a:p>
        </p:txBody>
      </p:sp>
    </p:spTree>
    <p:extLst>
      <p:ext uri="{BB962C8B-B14F-4D97-AF65-F5344CB8AC3E}">
        <p14:creationId xmlns:p14="http://schemas.microsoft.com/office/powerpoint/2010/main" val="3592271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1811766" y="150815"/>
            <a:ext cx="7632701" cy="1143000"/>
          </a:xfrm>
        </p:spPr>
        <p:txBody>
          <a:bodyPr/>
          <a:lstStyle/>
          <a:p>
            <a:r>
              <a:rPr lang="en-US" altLang="en-US" sz="2800" dirty="0">
                <a:latin typeface="Candara" panose="020E0502030303020204" pitchFamily="34" charset="0"/>
              </a:rPr>
              <a:t>Analysis of the </a:t>
            </a:r>
            <a:r>
              <a:rPr lang="en-GB" altLang="en-US" sz="2800" dirty="0">
                <a:latin typeface="Candara" panose="020E0502030303020204" pitchFamily="34" charset="0"/>
              </a:rPr>
              <a:t>programme  </a:t>
            </a:r>
          </a:p>
        </p:txBody>
      </p:sp>
      <p:sp>
        <p:nvSpPr>
          <p:cNvPr id="14341" name="Rectangle 31"/>
          <p:cNvSpPr>
            <a:spLocks noGrp="1" noChangeArrowheads="1"/>
          </p:cNvSpPr>
          <p:nvPr>
            <p:ph type="body" idx="1"/>
          </p:nvPr>
        </p:nvSpPr>
        <p:spPr>
          <a:xfrm>
            <a:off x="1229193" y="1293816"/>
            <a:ext cx="8992720" cy="4511674"/>
          </a:xfrm>
        </p:spPr>
        <p:txBody>
          <a:bodyPr>
            <a:normAutofit fontScale="62500" lnSpcReduction="20000"/>
          </a:bodyPr>
          <a:lstStyle/>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Evaluation report should not repeat information provided in the SER</a:t>
            </a:r>
            <a:r>
              <a:rPr lang="lt-LT" altLang="en-US" sz="3400" dirty="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Evaluation report should not be descriptive but analytical</a:t>
            </a:r>
            <a:r>
              <a:rPr lang="lt-LT" altLang="en-US" sz="3400" dirty="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Factual information about the study </a:t>
            </a:r>
            <a:r>
              <a:rPr lang="en-GB" altLang="en-US" sz="3400" dirty="0">
                <a:latin typeface="Calibri" panose="020F0502020204030204" pitchFamily="34" charset="0"/>
                <a:cs typeface="Calibri" panose="020F0502020204030204" pitchFamily="34" charset="0"/>
              </a:rPr>
              <a:t>programme</a:t>
            </a:r>
            <a:r>
              <a:rPr lang="en-US" altLang="en-US" sz="3400" dirty="0">
                <a:latin typeface="Calibri" panose="020F0502020204030204" pitchFamily="34" charset="0"/>
                <a:cs typeface="Calibri" panose="020F0502020204030204" pitchFamily="34" charset="0"/>
              </a:rPr>
              <a:t> should be correct</a:t>
            </a:r>
            <a:r>
              <a:rPr lang="lt-LT" altLang="en-US" sz="3400" dirty="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Not only weaknesses but also strengths should be emphasized</a:t>
            </a:r>
            <a:r>
              <a:rPr lang="lt-LT" altLang="en-US" sz="3400" dirty="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 </a:t>
            </a:r>
            <a:r>
              <a:rPr lang="en-US" altLang="en-US" sz="3400" dirty="0">
                <a:latin typeface="Calibri" panose="020F0502020204030204" pitchFamily="34" charset="0"/>
                <a:cs typeface="Calibri" panose="020F0502020204030204" pitchFamily="34" charset="0"/>
              </a:rPr>
              <a:t>Enough attention should be devoted to the </a:t>
            </a:r>
            <a:r>
              <a:rPr lang="lv-LV" altLang="en-US" sz="3400" dirty="0" err="1" smtClean="0">
                <a:latin typeface="Calibri" panose="020F0502020204030204" pitchFamily="34" charset="0"/>
                <a:cs typeface="Calibri" panose="020F0502020204030204" pitchFamily="34" charset="0"/>
              </a:rPr>
              <a:t>conclusions</a:t>
            </a:r>
            <a:r>
              <a:rPr lang="lt-LT" altLang="en-US" sz="3400" dirty="0" smtClean="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Attention to be paid how recommendations of previous evaluation</a:t>
            </a:r>
          </a:p>
          <a:p>
            <a:pPr>
              <a:buFontTx/>
              <a:buNone/>
            </a:pPr>
            <a:r>
              <a:rPr lang="en-US" altLang="en-US" sz="3400" dirty="0">
                <a:latin typeface="Calibri" panose="020F0502020204030204" pitchFamily="34" charset="0"/>
                <a:cs typeface="Calibri" panose="020F0502020204030204" pitchFamily="34" charset="0"/>
              </a:rPr>
              <a:t>   were implemented</a:t>
            </a:r>
            <a:r>
              <a:rPr lang="lt-LT" altLang="en-US" sz="3400" dirty="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1800" dirty="0"/>
          </a:p>
          <a:p>
            <a:pPr>
              <a:buFontTx/>
              <a:buNone/>
            </a:pPr>
            <a:endParaRPr lang="en-US" altLang="en-US" sz="1800" dirty="0"/>
          </a:p>
          <a:p>
            <a:pPr>
              <a:buFontTx/>
              <a:buNone/>
            </a:pPr>
            <a:endParaRPr lang="en-US" altLang="en-US" sz="1800" dirty="0"/>
          </a:p>
          <a:p>
            <a:endParaRPr lang="en-US" altLang="en-US" sz="1800" dirty="0"/>
          </a:p>
          <a:p>
            <a:endParaRPr lang="en-US" altLang="en-US" sz="1800" dirty="0"/>
          </a:p>
          <a:p>
            <a:endParaRPr lang="en-US" altLang="en-US" sz="1800" dirty="0"/>
          </a:p>
          <a:p>
            <a:endParaRPr lang="en-US" altLang="en-US" sz="1800" dirty="0"/>
          </a:p>
          <a:p>
            <a:endParaRPr lang="en-US" altLang="en-US" sz="1800" dirty="0"/>
          </a:p>
          <a:p>
            <a:endParaRPr lang="lt-LT" altLang="en-US" sz="1800" dirty="0"/>
          </a:p>
        </p:txBody>
      </p:sp>
    </p:spTree>
    <p:extLst>
      <p:ext uri="{BB962C8B-B14F-4D97-AF65-F5344CB8AC3E}">
        <p14:creationId xmlns:p14="http://schemas.microsoft.com/office/powerpoint/2010/main" val="943117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 name="Picture 10" descr="Картинки по запросу manu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12098" y="1698217"/>
            <a:ext cx="2293949" cy="243042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Картинки по запросу monopoly hous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1159" y="1823884"/>
            <a:ext cx="2534538" cy="197615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199" y="365125"/>
            <a:ext cx="10728083" cy="1325563"/>
          </a:xfrm>
        </p:spPr>
        <p:txBody>
          <a:bodyPr/>
          <a:lstStyle/>
          <a:p>
            <a:r>
              <a:rPr lang="lv-LV" dirty="0" err="1" smtClean="0"/>
              <a:t>Example</a:t>
            </a:r>
            <a:r>
              <a:rPr lang="lv-LV" dirty="0" smtClean="0"/>
              <a:t>: </a:t>
            </a:r>
            <a:r>
              <a:rPr lang="lv-LV" dirty="0" err="1" smtClean="0"/>
              <a:t>Evaluation</a:t>
            </a:r>
            <a:r>
              <a:rPr lang="lv-LV" dirty="0" smtClean="0"/>
              <a:t> </a:t>
            </a:r>
            <a:r>
              <a:rPr lang="lv-LV" dirty="0" err="1" smtClean="0"/>
              <a:t>area</a:t>
            </a:r>
            <a:r>
              <a:rPr lang="lv-LV" dirty="0" smtClean="0"/>
              <a:t> 4</a:t>
            </a:r>
            <a:br>
              <a:rPr lang="lv-LV" dirty="0" smtClean="0"/>
            </a:br>
            <a:r>
              <a:rPr lang="lv-LV" dirty="0" err="1" smtClean="0"/>
              <a:t>Facilities</a:t>
            </a:r>
            <a:r>
              <a:rPr lang="lv-LV" dirty="0" smtClean="0"/>
              <a:t> </a:t>
            </a:r>
            <a:r>
              <a:rPr lang="lv-LV" dirty="0" err="1" smtClean="0"/>
              <a:t>and</a:t>
            </a:r>
            <a:r>
              <a:rPr lang="lv-LV" dirty="0" smtClean="0"/>
              <a:t> </a:t>
            </a:r>
            <a:r>
              <a:rPr lang="lv-LV" dirty="0" err="1" smtClean="0"/>
              <a:t>learning</a:t>
            </a:r>
            <a:r>
              <a:rPr lang="lv-LV" dirty="0" smtClean="0"/>
              <a:t> </a:t>
            </a:r>
            <a:r>
              <a:rPr lang="lv-LV" dirty="0" err="1" smtClean="0"/>
              <a:t>resources</a:t>
            </a:r>
            <a:endParaRPr lang="lv-LV" dirty="0"/>
          </a:p>
        </p:txBody>
      </p:sp>
      <p:sp>
        <p:nvSpPr>
          <p:cNvPr id="5" name="AutoShape 4" descr="Картинки по запросу mone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v-LV"/>
          </a:p>
        </p:txBody>
      </p:sp>
      <p:pic>
        <p:nvPicPr>
          <p:cNvPr id="2062" name="Picture 14" descr="Картинки по запросу money bag eu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1274" y="1831879"/>
            <a:ext cx="2202750" cy="21631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19999" y="4738718"/>
            <a:ext cx="1765300" cy="461665"/>
          </a:xfrm>
          <a:prstGeom prst="rect">
            <a:avLst/>
          </a:prstGeom>
          <a:noFill/>
        </p:spPr>
        <p:txBody>
          <a:bodyPr wrap="square" rtlCol="0">
            <a:spAutoFit/>
          </a:bodyPr>
          <a:lstStyle/>
          <a:p>
            <a:r>
              <a:rPr lang="lv-LV" sz="2400" dirty="0" err="1" smtClean="0"/>
              <a:t>Financing</a:t>
            </a:r>
            <a:endParaRPr lang="lv-LV" sz="2400" dirty="0"/>
          </a:p>
        </p:txBody>
      </p:sp>
      <p:sp>
        <p:nvSpPr>
          <p:cNvPr id="12" name="TextBox 11"/>
          <p:cNvSpPr txBox="1"/>
          <p:nvPr/>
        </p:nvSpPr>
        <p:spPr>
          <a:xfrm>
            <a:off x="2704024" y="4757926"/>
            <a:ext cx="2702023" cy="1200329"/>
          </a:xfrm>
          <a:prstGeom prst="rect">
            <a:avLst/>
          </a:prstGeom>
          <a:noFill/>
        </p:spPr>
        <p:txBody>
          <a:bodyPr wrap="square" rtlCol="0">
            <a:spAutoFit/>
          </a:bodyPr>
          <a:lstStyle/>
          <a:p>
            <a:r>
              <a:rPr lang="lv-LV" sz="2400" dirty="0" err="1" smtClean="0"/>
              <a:t>Teaching</a:t>
            </a:r>
            <a:r>
              <a:rPr lang="lv-LV" sz="2400" dirty="0" smtClean="0"/>
              <a:t> </a:t>
            </a:r>
            <a:r>
              <a:rPr lang="lv-LV" sz="2400" dirty="0" err="1" smtClean="0"/>
              <a:t>materials</a:t>
            </a:r>
            <a:r>
              <a:rPr lang="lv-LV" sz="2400" dirty="0" smtClean="0"/>
              <a:t>,</a:t>
            </a:r>
          </a:p>
          <a:p>
            <a:r>
              <a:rPr lang="lv-LV" sz="2400" dirty="0" err="1" smtClean="0"/>
              <a:t>Library</a:t>
            </a:r>
            <a:r>
              <a:rPr lang="lv-LV" sz="2400" dirty="0" smtClean="0"/>
              <a:t> </a:t>
            </a:r>
            <a:r>
              <a:rPr lang="lv-LV" sz="2400" dirty="0" err="1" smtClean="0"/>
              <a:t>resources</a:t>
            </a:r>
            <a:r>
              <a:rPr lang="lv-LV" sz="2400" dirty="0" smtClean="0"/>
              <a:t>, </a:t>
            </a:r>
            <a:r>
              <a:rPr lang="lv-LV" sz="2400" dirty="0" err="1" smtClean="0"/>
              <a:t>data</a:t>
            </a:r>
            <a:r>
              <a:rPr lang="lv-LV" sz="2400" dirty="0" smtClean="0"/>
              <a:t> </a:t>
            </a:r>
            <a:r>
              <a:rPr lang="lv-LV" sz="2400" dirty="0" err="1" smtClean="0"/>
              <a:t>bases</a:t>
            </a:r>
            <a:endParaRPr lang="lv-LV" sz="2400" dirty="0"/>
          </a:p>
        </p:txBody>
      </p:sp>
      <p:sp>
        <p:nvSpPr>
          <p:cNvPr id="13" name="TextBox 12"/>
          <p:cNvSpPr txBox="1"/>
          <p:nvPr/>
        </p:nvSpPr>
        <p:spPr>
          <a:xfrm>
            <a:off x="5821159" y="4637977"/>
            <a:ext cx="2798185" cy="1200329"/>
          </a:xfrm>
          <a:prstGeom prst="rect">
            <a:avLst/>
          </a:prstGeom>
          <a:noFill/>
        </p:spPr>
        <p:txBody>
          <a:bodyPr wrap="square" rtlCol="0">
            <a:spAutoFit/>
          </a:bodyPr>
          <a:lstStyle/>
          <a:p>
            <a:r>
              <a:rPr lang="lv-LV" sz="2400" dirty="0" err="1" smtClean="0"/>
              <a:t>Premises</a:t>
            </a:r>
            <a:r>
              <a:rPr lang="lv-LV" sz="2400" dirty="0" smtClean="0"/>
              <a:t>, </a:t>
            </a:r>
            <a:r>
              <a:rPr lang="lv-LV" sz="2400" dirty="0" err="1" smtClean="0"/>
              <a:t>treaching</a:t>
            </a:r>
            <a:r>
              <a:rPr lang="lv-LV" sz="2400" dirty="0" smtClean="0"/>
              <a:t> </a:t>
            </a:r>
            <a:r>
              <a:rPr lang="lv-LV" sz="2400" dirty="0" err="1" smtClean="0"/>
              <a:t>and</a:t>
            </a:r>
            <a:r>
              <a:rPr lang="lv-LV" sz="2400" dirty="0" smtClean="0"/>
              <a:t> </a:t>
            </a:r>
            <a:r>
              <a:rPr lang="lv-LV" sz="2400" dirty="0" err="1" smtClean="0"/>
              <a:t>learning</a:t>
            </a:r>
            <a:r>
              <a:rPr lang="lv-LV" sz="2400" dirty="0" smtClean="0"/>
              <a:t> </a:t>
            </a:r>
            <a:r>
              <a:rPr lang="lv-LV" sz="2400" dirty="0" err="1" smtClean="0"/>
              <a:t>equipment</a:t>
            </a:r>
            <a:endParaRPr lang="lv-LV" sz="2400" dirty="0"/>
          </a:p>
        </p:txBody>
      </p:sp>
      <p:sp>
        <p:nvSpPr>
          <p:cNvPr id="14" name="TextBox 13"/>
          <p:cNvSpPr txBox="1"/>
          <p:nvPr/>
        </p:nvSpPr>
        <p:spPr>
          <a:xfrm>
            <a:off x="9254643" y="4560484"/>
            <a:ext cx="1984857" cy="830997"/>
          </a:xfrm>
          <a:prstGeom prst="rect">
            <a:avLst/>
          </a:prstGeom>
          <a:noFill/>
        </p:spPr>
        <p:txBody>
          <a:bodyPr wrap="square" rtlCol="0">
            <a:spAutoFit/>
          </a:bodyPr>
          <a:lstStyle/>
          <a:p>
            <a:r>
              <a:rPr lang="lv-LV" sz="2400" dirty="0" err="1" smtClean="0"/>
              <a:t>Facilities</a:t>
            </a:r>
            <a:r>
              <a:rPr lang="lv-LV" sz="2400" dirty="0" smtClean="0"/>
              <a:t> </a:t>
            </a:r>
            <a:r>
              <a:rPr lang="lv-LV" sz="2400" dirty="0" err="1" smtClean="0"/>
              <a:t>for</a:t>
            </a:r>
            <a:r>
              <a:rPr lang="lv-LV" sz="2400" dirty="0" smtClean="0"/>
              <a:t> </a:t>
            </a:r>
            <a:r>
              <a:rPr lang="lv-LV" sz="2400" dirty="0" err="1" smtClean="0"/>
              <a:t>internshp</a:t>
            </a:r>
            <a:endParaRPr lang="lv-LV" sz="2400" dirty="0"/>
          </a:p>
        </p:txBody>
      </p:sp>
      <p:sp>
        <p:nvSpPr>
          <p:cNvPr id="7" name="AutoShape 4" descr="AttÄlu rezultÄti vaicÄjumam âinternshipâ"/>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6"/>
          <a:stretch>
            <a:fillRect/>
          </a:stretch>
        </p:blipFill>
        <p:spPr>
          <a:xfrm>
            <a:off x="8763771" y="2011862"/>
            <a:ext cx="2912050" cy="1630748"/>
          </a:xfrm>
          <a:prstGeom prst="rect">
            <a:avLst/>
          </a:prstGeom>
        </p:spPr>
      </p:pic>
    </p:spTree>
    <p:extLst>
      <p:ext uri="{BB962C8B-B14F-4D97-AF65-F5344CB8AC3E}">
        <p14:creationId xmlns:p14="http://schemas.microsoft.com/office/powerpoint/2010/main" val="1045645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a:t>Example</a:t>
            </a:r>
            <a:r>
              <a:rPr lang="lv-LV" dirty="0"/>
              <a:t>: </a:t>
            </a:r>
            <a:r>
              <a:rPr lang="lv-LV" dirty="0" err="1"/>
              <a:t>Evaluation</a:t>
            </a:r>
            <a:r>
              <a:rPr lang="lv-LV" dirty="0"/>
              <a:t> </a:t>
            </a:r>
            <a:r>
              <a:rPr lang="lv-LV" dirty="0" err="1"/>
              <a:t>area</a:t>
            </a:r>
            <a:r>
              <a:rPr lang="lv-LV" dirty="0"/>
              <a:t> </a:t>
            </a:r>
            <a:r>
              <a:rPr lang="lv-LV" dirty="0" smtClean="0"/>
              <a:t>6</a:t>
            </a:r>
            <a:br>
              <a:rPr lang="lv-LV" dirty="0" smtClean="0"/>
            </a:br>
            <a:r>
              <a:rPr lang="lv-LV" dirty="0" err="1" smtClean="0"/>
              <a:t>Programme</a:t>
            </a:r>
            <a:r>
              <a:rPr lang="lv-LV" dirty="0" smtClean="0"/>
              <a:t> </a:t>
            </a:r>
            <a:r>
              <a:rPr lang="lv-LV" dirty="0" err="1" smtClean="0"/>
              <a:t>management</a:t>
            </a:r>
            <a:endParaRPr lang="lv-LV" dirty="0"/>
          </a:p>
        </p:txBody>
      </p:sp>
      <p:sp>
        <p:nvSpPr>
          <p:cNvPr id="3" name="Content Placeholder 2"/>
          <p:cNvSpPr>
            <a:spLocks noGrp="1"/>
          </p:cNvSpPr>
          <p:nvPr>
            <p:ph idx="1"/>
          </p:nvPr>
        </p:nvSpPr>
        <p:spPr>
          <a:xfrm>
            <a:off x="838199" y="1825625"/>
            <a:ext cx="10959059" cy="4351338"/>
          </a:xfrm>
        </p:spPr>
        <p:txBody>
          <a:bodyPr>
            <a:normAutofit lnSpcReduction="10000"/>
          </a:bodyPr>
          <a:lstStyle/>
          <a:p>
            <a:pPr marL="514350" indent="-514350">
              <a:buAutoNum type="arabicPeriod"/>
            </a:pPr>
            <a:r>
              <a:rPr lang="en-GB" dirty="0" smtClean="0"/>
              <a:t>Is quality management system in place? What documents </a:t>
            </a:r>
            <a:r>
              <a:rPr lang="en-GB" dirty="0" err="1" smtClean="0"/>
              <a:t>regu</a:t>
            </a:r>
            <a:r>
              <a:rPr lang="lt-LT" dirty="0" smtClean="0"/>
              <a:t>l</a:t>
            </a:r>
            <a:r>
              <a:rPr lang="en-GB" dirty="0" smtClean="0"/>
              <a:t>ate it?</a:t>
            </a:r>
            <a:endParaRPr lang="lv-LV" dirty="0" smtClean="0"/>
          </a:p>
          <a:p>
            <a:pPr marL="514350" indent="-514350">
              <a:buAutoNum type="arabicPeriod"/>
            </a:pPr>
            <a:r>
              <a:rPr lang="en-GB" dirty="0" smtClean="0"/>
              <a:t>How does it work in reality?</a:t>
            </a:r>
            <a:endParaRPr lang="lv-LV" dirty="0"/>
          </a:p>
          <a:p>
            <a:pPr marL="514350" indent="-514350">
              <a:buAutoNum type="arabicPeriod"/>
            </a:pPr>
            <a:r>
              <a:rPr lang="en-GB" dirty="0" smtClean="0"/>
              <a:t>Is it effective for study programme management?</a:t>
            </a:r>
            <a:endParaRPr lang="lv-LV" dirty="0" smtClean="0"/>
          </a:p>
          <a:p>
            <a:pPr marL="514350" indent="-514350">
              <a:buAutoNum type="arabicPeriod"/>
            </a:pPr>
            <a:r>
              <a:rPr lang="en-GB" dirty="0" smtClean="0"/>
              <a:t>Are the roles and </a:t>
            </a:r>
            <a:r>
              <a:rPr lang="en-GB" dirty="0" err="1" smtClean="0"/>
              <a:t>respons</a:t>
            </a:r>
            <a:r>
              <a:rPr lang="lv-LV" dirty="0" smtClean="0"/>
              <a:t>i</a:t>
            </a:r>
            <a:r>
              <a:rPr lang="en-GB" dirty="0" err="1" smtClean="0"/>
              <a:t>bilites</a:t>
            </a:r>
            <a:r>
              <a:rPr lang="en-GB" dirty="0" smtClean="0"/>
              <a:t> of involved parties clear?</a:t>
            </a:r>
            <a:endParaRPr lang="lv-LV" dirty="0" smtClean="0"/>
          </a:p>
          <a:p>
            <a:pPr marL="514350" indent="-514350">
              <a:buAutoNum type="arabicPeriod"/>
            </a:pPr>
            <a:r>
              <a:rPr lang="en-GB" dirty="0" smtClean="0"/>
              <a:t>Are students and employers representatives involved in the management of study programme?</a:t>
            </a:r>
            <a:endParaRPr lang="lv-LV" dirty="0" smtClean="0"/>
          </a:p>
          <a:p>
            <a:pPr marL="514350" indent="-514350">
              <a:buAutoNum type="arabicPeriod"/>
            </a:pPr>
            <a:r>
              <a:rPr lang="lv-LV" dirty="0" smtClean="0"/>
              <a:t>Who are the members of the Appeals committee? </a:t>
            </a:r>
            <a:r>
              <a:rPr lang="lv-LV" dirty="0" err="1" smtClean="0"/>
              <a:t>How</a:t>
            </a:r>
            <a:r>
              <a:rPr lang="lv-LV" dirty="0" smtClean="0"/>
              <a:t> </a:t>
            </a:r>
            <a:r>
              <a:rPr lang="lv-LV" dirty="0" err="1" smtClean="0"/>
              <a:t>many</a:t>
            </a:r>
            <a:r>
              <a:rPr lang="lv-LV" dirty="0" smtClean="0"/>
              <a:t> </a:t>
            </a:r>
            <a:r>
              <a:rPr lang="lv-LV" dirty="0" err="1" smtClean="0"/>
              <a:t>cases</a:t>
            </a:r>
            <a:r>
              <a:rPr lang="lv-LV" dirty="0" smtClean="0"/>
              <a:t> </a:t>
            </a:r>
            <a:r>
              <a:rPr lang="lv-LV" dirty="0" err="1" smtClean="0"/>
              <a:t>were</a:t>
            </a:r>
            <a:r>
              <a:rPr lang="lv-LV" dirty="0" smtClean="0"/>
              <a:t> </a:t>
            </a:r>
            <a:r>
              <a:rPr lang="lv-LV" dirty="0" err="1" smtClean="0"/>
              <a:t>so</a:t>
            </a:r>
            <a:r>
              <a:rPr lang="lv-LV" dirty="0" smtClean="0"/>
              <a:t> </a:t>
            </a:r>
            <a:r>
              <a:rPr lang="lv-LV" dirty="0" err="1" smtClean="0"/>
              <a:t>far</a:t>
            </a:r>
            <a:r>
              <a:rPr lang="lv-LV" dirty="0" smtClean="0"/>
              <a:t>? </a:t>
            </a:r>
            <a:r>
              <a:rPr lang="lv-LV" dirty="0" err="1" smtClean="0"/>
              <a:t>What</a:t>
            </a:r>
            <a:r>
              <a:rPr lang="lv-LV" dirty="0" smtClean="0"/>
              <a:t> </a:t>
            </a:r>
            <a:r>
              <a:rPr lang="lv-LV" dirty="0" err="1" smtClean="0"/>
              <a:t>are</a:t>
            </a:r>
            <a:r>
              <a:rPr lang="lv-LV" dirty="0" smtClean="0"/>
              <a:t> </a:t>
            </a:r>
            <a:r>
              <a:rPr lang="lv-LV" dirty="0" err="1" smtClean="0"/>
              <a:t>the</a:t>
            </a:r>
            <a:r>
              <a:rPr lang="lv-LV" dirty="0" smtClean="0"/>
              <a:t> </a:t>
            </a:r>
            <a:r>
              <a:rPr lang="lv-LV" dirty="0" err="1" smtClean="0"/>
              <a:t>results</a:t>
            </a:r>
            <a:r>
              <a:rPr lang="lv-LV" dirty="0" smtClean="0"/>
              <a:t> </a:t>
            </a:r>
            <a:r>
              <a:rPr lang="lv-LV" dirty="0" err="1" smtClean="0"/>
              <a:t>of</a:t>
            </a:r>
            <a:r>
              <a:rPr lang="lv-LV" dirty="0" smtClean="0"/>
              <a:t> </a:t>
            </a:r>
            <a:r>
              <a:rPr lang="lv-LV" dirty="0" err="1" smtClean="0"/>
              <a:t>the</a:t>
            </a:r>
            <a:r>
              <a:rPr lang="lv-LV" dirty="0" smtClean="0"/>
              <a:t> </a:t>
            </a:r>
            <a:r>
              <a:rPr lang="lv-LV" dirty="0" err="1" smtClean="0"/>
              <a:t>appeals</a:t>
            </a:r>
            <a:r>
              <a:rPr lang="lv-LV" dirty="0" smtClean="0"/>
              <a:t>?</a:t>
            </a:r>
            <a:endParaRPr lang="lv-LV" dirty="0"/>
          </a:p>
          <a:p>
            <a:pPr marL="514350" indent="-514350">
              <a:buAutoNum type="arabicPeriod"/>
            </a:pPr>
            <a:r>
              <a:rPr lang="lt-LT" dirty="0" err="1" smtClean="0"/>
              <a:t>Does</a:t>
            </a:r>
            <a:r>
              <a:rPr lang="en-GB" dirty="0" smtClean="0"/>
              <a:t> strengths and weaknesses indicated </a:t>
            </a:r>
            <a:r>
              <a:rPr lang="lv-LV" dirty="0" smtClean="0"/>
              <a:t>in the SER </a:t>
            </a:r>
            <a:r>
              <a:rPr lang="en-GB" dirty="0" smtClean="0"/>
              <a:t>reflect to the reality?</a:t>
            </a:r>
          </a:p>
          <a:p>
            <a:endParaRPr lang="lv-LV" dirty="0"/>
          </a:p>
        </p:txBody>
      </p:sp>
    </p:spTree>
    <p:extLst>
      <p:ext uri="{BB962C8B-B14F-4D97-AF65-F5344CB8AC3E}">
        <p14:creationId xmlns:p14="http://schemas.microsoft.com/office/powerpoint/2010/main" val="3877909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38200" y="2083633"/>
            <a:ext cx="10515600" cy="4377128"/>
          </a:xfrm>
        </p:spPr>
        <p:txBody>
          <a:bodyPr>
            <a:normAutofit lnSpcReduction="10000"/>
          </a:bodyPr>
          <a:lstStyle/>
          <a:p>
            <a:pPr marL="0" indent="0">
              <a:buNone/>
            </a:pPr>
            <a:r>
              <a:rPr lang="lv-LV" b="1" dirty="0" err="1" smtClean="0"/>
              <a:t>Extract</a:t>
            </a:r>
            <a:r>
              <a:rPr lang="lv-LV" b="1" dirty="0" smtClean="0"/>
              <a:t> </a:t>
            </a:r>
            <a:r>
              <a:rPr lang="lv-LV" b="1" dirty="0" err="1" smtClean="0"/>
              <a:t>form</a:t>
            </a:r>
            <a:r>
              <a:rPr lang="lv-LV" b="1" dirty="0" smtClean="0"/>
              <a:t> </a:t>
            </a:r>
            <a:r>
              <a:rPr lang="lv-LV" b="1" dirty="0" err="1" smtClean="0"/>
              <a:t>experts</a:t>
            </a:r>
            <a:r>
              <a:rPr lang="lv-LV" b="1" dirty="0" smtClean="0"/>
              <a:t> </a:t>
            </a:r>
            <a:r>
              <a:rPr lang="lv-LV" b="1" dirty="0" err="1" smtClean="0"/>
              <a:t>report</a:t>
            </a:r>
            <a:r>
              <a:rPr lang="lv-LV" b="1" dirty="0" smtClean="0"/>
              <a:t>:</a:t>
            </a:r>
          </a:p>
          <a:p>
            <a:pPr marL="0" indent="0">
              <a:buNone/>
            </a:pPr>
            <a:r>
              <a:rPr lang="lv-LV" b="1" dirty="0" smtClean="0"/>
              <a:t>«</a:t>
            </a:r>
            <a:r>
              <a:rPr lang="en-GB" b="1" dirty="0" smtClean="0"/>
              <a:t>One </a:t>
            </a:r>
            <a:r>
              <a:rPr lang="en-GB" b="1" dirty="0"/>
              <a:t>cannot conclude </a:t>
            </a:r>
            <a:r>
              <a:rPr lang="en-GB" dirty="0"/>
              <a:t>from the submitted documentation that the outcomes of research elaborated in the </a:t>
            </a:r>
            <a:r>
              <a:rPr lang="lv-LV" dirty="0" err="1" smtClean="0"/>
              <a:t>University</a:t>
            </a:r>
            <a:r>
              <a:rPr lang="lv-LV" dirty="0" smtClean="0"/>
              <a:t> </a:t>
            </a:r>
            <a:r>
              <a:rPr lang="en-GB" dirty="0" smtClean="0"/>
              <a:t>has </a:t>
            </a:r>
            <a:r>
              <a:rPr lang="en-GB" dirty="0"/>
              <a:t>been published in internationally reviewed editions and that collection of articles published by the university is included in internationally reviewed and acknowledged data bases</a:t>
            </a:r>
            <a:r>
              <a:rPr lang="en-GB" dirty="0" smtClean="0"/>
              <a:t>.</a:t>
            </a:r>
            <a:r>
              <a:rPr lang="lv-LV" dirty="0" smtClean="0"/>
              <a:t>»</a:t>
            </a:r>
            <a:r>
              <a:rPr lang="en-GB" dirty="0" smtClean="0"/>
              <a:t> </a:t>
            </a:r>
            <a:endParaRPr lang="en-GB" dirty="0"/>
          </a:p>
          <a:p>
            <a:pPr marL="0" indent="0">
              <a:buNone/>
            </a:pPr>
            <a:endParaRPr lang="lv-LV" dirty="0" smtClean="0"/>
          </a:p>
          <a:p>
            <a:pPr marL="0" indent="0">
              <a:buNone/>
            </a:pPr>
            <a:r>
              <a:rPr lang="lv-LV" dirty="0" smtClean="0"/>
              <a:t>- </a:t>
            </a:r>
            <a:r>
              <a:rPr lang="lv-LV" dirty="0" err="1" smtClean="0"/>
              <a:t>vague</a:t>
            </a:r>
            <a:r>
              <a:rPr lang="lv-LV" dirty="0" smtClean="0"/>
              <a:t>, </a:t>
            </a:r>
            <a:r>
              <a:rPr lang="lv-LV" dirty="0" err="1" smtClean="0"/>
              <a:t>uncertain</a:t>
            </a:r>
            <a:r>
              <a:rPr lang="lv-LV" dirty="0" smtClean="0"/>
              <a:t>, </a:t>
            </a:r>
          </a:p>
          <a:p>
            <a:pPr>
              <a:buFontTx/>
              <a:buChar char="-"/>
            </a:pPr>
            <a:r>
              <a:rPr lang="lv-LV" dirty="0" err="1" smtClean="0"/>
              <a:t>what</a:t>
            </a:r>
            <a:r>
              <a:rPr lang="lv-LV" dirty="0" smtClean="0"/>
              <a:t> </a:t>
            </a:r>
            <a:r>
              <a:rPr lang="lv-LV" dirty="0" err="1" smtClean="0"/>
              <a:t>have</a:t>
            </a:r>
            <a:r>
              <a:rPr lang="lv-LV" dirty="0" smtClean="0"/>
              <a:t> </a:t>
            </a:r>
            <a:r>
              <a:rPr lang="lv-LV" dirty="0" err="1" smtClean="0"/>
              <a:t>experts</a:t>
            </a:r>
            <a:r>
              <a:rPr lang="lv-LV" dirty="0" smtClean="0"/>
              <a:t> </a:t>
            </a:r>
            <a:r>
              <a:rPr lang="lv-LV" dirty="0" err="1" smtClean="0"/>
              <a:t>done</a:t>
            </a:r>
            <a:r>
              <a:rPr lang="lv-LV" dirty="0" smtClean="0"/>
              <a:t> </a:t>
            </a:r>
            <a:r>
              <a:rPr lang="lv-LV" dirty="0" err="1" smtClean="0"/>
              <a:t>for</a:t>
            </a:r>
            <a:r>
              <a:rPr lang="lv-LV" dirty="0" smtClean="0"/>
              <a:t> </a:t>
            </a:r>
            <a:r>
              <a:rPr lang="lv-LV" dirty="0" err="1" smtClean="0"/>
              <a:t>checking</a:t>
            </a:r>
            <a:r>
              <a:rPr lang="lv-LV" dirty="0" smtClean="0"/>
              <a:t> it?</a:t>
            </a:r>
          </a:p>
          <a:p>
            <a:pPr>
              <a:buFontTx/>
              <a:buChar char="-"/>
            </a:pPr>
            <a:r>
              <a:rPr lang="lv-LV" dirty="0"/>
              <a:t>d</a:t>
            </a:r>
            <a:r>
              <a:rPr lang="lv-LV" dirty="0" smtClean="0"/>
              <a:t>o </a:t>
            </a:r>
            <a:r>
              <a:rPr lang="lv-LV" dirty="0" err="1" smtClean="0"/>
              <a:t>experts</a:t>
            </a:r>
            <a:r>
              <a:rPr lang="lv-LV" dirty="0" smtClean="0"/>
              <a:t> </a:t>
            </a:r>
            <a:r>
              <a:rPr lang="lv-LV" dirty="0" err="1" smtClean="0"/>
              <a:t>ask</a:t>
            </a:r>
            <a:r>
              <a:rPr lang="lv-LV" dirty="0" smtClean="0"/>
              <a:t> </a:t>
            </a:r>
            <a:r>
              <a:rPr lang="lv-LV" dirty="0" err="1" smtClean="0"/>
              <a:t>this</a:t>
            </a:r>
            <a:r>
              <a:rPr lang="lv-LV" dirty="0" smtClean="0"/>
              <a:t> </a:t>
            </a:r>
            <a:r>
              <a:rPr lang="lv-LV" dirty="0" err="1" smtClean="0"/>
              <a:t>information</a:t>
            </a:r>
            <a:r>
              <a:rPr lang="lv-LV" dirty="0"/>
              <a:t>?</a:t>
            </a:r>
            <a:endParaRPr lang="en-GB" dirty="0"/>
          </a:p>
        </p:txBody>
      </p:sp>
      <p:pic>
        <p:nvPicPr>
          <p:cNvPr id="4" name="Picture 3"/>
          <p:cNvPicPr>
            <a:picLocks noChangeAspect="1"/>
          </p:cNvPicPr>
          <p:nvPr/>
        </p:nvPicPr>
        <p:blipFill>
          <a:blip r:embed="rId2"/>
          <a:stretch>
            <a:fillRect/>
          </a:stretch>
        </p:blipFill>
        <p:spPr>
          <a:xfrm>
            <a:off x="838200" y="225425"/>
            <a:ext cx="2857500" cy="1600200"/>
          </a:xfrm>
          <a:prstGeom prst="rect">
            <a:avLst/>
          </a:prstGeom>
        </p:spPr>
      </p:pic>
    </p:spTree>
    <p:extLst>
      <p:ext uri="{BB962C8B-B14F-4D97-AF65-F5344CB8AC3E}">
        <p14:creationId xmlns:p14="http://schemas.microsoft.com/office/powerpoint/2010/main" val="2090174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7639518" y="125611"/>
            <a:ext cx="3028950" cy="1514475"/>
          </a:xfrm>
          <a:prstGeom prst="rect">
            <a:avLst/>
          </a:prstGeom>
        </p:spPr>
      </p:pic>
      <p:sp>
        <p:nvSpPr>
          <p:cNvPr id="2" name="Title 1"/>
          <p:cNvSpPr>
            <a:spLocks noGrp="1"/>
          </p:cNvSpPr>
          <p:nvPr>
            <p:ph type="title"/>
          </p:nvPr>
        </p:nvSpPr>
        <p:spPr>
          <a:xfrm>
            <a:off x="838200" y="365126"/>
            <a:ext cx="10515600" cy="849078"/>
          </a:xfrm>
        </p:spPr>
        <p:txBody>
          <a:bodyPr/>
          <a:lstStyle/>
          <a:p>
            <a:r>
              <a:rPr lang="lv-LV" dirty="0" err="1" smtClean="0"/>
              <a:t>Examples</a:t>
            </a:r>
            <a:r>
              <a:rPr lang="lv-LV" dirty="0" smtClean="0"/>
              <a:t> </a:t>
            </a:r>
            <a:r>
              <a:rPr lang="lv-LV" dirty="0" err="1" smtClean="0"/>
              <a:t>of</a:t>
            </a:r>
            <a:r>
              <a:rPr lang="lv-LV" dirty="0" smtClean="0"/>
              <a:t> </a:t>
            </a:r>
            <a:r>
              <a:rPr lang="lv-LV" dirty="0" err="1" smtClean="0"/>
              <a:t>good</a:t>
            </a:r>
            <a:r>
              <a:rPr lang="lv-LV" dirty="0" smtClean="0"/>
              <a:t> </a:t>
            </a:r>
            <a:r>
              <a:rPr lang="lv-LV" dirty="0" err="1" smtClean="0"/>
              <a:t>practice</a:t>
            </a:r>
            <a:endParaRPr lang="en-GB" dirty="0"/>
          </a:p>
        </p:txBody>
      </p:sp>
      <p:sp>
        <p:nvSpPr>
          <p:cNvPr id="3" name="Content Placeholder 2"/>
          <p:cNvSpPr>
            <a:spLocks noGrp="1"/>
          </p:cNvSpPr>
          <p:nvPr>
            <p:ph idx="1"/>
          </p:nvPr>
        </p:nvSpPr>
        <p:spPr>
          <a:xfrm>
            <a:off x="838200" y="3034493"/>
            <a:ext cx="10515600" cy="3823507"/>
          </a:xfrm>
        </p:spPr>
        <p:txBody>
          <a:bodyPr>
            <a:normAutofit/>
          </a:bodyPr>
          <a:lstStyle/>
          <a:p>
            <a:pPr marL="0" indent="0">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041097600"/>
              </p:ext>
            </p:extLst>
          </p:nvPr>
        </p:nvGraphicFramePr>
        <p:xfrm>
          <a:off x="838200" y="1379095"/>
          <a:ext cx="10515600" cy="4982659"/>
        </p:xfrm>
        <a:graphic>
          <a:graphicData uri="http://schemas.openxmlformats.org/drawingml/2006/table">
            <a:tbl>
              <a:tblPr firstRow="1" bandRow="1">
                <a:tableStyleId>{93296810-A885-4BE3-A3E7-6D5BEEA58F35}</a:tableStyleId>
              </a:tblPr>
              <a:tblGrid>
                <a:gridCol w="10515600">
                  <a:extLst>
                    <a:ext uri="{9D8B030D-6E8A-4147-A177-3AD203B41FA5}">
                      <a16:colId xmlns:a16="http://schemas.microsoft.com/office/drawing/2014/main" val="20000"/>
                    </a:ext>
                  </a:extLst>
                </a:gridCol>
              </a:tblGrid>
              <a:tr h="185592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1"/>
                          </a:solidFill>
                        </a:rPr>
                        <a:t>Two foreign languages are not present in curricula (as required by the professional standard subsection 3.55), but experts propose to defer </a:t>
                      </a:r>
                      <a:r>
                        <a:rPr lang="en-GB" sz="2400" b="0" dirty="0" err="1" smtClean="0">
                          <a:solidFill>
                            <a:schemeClr val="tx1"/>
                          </a:solidFill>
                        </a:rPr>
                        <a:t>conf</a:t>
                      </a:r>
                      <a:r>
                        <a:rPr lang="lv-LV" sz="2400" b="0" dirty="0" smtClean="0">
                          <a:solidFill>
                            <a:schemeClr val="tx1"/>
                          </a:solidFill>
                        </a:rPr>
                        <a:t>o</a:t>
                      </a:r>
                      <a:r>
                        <a:rPr lang="en-GB" sz="2400" b="0" dirty="0" err="1" smtClean="0">
                          <a:solidFill>
                            <a:schemeClr val="tx1"/>
                          </a:solidFill>
                        </a:rPr>
                        <a:t>rmance</a:t>
                      </a:r>
                      <a:r>
                        <a:rPr lang="en-GB" sz="2400" b="0" dirty="0" smtClean="0">
                          <a:solidFill>
                            <a:schemeClr val="tx1"/>
                          </a:solidFill>
                        </a:rPr>
                        <a:t> to this professional standard requirement and rather invite the Ministry of Education and Science to revisit the professional requirement.</a:t>
                      </a:r>
                      <a:endParaRPr lang="lv-LV" sz="2400" b="0" dirty="0" smtClean="0">
                        <a:solidFill>
                          <a:schemeClr val="tx1"/>
                        </a:solidFill>
                      </a:endParaRPr>
                    </a:p>
                    <a:p>
                      <a:pPr algn="just"/>
                      <a:endParaRPr lang="en-GB" sz="2400" b="0" dirty="0">
                        <a:solidFill>
                          <a:schemeClr val="tx1"/>
                        </a:solidFill>
                      </a:endParaRPr>
                    </a:p>
                  </a:txBody>
                  <a:tcPr>
                    <a:solidFill>
                      <a:schemeClr val="accent6">
                        <a:lumMod val="40000"/>
                        <a:lumOff val="60000"/>
                      </a:schemeClr>
                    </a:solidFill>
                  </a:tcPr>
                </a:tc>
                <a:extLst>
                  <a:ext uri="{0D108BD9-81ED-4DB2-BD59-A6C34878D82A}">
                    <a16:rowId xmlns:a16="http://schemas.microsoft.com/office/drawing/2014/main" val="10000"/>
                  </a:ext>
                </a:extLst>
              </a:tr>
              <a:tr h="150793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400" b="0" dirty="0" smtClean="0">
                          <a:solidFill>
                            <a:schemeClr val="tx1"/>
                          </a:solidFill>
                        </a:rPr>
                        <a:t> </a:t>
                      </a:r>
                      <a:r>
                        <a:rPr lang="en-GB" sz="2400" b="0" dirty="0" smtClean="0">
                          <a:solidFill>
                            <a:schemeClr val="tx1"/>
                          </a:solidFill>
                        </a:rPr>
                        <a:t>Name of “Computer graphics” course does not correspond to the content. In IT programmes it would usually includes mathematical foundations of computer graphics, rather than usage of image processing programs.</a:t>
                      </a:r>
                    </a:p>
                    <a:p>
                      <a:pPr algn="just"/>
                      <a:endParaRPr lang="en-GB" sz="2400" b="0" dirty="0">
                        <a:solidFill>
                          <a:schemeClr val="tx1"/>
                        </a:solidFill>
                      </a:endParaRPr>
                    </a:p>
                  </a:txBody>
                  <a:tcPr>
                    <a:solidFill>
                      <a:schemeClr val="accent6">
                        <a:lumMod val="60000"/>
                        <a:lumOff val="40000"/>
                      </a:schemeClr>
                    </a:solidFill>
                  </a:tcPr>
                </a:tc>
                <a:extLst>
                  <a:ext uri="{0D108BD9-81ED-4DB2-BD59-A6C34878D82A}">
                    <a16:rowId xmlns:a16="http://schemas.microsoft.com/office/drawing/2014/main" val="10001"/>
                  </a:ext>
                </a:extLst>
              </a:tr>
              <a:tr h="150793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1"/>
                          </a:solidFill>
                        </a:rPr>
                        <a:t>The admission rules are clearly described and fully compliant with the programme, however they are not publicly available and therefore hard to examine in practice. Student and administration interviews support this conclusion.</a:t>
                      </a:r>
                    </a:p>
                  </a:txBody>
                  <a:tcPr>
                    <a:solidFill>
                      <a:schemeClr val="accent6">
                        <a:lumMod val="40000"/>
                        <a:lumOff val="6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48286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ntraštė 1"/>
          <p:cNvSpPr>
            <a:spLocks noGrp="1"/>
          </p:cNvSpPr>
          <p:nvPr>
            <p:ph type="title"/>
          </p:nvPr>
        </p:nvSpPr>
        <p:spPr>
          <a:xfrm>
            <a:off x="1768839" y="333375"/>
            <a:ext cx="8286387" cy="850900"/>
          </a:xfrm>
        </p:spPr>
        <p:txBody>
          <a:bodyPr/>
          <a:lstStyle/>
          <a:p>
            <a:r>
              <a:rPr lang="lv-LV" altLang="lt-LT" sz="3200" dirty="0" err="1" smtClean="0">
                <a:latin typeface="Candara" panose="020E0502030303020204" pitchFamily="34" charset="0"/>
              </a:rPr>
              <a:t>Evaluation</a:t>
            </a:r>
            <a:r>
              <a:rPr lang="lv-LV" altLang="lt-LT" sz="3200" dirty="0" smtClean="0">
                <a:latin typeface="Candara" panose="020E0502030303020204" pitchFamily="34" charset="0"/>
              </a:rPr>
              <a:t> r</a:t>
            </a:r>
            <a:r>
              <a:rPr lang="en-GB" altLang="lt-LT" sz="3200" dirty="0" err="1" smtClean="0">
                <a:latin typeface="Candara" panose="020E0502030303020204" pitchFamily="34" charset="0"/>
              </a:rPr>
              <a:t>eport</a:t>
            </a:r>
            <a:r>
              <a:rPr lang="en-GB" altLang="lt-LT" sz="3200" dirty="0" smtClean="0">
                <a:latin typeface="Candara" panose="020E0502030303020204" pitchFamily="34" charset="0"/>
              </a:rPr>
              <a:t> require</a:t>
            </a:r>
            <a:r>
              <a:rPr lang="lv-LV" altLang="lt-LT" sz="3200" dirty="0" smtClean="0">
                <a:latin typeface="Candara" panose="020E0502030303020204" pitchFamily="34" charset="0"/>
              </a:rPr>
              <a:t>s</a:t>
            </a:r>
            <a:r>
              <a:rPr lang="en-GB" altLang="lt-LT" sz="3200" dirty="0" smtClean="0">
                <a:latin typeface="Candara" panose="020E0502030303020204" pitchFamily="34" charset="0"/>
              </a:rPr>
              <a:t> </a:t>
            </a:r>
            <a:r>
              <a:rPr lang="en-GB" altLang="lt-LT" sz="3200" dirty="0">
                <a:latin typeface="Candara" panose="020E0502030303020204" pitchFamily="34" charset="0"/>
              </a:rPr>
              <a:t>time and effort</a:t>
            </a:r>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225666834"/>
              </p:ext>
            </p:extLst>
          </p:nvPr>
        </p:nvGraphicFramePr>
        <p:xfrm>
          <a:off x="1963817" y="1505894"/>
          <a:ext cx="7932395" cy="3412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6"/>
          <p:cNvSpPr txBox="1">
            <a:spLocks/>
          </p:cNvSpPr>
          <p:nvPr/>
        </p:nvSpPr>
        <p:spPr bwMode="auto">
          <a:xfrm>
            <a:off x="1963817" y="5192713"/>
            <a:ext cx="869419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lgn="l" rtl="0" eaLnBrk="1" fontAlgn="base" hangingPunct="1">
              <a:lnSpc>
                <a:spcPts val="3200"/>
              </a:lnSpc>
              <a:spcBef>
                <a:spcPct val="0"/>
              </a:spcBef>
              <a:spcAft>
                <a:spcPct val="0"/>
              </a:spcAft>
              <a:defRPr sz="2800" baseline="0">
                <a:solidFill>
                  <a:schemeClr val="tx1"/>
                </a:solidFill>
                <a:latin typeface="Verdana" pitchFamily="34" charset="0"/>
                <a:ea typeface="Verdana" pitchFamily="34" charset="0"/>
                <a:cs typeface="Verdana" pitchFamily="34" charset="0"/>
              </a:defRPr>
            </a:lvl1pPr>
            <a:lvl2pPr algn="l" rtl="0" eaLnBrk="1" fontAlgn="base" hangingPunct="1">
              <a:lnSpc>
                <a:spcPts val="3000"/>
              </a:lnSpc>
              <a:spcBef>
                <a:spcPct val="0"/>
              </a:spcBef>
              <a:spcAft>
                <a:spcPct val="0"/>
              </a:spcAft>
              <a:defRPr sz="2600">
                <a:solidFill>
                  <a:schemeClr val="tx1"/>
                </a:solidFill>
                <a:latin typeface="Arial" charset="0"/>
                <a:cs typeface="Arial" charset="0"/>
              </a:defRPr>
            </a:lvl2pPr>
            <a:lvl3pPr algn="l" rtl="0" eaLnBrk="1" fontAlgn="base" hangingPunct="1">
              <a:lnSpc>
                <a:spcPts val="3000"/>
              </a:lnSpc>
              <a:spcBef>
                <a:spcPct val="0"/>
              </a:spcBef>
              <a:spcAft>
                <a:spcPct val="0"/>
              </a:spcAft>
              <a:defRPr sz="2600">
                <a:solidFill>
                  <a:schemeClr val="tx1"/>
                </a:solidFill>
                <a:latin typeface="Arial" charset="0"/>
                <a:cs typeface="Arial" charset="0"/>
              </a:defRPr>
            </a:lvl3pPr>
            <a:lvl4pPr algn="l" rtl="0" eaLnBrk="1" fontAlgn="base" hangingPunct="1">
              <a:lnSpc>
                <a:spcPts val="3000"/>
              </a:lnSpc>
              <a:spcBef>
                <a:spcPct val="0"/>
              </a:spcBef>
              <a:spcAft>
                <a:spcPct val="0"/>
              </a:spcAft>
              <a:defRPr sz="2600">
                <a:solidFill>
                  <a:schemeClr val="tx1"/>
                </a:solidFill>
                <a:latin typeface="Arial" charset="0"/>
                <a:cs typeface="Arial" charset="0"/>
              </a:defRPr>
            </a:lvl4pPr>
            <a:lvl5pPr algn="l" rtl="0" eaLnBrk="1" fontAlgn="base" hangingPunct="1">
              <a:lnSpc>
                <a:spcPts val="3000"/>
              </a:lnSpc>
              <a:spcBef>
                <a:spcPct val="0"/>
              </a:spcBef>
              <a:spcAft>
                <a:spcPct val="0"/>
              </a:spcAft>
              <a:defRPr sz="2600">
                <a:solidFill>
                  <a:schemeClr val="tx1"/>
                </a:solidFill>
                <a:latin typeface="Arial" charset="0"/>
                <a:cs typeface="Arial" charset="0"/>
              </a:defRPr>
            </a:lvl5pPr>
            <a:lvl6pPr marL="457200" algn="l" rtl="0" eaLnBrk="1" fontAlgn="base" hangingPunct="1">
              <a:lnSpc>
                <a:spcPts val="3000"/>
              </a:lnSpc>
              <a:spcBef>
                <a:spcPct val="0"/>
              </a:spcBef>
              <a:spcAft>
                <a:spcPct val="0"/>
              </a:spcAft>
              <a:defRPr sz="2600">
                <a:solidFill>
                  <a:schemeClr val="tx1"/>
                </a:solidFill>
                <a:latin typeface="Arial" charset="0"/>
                <a:cs typeface="Arial" charset="0"/>
              </a:defRPr>
            </a:lvl6pPr>
            <a:lvl7pPr marL="914400" algn="l" rtl="0" eaLnBrk="1" fontAlgn="base" hangingPunct="1">
              <a:lnSpc>
                <a:spcPts val="3000"/>
              </a:lnSpc>
              <a:spcBef>
                <a:spcPct val="0"/>
              </a:spcBef>
              <a:spcAft>
                <a:spcPct val="0"/>
              </a:spcAft>
              <a:defRPr sz="2600">
                <a:solidFill>
                  <a:schemeClr val="tx1"/>
                </a:solidFill>
                <a:latin typeface="Arial" charset="0"/>
                <a:cs typeface="Arial" charset="0"/>
              </a:defRPr>
            </a:lvl7pPr>
            <a:lvl8pPr marL="1371600" algn="l" rtl="0" eaLnBrk="1" fontAlgn="base" hangingPunct="1">
              <a:lnSpc>
                <a:spcPts val="3000"/>
              </a:lnSpc>
              <a:spcBef>
                <a:spcPct val="0"/>
              </a:spcBef>
              <a:spcAft>
                <a:spcPct val="0"/>
              </a:spcAft>
              <a:defRPr sz="2600">
                <a:solidFill>
                  <a:schemeClr val="tx1"/>
                </a:solidFill>
                <a:latin typeface="Arial" charset="0"/>
                <a:cs typeface="Arial" charset="0"/>
              </a:defRPr>
            </a:lvl8pPr>
            <a:lvl9pPr marL="1828800" algn="l" rtl="0" eaLnBrk="1" fontAlgn="base" hangingPunct="1">
              <a:lnSpc>
                <a:spcPts val="3000"/>
              </a:lnSpc>
              <a:spcBef>
                <a:spcPct val="0"/>
              </a:spcBef>
              <a:spcAft>
                <a:spcPct val="0"/>
              </a:spcAft>
              <a:defRPr sz="2600">
                <a:solidFill>
                  <a:schemeClr val="tx1"/>
                </a:solidFill>
                <a:latin typeface="Arial" charset="0"/>
                <a:cs typeface="Arial" charset="0"/>
              </a:defRPr>
            </a:lvl9pPr>
          </a:lstStyle>
          <a:p>
            <a:pPr algn="ctr">
              <a:lnSpc>
                <a:spcPct val="100000"/>
              </a:lnSpc>
              <a:defRPr/>
            </a:pPr>
            <a:r>
              <a:rPr lang="lt-LT" sz="2200" kern="0" dirty="0">
                <a:latin typeface="Calibri" panose="020F0502020204030204" pitchFamily="34" charset="0"/>
                <a:cs typeface="Calibri" panose="020F0502020204030204" pitchFamily="34" charset="0"/>
              </a:rPr>
              <a:t>ESG: „</a:t>
            </a:r>
            <a:r>
              <a:rPr lang="en-US" sz="2200" kern="0" dirty="0">
                <a:latin typeface="Calibri" panose="020F0502020204030204" pitchFamily="34" charset="0"/>
                <a:cs typeface="Calibri" panose="020F0502020204030204" pitchFamily="34" charset="0"/>
              </a:rPr>
              <a:t>The factual accuracy of a report is improved if the </a:t>
            </a:r>
            <a:r>
              <a:rPr lang="lt-LT" sz="2200" kern="0" dirty="0">
                <a:latin typeface="Calibri" panose="020F0502020204030204" pitchFamily="34" charset="0"/>
                <a:cs typeface="Calibri" panose="020F0502020204030204" pitchFamily="34" charset="0"/>
              </a:rPr>
              <a:t>I</a:t>
            </a:r>
            <a:r>
              <a:rPr lang="en-US" sz="2200" kern="0" dirty="0">
                <a:latin typeface="Calibri" panose="020F0502020204030204" pitchFamily="34" charset="0"/>
                <a:cs typeface="Calibri" panose="020F0502020204030204" pitchFamily="34" charset="0"/>
              </a:rPr>
              <a:t>nstitution is given the opportunity to point out errors of fact before the report is finali</a:t>
            </a:r>
            <a:r>
              <a:rPr lang="sr-Latn-BA" sz="2200" kern="0" dirty="0">
                <a:latin typeface="Calibri" panose="020F0502020204030204" pitchFamily="34" charset="0"/>
                <a:cs typeface="Calibri" panose="020F0502020204030204" pitchFamily="34" charset="0"/>
              </a:rPr>
              <a:t>z</a:t>
            </a:r>
            <a:r>
              <a:rPr lang="en-US" sz="2200" kern="0" dirty="0">
                <a:latin typeface="Calibri" panose="020F0502020204030204" pitchFamily="34" charset="0"/>
                <a:cs typeface="Calibri" panose="020F0502020204030204" pitchFamily="34" charset="0"/>
              </a:rPr>
              <a:t>ed.</a:t>
            </a:r>
            <a:r>
              <a:rPr lang="lt-LT" sz="2200" kern="0" dirty="0">
                <a:latin typeface="Calibri" panose="020F0502020204030204" pitchFamily="34" charset="0"/>
                <a:cs typeface="Calibri" panose="020F0502020204030204" pitchFamily="34" charset="0"/>
              </a:rPr>
              <a:t>“</a:t>
            </a:r>
            <a:r>
              <a:rPr lang="en-US" sz="2200" kern="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11927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ntraštė 1"/>
          <p:cNvSpPr>
            <a:spLocks noGrp="1"/>
          </p:cNvSpPr>
          <p:nvPr>
            <p:ph type="title"/>
          </p:nvPr>
        </p:nvSpPr>
        <p:spPr>
          <a:xfrm>
            <a:off x="1775369" y="657929"/>
            <a:ext cx="8065047" cy="1150937"/>
          </a:xfrm>
        </p:spPr>
        <p:txBody>
          <a:bodyPr/>
          <a:lstStyle/>
          <a:p>
            <a:pPr algn="ctr"/>
            <a:r>
              <a:rPr lang="en-GB" altLang="lt-LT" sz="3200" dirty="0">
                <a:latin typeface="Calibri" panose="020F0502020204030204" pitchFamily="34" charset="0"/>
                <a:cs typeface="Calibri" panose="020F0502020204030204" pitchFamily="34" charset="0"/>
              </a:rPr>
              <a:t>Target audiences of the external evaluation reports</a:t>
            </a:r>
          </a:p>
        </p:txBody>
      </p:sp>
      <p:graphicFrame>
        <p:nvGraphicFramePr>
          <p:cNvPr id="10" name="Content Placeholder 5"/>
          <p:cNvGraphicFramePr>
            <a:graphicFrameLocks/>
          </p:cNvGraphicFramePr>
          <p:nvPr>
            <p:extLst>
              <p:ext uri="{D42A27DB-BD31-4B8C-83A1-F6EECF244321}">
                <p14:modId xmlns:p14="http://schemas.microsoft.com/office/powerpoint/2010/main" val="3703919172"/>
              </p:ext>
            </p:extLst>
          </p:nvPr>
        </p:nvGraphicFramePr>
        <p:xfrm>
          <a:off x="1618939" y="1648919"/>
          <a:ext cx="8754254" cy="45163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7456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Outline</a:t>
            </a:r>
            <a:endParaRPr lang="en-GB" dirty="0"/>
          </a:p>
        </p:txBody>
      </p:sp>
      <p:sp>
        <p:nvSpPr>
          <p:cNvPr id="3" name="Content Placeholder 2"/>
          <p:cNvSpPr>
            <a:spLocks noGrp="1"/>
          </p:cNvSpPr>
          <p:nvPr>
            <p:ph idx="1"/>
          </p:nvPr>
        </p:nvSpPr>
        <p:spPr/>
        <p:txBody>
          <a:bodyPr/>
          <a:lstStyle/>
          <a:p>
            <a:r>
              <a:rPr lang="lv-LV" dirty="0" err="1" smtClean="0"/>
              <a:t>Introduction</a:t>
            </a:r>
            <a:endParaRPr lang="lv-LV" dirty="0" smtClean="0"/>
          </a:p>
          <a:p>
            <a:pPr marL="0" indent="0">
              <a:buNone/>
            </a:pPr>
            <a:endParaRPr lang="lv-LV" dirty="0" smtClean="0"/>
          </a:p>
          <a:p>
            <a:r>
              <a:rPr lang="lv-LV" dirty="0" err="1" smtClean="0"/>
              <a:t>Session</a:t>
            </a:r>
            <a:r>
              <a:rPr lang="lv-LV" dirty="0" smtClean="0"/>
              <a:t> 5: </a:t>
            </a:r>
            <a:r>
              <a:rPr lang="lv-LV" dirty="0" err="1" smtClean="0"/>
              <a:t>Writing</a:t>
            </a:r>
            <a:r>
              <a:rPr lang="lv-LV" dirty="0" smtClean="0"/>
              <a:t> </a:t>
            </a:r>
            <a:r>
              <a:rPr lang="lv-LV" dirty="0" err="1" smtClean="0"/>
              <a:t>evaluation</a:t>
            </a:r>
            <a:r>
              <a:rPr lang="lv-LV" dirty="0" smtClean="0"/>
              <a:t> </a:t>
            </a:r>
            <a:r>
              <a:rPr lang="lv-LV" dirty="0" err="1" smtClean="0"/>
              <a:t>report</a:t>
            </a:r>
            <a:endParaRPr lang="lv-LV" dirty="0" smtClean="0"/>
          </a:p>
          <a:p>
            <a:pPr marL="0" indent="0">
              <a:buNone/>
            </a:pPr>
            <a:endParaRPr lang="lv-LV" dirty="0" smtClean="0"/>
          </a:p>
          <a:p>
            <a:r>
              <a:rPr lang="lv-LV" dirty="0" err="1" smtClean="0"/>
              <a:t>Session</a:t>
            </a:r>
            <a:r>
              <a:rPr lang="lv-LV" dirty="0" smtClean="0"/>
              <a:t> </a:t>
            </a:r>
            <a:r>
              <a:rPr lang="lv-LV" dirty="0"/>
              <a:t>6</a:t>
            </a:r>
            <a:r>
              <a:rPr lang="lv-LV" dirty="0" smtClean="0"/>
              <a:t>: </a:t>
            </a:r>
            <a:r>
              <a:rPr lang="lv-LV" dirty="0" err="1" smtClean="0"/>
              <a:t>Practical</a:t>
            </a:r>
            <a:r>
              <a:rPr lang="lv-LV" dirty="0" smtClean="0"/>
              <a:t> </a:t>
            </a:r>
            <a:r>
              <a:rPr lang="lv-LV" dirty="0" err="1" smtClean="0"/>
              <a:t>exercise</a:t>
            </a:r>
            <a:r>
              <a:rPr lang="lv-LV" dirty="0" smtClean="0"/>
              <a:t> </a:t>
            </a:r>
            <a:r>
              <a:rPr lang="lv-LV" dirty="0" err="1" smtClean="0"/>
              <a:t>on</a:t>
            </a:r>
            <a:r>
              <a:rPr lang="lv-LV" dirty="0" smtClean="0"/>
              <a:t> </a:t>
            </a:r>
            <a:r>
              <a:rPr lang="lv-LV" dirty="0" err="1" smtClean="0"/>
              <a:t>how</a:t>
            </a:r>
            <a:r>
              <a:rPr lang="lv-LV" dirty="0" smtClean="0"/>
              <a:t> to </a:t>
            </a:r>
            <a:r>
              <a:rPr lang="lv-LV" dirty="0" err="1" smtClean="0"/>
              <a:t>write</a:t>
            </a:r>
            <a:r>
              <a:rPr lang="lv-LV" dirty="0" smtClean="0"/>
              <a:t> </a:t>
            </a:r>
            <a:r>
              <a:rPr lang="lv-LV" dirty="0" err="1" smtClean="0"/>
              <a:t>good</a:t>
            </a:r>
            <a:r>
              <a:rPr lang="lv-LV" dirty="0" smtClean="0"/>
              <a:t> </a:t>
            </a:r>
            <a:r>
              <a:rPr lang="lv-LV" dirty="0" err="1" smtClean="0"/>
              <a:t>recommendations</a:t>
            </a:r>
            <a:endParaRPr lang="lv-LV" dirty="0" smtClean="0"/>
          </a:p>
          <a:p>
            <a:endParaRPr lang="en-GB" dirty="0"/>
          </a:p>
        </p:txBody>
      </p:sp>
    </p:spTree>
    <p:extLst>
      <p:ext uri="{BB962C8B-B14F-4D97-AF65-F5344CB8AC3E}">
        <p14:creationId xmlns:p14="http://schemas.microsoft.com/office/powerpoint/2010/main" val="653708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smtClean="0"/>
              <a:t>Practical</a:t>
            </a:r>
            <a:r>
              <a:rPr lang="lv-LV" dirty="0" smtClean="0"/>
              <a:t> </a:t>
            </a:r>
            <a:r>
              <a:rPr lang="lv-LV" dirty="0" err="1"/>
              <a:t>exercise</a:t>
            </a:r>
            <a:r>
              <a:rPr lang="lv-LV" dirty="0"/>
              <a:t> </a:t>
            </a:r>
            <a:r>
              <a:rPr lang="lv-LV" dirty="0" err="1"/>
              <a:t>on</a:t>
            </a:r>
            <a:r>
              <a:rPr lang="lv-LV" dirty="0"/>
              <a:t> </a:t>
            </a:r>
            <a:r>
              <a:rPr lang="lv-LV" dirty="0" err="1"/>
              <a:t>how</a:t>
            </a:r>
            <a:r>
              <a:rPr lang="lv-LV" dirty="0"/>
              <a:t> to </a:t>
            </a:r>
            <a:r>
              <a:rPr lang="lv-LV" dirty="0" err="1"/>
              <a:t>write</a:t>
            </a:r>
            <a:r>
              <a:rPr lang="lv-LV" dirty="0"/>
              <a:t> </a:t>
            </a:r>
            <a:r>
              <a:rPr lang="lv-LV" dirty="0" err="1"/>
              <a:t>good</a:t>
            </a:r>
            <a:r>
              <a:rPr lang="lv-LV" dirty="0"/>
              <a:t> </a:t>
            </a:r>
            <a:r>
              <a:rPr lang="lv-LV" dirty="0" err="1"/>
              <a:t>recommendations</a:t>
            </a:r>
            <a:r>
              <a:rPr lang="lv-LV" dirty="0"/>
              <a:t/>
            </a:r>
            <a:br>
              <a:rPr lang="lv-LV" dirty="0"/>
            </a:br>
            <a:endParaRPr lang="en-GB" dirty="0"/>
          </a:p>
        </p:txBody>
      </p:sp>
      <p:sp>
        <p:nvSpPr>
          <p:cNvPr id="3" name="Text Placeholder 2"/>
          <p:cNvSpPr>
            <a:spLocks noGrp="1"/>
          </p:cNvSpPr>
          <p:nvPr>
            <p:ph type="body" idx="1"/>
          </p:nvPr>
        </p:nvSpPr>
        <p:spPr/>
        <p:txBody>
          <a:bodyPr>
            <a:normAutofit/>
          </a:bodyPr>
          <a:lstStyle/>
          <a:p>
            <a:pPr algn="ctr"/>
            <a:r>
              <a:rPr lang="lv-LV" sz="3600" dirty="0" err="1">
                <a:solidFill>
                  <a:schemeClr val="tx1"/>
                </a:solidFill>
              </a:rPr>
              <a:t>Session</a:t>
            </a:r>
            <a:r>
              <a:rPr lang="lv-LV" sz="3600" dirty="0">
                <a:solidFill>
                  <a:schemeClr val="tx1"/>
                </a:solidFill>
              </a:rPr>
              <a:t> </a:t>
            </a:r>
            <a:r>
              <a:rPr lang="lv-LV" sz="3600" dirty="0" smtClean="0">
                <a:solidFill>
                  <a:schemeClr val="tx1"/>
                </a:solidFill>
              </a:rPr>
              <a:t>6</a:t>
            </a:r>
            <a:endParaRPr lang="en-GB" sz="3600" dirty="0">
              <a:solidFill>
                <a:schemeClr val="tx1"/>
              </a:solidFill>
            </a:endParaRPr>
          </a:p>
        </p:txBody>
      </p:sp>
    </p:spTree>
    <p:extLst>
      <p:ext uri="{BB962C8B-B14F-4D97-AF65-F5344CB8AC3E}">
        <p14:creationId xmlns:p14="http://schemas.microsoft.com/office/powerpoint/2010/main" val="1463484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err="1" smtClean="0"/>
              <a:t>Key</a:t>
            </a:r>
            <a:r>
              <a:rPr lang="lv-LV" b="1" dirty="0" smtClean="0"/>
              <a:t> </a:t>
            </a:r>
            <a:r>
              <a:rPr lang="lv-LV" b="1" dirty="0" err="1" smtClean="0"/>
              <a:t>points</a:t>
            </a:r>
            <a:r>
              <a:rPr lang="lv-LV" b="1" dirty="0" smtClean="0"/>
              <a:t> </a:t>
            </a:r>
            <a:r>
              <a:rPr lang="lv-LV" b="1" dirty="0" err="1" smtClean="0"/>
              <a:t>for</a:t>
            </a:r>
            <a:r>
              <a:rPr lang="lv-LV" b="1" dirty="0" smtClean="0"/>
              <a:t> </a:t>
            </a:r>
            <a:r>
              <a:rPr lang="lv-LV" b="1" dirty="0" err="1" smtClean="0"/>
              <a:t>Experts</a:t>
            </a:r>
            <a:r>
              <a:rPr lang="lv-LV" b="1" dirty="0" smtClean="0"/>
              <a:t> </a:t>
            </a:r>
            <a:r>
              <a:rPr lang="lv-LV" b="1" dirty="0" err="1" smtClean="0"/>
              <a:t>recommendation</a:t>
            </a:r>
            <a:r>
              <a:rPr lang="lv-LV" b="1" dirty="0" smtClean="0"/>
              <a:t>:</a:t>
            </a:r>
            <a:endParaRPr lang="en-GB" b="1" dirty="0"/>
          </a:p>
        </p:txBody>
      </p:sp>
      <p:sp>
        <p:nvSpPr>
          <p:cNvPr id="3" name="Content Placeholder 2"/>
          <p:cNvSpPr>
            <a:spLocks noGrp="1"/>
          </p:cNvSpPr>
          <p:nvPr>
            <p:ph idx="1"/>
          </p:nvPr>
        </p:nvSpPr>
        <p:spPr>
          <a:xfrm>
            <a:off x="1993692" y="1622738"/>
            <a:ext cx="9510920" cy="4288484"/>
          </a:xfrm>
        </p:spPr>
        <p:txBody>
          <a:bodyPr>
            <a:normAutofit lnSpcReduction="10000"/>
          </a:bodyPr>
          <a:lstStyle/>
          <a:p>
            <a:pPr>
              <a:spcBef>
                <a:spcPts val="0"/>
              </a:spcBef>
              <a:buFont typeface="Calibri" panose="020F0502020204030204" pitchFamily="34" charset="0"/>
              <a:buChar char="!"/>
            </a:pPr>
            <a:r>
              <a:rPr lang="en-GB" dirty="0" smtClean="0"/>
              <a:t>provide </a:t>
            </a:r>
            <a:r>
              <a:rPr lang="en-GB" dirty="0"/>
              <a:t>recommendations for any identified </a:t>
            </a:r>
            <a:r>
              <a:rPr lang="en-GB" dirty="0" smtClean="0"/>
              <a:t>problem</a:t>
            </a:r>
            <a:r>
              <a:rPr lang="lv-LV" dirty="0" smtClean="0"/>
              <a:t>/ </a:t>
            </a:r>
            <a:r>
              <a:rPr lang="lv-LV" dirty="0" err="1" smtClean="0"/>
              <a:t>weakness</a:t>
            </a:r>
            <a:r>
              <a:rPr lang="en-GB" dirty="0" smtClean="0"/>
              <a:t> </a:t>
            </a:r>
            <a:r>
              <a:rPr lang="en-GB" dirty="0"/>
              <a:t>in the study </a:t>
            </a:r>
            <a:r>
              <a:rPr lang="lv-LV" dirty="0" err="1" smtClean="0"/>
              <a:t>programme</a:t>
            </a:r>
            <a:endParaRPr lang="en-GB" dirty="0"/>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en-GB" dirty="0"/>
              <a:t>understandable and measurable (can be detected if recommendation is implemented)</a:t>
            </a:r>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en-GB" dirty="0"/>
              <a:t>separated by the time required for </a:t>
            </a:r>
            <a:r>
              <a:rPr lang="lv-LV" dirty="0" err="1" smtClean="0"/>
              <a:t>implementation</a:t>
            </a:r>
            <a:r>
              <a:rPr lang="en-GB" dirty="0" smtClean="0"/>
              <a:t> </a:t>
            </a:r>
            <a:r>
              <a:rPr lang="en-GB" dirty="0"/>
              <a:t>(short-term or long-term)</a:t>
            </a:r>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en-GB" dirty="0"/>
              <a:t>make clear what it is about or </a:t>
            </a:r>
            <a:r>
              <a:rPr lang="lv-LV" dirty="0" smtClean="0"/>
              <a:t>to </a:t>
            </a:r>
            <a:r>
              <a:rPr lang="lv-LV" dirty="0" err="1" smtClean="0"/>
              <a:t>whom</a:t>
            </a:r>
            <a:r>
              <a:rPr lang="lv-LV" dirty="0" smtClean="0"/>
              <a:t> it </a:t>
            </a:r>
            <a:r>
              <a:rPr lang="lv-LV" dirty="0" err="1" smtClean="0"/>
              <a:t>is</a:t>
            </a:r>
            <a:r>
              <a:rPr lang="lv-LV" dirty="0" smtClean="0"/>
              <a:t> </a:t>
            </a:r>
            <a:r>
              <a:rPr lang="lv-LV" dirty="0" err="1" smtClean="0"/>
              <a:t>addressed</a:t>
            </a:r>
            <a:r>
              <a:rPr lang="lv-LV" dirty="0" smtClean="0"/>
              <a:t> </a:t>
            </a:r>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en-GB" dirty="0"/>
              <a:t>based on good practice in the </a:t>
            </a:r>
            <a:r>
              <a:rPr lang="lv-LV" dirty="0" err="1" smtClean="0"/>
              <a:t>field</a:t>
            </a:r>
            <a:r>
              <a:rPr lang="en-GB" dirty="0" smtClean="0"/>
              <a:t> </a:t>
            </a:r>
            <a:r>
              <a:rPr lang="en-GB" dirty="0"/>
              <a:t>and worldwide</a:t>
            </a:r>
            <a:endParaRPr lang="lv-LV" dirty="0" smtClean="0"/>
          </a:p>
          <a:p>
            <a:pPr marL="0" indent="0">
              <a:buNone/>
            </a:pPr>
            <a:endParaRPr lang="en-GB" dirty="0"/>
          </a:p>
        </p:txBody>
      </p:sp>
    </p:spTree>
    <p:extLst>
      <p:ext uri="{BB962C8B-B14F-4D97-AF65-F5344CB8AC3E}">
        <p14:creationId xmlns:p14="http://schemas.microsoft.com/office/powerpoint/2010/main" val="11193186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918" y="365125"/>
            <a:ext cx="9704882" cy="1325563"/>
          </a:xfrm>
        </p:spPr>
        <p:txBody>
          <a:bodyPr/>
          <a:lstStyle/>
          <a:p>
            <a:r>
              <a:rPr lang="lv-LV" dirty="0" err="1" smtClean="0"/>
              <a:t>Exercise</a:t>
            </a:r>
            <a:r>
              <a:rPr lang="lv-LV" dirty="0" smtClean="0"/>
              <a:t> 1</a:t>
            </a:r>
            <a:endParaRPr lang="en-GB" dirty="0"/>
          </a:p>
        </p:txBody>
      </p:sp>
      <p:sp>
        <p:nvSpPr>
          <p:cNvPr id="3" name="Content Placeholder 2"/>
          <p:cNvSpPr>
            <a:spLocks noGrp="1"/>
          </p:cNvSpPr>
          <p:nvPr>
            <p:ph idx="1"/>
          </p:nvPr>
        </p:nvSpPr>
        <p:spPr>
          <a:xfrm>
            <a:off x="2068642" y="1825625"/>
            <a:ext cx="9285157" cy="4351338"/>
          </a:xfrm>
        </p:spPr>
        <p:txBody>
          <a:bodyPr/>
          <a:lstStyle/>
          <a:p>
            <a:r>
              <a:rPr lang="lv-LV" dirty="0" err="1" smtClean="0"/>
              <a:t>Read</a:t>
            </a:r>
            <a:r>
              <a:rPr lang="lv-LV" dirty="0" smtClean="0"/>
              <a:t> </a:t>
            </a:r>
            <a:r>
              <a:rPr lang="lv-LV" dirty="0" err="1" smtClean="0"/>
              <a:t>the</a:t>
            </a:r>
            <a:r>
              <a:rPr lang="lv-LV" dirty="0" smtClean="0"/>
              <a:t> </a:t>
            </a:r>
            <a:r>
              <a:rPr lang="lv-LV" dirty="0" err="1" smtClean="0"/>
              <a:t>recommendations</a:t>
            </a:r>
            <a:r>
              <a:rPr lang="lv-LV" dirty="0" smtClean="0"/>
              <a:t> </a:t>
            </a:r>
            <a:r>
              <a:rPr lang="lv-LV" dirty="0" err="1" smtClean="0"/>
              <a:t>list</a:t>
            </a:r>
            <a:endParaRPr lang="lv-LV" dirty="0" smtClean="0"/>
          </a:p>
          <a:p>
            <a:pPr marL="0" indent="0">
              <a:buNone/>
            </a:pPr>
            <a:endParaRPr lang="lv-LV" dirty="0" smtClean="0"/>
          </a:p>
          <a:p>
            <a:r>
              <a:rPr lang="lv-LV" dirty="0" err="1" smtClean="0"/>
              <a:t>Answer</a:t>
            </a:r>
            <a:r>
              <a:rPr lang="lv-LV" dirty="0" smtClean="0"/>
              <a:t> to </a:t>
            </a:r>
            <a:r>
              <a:rPr lang="lv-LV" dirty="0" err="1" smtClean="0"/>
              <a:t>the</a:t>
            </a:r>
            <a:r>
              <a:rPr lang="lv-LV" dirty="0" smtClean="0"/>
              <a:t> </a:t>
            </a:r>
            <a:r>
              <a:rPr lang="lv-LV" dirty="0" err="1" smtClean="0"/>
              <a:t>question</a:t>
            </a:r>
            <a:r>
              <a:rPr lang="lv-LV" dirty="0" smtClean="0"/>
              <a:t>:</a:t>
            </a:r>
          </a:p>
          <a:p>
            <a:pPr lvl="1"/>
            <a:r>
              <a:rPr lang="lv-LV" sz="2800" b="1" dirty="0" err="1" smtClean="0"/>
              <a:t>Are</a:t>
            </a:r>
            <a:r>
              <a:rPr lang="lv-LV" sz="2800" b="1" dirty="0" smtClean="0"/>
              <a:t> </a:t>
            </a:r>
            <a:r>
              <a:rPr lang="lv-LV" sz="2800" b="1" dirty="0" err="1" smtClean="0"/>
              <a:t>the</a:t>
            </a:r>
            <a:r>
              <a:rPr lang="lv-LV" sz="2800" b="1" dirty="0" smtClean="0"/>
              <a:t> </a:t>
            </a:r>
            <a:r>
              <a:rPr lang="lv-LV" sz="2800" b="1" dirty="0" err="1" smtClean="0"/>
              <a:t>recommendations</a:t>
            </a:r>
            <a:r>
              <a:rPr lang="lv-LV" sz="2800" b="1" dirty="0" smtClean="0"/>
              <a:t>: </a:t>
            </a:r>
          </a:p>
          <a:p>
            <a:pPr lvl="2"/>
            <a:r>
              <a:rPr lang="lv-LV" sz="2400" b="1" dirty="0" err="1" smtClean="0"/>
              <a:t>Clear</a:t>
            </a:r>
            <a:endParaRPr lang="lv-LV" sz="2400" b="1" dirty="0" smtClean="0"/>
          </a:p>
          <a:p>
            <a:pPr lvl="2"/>
            <a:r>
              <a:rPr lang="lv-LV" sz="2400" b="1" dirty="0" err="1" smtClean="0"/>
              <a:t>Measurable</a:t>
            </a:r>
            <a:endParaRPr lang="lv-LV" sz="2400" b="1" dirty="0" smtClean="0"/>
          </a:p>
          <a:p>
            <a:pPr lvl="2"/>
            <a:r>
              <a:rPr lang="lv-LV" sz="2400" b="1" dirty="0" err="1" smtClean="0"/>
              <a:t>Is</a:t>
            </a:r>
            <a:r>
              <a:rPr lang="lv-LV" sz="2400" b="1" dirty="0" smtClean="0"/>
              <a:t> it </a:t>
            </a:r>
            <a:r>
              <a:rPr lang="lv-LV" sz="2400" b="1" dirty="0" err="1" smtClean="0"/>
              <a:t>possible</a:t>
            </a:r>
            <a:r>
              <a:rPr lang="lv-LV" sz="2400" b="1" dirty="0" smtClean="0"/>
              <a:t> to </a:t>
            </a:r>
            <a:r>
              <a:rPr lang="lv-LV" sz="2400" b="1" dirty="0" err="1" smtClean="0"/>
              <a:t>understand</a:t>
            </a:r>
            <a:r>
              <a:rPr lang="lv-LV" sz="2400" b="1" dirty="0" smtClean="0"/>
              <a:t> </a:t>
            </a:r>
            <a:r>
              <a:rPr lang="lv-LV" sz="2400" b="1" dirty="0" err="1" smtClean="0"/>
              <a:t>the</a:t>
            </a:r>
            <a:r>
              <a:rPr lang="lv-LV" sz="2400" b="1" dirty="0" smtClean="0"/>
              <a:t> </a:t>
            </a:r>
            <a:r>
              <a:rPr lang="lv-LV" sz="2400" b="1" dirty="0" err="1" smtClean="0"/>
              <a:t>term</a:t>
            </a:r>
            <a:r>
              <a:rPr lang="lv-LV" sz="2400" b="1" dirty="0" smtClean="0"/>
              <a:t> </a:t>
            </a:r>
            <a:r>
              <a:rPr lang="lv-LV" sz="2400" b="1" dirty="0" err="1" smtClean="0"/>
              <a:t>for</a:t>
            </a:r>
            <a:r>
              <a:rPr lang="lv-LV" sz="2400" b="1" dirty="0" smtClean="0"/>
              <a:t> </a:t>
            </a:r>
            <a:r>
              <a:rPr lang="lv-LV" sz="2400" b="1" dirty="0" err="1" smtClean="0"/>
              <a:t>implementation</a:t>
            </a:r>
            <a:endParaRPr lang="en-GB" sz="2400" b="1" dirty="0"/>
          </a:p>
          <a:p>
            <a:endParaRPr lang="en-GB" dirty="0"/>
          </a:p>
        </p:txBody>
      </p:sp>
    </p:spTree>
    <p:extLst>
      <p:ext uri="{BB962C8B-B14F-4D97-AF65-F5344CB8AC3E}">
        <p14:creationId xmlns:p14="http://schemas.microsoft.com/office/powerpoint/2010/main" val="2263223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Exercise</a:t>
            </a:r>
            <a:r>
              <a:rPr lang="lv-LV" dirty="0" smtClean="0"/>
              <a:t> 1: </a:t>
            </a:r>
            <a:r>
              <a:rPr lang="lv-LV" dirty="0" err="1" smtClean="0"/>
              <a:t>Is</a:t>
            </a:r>
            <a:r>
              <a:rPr lang="lv-LV" dirty="0" smtClean="0"/>
              <a:t> a </a:t>
            </a:r>
            <a:r>
              <a:rPr lang="lv-LV" dirty="0" err="1" smtClean="0"/>
              <a:t>recommendation</a:t>
            </a:r>
            <a:r>
              <a:rPr lang="lv-LV" dirty="0" smtClean="0"/>
              <a:t> </a:t>
            </a:r>
            <a:r>
              <a:rPr lang="lv-LV" dirty="0" err="1" smtClean="0"/>
              <a:t>good</a:t>
            </a:r>
            <a:r>
              <a:rPr lang="lv-LV" dirty="0"/>
              <a:t>?</a:t>
            </a:r>
            <a:endParaRPr lang="en-GB" dirty="0"/>
          </a:p>
        </p:txBody>
      </p:sp>
      <p:sp>
        <p:nvSpPr>
          <p:cNvPr id="3" name="Content Placeholder 2"/>
          <p:cNvSpPr>
            <a:spLocks noGrp="1"/>
          </p:cNvSpPr>
          <p:nvPr>
            <p:ph idx="1"/>
          </p:nvPr>
        </p:nvSpPr>
        <p:spPr>
          <a:xfrm>
            <a:off x="838199" y="1690688"/>
            <a:ext cx="10974049" cy="4904984"/>
          </a:xfrm>
        </p:spPr>
        <p:txBody>
          <a:bodyPr>
            <a:normAutofit/>
          </a:bodyPr>
          <a:lstStyle/>
          <a:p>
            <a:pPr marL="514350" lvl="0" indent="-514350">
              <a:buFont typeface="+mj-lt"/>
              <a:buAutoNum type="arabicParenR"/>
            </a:pPr>
            <a:r>
              <a:rPr lang="en-US" sz="3100" dirty="0" smtClean="0"/>
              <a:t>If </a:t>
            </a:r>
            <a:r>
              <a:rPr lang="en-US" sz="3100" dirty="0"/>
              <a:t>HEI is planning to offer the study </a:t>
            </a:r>
            <a:r>
              <a:rPr lang="en-US" sz="3100" dirty="0" err="1"/>
              <a:t>programme</a:t>
            </a:r>
            <a:r>
              <a:rPr lang="en-US" sz="3100" dirty="0"/>
              <a:t> to foreign students, the homepage information should be reviewed and better offered.</a:t>
            </a:r>
            <a:endParaRPr lang="en-GB" sz="3100" dirty="0"/>
          </a:p>
          <a:p>
            <a:pPr marL="514350" lvl="0" indent="-514350">
              <a:buFont typeface="+mj-lt"/>
              <a:buAutoNum type="arabicParenR"/>
            </a:pPr>
            <a:r>
              <a:rPr lang="en-US" sz="3100" dirty="0"/>
              <a:t>The correlation between the study learning outcomes and study course learning outcomes should be improved.</a:t>
            </a:r>
            <a:endParaRPr lang="en-GB" sz="3100" dirty="0"/>
          </a:p>
          <a:p>
            <a:pPr marL="514350" lvl="0" indent="-514350">
              <a:buFont typeface="+mj-lt"/>
              <a:buAutoNum type="arabicParenR"/>
            </a:pPr>
            <a:r>
              <a:rPr lang="en-US" sz="3100" dirty="0" smtClean="0"/>
              <a:t>Information </a:t>
            </a:r>
            <a:r>
              <a:rPr lang="en-US" sz="3100" dirty="0"/>
              <a:t>on the procedures of the quality management system should be communicated to all the interested parties.</a:t>
            </a:r>
            <a:endParaRPr lang="en-GB" sz="3100" dirty="0"/>
          </a:p>
          <a:p>
            <a:pPr marL="514350" lvl="0" indent="-514350">
              <a:buFont typeface="+mj-lt"/>
              <a:buAutoNum type="arabicParenR"/>
            </a:pPr>
            <a:r>
              <a:rPr lang="lv-LV" sz="3100" dirty="0" err="1" smtClean="0"/>
              <a:t>Subject</a:t>
            </a:r>
            <a:r>
              <a:rPr lang="en-GB" sz="3100" dirty="0" smtClean="0"/>
              <a:t> </a:t>
            </a:r>
            <a:r>
              <a:rPr lang="en-GB" sz="3100" dirty="0"/>
              <a:t>description, their alignment with learning outcomes should be improved</a:t>
            </a:r>
            <a:r>
              <a:rPr lang="en-GB" sz="3100" dirty="0" smtClean="0"/>
              <a:t>.</a:t>
            </a:r>
            <a:endParaRPr lang="en-GB" sz="3100" dirty="0"/>
          </a:p>
        </p:txBody>
      </p:sp>
    </p:spTree>
    <p:extLst>
      <p:ext uri="{BB962C8B-B14F-4D97-AF65-F5344CB8AC3E}">
        <p14:creationId xmlns:p14="http://schemas.microsoft.com/office/powerpoint/2010/main" val="961999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pPr marL="514350" lvl="0" indent="-514350">
              <a:buFont typeface="+mj-lt"/>
              <a:buAutoNum type="arabicParenR"/>
            </a:pPr>
            <a:r>
              <a:rPr lang="en-GB" dirty="0"/>
              <a:t>It would be useful to start to take this study programme on video conference base too; it would help to increase the number of students.</a:t>
            </a:r>
          </a:p>
          <a:p>
            <a:pPr marL="514350" lvl="0" indent="-514350">
              <a:buFont typeface="+mj-lt"/>
              <a:buAutoNum type="arabicParenR"/>
            </a:pPr>
            <a:r>
              <a:rPr lang="en-GB" dirty="0"/>
              <a:t>Continue to improve English language skills of the staff and students. Administration needs to motivate academic staff to participate in scientific conferences and use opportunities that the HEI offers them (free English language courses).</a:t>
            </a:r>
          </a:p>
          <a:p>
            <a:pPr marL="514350" lvl="0" indent="-514350">
              <a:buFont typeface="+mj-lt"/>
              <a:buAutoNum type="arabicParenR"/>
            </a:pPr>
            <a:r>
              <a:rPr lang="en-GB" dirty="0"/>
              <a:t>Enhance research aspects for academic staff and students’ involvement in research activities.</a:t>
            </a:r>
            <a:endParaRPr lang="lv-LV" dirty="0"/>
          </a:p>
          <a:p>
            <a:pPr marL="514350" indent="-514350">
              <a:buFont typeface="+mj-lt"/>
              <a:buAutoNum type="arabicParenR"/>
            </a:pPr>
            <a:r>
              <a:rPr lang="en-GB" dirty="0"/>
              <a:t>We recommend that the administration would review ways to motivate lecturers or replace them if the quality of their work is lacking.</a:t>
            </a:r>
          </a:p>
          <a:p>
            <a:endParaRPr lang="en-GB" dirty="0"/>
          </a:p>
        </p:txBody>
      </p:sp>
    </p:spTree>
    <p:extLst>
      <p:ext uri="{BB962C8B-B14F-4D97-AF65-F5344CB8AC3E}">
        <p14:creationId xmlns:p14="http://schemas.microsoft.com/office/powerpoint/2010/main" val="2654855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lv-LV" dirty="0" err="1"/>
              <a:t>Exercise</a:t>
            </a:r>
            <a:r>
              <a:rPr lang="lv-LV" dirty="0"/>
              <a:t> 1: </a:t>
            </a:r>
            <a:r>
              <a:rPr lang="lv-LV" dirty="0" err="1"/>
              <a:t>Is</a:t>
            </a:r>
            <a:r>
              <a:rPr lang="lv-LV" dirty="0"/>
              <a:t> </a:t>
            </a:r>
            <a:r>
              <a:rPr lang="lv-LV" dirty="0" smtClean="0"/>
              <a:t>a </a:t>
            </a:r>
            <a:r>
              <a:rPr lang="lv-LV" dirty="0" err="1" smtClean="0"/>
              <a:t>recommendation</a:t>
            </a:r>
            <a:r>
              <a:rPr lang="lv-LV" dirty="0" smtClean="0"/>
              <a:t> </a:t>
            </a:r>
            <a:r>
              <a:rPr lang="lv-LV" dirty="0" err="1"/>
              <a:t>good</a:t>
            </a:r>
            <a:r>
              <a:rPr lang="lv-LV" dirty="0"/>
              <a:t>?</a:t>
            </a:r>
            <a:endParaRPr lang="en-GB" dirty="0"/>
          </a:p>
        </p:txBody>
      </p:sp>
      <p:sp>
        <p:nvSpPr>
          <p:cNvPr id="3" name="Content Placeholder 2"/>
          <p:cNvSpPr>
            <a:spLocks noGrp="1"/>
          </p:cNvSpPr>
          <p:nvPr>
            <p:ph idx="1"/>
          </p:nvPr>
        </p:nvSpPr>
        <p:spPr>
          <a:xfrm>
            <a:off x="838199" y="1325563"/>
            <a:ext cx="10764187" cy="5165177"/>
          </a:xfrm>
        </p:spPr>
        <p:txBody>
          <a:bodyPr>
            <a:normAutofit fontScale="92500"/>
          </a:bodyPr>
          <a:lstStyle/>
          <a:p>
            <a:pPr marL="514350" lvl="0" indent="-514350">
              <a:buFont typeface="+mj-lt"/>
              <a:buAutoNum type="arabicParenR"/>
            </a:pPr>
            <a:r>
              <a:rPr lang="en-GB" dirty="0" smtClean="0"/>
              <a:t>The </a:t>
            </a:r>
            <a:r>
              <a:rPr lang="en-GB" dirty="0"/>
              <a:t>academic staff should be involved in the definition and improvement of the formal procedure of the development and improvement of the study </a:t>
            </a:r>
            <a:r>
              <a:rPr lang="lv-LV" dirty="0" err="1" smtClean="0"/>
              <a:t>subjects</a:t>
            </a:r>
            <a:r>
              <a:rPr lang="en-GB" dirty="0" smtClean="0"/>
              <a:t>.</a:t>
            </a:r>
            <a:endParaRPr lang="en-GB" dirty="0"/>
          </a:p>
          <a:p>
            <a:pPr marL="514350" lvl="0" indent="-514350">
              <a:buFont typeface="+mj-lt"/>
              <a:buAutoNum type="arabicParenR"/>
            </a:pPr>
            <a:r>
              <a:rPr lang="en-GB" dirty="0" smtClean="0"/>
              <a:t>If </a:t>
            </a:r>
            <a:r>
              <a:rPr lang="en-GB" dirty="0"/>
              <a:t>the master study programme admits students from different faculties with different previous studies, it should be ensured that gaps of some students are clearly identified before their admission and that additional courses are offered to cover these gaps and simplify the students’ integration in study programme without causing overlaps with the HEI’s own Bachelor programme in the same field.</a:t>
            </a:r>
          </a:p>
          <a:p>
            <a:pPr marL="514350" lvl="0" indent="-514350">
              <a:buFont typeface="+mj-lt"/>
              <a:buAutoNum type="arabicParenR"/>
            </a:pPr>
            <a:r>
              <a:rPr lang="en-GB" dirty="0"/>
              <a:t>Proactive strategy for </a:t>
            </a:r>
            <a:r>
              <a:rPr lang="lv-LV" dirty="0" err="1" smtClean="0"/>
              <a:t>study</a:t>
            </a:r>
            <a:r>
              <a:rPr lang="en-GB" dirty="0" smtClean="0"/>
              <a:t> program</a:t>
            </a:r>
            <a:r>
              <a:rPr lang="lv-LV" dirty="0" err="1" smtClean="0"/>
              <a:t>me</a:t>
            </a:r>
            <a:r>
              <a:rPr lang="en-GB" dirty="0" smtClean="0"/>
              <a:t> </a:t>
            </a:r>
            <a:r>
              <a:rPr lang="en-GB" dirty="0" err="1" smtClean="0"/>
              <a:t>internationali</a:t>
            </a:r>
            <a:r>
              <a:rPr lang="lv-LV" dirty="0" smtClean="0"/>
              <a:t>s</a:t>
            </a:r>
            <a:r>
              <a:rPr lang="en-GB" dirty="0" err="1" smtClean="0"/>
              <a:t>ation</a:t>
            </a:r>
            <a:r>
              <a:rPr lang="en-GB" dirty="0" smtClean="0"/>
              <a:t> </a:t>
            </a:r>
            <a:r>
              <a:rPr lang="en-GB" dirty="0"/>
              <a:t>should be developed and implemented.</a:t>
            </a:r>
          </a:p>
          <a:p>
            <a:pPr marL="514350" lvl="0" indent="-514350">
              <a:buFont typeface="+mj-lt"/>
              <a:buAutoNum type="arabicParenR"/>
            </a:pPr>
            <a:r>
              <a:rPr lang="en-GB" dirty="0" smtClean="0"/>
              <a:t>Research is very weak, HEI is only looking for directions and qualified staff.</a:t>
            </a:r>
          </a:p>
          <a:p>
            <a:endParaRPr lang="en-GB" dirty="0"/>
          </a:p>
        </p:txBody>
      </p:sp>
    </p:spTree>
    <p:extLst>
      <p:ext uri="{BB962C8B-B14F-4D97-AF65-F5344CB8AC3E}">
        <p14:creationId xmlns:p14="http://schemas.microsoft.com/office/powerpoint/2010/main" val="273560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514350" lvl="0" indent="-514350">
              <a:buFont typeface="+mj-lt"/>
              <a:buAutoNum type="arabicParenR"/>
            </a:pPr>
            <a:r>
              <a:rPr lang="en-GB" dirty="0"/>
              <a:t>Technical and didactic support for e-learning should be improved.</a:t>
            </a:r>
          </a:p>
          <a:p>
            <a:pPr marL="514350" lvl="0" indent="-514350">
              <a:buFont typeface="+mj-lt"/>
              <a:buAutoNum type="arabicParenR"/>
            </a:pPr>
            <a:r>
              <a:rPr lang="en-GB" dirty="0"/>
              <a:t>Publishing policies should be elaborated.</a:t>
            </a:r>
            <a:endParaRPr lang="lv-LV" dirty="0"/>
          </a:p>
          <a:p>
            <a:pPr marL="514350" indent="-514350">
              <a:buFont typeface="+mj-lt"/>
              <a:buAutoNum type="arabicParenR"/>
            </a:pPr>
            <a:r>
              <a:rPr lang="en-US" dirty="0"/>
              <a:t>The study </a:t>
            </a:r>
            <a:r>
              <a:rPr lang="en-US" dirty="0" err="1"/>
              <a:t>programme</a:t>
            </a:r>
            <a:r>
              <a:rPr lang="en-US" dirty="0"/>
              <a:t> management should consider the motivation instruments to involve both the students and the academic staff in mobility programs.</a:t>
            </a:r>
            <a:endParaRPr lang="en-GB" dirty="0"/>
          </a:p>
          <a:p>
            <a:pPr marL="514350" indent="-514350">
              <a:buFont typeface="+mj-lt"/>
              <a:buAutoNum type="arabicParenR"/>
            </a:pPr>
            <a:r>
              <a:rPr lang="en-GB" dirty="0"/>
              <a:t>Higher involvement of employers would be beneficial for the </a:t>
            </a:r>
            <a:r>
              <a:rPr lang="en-GB" dirty="0" smtClean="0"/>
              <a:t>profession</a:t>
            </a:r>
            <a:r>
              <a:rPr lang="lv-LV" dirty="0" smtClean="0"/>
              <a:t>a</a:t>
            </a:r>
            <a:r>
              <a:rPr lang="en-GB" dirty="0" smtClean="0"/>
              <a:t>l </a:t>
            </a:r>
            <a:r>
              <a:rPr lang="en-GB" dirty="0"/>
              <a:t>programme</a:t>
            </a:r>
            <a:r>
              <a:rPr lang="en-GB" dirty="0" smtClean="0"/>
              <a:t>.</a:t>
            </a:r>
            <a:endParaRPr lang="en-GB" dirty="0"/>
          </a:p>
        </p:txBody>
      </p:sp>
    </p:spTree>
    <p:extLst>
      <p:ext uri="{BB962C8B-B14F-4D97-AF65-F5344CB8AC3E}">
        <p14:creationId xmlns:p14="http://schemas.microsoft.com/office/powerpoint/2010/main" val="1953667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Exercise</a:t>
            </a:r>
            <a:r>
              <a:rPr lang="lv-LV" dirty="0" smtClean="0"/>
              <a:t> 2</a:t>
            </a:r>
            <a:br>
              <a:rPr lang="lv-LV" dirty="0" smtClean="0"/>
            </a:br>
            <a:r>
              <a:rPr lang="lv-LV" dirty="0" err="1" smtClean="0"/>
              <a:t>Writing</a:t>
            </a:r>
            <a:r>
              <a:rPr lang="lv-LV" dirty="0" smtClean="0"/>
              <a:t> a </a:t>
            </a:r>
            <a:r>
              <a:rPr lang="lv-LV" dirty="0" err="1" smtClean="0"/>
              <a:t>good</a:t>
            </a:r>
            <a:r>
              <a:rPr lang="lv-LV" dirty="0" smtClean="0"/>
              <a:t> </a:t>
            </a:r>
            <a:r>
              <a:rPr lang="lv-LV" dirty="0" err="1" smtClean="0"/>
              <a:t>recommendation</a:t>
            </a:r>
            <a:endParaRPr lang="en-GB" dirty="0"/>
          </a:p>
        </p:txBody>
      </p:sp>
      <p:sp>
        <p:nvSpPr>
          <p:cNvPr id="3" name="Content Placeholder 2"/>
          <p:cNvSpPr>
            <a:spLocks noGrp="1"/>
          </p:cNvSpPr>
          <p:nvPr>
            <p:ph idx="1"/>
          </p:nvPr>
        </p:nvSpPr>
        <p:spPr>
          <a:xfrm>
            <a:off x="1394085" y="2133600"/>
            <a:ext cx="10110527" cy="3919470"/>
          </a:xfrm>
        </p:spPr>
        <p:txBody>
          <a:bodyPr>
            <a:normAutofit/>
          </a:bodyPr>
          <a:lstStyle/>
          <a:p>
            <a:pPr>
              <a:lnSpc>
                <a:spcPct val="120000"/>
              </a:lnSpc>
              <a:spcBef>
                <a:spcPts val="0"/>
              </a:spcBef>
            </a:pPr>
            <a:r>
              <a:rPr lang="lv-LV" dirty="0" err="1" smtClean="0"/>
              <a:t>Each</a:t>
            </a:r>
            <a:r>
              <a:rPr lang="lv-LV" dirty="0" smtClean="0"/>
              <a:t> </a:t>
            </a:r>
            <a:r>
              <a:rPr lang="lv-LV" dirty="0" err="1" smtClean="0"/>
              <a:t>group</a:t>
            </a:r>
            <a:r>
              <a:rPr lang="lv-LV" dirty="0" smtClean="0"/>
              <a:t> </a:t>
            </a:r>
            <a:r>
              <a:rPr lang="lv-LV" dirty="0" err="1" smtClean="0"/>
              <a:t>writes</a:t>
            </a:r>
            <a:r>
              <a:rPr lang="lv-LV" dirty="0" smtClean="0"/>
              <a:t> 2 </a:t>
            </a:r>
            <a:r>
              <a:rPr lang="lv-LV" dirty="0" err="1" smtClean="0"/>
              <a:t>recommendations</a:t>
            </a:r>
            <a:r>
              <a:rPr lang="lv-LV" dirty="0" smtClean="0"/>
              <a:t> </a:t>
            </a:r>
            <a:r>
              <a:rPr lang="lv-LV" dirty="0" err="1" smtClean="0"/>
              <a:t>for</a:t>
            </a:r>
            <a:r>
              <a:rPr lang="lv-LV" dirty="0" smtClean="0"/>
              <a:t> </a:t>
            </a:r>
            <a:r>
              <a:rPr lang="lv-LV" dirty="0" err="1" smtClean="0"/>
              <a:t>the</a:t>
            </a:r>
            <a:r>
              <a:rPr lang="lv-LV" dirty="0" smtClean="0"/>
              <a:t> </a:t>
            </a:r>
            <a:r>
              <a:rPr lang="lv-LV" dirty="0" err="1" smtClean="0"/>
              <a:t>certain</a:t>
            </a:r>
            <a:r>
              <a:rPr lang="lv-LV" dirty="0" smtClean="0"/>
              <a:t> </a:t>
            </a:r>
            <a:r>
              <a:rPr lang="lv-LV" dirty="0" err="1" smtClean="0"/>
              <a:t>evaluation</a:t>
            </a:r>
            <a:r>
              <a:rPr lang="lv-LV" dirty="0" smtClean="0"/>
              <a:t> </a:t>
            </a:r>
            <a:r>
              <a:rPr lang="lv-LV" dirty="0" err="1" smtClean="0"/>
              <a:t>area</a:t>
            </a:r>
            <a:endParaRPr lang="lv-LV" dirty="0"/>
          </a:p>
          <a:p>
            <a:pPr marL="0" indent="0">
              <a:lnSpc>
                <a:spcPct val="120000"/>
              </a:lnSpc>
              <a:spcBef>
                <a:spcPts val="0"/>
              </a:spcBef>
              <a:buNone/>
            </a:pPr>
            <a:endParaRPr lang="lv-LV" dirty="0" smtClean="0"/>
          </a:p>
          <a:p>
            <a:pPr>
              <a:lnSpc>
                <a:spcPct val="120000"/>
              </a:lnSpc>
              <a:spcBef>
                <a:spcPts val="0"/>
              </a:spcBef>
            </a:pPr>
            <a:r>
              <a:rPr lang="lv-LV" dirty="0" err="1" smtClean="0"/>
              <a:t>Present</a:t>
            </a:r>
            <a:r>
              <a:rPr lang="lv-LV" dirty="0" smtClean="0"/>
              <a:t> </a:t>
            </a:r>
            <a:r>
              <a:rPr lang="lv-LV" dirty="0" err="1" smtClean="0"/>
              <a:t>your</a:t>
            </a:r>
            <a:r>
              <a:rPr lang="lv-LV" dirty="0" smtClean="0"/>
              <a:t> </a:t>
            </a:r>
            <a:r>
              <a:rPr lang="lv-LV" dirty="0" err="1" smtClean="0"/>
              <a:t>recommendations</a:t>
            </a:r>
            <a:endParaRPr lang="lv-LV" dirty="0" smtClean="0"/>
          </a:p>
          <a:p>
            <a:pPr marL="0" indent="0">
              <a:lnSpc>
                <a:spcPct val="120000"/>
              </a:lnSpc>
              <a:spcBef>
                <a:spcPts val="0"/>
              </a:spcBef>
              <a:buNone/>
            </a:pPr>
            <a:endParaRPr lang="lv-LV" dirty="0" smtClean="0"/>
          </a:p>
          <a:p>
            <a:pPr>
              <a:lnSpc>
                <a:spcPct val="120000"/>
              </a:lnSpc>
              <a:spcBef>
                <a:spcPts val="0"/>
              </a:spcBef>
            </a:pPr>
            <a:r>
              <a:rPr lang="lv-LV" dirty="0" err="1" smtClean="0"/>
              <a:t>Discussion</a:t>
            </a:r>
            <a:endParaRPr lang="lv-LV" dirty="0" smtClean="0"/>
          </a:p>
          <a:p>
            <a:pPr marL="0" lvl="0" indent="0">
              <a:lnSpc>
                <a:spcPct val="120000"/>
              </a:lnSpc>
              <a:spcBef>
                <a:spcPts val="0"/>
              </a:spcBef>
              <a:buNone/>
            </a:pPr>
            <a:endParaRPr lang="en-GB" dirty="0"/>
          </a:p>
        </p:txBody>
      </p:sp>
    </p:spTree>
    <p:extLst>
      <p:ext uri="{BB962C8B-B14F-4D97-AF65-F5344CB8AC3E}">
        <p14:creationId xmlns:p14="http://schemas.microsoft.com/office/powerpoint/2010/main" val="4163652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257" y="0"/>
            <a:ext cx="10515600" cy="1091821"/>
          </a:xfrm>
        </p:spPr>
        <p:txBody>
          <a:bodyPr/>
          <a:lstStyle/>
          <a:p>
            <a:pPr algn="ctr"/>
            <a:r>
              <a:rPr lang="lv-LV" dirty="0" err="1" smtClean="0"/>
              <a:t>General</a:t>
            </a:r>
            <a:r>
              <a:rPr lang="lv-LV" dirty="0" smtClean="0"/>
              <a:t> Steps </a:t>
            </a:r>
            <a:r>
              <a:rPr lang="lv-LV" dirty="0" err="1" smtClean="0"/>
              <a:t>of</a:t>
            </a:r>
            <a:r>
              <a:rPr lang="lv-LV" dirty="0" smtClean="0"/>
              <a:t> </a:t>
            </a:r>
            <a:r>
              <a:rPr lang="lv-LV" dirty="0" err="1" smtClean="0"/>
              <a:t>Procedures</a:t>
            </a:r>
            <a:endParaRPr lang="en-GB" dirty="0"/>
          </a:p>
        </p:txBody>
      </p:sp>
      <p:graphicFrame>
        <p:nvGraphicFramePr>
          <p:cNvPr id="3" name="Diagram 2"/>
          <p:cNvGraphicFramePr/>
          <p:nvPr>
            <p:extLst>
              <p:ext uri="{D42A27DB-BD31-4B8C-83A1-F6EECF244321}">
                <p14:modId xmlns:p14="http://schemas.microsoft.com/office/powerpoint/2010/main" val="3939112067"/>
              </p:ext>
            </p:extLst>
          </p:nvPr>
        </p:nvGraphicFramePr>
        <p:xfrm>
          <a:off x="531223" y="794327"/>
          <a:ext cx="11225348" cy="587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7330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1793459"/>
          </a:xfrm>
        </p:spPr>
        <p:txBody>
          <a:bodyPr>
            <a:noAutofit/>
          </a:bodyPr>
          <a:lstStyle/>
          <a:p>
            <a:r>
              <a:rPr lang="lt-LT" altLang="lt-LT" sz="2600" b="1" dirty="0">
                <a:latin typeface="Candara" panose="020E0502030303020204" pitchFamily="34" charset="0"/>
              </a:rPr>
              <a:t>ESG 2.6 </a:t>
            </a:r>
            <a:r>
              <a:rPr lang="en-GB" altLang="lt-LT" sz="2600" b="1" dirty="0">
                <a:latin typeface="Candara" panose="020E0502030303020204" pitchFamily="34" charset="0"/>
              </a:rPr>
              <a:t>Reporting</a:t>
            </a:r>
            <a:r>
              <a:rPr lang="lt-LT" altLang="lt-LT" sz="2600" b="1" dirty="0">
                <a:latin typeface="Candara" panose="020E0502030303020204" pitchFamily="34" charset="0"/>
              </a:rPr>
              <a:t> </a:t>
            </a:r>
            <a:r>
              <a:rPr lang="en-GB" altLang="lt-LT" sz="2600" b="1" dirty="0">
                <a:latin typeface="Candara" panose="020E0502030303020204" pitchFamily="34" charset="0"/>
              </a:rPr>
              <a:t>Standard</a:t>
            </a:r>
            <a:r>
              <a:rPr lang="en-GB" altLang="lt-LT" sz="2600" b="1" dirty="0" smtClean="0">
                <a:latin typeface="Candara" panose="020E0502030303020204" pitchFamily="34" charset="0"/>
              </a:rPr>
              <a:t>:</a:t>
            </a:r>
            <a:r>
              <a:rPr lang="lv-LV" altLang="lt-LT" sz="2600" b="1" dirty="0" smtClean="0">
                <a:latin typeface="Candara" panose="020E0502030303020204" pitchFamily="34" charset="0"/>
              </a:rPr>
              <a:t/>
            </a:r>
            <a:br>
              <a:rPr lang="lv-LV" altLang="lt-LT" sz="2600" b="1" dirty="0" smtClean="0">
                <a:latin typeface="Candara" panose="020E0502030303020204" pitchFamily="34" charset="0"/>
              </a:rPr>
            </a:br>
            <a:r>
              <a:rPr lang="en-GB" altLang="lt-LT" sz="2600" b="1" dirty="0" smtClean="0">
                <a:latin typeface="Candara" panose="020E0502030303020204" pitchFamily="34" charset="0"/>
              </a:rPr>
              <a:t> </a:t>
            </a:r>
            <a:r>
              <a:rPr lang="lt-LT" altLang="lt-LT" sz="2600" dirty="0">
                <a:latin typeface="Candara" panose="020E0502030303020204" pitchFamily="34" charset="0"/>
              </a:rPr>
              <a:t/>
            </a:r>
            <a:br>
              <a:rPr lang="lt-LT" altLang="lt-LT" sz="2600" dirty="0">
                <a:latin typeface="Candara" panose="020E0502030303020204" pitchFamily="34" charset="0"/>
              </a:rPr>
            </a:br>
            <a:r>
              <a:rPr lang="en-GB" altLang="lt-LT" sz="2600" dirty="0">
                <a:latin typeface="Candara" panose="020E0502030303020204" pitchFamily="34" charset="0"/>
              </a:rPr>
              <a:t>Full reports by the experts </a:t>
            </a:r>
            <a:r>
              <a:rPr lang="en-GB" altLang="lt-LT" sz="2600" b="1" u="sng" dirty="0">
                <a:latin typeface="Candara" panose="020E0502030303020204" pitchFamily="34" charset="0"/>
              </a:rPr>
              <a:t>should be published, clear and accessible to the academic community, external partners and other interested individuals.</a:t>
            </a:r>
            <a:endParaRPr lang="en-GB" sz="2600" b="1" u="sng" dirty="0"/>
          </a:p>
        </p:txBody>
      </p:sp>
      <p:pic>
        <p:nvPicPr>
          <p:cNvPr id="6" name="Content Placeholder 5"/>
          <p:cNvPicPr>
            <a:picLocks noGrp="1" noChangeAspect="1"/>
          </p:cNvPicPr>
          <p:nvPr>
            <p:ph idx="1"/>
          </p:nvPr>
        </p:nvPicPr>
        <p:blipFill>
          <a:blip r:embed="rId2"/>
          <a:stretch>
            <a:fillRect/>
          </a:stretch>
        </p:blipFill>
        <p:spPr>
          <a:xfrm>
            <a:off x="2092087" y="2158583"/>
            <a:ext cx="8334295" cy="4524146"/>
          </a:xfrm>
          <a:prstGeom prst="rect">
            <a:avLst/>
          </a:prstGeom>
        </p:spPr>
      </p:pic>
    </p:spTree>
    <p:extLst>
      <p:ext uri="{BB962C8B-B14F-4D97-AF65-F5344CB8AC3E}">
        <p14:creationId xmlns:p14="http://schemas.microsoft.com/office/powerpoint/2010/main" val="3811587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err="1" smtClean="0"/>
              <a:t>Writing</a:t>
            </a:r>
            <a:r>
              <a:rPr lang="lv-LV" dirty="0" smtClean="0"/>
              <a:t> </a:t>
            </a:r>
            <a:r>
              <a:rPr lang="lv-LV" dirty="0" err="1"/>
              <a:t>evaluation</a:t>
            </a:r>
            <a:r>
              <a:rPr lang="lv-LV" dirty="0"/>
              <a:t> </a:t>
            </a:r>
            <a:r>
              <a:rPr lang="lv-LV" dirty="0" err="1"/>
              <a:t>report</a:t>
            </a:r>
            <a:r>
              <a:rPr lang="lv-LV" dirty="0"/>
              <a:t/>
            </a:r>
            <a:br>
              <a:rPr lang="lv-LV" dirty="0"/>
            </a:br>
            <a:endParaRPr lang="en-GB" dirty="0"/>
          </a:p>
        </p:txBody>
      </p:sp>
      <p:sp>
        <p:nvSpPr>
          <p:cNvPr id="3" name="Text Placeholder 2"/>
          <p:cNvSpPr>
            <a:spLocks noGrp="1"/>
          </p:cNvSpPr>
          <p:nvPr>
            <p:ph type="body" idx="1"/>
          </p:nvPr>
        </p:nvSpPr>
        <p:spPr/>
        <p:txBody>
          <a:bodyPr/>
          <a:lstStyle/>
          <a:p>
            <a:pPr algn="ctr"/>
            <a:r>
              <a:rPr lang="lv-LV" sz="3400" b="1" dirty="0" err="1">
                <a:solidFill>
                  <a:schemeClr val="tx1"/>
                </a:solidFill>
              </a:rPr>
              <a:t>Session</a:t>
            </a:r>
            <a:r>
              <a:rPr lang="lv-LV" sz="3400" b="1" dirty="0">
                <a:solidFill>
                  <a:schemeClr val="tx1"/>
                </a:solidFill>
              </a:rPr>
              <a:t> 5 </a:t>
            </a:r>
            <a:endParaRPr lang="en-GB" sz="3400" b="1" dirty="0">
              <a:solidFill>
                <a:schemeClr val="tx1"/>
              </a:solidFill>
            </a:endParaRPr>
          </a:p>
        </p:txBody>
      </p:sp>
    </p:spTree>
    <p:extLst>
      <p:ext uri="{BB962C8B-B14F-4D97-AF65-F5344CB8AC3E}">
        <p14:creationId xmlns:p14="http://schemas.microsoft.com/office/powerpoint/2010/main" val="40797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272"/>
            <a:ext cx="10515600" cy="1325563"/>
          </a:xfrm>
        </p:spPr>
        <p:txBody>
          <a:bodyPr/>
          <a:lstStyle/>
          <a:p>
            <a:r>
              <a:rPr lang="lv-LV" dirty="0" err="1" smtClean="0"/>
              <a:t>Requirements</a:t>
            </a:r>
            <a:r>
              <a:rPr lang="lv-LV" dirty="0" smtClean="0"/>
              <a:t> </a:t>
            </a:r>
            <a:r>
              <a:rPr lang="lv-LV" dirty="0" err="1" smtClean="0"/>
              <a:t>set</a:t>
            </a:r>
            <a:r>
              <a:rPr lang="lv-LV" dirty="0" smtClean="0"/>
              <a:t> </a:t>
            </a:r>
            <a:r>
              <a:rPr lang="lv-LV" dirty="0" err="1" smtClean="0"/>
              <a:t>in</a:t>
            </a:r>
            <a:r>
              <a:rPr lang="lv-LV" dirty="0" smtClean="0"/>
              <a:t> </a:t>
            </a:r>
            <a:r>
              <a:rPr lang="lv-LV" dirty="0" err="1" smtClean="0"/>
              <a:t>the</a:t>
            </a:r>
            <a:r>
              <a:rPr lang="lv-LV" dirty="0" smtClean="0"/>
              <a:t> </a:t>
            </a:r>
            <a:r>
              <a:rPr lang="lv-LV" dirty="0" err="1" smtClean="0"/>
              <a:t>Methodology</a:t>
            </a:r>
            <a:endParaRPr lang="en-GB" dirty="0"/>
          </a:p>
        </p:txBody>
      </p:sp>
      <p:sp>
        <p:nvSpPr>
          <p:cNvPr id="3" name="Content Placeholder 2"/>
          <p:cNvSpPr>
            <a:spLocks noGrp="1"/>
          </p:cNvSpPr>
          <p:nvPr>
            <p:ph idx="1"/>
          </p:nvPr>
        </p:nvSpPr>
        <p:spPr>
          <a:xfrm>
            <a:off x="838200" y="1229193"/>
            <a:ext cx="10515600" cy="4947770"/>
          </a:xfrm>
        </p:spPr>
        <p:txBody>
          <a:bodyPr/>
          <a:lstStyle/>
          <a:p>
            <a:r>
              <a:rPr lang="en-GB" sz="3000" dirty="0" smtClean="0"/>
              <a:t>The joint report shall be prepared by the experts group:</a:t>
            </a:r>
            <a:endParaRPr lang="lv-LV" sz="3000" dirty="0" smtClean="0"/>
          </a:p>
          <a:p>
            <a:pPr marL="0" indent="0">
              <a:buNone/>
            </a:pPr>
            <a:endParaRPr lang="lv-LV" sz="3000" dirty="0" smtClean="0"/>
          </a:p>
          <a:p>
            <a:pPr marL="0" indent="0">
              <a:buNone/>
            </a:pPr>
            <a:endParaRPr lang="en-GB" dirty="0"/>
          </a:p>
        </p:txBody>
      </p:sp>
      <p:graphicFrame>
        <p:nvGraphicFramePr>
          <p:cNvPr id="6" name="Diagram 5"/>
          <p:cNvGraphicFramePr/>
          <p:nvPr>
            <p:extLst>
              <p:ext uri="{D42A27DB-BD31-4B8C-83A1-F6EECF244321}">
                <p14:modId xmlns:p14="http://schemas.microsoft.com/office/powerpoint/2010/main" val="356074275"/>
              </p:ext>
            </p:extLst>
          </p:nvPr>
        </p:nvGraphicFramePr>
        <p:xfrm>
          <a:off x="554636" y="1888762"/>
          <a:ext cx="11467475" cy="4616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750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369392"/>
          </a:xfrm>
        </p:spPr>
        <p:txBody>
          <a:bodyPr>
            <a:normAutofit fontScale="90000"/>
          </a:bodyPr>
          <a:lstStyle/>
          <a:p>
            <a:r>
              <a:rPr lang="lv-LV" dirty="0" err="1" smtClean="0"/>
              <a:t>Key</a:t>
            </a:r>
            <a:r>
              <a:rPr lang="lv-LV" dirty="0" smtClean="0"/>
              <a:t> </a:t>
            </a:r>
            <a:r>
              <a:rPr lang="lv-LV" dirty="0" err="1" smtClean="0"/>
              <a:t>points</a:t>
            </a:r>
            <a:r>
              <a:rPr lang="lv-LV" dirty="0" smtClean="0"/>
              <a:t> </a:t>
            </a:r>
            <a:r>
              <a:rPr lang="lv-LV" dirty="0" err="1" smtClean="0"/>
              <a:t>for</a:t>
            </a:r>
            <a:r>
              <a:rPr lang="lv-LV" dirty="0" smtClean="0"/>
              <a:t> </a:t>
            </a:r>
            <a:r>
              <a:rPr lang="lv-LV" dirty="0" err="1" smtClean="0"/>
              <a:t>writing</a:t>
            </a:r>
            <a:r>
              <a:rPr lang="lv-LV" dirty="0" smtClean="0"/>
              <a:t> </a:t>
            </a:r>
            <a:r>
              <a:rPr lang="lv-LV" dirty="0" err="1" smtClean="0"/>
              <a:t>report</a:t>
            </a:r>
            <a:r>
              <a:rPr lang="lv-LV" dirty="0" smtClean="0"/>
              <a:t>:</a:t>
            </a:r>
            <a:endParaRPr lang="en-GB" dirty="0"/>
          </a:p>
        </p:txBody>
      </p:sp>
      <p:sp>
        <p:nvSpPr>
          <p:cNvPr id="3" name="Content Placeholder 2"/>
          <p:cNvSpPr>
            <a:spLocks noGrp="1"/>
          </p:cNvSpPr>
          <p:nvPr>
            <p:ph idx="1"/>
          </p:nvPr>
        </p:nvSpPr>
        <p:spPr>
          <a:xfrm>
            <a:off x="838200" y="974361"/>
            <a:ext cx="10515600" cy="5202602"/>
          </a:xfrm>
        </p:spPr>
        <p:txBody>
          <a:bodyPr>
            <a:normAutofit fontScale="85000" lnSpcReduction="20000"/>
          </a:bodyPr>
          <a:lstStyle/>
          <a:p>
            <a:pPr algn="just"/>
            <a:r>
              <a:rPr lang="lv-LV" dirty="0" err="1"/>
              <a:t>Preparing</a:t>
            </a:r>
            <a:r>
              <a:rPr lang="lv-LV" dirty="0"/>
              <a:t> </a:t>
            </a:r>
            <a:r>
              <a:rPr lang="lv-LV" dirty="0" err="1"/>
              <a:t>the</a:t>
            </a:r>
            <a:r>
              <a:rPr lang="lv-LV" dirty="0"/>
              <a:t> </a:t>
            </a:r>
            <a:r>
              <a:rPr lang="lv-LV" dirty="0" err="1"/>
              <a:t>report</a:t>
            </a:r>
            <a:r>
              <a:rPr lang="lv-LV" dirty="0"/>
              <a:t>, </a:t>
            </a:r>
            <a:r>
              <a:rPr lang="lv-LV" dirty="0" err="1"/>
              <a:t>the</a:t>
            </a:r>
            <a:r>
              <a:rPr lang="lv-LV" dirty="0"/>
              <a:t> </a:t>
            </a:r>
            <a:r>
              <a:rPr lang="lv-LV" dirty="0" err="1"/>
              <a:t>experts</a:t>
            </a:r>
            <a:r>
              <a:rPr lang="lv-LV" dirty="0"/>
              <a:t> </a:t>
            </a:r>
            <a:r>
              <a:rPr lang="lv-LV" dirty="0" err="1"/>
              <a:t>group</a:t>
            </a:r>
            <a:r>
              <a:rPr lang="lv-LV" dirty="0"/>
              <a:t> </a:t>
            </a:r>
            <a:r>
              <a:rPr lang="lv-LV" b="1" dirty="0" err="1" smtClean="0"/>
              <a:t>shall</a:t>
            </a:r>
            <a:r>
              <a:rPr lang="lv-LV" b="1" dirty="0" smtClean="0"/>
              <a:t> </a:t>
            </a:r>
            <a:r>
              <a:rPr lang="en-GB" b="1" dirty="0" smtClean="0"/>
              <a:t>assess all evaluation criteria according to the evaluation areas</a:t>
            </a:r>
            <a:r>
              <a:rPr lang="en-GB" dirty="0" smtClean="0"/>
              <a:t> specified in the methodology</a:t>
            </a:r>
            <a:endParaRPr lang="lv-LV" dirty="0" smtClean="0"/>
          </a:p>
          <a:p>
            <a:pPr algn="just"/>
            <a:r>
              <a:rPr lang="en-GB" dirty="0" smtClean="0"/>
              <a:t>Each assessment criterion is followed by aspects which are to be taken into account when assessing the relevant criterion. </a:t>
            </a:r>
            <a:endParaRPr lang="lv-LV" dirty="0"/>
          </a:p>
          <a:p>
            <a:pPr algn="just"/>
            <a:r>
              <a:rPr lang="lv-LV" dirty="0" smtClean="0"/>
              <a:t>T</a:t>
            </a:r>
            <a:r>
              <a:rPr lang="en-GB" dirty="0" smtClean="0"/>
              <a:t>he experts group may assess other aspects which are significant for assessment of the relevant criterion.</a:t>
            </a:r>
            <a:endParaRPr lang="lv-LV" dirty="0"/>
          </a:p>
          <a:p>
            <a:pPr algn="just"/>
            <a:r>
              <a:rPr lang="en-GB" dirty="0" smtClean="0"/>
              <a:t>Assessing each criterion, the experts group shall </a:t>
            </a:r>
            <a:r>
              <a:rPr lang="en-GB" b="1" dirty="0" smtClean="0"/>
              <a:t>analyse the information available for the experts group, giving concrete examples and references </a:t>
            </a:r>
            <a:r>
              <a:rPr lang="en-GB" dirty="0" smtClean="0"/>
              <a:t>to the self-evaluation report and information obtained during the visit.</a:t>
            </a:r>
            <a:endParaRPr lang="lv-LV" dirty="0" smtClean="0"/>
          </a:p>
          <a:p>
            <a:pPr algn="just"/>
            <a:r>
              <a:rPr lang="en-GB" dirty="0" smtClean="0"/>
              <a:t>The experts group shall </a:t>
            </a:r>
            <a:r>
              <a:rPr lang="en-GB" b="1" dirty="0" smtClean="0"/>
              <a:t>analyse each criterion and make conclusions, specifying strengths and weaknesses</a:t>
            </a:r>
            <a:r>
              <a:rPr lang="en-GB" dirty="0" smtClean="0"/>
              <a:t> of the higher education institution with regard to meeting the assessment criterion in the study programme.</a:t>
            </a:r>
          </a:p>
          <a:p>
            <a:pPr algn="just"/>
            <a:r>
              <a:rPr lang="en-GB" dirty="0" smtClean="0"/>
              <a:t>Preparing its joint report about the study programme, the </a:t>
            </a:r>
            <a:r>
              <a:rPr lang="en-GB" b="1" dirty="0" smtClean="0"/>
              <a:t>experts group shall agree on the assessment. </a:t>
            </a:r>
            <a:endParaRPr lang="lv-LV" b="1" dirty="0" smtClean="0"/>
          </a:p>
          <a:p>
            <a:pPr algn="just"/>
            <a:r>
              <a:rPr lang="en-GB" dirty="0" smtClean="0"/>
              <a:t>If the opinion of experts regarding any of the criteria differs, the </a:t>
            </a:r>
            <a:r>
              <a:rPr lang="en-GB" b="1" dirty="0" smtClean="0"/>
              <a:t>different opinion shall be specified in the joint report.</a:t>
            </a:r>
          </a:p>
          <a:p>
            <a:endParaRPr lang="en-GB" dirty="0"/>
          </a:p>
        </p:txBody>
      </p:sp>
    </p:spTree>
    <p:extLst>
      <p:ext uri="{BB962C8B-B14F-4D97-AF65-F5344CB8AC3E}">
        <p14:creationId xmlns:p14="http://schemas.microsoft.com/office/powerpoint/2010/main" val="209901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704"/>
            <a:ext cx="10515600" cy="1013299"/>
          </a:xfrm>
        </p:spPr>
        <p:txBody>
          <a:bodyPr/>
          <a:lstStyle/>
          <a:p>
            <a:r>
              <a:rPr lang="lv-LV" dirty="0" err="1" smtClean="0"/>
              <a:t>Structure</a:t>
            </a:r>
            <a:r>
              <a:rPr lang="lv-LV" dirty="0" smtClean="0"/>
              <a:t> </a:t>
            </a:r>
            <a:r>
              <a:rPr lang="lv-LV" dirty="0" err="1" smtClean="0"/>
              <a:t>of</a:t>
            </a:r>
            <a:r>
              <a:rPr lang="lv-LV" dirty="0" smtClean="0"/>
              <a:t> </a:t>
            </a:r>
            <a:r>
              <a:rPr lang="lv-LV" dirty="0" err="1" smtClean="0"/>
              <a:t>Evaluation</a:t>
            </a:r>
            <a:r>
              <a:rPr lang="lv-LV" dirty="0" smtClean="0"/>
              <a:t> </a:t>
            </a:r>
            <a:r>
              <a:rPr lang="lv-LV" dirty="0" err="1" smtClean="0"/>
              <a:t>report</a:t>
            </a:r>
            <a:r>
              <a:rPr lang="lv-LV" dirty="0" smtClean="0"/>
              <a:t>:</a:t>
            </a:r>
            <a:endParaRPr lang="en-GB" dirty="0"/>
          </a:p>
        </p:txBody>
      </p:sp>
      <p:sp>
        <p:nvSpPr>
          <p:cNvPr id="3" name="Content Placeholder 2"/>
          <p:cNvSpPr>
            <a:spLocks noGrp="1"/>
          </p:cNvSpPr>
          <p:nvPr>
            <p:ph idx="1"/>
          </p:nvPr>
        </p:nvSpPr>
        <p:spPr>
          <a:xfrm>
            <a:off x="838200" y="1064525"/>
            <a:ext cx="10515600" cy="5112438"/>
          </a:xfrm>
        </p:spPr>
        <p:txBody>
          <a:bodyPr>
            <a:normAutofit/>
          </a:bodyPr>
          <a:lstStyle/>
          <a:p>
            <a:pPr marL="0" indent="0">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891624489"/>
              </p:ext>
            </p:extLst>
          </p:nvPr>
        </p:nvGraphicFramePr>
        <p:xfrm>
          <a:off x="1798820" y="1201003"/>
          <a:ext cx="8729701" cy="4975960"/>
        </p:xfrm>
        <a:graphic>
          <a:graphicData uri="http://schemas.openxmlformats.org/drawingml/2006/table">
            <a:tbl>
              <a:tblPr firstRow="1" bandRow="1">
                <a:tableStyleId>{5C22544A-7EE6-4342-B048-85BDC9FD1C3A}</a:tableStyleId>
              </a:tblPr>
              <a:tblGrid>
                <a:gridCol w="8729701">
                  <a:extLst>
                    <a:ext uri="{9D8B030D-6E8A-4147-A177-3AD203B41FA5}">
                      <a16:colId xmlns:a16="http://schemas.microsoft.com/office/drawing/2014/main" val="20000"/>
                    </a:ext>
                  </a:extLst>
                </a:gridCol>
              </a:tblGrid>
              <a:tr h="4975960">
                <a:tc>
                  <a:txBody>
                    <a:bodyPr/>
                    <a:lstStyle/>
                    <a:p>
                      <a:r>
                        <a:rPr lang="en-GB" sz="2200" b="1" cap="all" baseline="0" noProof="0" dirty="0" smtClean="0">
                          <a:solidFill>
                            <a:schemeClr val="tx1"/>
                          </a:solidFill>
                        </a:rPr>
                        <a:t>I</a:t>
                      </a:r>
                      <a:r>
                        <a:rPr lang="lv-LV" sz="2200" b="1" cap="all" baseline="0" noProof="0" dirty="0" err="1" smtClean="0">
                          <a:solidFill>
                            <a:schemeClr val="tx1"/>
                          </a:solidFill>
                        </a:rPr>
                        <a:t>nformation</a:t>
                      </a:r>
                      <a:r>
                        <a:rPr lang="lv-LV" sz="2200" b="1" cap="all" baseline="0" noProof="0" dirty="0" smtClean="0">
                          <a:solidFill>
                            <a:schemeClr val="tx1"/>
                          </a:solidFill>
                        </a:rPr>
                        <a:t> </a:t>
                      </a:r>
                      <a:r>
                        <a:rPr lang="lv-LV" sz="2200" b="1" cap="all" baseline="0" noProof="0" dirty="0" err="1" smtClean="0">
                          <a:solidFill>
                            <a:schemeClr val="tx1"/>
                          </a:solidFill>
                        </a:rPr>
                        <a:t>on</a:t>
                      </a:r>
                      <a:r>
                        <a:rPr lang="lv-LV" sz="2200" b="1" cap="all" baseline="0" noProof="0" dirty="0" smtClean="0">
                          <a:solidFill>
                            <a:schemeClr val="tx1"/>
                          </a:solidFill>
                        </a:rPr>
                        <a:t> </a:t>
                      </a:r>
                      <a:r>
                        <a:rPr lang="lv-LV" sz="2200" b="1" cap="all" baseline="0" noProof="0" dirty="0" err="1" smtClean="0">
                          <a:solidFill>
                            <a:schemeClr val="tx1"/>
                          </a:solidFill>
                        </a:rPr>
                        <a:t>evaluated</a:t>
                      </a:r>
                      <a:r>
                        <a:rPr lang="lv-LV" sz="2200" b="1" cap="all" baseline="0" noProof="0" dirty="0" smtClean="0">
                          <a:solidFill>
                            <a:schemeClr val="tx1"/>
                          </a:solidFill>
                        </a:rPr>
                        <a:t> </a:t>
                      </a:r>
                      <a:r>
                        <a:rPr lang="lv-LV" sz="2200" b="1" cap="all" baseline="0" noProof="0" dirty="0" err="1" smtClean="0">
                          <a:solidFill>
                            <a:schemeClr val="tx1"/>
                          </a:solidFill>
                        </a:rPr>
                        <a:t>study</a:t>
                      </a:r>
                      <a:r>
                        <a:rPr lang="lv-LV" sz="2200" b="1" cap="all" baseline="0" noProof="0" dirty="0" smtClean="0">
                          <a:solidFill>
                            <a:schemeClr val="tx1"/>
                          </a:solidFill>
                        </a:rPr>
                        <a:t> </a:t>
                      </a:r>
                      <a:r>
                        <a:rPr lang="lv-LV" sz="2200" b="1" cap="all" baseline="0" noProof="0" dirty="0" err="1" smtClean="0">
                          <a:solidFill>
                            <a:schemeClr val="tx1"/>
                          </a:solidFill>
                        </a:rPr>
                        <a:t>programme</a:t>
                      </a:r>
                      <a:endParaRPr lang="lv-LV" sz="2200" b="1" cap="all" baseline="0" noProof="0" dirty="0" smtClean="0">
                        <a:solidFill>
                          <a:schemeClr val="tx1"/>
                        </a:solidFill>
                      </a:endParaRPr>
                    </a:p>
                    <a:p>
                      <a:r>
                        <a:rPr lang="lv-LV" sz="2200" b="1" cap="all" baseline="0" noProof="0" dirty="0" err="1" smtClean="0">
                          <a:solidFill>
                            <a:schemeClr val="tx1"/>
                          </a:solidFill>
                        </a:rPr>
                        <a:t>Summary</a:t>
                      </a:r>
                      <a:r>
                        <a:rPr lang="lv-LV" sz="2200" b="1" cap="all" baseline="0" noProof="0" dirty="0" smtClean="0">
                          <a:solidFill>
                            <a:schemeClr val="tx1"/>
                          </a:solidFill>
                        </a:rPr>
                        <a:t> (</a:t>
                      </a:r>
                      <a:r>
                        <a:rPr lang="lv-LV" sz="2200" b="1" cap="all" baseline="0" noProof="0" dirty="0" err="1" smtClean="0">
                          <a:solidFill>
                            <a:schemeClr val="tx1"/>
                          </a:solidFill>
                        </a:rPr>
                        <a:t>of</a:t>
                      </a:r>
                      <a:r>
                        <a:rPr lang="lv-LV" sz="2200" b="1" cap="all" baseline="0" noProof="0" dirty="0" smtClean="0">
                          <a:solidFill>
                            <a:schemeClr val="tx1"/>
                          </a:solidFill>
                        </a:rPr>
                        <a:t> </a:t>
                      </a:r>
                      <a:r>
                        <a:rPr lang="lv-LV" sz="2200" b="1" cap="all" baseline="0" noProof="0" dirty="0" err="1" smtClean="0">
                          <a:solidFill>
                            <a:schemeClr val="tx1"/>
                          </a:solidFill>
                        </a:rPr>
                        <a:t>the</a:t>
                      </a:r>
                      <a:r>
                        <a:rPr lang="lv-LV" sz="2200" b="1" cap="all" baseline="0" noProof="0" dirty="0" smtClean="0">
                          <a:solidFill>
                            <a:schemeClr val="tx1"/>
                          </a:solidFill>
                        </a:rPr>
                        <a:t> </a:t>
                      </a:r>
                      <a:r>
                        <a:rPr lang="lv-LV" sz="2200" b="1" cap="all" baseline="0" noProof="0" dirty="0" err="1" smtClean="0">
                          <a:solidFill>
                            <a:schemeClr val="tx1"/>
                          </a:solidFill>
                        </a:rPr>
                        <a:t>assessment</a:t>
                      </a:r>
                      <a:r>
                        <a:rPr lang="lv-LV" sz="2200" b="1" cap="all" baseline="0" noProof="0" dirty="0" smtClean="0">
                          <a:solidFill>
                            <a:schemeClr val="tx1"/>
                          </a:solidFill>
                        </a:rPr>
                        <a:t>)</a:t>
                      </a:r>
                    </a:p>
                    <a:p>
                      <a:r>
                        <a:rPr lang="lv-LV" sz="2200" b="1" cap="all" baseline="0" noProof="0" dirty="0" err="1" smtClean="0">
                          <a:solidFill>
                            <a:schemeClr val="tx1"/>
                          </a:solidFill>
                        </a:rPr>
                        <a:t>IntrODUCTION</a:t>
                      </a:r>
                      <a:endParaRPr lang="lv-LV" sz="2200" b="1" cap="all" baseline="0" noProof="0" dirty="0" smtClean="0">
                        <a:solidFill>
                          <a:schemeClr val="tx1"/>
                        </a:solidFill>
                      </a:endParaRPr>
                    </a:p>
                    <a:p>
                      <a:endParaRPr lang="lv-LV" sz="2200" b="1" cap="all" baseline="0" noProof="0" dirty="0" smtClean="0">
                        <a:solidFill>
                          <a:schemeClr val="tx1"/>
                        </a:solidFill>
                      </a:endParaRPr>
                    </a:p>
                    <a:p>
                      <a:r>
                        <a:rPr lang="lv-LV" sz="2200" b="1" cap="all" baseline="0" noProof="0" dirty="0" smtClean="0">
                          <a:solidFill>
                            <a:schemeClr val="tx1"/>
                          </a:solidFill>
                        </a:rPr>
                        <a:t>STUDY PROGRAMME ANALYSES</a:t>
                      </a:r>
                    </a:p>
                    <a:p>
                      <a:pPr marL="342900" indent="-342900">
                        <a:buAutoNum type="arabicPeriod"/>
                      </a:pPr>
                      <a:r>
                        <a:rPr lang="lv-LV" sz="2200" b="0" noProof="0" dirty="0" err="1" smtClean="0">
                          <a:solidFill>
                            <a:schemeClr val="tx1"/>
                          </a:solidFill>
                        </a:rPr>
                        <a:t>Programme</a:t>
                      </a:r>
                      <a:r>
                        <a:rPr lang="lv-LV" sz="2200" b="0" noProof="0" dirty="0" smtClean="0">
                          <a:solidFill>
                            <a:schemeClr val="tx1"/>
                          </a:solidFill>
                        </a:rPr>
                        <a:t> a</a:t>
                      </a:r>
                      <a:r>
                        <a:rPr lang="en-GB" sz="2200" b="0" noProof="0" dirty="0" err="1" smtClean="0">
                          <a:solidFill>
                            <a:schemeClr val="tx1"/>
                          </a:solidFill>
                        </a:rPr>
                        <a:t>im</a:t>
                      </a:r>
                      <a:r>
                        <a:rPr lang="lv-LV" sz="2200" b="0" noProof="0" dirty="0" smtClean="0">
                          <a:solidFill>
                            <a:schemeClr val="tx1"/>
                          </a:solidFill>
                        </a:rPr>
                        <a:t>s</a:t>
                      </a:r>
                      <a:r>
                        <a:rPr lang="en-GB" sz="2200" b="0" noProof="0" dirty="0" smtClean="0">
                          <a:solidFill>
                            <a:schemeClr val="tx1"/>
                          </a:solidFill>
                        </a:rPr>
                        <a:t> and learning outcomes</a:t>
                      </a:r>
                      <a:endParaRPr lang="lv-LV" sz="2200" b="0" noProof="0" dirty="0" smtClean="0">
                        <a:solidFill>
                          <a:schemeClr val="tx1"/>
                        </a:solidFill>
                      </a:endParaRPr>
                    </a:p>
                    <a:p>
                      <a:pPr marL="342900" indent="-342900">
                        <a:buAutoNum type="arabicPeriod"/>
                      </a:pPr>
                      <a:r>
                        <a:rPr lang="en-GB" sz="2200" b="0" noProof="0" dirty="0" smtClean="0">
                          <a:solidFill>
                            <a:schemeClr val="tx1"/>
                          </a:solidFill>
                        </a:rPr>
                        <a:t>Curriculum design </a:t>
                      </a:r>
                    </a:p>
                    <a:p>
                      <a:pPr marL="342900" indent="-342900">
                        <a:buAutoNum type="arabicPeriod"/>
                      </a:pPr>
                      <a:r>
                        <a:rPr lang="en-GB" sz="2200" b="0" noProof="0" dirty="0" smtClean="0">
                          <a:solidFill>
                            <a:schemeClr val="tx1"/>
                          </a:solidFill>
                        </a:rPr>
                        <a:t>Teaching staff </a:t>
                      </a:r>
                    </a:p>
                    <a:p>
                      <a:pPr marL="342900" indent="-342900">
                        <a:buAutoNum type="arabicPeriod"/>
                      </a:pPr>
                      <a:r>
                        <a:rPr lang="en-GB" sz="2200" b="0" noProof="0" dirty="0" smtClean="0">
                          <a:solidFill>
                            <a:schemeClr val="tx1"/>
                          </a:solidFill>
                        </a:rPr>
                        <a:t>Facilities and learning resources </a:t>
                      </a:r>
                    </a:p>
                    <a:p>
                      <a:pPr marL="342900" indent="-342900">
                        <a:buAutoNum type="arabicPeriod"/>
                      </a:pPr>
                      <a:r>
                        <a:rPr lang="en-GB" sz="2200" b="0" noProof="0" dirty="0" smtClean="0">
                          <a:solidFill>
                            <a:schemeClr val="tx1"/>
                          </a:solidFill>
                        </a:rPr>
                        <a:t>Study process and students‘ performance assessment</a:t>
                      </a:r>
                    </a:p>
                    <a:p>
                      <a:pPr marL="342900" indent="-342900">
                        <a:buAutoNum type="arabicPeriod"/>
                      </a:pPr>
                      <a:r>
                        <a:rPr lang="en-GB" sz="2200" b="0" noProof="0" dirty="0" smtClean="0">
                          <a:solidFill>
                            <a:schemeClr val="tx1"/>
                          </a:solidFill>
                        </a:rPr>
                        <a:t>Programme </a:t>
                      </a:r>
                      <a:r>
                        <a:rPr lang="en-GB" sz="2200" b="0" noProof="0" dirty="0" err="1" smtClean="0">
                          <a:solidFill>
                            <a:schemeClr val="tx1"/>
                          </a:solidFill>
                        </a:rPr>
                        <a:t>manag</a:t>
                      </a:r>
                      <a:r>
                        <a:rPr lang="lv-LV" sz="2200" b="0" noProof="0" dirty="0" smtClean="0">
                          <a:solidFill>
                            <a:schemeClr val="tx1"/>
                          </a:solidFill>
                        </a:rPr>
                        <a:t>e</a:t>
                      </a:r>
                      <a:r>
                        <a:rPr lang="en-GB" sz="2200" b="0" noProof="0" dirty="0" err="1" smtClean="0">
                          <a:solidFill>
                            <a:schemeClr val="tx1"/>
                          </a:solidFill>
                        </a:rPr>
                        <a:t>ment</a:t>
                      </a:r>
                      <a:endParaRPr lang="lv-LV" sz="2200" b="0" noProof="0" dirty="0" smtClean="0">
                        <a:solidFill>
                          <a:schemeClr val="tx1"/>
                        </a:solidFill>
                      </a:endParaRPr>
                    </a:p>
                    <a:p>
                      <a:pPr marL="0" indent="0">
                        <a:buNone/>
                      </a:pPr>
                      <a:endParaRPr lang="lv-LV" sz="2200" b="1" noProof="0" dirty="0" smtClean="0">
                        <a:solidFill>
                          <a:schemeClr val="tx1"/>
                        </a:solidFill>
                      </a:endParaRPr>
                    </a:p>
                    <a:p>
                      <a:pPr marL="0" indent="0">
                        <a:buNone/>
                      </a:pPr>
                      <a:r>
                        <a:rPr lang="lv-LV" sz="2200" b="1" noProof="0" dirty="0" smtClean="0">
                          <a:solidFill>
                            <a:schemeClr val="tx1"/>
                          </a:solidFill>
                        </a:rPr>
                        <a:t>GENERAL ASSESSMENT</a:t>
                      </a:r>
                    </a:p>
                    <a:p>
                      <a:pPr marL="0" indent="0">
                        <a:buNone/>
                      </a:pPr>
                      <a:r>
                        <a:rPr lang="lv-LV" sz="2200" b="1" noProof="0" dirty="0" smtClean="0">
                          <a:solidFill>
                            <a:schemeClr val="tx1"/>
                          </a:solidFill>
                        </a:rPr>
                        <a:t>REMARKS OF THE EXPERTS GROUP ON THE STATE STANDARD</a:t>
                      </a:r>
                      <a:endParaRPr lang="en-GB" sz="2200" b="1" noProof="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4169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2"/>
          <p:cNvSpPr>
            <a:spLocks noGrp="1" noChangeArrowheads="1"/>
          </p:cNvSpPr>
          <p:nvPr>
            <p:ph type="title"/>
          </p:nvPr>
        </p:nvSpPr>
        <p:spPr>
          <a:xfrm>
            <a:off x="1919288" y="476250"/>
            <a:ext cx="8148637" cy="1143000"/>
          </a:xfrm>
        </p:spPr>
        <p:txBody>
          <a:bodyPr/>
          <a:lstStyle/>
          <a:p>
            <a:r>
              <a:rPr lang="en-US" altLang="lt-LT" sz="4000" dirty="0">
                <a:latin typeface="Candara" panose="020E0502030303020204" pitchFamily="34" charset="0"/>
              </a:rPr>
              <a:t>Introduction</a:t>
            </a:r>
            <a:endParaRPr lang="lt-LT" altLang="lt-LT" sz="4000" dirty="0">
              <a:latin typeface="Candara" panose="020E0502030303020204" pitchFamily="34" charset="0"/>
            </a:endParaRPr>
          </a:p>
        </p:txBody>
      </p:sp>
      <p:sp>
        <p:nvSpPr>
          <p:cNvPr id="10247" name="Rectangle 3"/>
          <p:cNvSpPr>
            <a:spLocks noGrp="1" noChangeArrowheads="1"/>
          </p:cNvSpPr>
          <p:nvPr>
            <p:ph type="body" idx="1"/>
          </p:nvPr>
        </p:nvSpPr>
        <p:spPr>
          <a:xfrm>
            <a:off x="1981200" y="1989139"/>
            <a:ext cx="8229600" cy="3240087"/>
          </a:xfrm>
        </p:spPr>
        <p:txBody>
          <a:bodyPr/>
          <a:lstStyle/>
          <a:p>
            <a:r>
              <a:rPr lang="en-US" altLang="lt-LT" sz="2600" dirty="0">
                <a:latin typeface="Candara" panose="020E0502030303020204" pitchFamily="34" charset="0"/>
              </a:rPr>
              <a:t>Information </a:t>
            </a:r>
            <a:r>
              <a:rPr lang="lv-LV" altLang="lt-LT" sz="2600" dirty="0" err="1" smtClean="0">
                <a:latin typeface="Candara" panose="020E0502030303020204" pitchFamily="34" charset="0"/>
              </a:rPr>
              <a:t>in</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line</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with</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the</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template</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provided</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by</a:t>
            </a:r>
            <a:r>
              <a:rPr lang="lv-LV" altLang="lt-LT" sz="2600" dirty="0" smtClean="0">
                <a:latin typeface="Candara" panose="020E0502030303020204" pitchFamily="34" charset="0"/>
              </a:rPr>
              <a:t> ANO</a:t>
            </a:r>
          </a:p>
          <a:p>
            <a:r>
              <a:rPr lang="lv-LV" altLang="lt-LT" sz="2600" dirty="0" err="1" smtClean="0">
                <a:latin typeface="Candara" panose="020E0502030303020204" pitchFamily="34" charset="0"/>
              </a:rPr>
              <a:t>Background</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of</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the</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evaluation</a:t>
            </a:r>
            <a:r>
              <a:rPr lang="lv-LV" altLang="lt-LT" sz="2600" dirty="0" smtClean="0">
                <a:latin typeface="Candara" panose="020E0502030303020204" pitchFamily="34" charset="0"/>
              </a:rPr>
              <a:t> process</a:t>
            </a:r>
          </a:p>
          <a:p>
            <a:r>
              <a:rPr lang="lv-LV" altLang="lt-LT" sz="2600" dirty="0" err="1" smtClean="0">
                <a:latin typeface="Candara" panose="020E0502030303020204" pitchFamily="34" charset="0"/>
              </a:rPr>
              <a:t>Expert</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group</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information</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on</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the</a:t>
            </a:r>
            <a:r>
              <a:rPr lang="lv-LV" altLang="lt-LT" sz="2600" dirty="0" smtClean="0">
                <a:latin typeface="Candara" panose="020E0502030303020204" pitchFamily="34" charset="0"/>
              </a:rPr>
              <a:t> </a:t>
            </a:r>
            <a:r>
              <a:rPr lang="lv-LV" altLang="lt-LT" sz="2600" dirty="0" err="1" smtClean="0">
                <a:latin typeface="Candara" panose="020E0502030303020204" pitchFamily="34" charset="0"/>
              </a:rPr>
              <a:t>experts</a:t>
            </a:r>
            <a:r>
              <a:rPr lang="lv-LV" altLang="lt-LT" sz="2600" dirty="0" smtClean="0">
                <a:latin typeface="Candara" panose="020E0502030303020204" pitchFamily="34" charset="0"/>
              </a:rPr>
              <a:t>)</a:t>
            </a:r>
            <a:endParaRPr lang="en-US" altLang="lt-LT" sz="2600" dirty="0">
              <a:latin typeface="Candara" panose="020E0502030303020204" pitchFamily="34" charset="0"/>
            </a:endParaRPr>
          </a:p>
          <a:p>
            <a:endParaRPr lang="lt-LT" altLang="lt-LT" sz="2400" dirty="0">
              <a:latin typeface="Candara" panose="020E0502030303020204" pitchFamily="34" charset="0"/>
            </a:endParaRPr>
          </a:p>
        </p:txBody>
      </p:sp>
    </p:spTree>
    <p:extLst>
      <p:ext uri="{BB962C8B-B14F-4D97-AF65-F5344CB8AC3E}">
        <p14:creationId xmlns:p14="http://schemas.microsoft.com/office/powerpoint/2010/main" val="4196860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907</TotalTime>
  <Words>1636</Words>
  <Application>Microsoft Office PowerPoint</Application>
  <PresentationFormat>Широкоэкранный</PresentationFormat>
  <Paragraphs>199</Paragraphs>
  <Slides>27</Slides>
  <Notes>3</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27</vt:i4>
      </vt:variant>
    </vt:vector>
  </HeadingPairs>
  <TitlesOfParts>
    <vt:vector size="34" baseType="lpstr">
      <vt:lpstr>Arial</vt:lpstr>
      <vt:lpstr>Calibri</vt:lpstr>
      <vt:lpstr>Calibri Light</vt:lpstr>
      <vt:lpstr>Candara</vt:lpstr>
      <vt:lpstr>Courier New</vt:lpstr>
      <vt:lpstr>Verdana</vt:lpstr>
      <vt:lpstr>Office Theme</vt:lpstr>
      <vt:lpstr>Training of External Reviewers</vt:lpstr>
      <vt:lpstr>Outline</vt:lpstr>
      <vt:lpstr>General Steps of Procedures</vt:lpstr>
      <vt:lpstr>ESG 2.6 Reporting Standard:   Full reports by the experts should be published, clear and accessible to the academic community, external partners and other interested individuals.</vt:lpstr>
      <vt:lpstr>Writing evaluation report </vt:lpstr>
      <vt:lpstr>Requirements set in the Methodology</vt:lpstr>
      <vt:lpstr>Key points for writing report:</vt:lpstr>
      <vt:lpstr>Structure of Evaluation report:</vt:lpstr>
      <vt:lpstr>Introduction</vt:lpstr>
      <vt:lpstr>Study programme analysis</vt:lpstr>
      <vt:lpstr>Analysis of the programme</vt:lpstr>
      <vt:lpstr>Be conscious of your language!</vt:lpstr>
      <vt:lpstr>Analysis of the programme  </vt:lpstr>
      <vt:lpstr>Example: Evaluation area 4 Facilities and learning resources</vt:lpstr>
      <vt:lpstr>Example: Evaluation area 6 Programme management</vt:lpstr>
      <vt:lpstr>Презентация PowerPoint</vt:lpstr>
      <vt:lpstr>Examples of good practice</vt:lpstr>
      <vt:lpstr>Evaluation report requires time and effort</vt:lpstr>
      <vt:lpstr>Target audiences of the external evaluation reports</vt:lpstr>
      <vt:lpstr>Practical exercise on how to write good recommendations </vt:lpstr>
      <vt:lpstr>Key points for Experts recommendation:</vt:lpstr>
      <vt:lpstr>Exercise 1</vt:lpstr>
      <vt:lpstr>Exercise 1: Is a recommendation good?</vt:lpstr>
      <vt:lpstr>Презентация PowerPoint</vt:lpstr>
      <vt:lpstr>Exercise 1: Is a recommendation good?</vt:lpstr>
      <vt:lpstr>Презентация PowerPoint</vt:lpstr>
      <vt:lpstr>Exercise 2 Writing a good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of external reviewers</dc:title>
  <dc:creator>Jolanta</dc:creator>
  <cp:lastModifiedBy>Aytac Atakishiyeva</cp:lastModifiedBy>
  <cp:revision>83</cp:revision>
  <dcterms:created xsi:type="dcterms:W3CDTF">2019-09-01T07:00:42Z</dcterms:created>
  <dcterms:modified xsi:type="dcterms:W3CDTF">2019-09-12T07:42:23Z</dcterms:modified>
</cp:coreProperties>
</file>