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5"/>
  </p:notesMasterIdLst>
  <p:sldIdLst>
    <p:sldId id="330" r:id="rId3"/>
    <p:sldId id="290" r:id="rId4"/>
    <p:sldId id="320" r:id="rId5"/>
    <p:sldId id="267" r:id="rId6"/>
    <p:sldId id="315" r:id="rId7"/>
    <p:sldId id="321" r:id="rId8"/>
    <p:sldId id="305" r:id="rId9"/>
    <p:sldId id="313" r:id="rId10"/>
    <p:sldId id="317" r:id="rId11"/>
    <p:sldId id="316" r:id="rId12"/>
    <p:sldId id="327" r:id="rId13"/>
    <p:sldId id="318" r:id="rId14"/>
    <p:sldId id="319" r:id="rId15"/>
    <p:sldId id="314" r:id="rId16"/>
    <p:sldId id="328" r:id="rId17"/>
    <p:sldId id="329" r:id="rId18"/>
    <p:sldId id="293" r:id="rId19"/>
    <p:sldId id="322" r:id="rId20"/>
    <p:sldId id="323" r:id="rId21"/>
    <p:sldId id="324" r:id="rId22"/>
    <p:sldId id="325" r:id="rId23"/>
    <p:sldId id="326" r:id="rId24"/>
    <p:sldId id="295" r:id="rId25"/>
    <p:sldId id="296" r:id="rId26"/>
    <p:sldId id="300" r:id="rId27"/>
    <p:sldId id="310" r:id="rId28"/>
    <p:sldId id="297" r:id="rId29"/>
    <p:sldId id="308" r:id="rId30"/>
    <p:sldId id="311" r:id="rId31"/>
    <p:sldId id="298" r:id="rId32"/>
    <p:sldId id="289" r:id="rId33"/>
    <p:sldId id="30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90502" autoAdjust="0"/>
  </p:normalViewPr>
  <p:slideViewPr>
    <p:cSldViewPr snapToGrid="0">
      <p:cViewPr varScale="1">
        <p:scale>
          <a:sx n="66" d="100"/>
          <a:sy n="66" d="100"/>
        </p:scale>
        <p:origin x="894" y="78"/>
      </p:cViewPr>
      <p:guideLst>
        <p:guide orient="horz" pos="2160"/>
        <p:guide pos="3840"/>
      </p:guideLst>
    </p:cSldViewPr>
  </p:slideViewPr>
  <p:notesTextViewPr>
    <p:cViewPr>
      <p:scale>
        <a:sx n="1" d="1"/>
        <a:sy n="1" d="1"/>
      </p:scale>
      <p:origin x="0" y="0"/>
    </p:cViewPr>
  </p:notesTextViewPr>
  <p:sorterViewPr>
    <p:cViewPr>
      <p:scale>
        <a:sx n="100" d="100"/>
        <a:sy n="100" d="100"/>
      </p:scale>
      <p:origin x="0" y="-410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B8A739-7757-41B4-BA0D-BB618E957BC2}" type="datetimeFigureOut">
              <a:rPr lang="en-GB" smtClean="0"/>
              <a:pPr/>
              <a:t>10/09/2019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A40411-5B31-436E-BDE0-52461E457E26}" type="slidenum">
              <a:rPr lang="en-GB" smtClean="0"/>
              <a:pPr/>
              <a:t>‹#›</a:t>
            </a:fld>
            <a:endParaRPr lang="en-GB"/>
          </a:p>
        </p:txBody>
      </p:sp>
    </p:spTree>
    <p:extLst>
      <p:ext uri="{BB962C8B-B14F-4D97-AF65-F5344CB8AC3E}">
        <p14:creationId xmlns:p14="http://schemas.microsoft.com/office/powerpoint/2010/main" val="2731808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en-US" dirty="0" smtClean="0"/>
              <a:t>The evaluation is organized abiding to the principles as below</a:t>
            </a:r>
            <a:endParaRPr lang="lt-LT" dirty="0"/>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pPr/>
              <a:t>3</a:t>
            </a:fld>
            <a:endParaRPr lang="en-GB"/>
          </a:p>
        </p:txBody>
      </p:sp>
    </p:spTree>
    <p:extLst>
      <p:ext uri="{BB962C8B-B14F-4D97-AF65-F5344CB8AC3E}">
        <p14:creationId xmlns:p14="http://schemas.microsoft.com/office/powerpoint/2010/main" val="1930181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en-US" dirty="0" smtClean="0"/>
              <a:t>The work of the expert team usually is  </a:t>
            </a:r>
            <a:r>
              <a:rPr lang="en-US" dirty="0" err="1" smtClean="0"/>
              <a:t>organised</a:t>
            </a:r>
            <a:r>
              <a:rPr lang="en-US" dirty="0" smtClean="0"/>
              <a:t> by the leader of the team, who chair</a:t>
            </a:r>
          </a:p>
          <a:p>
            <a:r>
              <a:rPr lang="en-US" dirty="0" smtClean="0"/>
              <a:t>the meetings of the team, set tasks for the team members and bear the general responsibility for the</a:t>
            </a:r>
          </a:p>
          <a:p>
            <a:r>
              <a:rPr lang="en-US" dirty="0" smtClean="0"/>
              <a:t>team’s work. </a:t>
            </a:r>
          </a:p>
          <a:p>
            <a:r>
              <a:rPr lang="en-US" dirty="0" smtClean="0"/>
              <a:t>ANO appoints the chair of the expert group whose tasks are as follows:</a:t>
            </a:r>
          </a:p>
          <a:p>
            <a:r>
              <a:rPr lang="en-US" dirty="0" smtClean="0"/>
              <a:t>-	to divide the tasks among the members of the expert group;</a:t>
            </a:r>
          </a:p>
          <a:p>
            <a:r>
              <a:rPr lang="en-US" dirty="0" smtClean="0"/>
              <a:t>-	to facilitate the work of the experts group;</a:t>
            </a:r>
          </a:p>
          <a:p>
            <a:r>
              <a:rPr lang="en-US" dirty="0" smtClean="0"/>
              <a:t>-	to chair the meetings during the site visit or nominate another expert group member;</a:t>
            </a:r>
          </a:p>
          <a:p>
            <a:r>
              <a:rPr lang="en-US" dirty="0" smtClean="0"/>
              <a:t>-	to keep to the time schedule during the site visit;</a:t>
            </a:r>
          </a:p>
          <a:p>
            <a:r>
              <a:rPr lang="en-US" dirty="0" smtClean="0"/>
              <a:t>-	to be responsible for the preparation and timely submission of the final report.</a:t>
            </a:r>
          </a:p>
          <a:p>
            <a:endParaRPr lang="lt-LT" dirty="0"/>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pPr/>
              <a:t>18</a:t>
            </a:fld>
            <a:endParaRPr lang="en-GB"/>
          </a:p>
        </p:txBody>
      </p:sp>
    </p:spTree>
    <p:extLst>
      <p:ext uri="{BB962C8B-B14F-4D97-AF65-F5344CB8AC3E}">
        <p14:creationId xmlns:p14="http://schemas.microsoft.com/office/powerpoint/2010/main" val="3381014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en-US" dirty="0" smtClean="0"/>
              <a:t>The tasks of the experts are:</a:t>
            </a:r>
          </a:p>
          <a:p>
            <a:r>
              <a:rPr lang="en-US" dirty="0" smtClean="0"/>
              <a:t>-	to be </a:t>
            </a:r>
            <a:r>
              <a:rPr lang="en-US" dirty="0" err="1" smtClean="0"/>
              <a:t>equaly</a:t>
            </a:r>
            <a:r>
              <a:rPr lang="en-US" dirty="0" smtClean="0"/>
              <a:t> involved in the expert group work;</a:t>
            </a:r>
          </a:p>
          <a:p>
            <a:r>
              <a:rPr lang="en-US" dirty="0" smtClean="0"/>
              <a:t>-	to </a:t>
            </a:r>
            <a:r>
              <a:rPr lang="en-US" dirty="0" err="1" smtClean="0"/>
              <a:t>analyse</a:t>
            </a:r>
            <a:r>
              <a:rPr lang="en-US" dirty="0" smtClean="0"/>
              <a:t> the self-evaluation report and other documents related to accreditation process;</a:t>
            </a:r>
          </a:p>
          <a:p>
            <a:r>
              <a:rPr lang="en-US" dirty="0" smtClean="0"/>
              <a:t>-	to draft preliminary comments or report before the site visit;</a:t>
            </a:r>
          </a:p>
          <a:p>
            <a:r>
              <a:rPr lang="en-US" dirty="0" smtClean="0"/>
              <a:t>-	to participate in the preparation of the agenda;</a:t>
            </a:r>
          </a:p>
          <a:p>
            <a:r>
              <a:rPr lang="en-US" dirty="0" smtClean="0"/>
              <a:t>-	to participate in compilation of the list of persons for interviews;</a:t>
            </a:r>
          </a:p>
          <a:p>
            <a:r>
              <a:rPr lang="en-US" dirty="0" smtClean="0"/>
              <a:t>-	to identify additional materials that should be requested from the higher education institution;</a:t>
            </a:r>
          </a:p>
          <a:p>
            <a:r>
              <a:rPr lang="en-US" dirty="0" smtClean="0"/>
              <a:t>-	to prepare questions for the site visit.</a:t>
            </a:r>
          </a:p>
          <a:p>
            <a:endParaRPr lang="lt-LT" dirty="0"/>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pPr/>
              <a:t>19</a:t>
            </a:fld>
            <a:endParaRPr lang="en-GB"/>
          </a:p>
        </p:txBody>
      </p:sp>
    </p:spTree>
    <p:extLst>
      <p:ext uri="{BB962C8B-B14F-4D97-AF65-F5344CB8AC3E}">
        <p14:creationId xmlns:p14="http://schemas.microsoft.com/office/powerpoint/2010/main" val="950745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en-US" dirty="0" smtClean="0"/>
              <a:t>ANO nominates the coordinator who is a staff member of ANO. The tasks of the coordinator are:</a:t>
            </a:r>
          </a:p>
          <a:p>
            <a:r>
              <a:rPr lang="en-US" dirty="0" smtClean="0"/>
              <a:t>-	to ensure smooth functioning of the evaluation process on the basis of the requirements and the timeframe provided in this document;</a:t>
            </a:r>
          </a:p>
          <a:p>
            <a:r>
              <a:rPr lang="en-US" dirty="0" smtClean="0"/>
              <a:t>-	to create the mailing group for the expert group;</a:t>
            </a:r>
          </a:p>
          <a:p>
            <a:r>
              <a:rPr lang="en-US" dirty="0" smtClean="0"/>
              <a:t>-	to outline the compliance of the study </a:t>
            </a:r>
            <a:r>
              <a:rPr lang="en-US" dirty="0" err="1" smtClean="0"/>
              <a:t>programme</a:t>
            </a:r>
            <a:r>
              <a:rPr lang="en-US" dirty="0" smtClean="0"/>
              <a:t> with the state standards on higher education, prepare the compliance statement and present it to the expert group;</a:t>
            </a:r>
          </a:p>
          <a:p>
            <a:r>
              <a:rPr lang="en-US" dirty="0" smtClean="0"/>
              <a:t>-	to prepare the agenda of the site visit in cooperation with the HIGHER EDUCATION INSTITUTION and the expert group;</a:t>
            </a:r>
          </a:p>
          <a:p>
            <a:r>
              <a:rPr lang="en-US" dirty="0" smtClean="0"/>
              <a:t>-	to prepare in cooperation with the expert group the list of people whom they would like to interview;</a:t>
            </a:r>
          </a:p>
          <a:p>
            <a:r>
              <a:rPr lang="en-US" dirty="0" smtClean="0"/>
              <a:t>-	to prepare and request the additional materials that the experts need from the institution;</a:t>
            </a:r>
          </a:p>
          <a:p>
            <a:r>
              <a:rPr lang="en-US" dirty="0" smtClean="0"/>
              <a:t>-	to participate in the site visit together with the expert group.</a:t>
            </a:r>
          </a:p>
          <a:p>
            <a:endParaRPr lang="en-US" dirty="0" smtClean="0"/>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pPr/>
              <a:t>22</a:t>
            </a:fld>
            <a:endParaRPr lang="en-GB"/>
          </a:p>
        </p:txBody>
      </p:sp>
    </p:spTree>
    <p:extLst>
      <p:ext uri="{BB962C8B-B14F-4D97-AF65-F5344CB8AC3E}">
        <p14:creationId xmlns:p14="http://schemas.microsoft.com/office/powerpoint/2010/main" val="25276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en-US" dirty="0" smtClean="0"/>
              <a:t>Evaluation often is a stressful exercise for HEIs. Therefore, review team members must have this in mind and act in a professional manner, following the rules of ethics and try to reduce the stress. </a:t>
            </a:r>
          </a:p>
          <a:p>
            <a:r>
              <a:rPr lang="en-US" dirty="0" smtClean="0"/>
              <a:t>Recommendations for chairing the meetings: </a:t>
            </a:r>
          </a:p>
          <a:p>
            <a:endParaRPr lang="en-US" dirty="0" smtClean="0"/>
          </a:p>
          <a:p>
            <a:r>
              <a:rPr lang="en-US" dirty="0" smtClean="0"/>
              <a:t>•	Welcoming everyone (short introductions);</a:t>
            </a:r>
          </a:p>
          <a:p>
            <a:r>
              <a:rPr lang="en-US" dirty="0" smtClean="0"/>
              <a:t>•	Asking all present to turn off their mobile phones;</a:t>
            </a:r>
          </a:p>
          <a:p>
            <a:r>
              <a:rPr lang="en-US" dirty="0" smtClean="0"/>
              <a:t>•	Reminding the aims of the meeting, confidentiality;</a:t>
            </a:r>
          </a:p>
          <a:p>
            <a:r>
              <a:rPr lang="en-US" dirty="0" smtClean="0"/>
              <a:t>•	Time restrictions (meetings must be finished on time and answers must be short and concise; </a:t>
            </a:r>
            <a:r>
              <a:rPr lang="en-US" dirty="0" err="1" smtClean="0"/>
              <a:t>apologising</a:t>
            </a:r>
            <a:r>
              <a:rPr lang="en-US" dirty="0" smtClean="0"/>
              <a:t> in advance for chairing strictly);</a:t>
            </a:r>
          </a:p>
          <a:p>
            <a:r>
              <a:rPr lang="en-US" dirty="0" smtClean="0"/>
              <a:t>•	Welcoming a range of views and saying that the panel prefers the whole group to speak and respond to questions;</a:t>
            </a:r>
          </a:p>
          <a:p>
            <a:r>
              <a:rPr lang="en-US" dirty="0" smtClean="0"/>
              <a:t>•	Trying to engage all participants – checking all viewpoints;</a:t>
            </a:r>
          </a:p>
          <a:p>
            <a:r>
              <a:rPr lang="en-US" dirty="0" smtClean="0"/>
              <a:t>•	Requesting further documentary information to be provided if necessary;</a:t>
            </a:r>
          </a:p>
          <a:p>
            <a:r>
              <a:rPr lang="en-US" dirty="0" smtClean="0"/>
              <a:t>•	Not jumping to conclusions directly but requiring time to reflect to arrive at balanced conclusions;</a:t>
            </a:r>
          </a:p>
          <a:p>
            <a:r>
              <a:rPr lang="en-US" dirty="0" smtClean="0"/>
              <a:t>•	Asking the participants if there are any further points they wish to mention that the panel have not discussed;</a:t>
            </a:r>
          </a:p>
          <a:p>
            <a:r>
              <a:rPr lang="en-US" dirty="0" smtClean="0"/>
              <a:t>•	Thanking everyone for participation.</a:t>
            </a:r>
          </a:p>
          <a:p>
            <a:endParaRPr lang="en-US" dirty="0" smtClean="0"/>
          </a:p>
          <a:p>
            <a:r>
              <a:rPr lang="en-US" dirty="0" smtClean="0"/>
              <a:t>Review team members may not establish an informal contact with higher education institutions being visited and with their employees in relation to issues which are or may be connected with the performance of the duties of reviewers.</a:t>
            </a:r>
          </a:p>
          <a:p>
            <a:endParaRPr lang="lt-LT" dirty="0"/>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pPr/>
              <a:t>24</a:t>
            </a:fld>
            <a:endParaRPr lang="en-GB"/>
          </a:p>
        </p:txBody>
      </p:sp>
    </p:spTree>
    <p:extLst>
      <p:ext uri="{BB962C8B-B14F-4D97-AF65-F5344CB8AC3E}">
        <p14:creationId xmlns:p14="http://schemas.microsoft.com/office/powerpoint/2010/main" val="854031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en-US" b="1" dirty="0" smtClean="0"/>
              <a:t>Different organizational cultures, different quality cultures</a:t>
            </a:r>
          </a:p>
          <a:p>
            <a:r>
              <a:rPr lang="en-US" dirty="0" smtClean="0"/>
              <a:t>The notion of “quality” can differ considerably between (and even within) different</a:t>
            </a:r>
          </a:p>
          <a:p>
            <a:r>
              <a:rPr lang="en-US" dirty="0" smtClean="0"/>
              <a:t>higher education institutions. There is not necessarily the</a:t>
            </a:r>
          </a:p>
          <a:p>
            <a:r>
              <a:rPr lang="en-US" dirty="0" smtClean="0"/>
              <a:t>“right” way to understand quality and quality assurance but there might be</a:t>
            </a:r>
          </a:p>
          <a:p>
            <a:r>
              <a:rPr lang="en-US" dirty="0" smtClean="0"/>
              <a:t>different concepts which are equally valid. The experts should be aware of this and</a:t>
            </a:r>
          </a:p>
          <a:p>
            <a:r>
              <a:rPr lang="en-US" dirty="0" smtClean="0"/>
              <a:t>of their own understanding and perception. They should try to retain a certain</a:t>
            </a:r>
          </a:p>
          <a:p>
            <a:r>
              <a:rPr lang="en-US" dirty="0" smtClean="0"/>
              <a:t>“openness of mind” which allows them to acknowledge that there might be more</a:t>
            </a:r>
          </a:p>
          <a:p>
            <a:r>
              <a:rPr lang="en-US" dirty="0" smtClean="0"/>
              <a:t>ways than just one to reach a goal.</a:t>
            </a:r>
          </a:p>
          <a:p>
            <a:r>
              <a:rPr lang="en-US" b="1" dirty="0" smtClean="0"/>
              <a:t>Being biased (prior perceptions/prejudices)</a:t>
            </a:r>
          </a:p>
          <a:p>
            <a:r>
              <a:rPr lang="en-US" dirty="0" smtClean="0"/>
              <a:t>It is natural for a human being to have prejudices or stereotype ways of thinking</a:t>
            </a:r>
          </a:p>
          <a:p>
            <a:r>
              <a:rPr lang="en-US" dirty="0" smtClean="0"/>
              <a:t>(otherwise, we would not be able to structure and understand our complex</a:t>
            </a:r>
          </a:p>
          <a:p>
            <a:r>
              <a:rPr lang="en-US" dirty="0" smtClean="0"/>
              <a:t>environment, let alone act in it). People tend to enter new situations with preset</a:t>
            </a:r>
          </a:p>
          <a:p>
            <a:r>
              <a:rPr lang="en-US" dirty="0" smtClean="0"/>
              <a:t>images in their minds that raise specific expectations. These could influence</a:t>
            </a:r>
          </a:p>
          <a:p>
            <a:r>
              <a:rPr lang="en-US" dirty="0" smtClean="0"/>
              <a:t>the way we perceive and evaluate things. The experts should be aware of the</a:t>
            </a:r>
          </a:p>
          <a:p>
            <a:r>
              <a:rPr lang="en-US" dirty="0" smtClean="0"/>
              <a:t>process of forming judgments and they should be able to reflect these processes. </a:t>
            </a:r>
          </a:p>
          <a:p>
            <a:r>
              <a:rPr lang="en-US" b="1" dirty="0" smtClean="0"/>
              <a:t>Intercultural awareness/Intercultural communication</a:t>
            </a:r>
          </a:p>
          <a:p>
            <a:r>
              <a:rPr lang="en-US" dirty="0" smtClean="0"/>
              <a:t>The target group of the experts who should be able to take</a:t>
            </a:r>
          </a:p>
          <a:p>
            <a:r>
              <a:rPr lang="en-US" dirty="0" smtClean="0"/>
              <a:t>part in quality assurance procedures in more than just one national system across</a:t>
            </a:r>
          </a:p>
          <a:p>
            <a:r>
              <a:rPr lang="en-US" dirty="0" smtClean="0"/>
              <a:t>Europe. They will have to work together with representatives of universities, other</a:t>
            </a:r>
          </a:p>
          <a:p>
            <a:r>
              <a:rPr lang="en-US" dirty="0" smtClean="0"/>
              <a:t>panel members etc. who might have different cultural backgrounds and different</a:t>
            </a:r>
          </a:p>
          <a:p>
            <a:r>
              <a:rPr lang="en-US" dirty="0" smtClean="0"/>
              <a:t>mother tongues. In intercultural settings, the ability to “meta-communicate” is essential. The</a:t>
            </a:r>
          </a:p>
          <a:p>
            <a:r>
              <a:rPr lang="en-US" dirty="0" smtClean="0"/>
              <a:t>experts should not take everything for granted or consider situations and</a:t>
            </a:r>
          </a:p>
          <a:p>
            <a:r>
              <a:rPr lang="en-US" dirty="0" smtClean="0"/>
              <a:t>intentions to be self-evident. Instead, they should be able to act in a careful,</a:t>
            </a:r>
          </a:p>
          <a:p>
            <a:r>
              <a:rPr lang="en-US" dirty="0" smtClean="0"/>
              <a:t>attentive and emphatic way and to develop a meta-perspective on their own</a:t>
            </a:r>
          </a:p>
          <a:p>
            <a:r>
              <a:rPr lang="en-US" dirty="0" err="1" smtClean="0"/>
              <a:t>behaviour</a:t>
            </a:r>
            <a:r>
              <a:rPr lang="en-US" dirty="0" smtClean="0"/>
              <a:t> (role distance). </a:t>
            </a:r>
            <a:endParaRPr lang="lt-LT" dirty="0"/>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pPr/>
              <a:t>25</a:t>
            </a:fld>
            <a:endParaRPr lang="en-GB"/>
          </a:p>
        </p:txBody>
      </p:sp>
    </p:spTree>
    <p:extLst>
      <p:ext uri="{BB962C8B-B14F-4D97-AF65-F5344CB8AC3E}">
        <p14:creationId xmlns:p14="http://schemas.microsoft.com/office/powerpoint/2010/main" val="1478250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en-US" dirty="0" smtClean="0"/>
              <a:t>Expert groups are often said to be the backbone of external quality assurance. The</a:t>
            </a:r>
          </a:p>
          <a:p>
            <a:r>
              <a:rPr lang="en-US" dirty="0" smtClean="0"/>
              <a:t>interdependence between the quality of the procedure and the quality of the</a:t>
            </a:r>
          </a:p>
          <a:p>
            <a:r>
              <a:rPr lang="en-US" dirty="0" smtClean="0"/>
              <a:t>team members is obvious: however excellent the standards and procedures may</a:t>
            </a:r>
          </a:p>
          <a:p>
            <a:r>
              <a:rPr lang="en-US" dirty="0" smtClean="0"/>
              <a:t>be designed, if the experts are not acquainted with the application of these standards, the</a:t>
            </a:r>
          </a:p>
          <a:p>
            <a:r>
              <a:rPr lang="en-US" dirty="0" smtClean="0"/>
              <a:t>quality of the procedure may suffer considerably. </a:t>
            </a:r>
          </a:p>
          <a:p>
            <a:r>
              <a:rPr lang="en-US" dirty="0" smtClean="0"/>
              <a:t>The experts group</a:t>
            </a:r>
            <a:r>
              <a:rPr lang="en-US" baseline="0" dirty="0" smtClean="0"/>
              <a:t> analyses beforehand the self-evaluation report and other documents;</a:t>
            </a:r>
          </a:p>
          <a:p>
            <a:r>
              <a:rPr lang="en-US" baseline="0" dirty="0" smtClean="0"/>
              <a:t>identifies the issues to be looked into during the site visit and prepares questions for the site visit;</a:t>
            </a:r>
          </a:p>
          <a:p>
            <a:r>
              <a:rPr lang="en-US" baseline="0" dirty="0" smtClean="0"/>
              <a:t>takes part in the site visit according to the agreed agenda;</a:t>
            </a:r>
          </a:p>
          <a:p>
            <a:r>
              <a:rPr lang="en-US" baseline="0" dirty="0" smtClean="0"/>
              <a:t>may request additional information or documents that are necessary for evaluation of study </a:t>
            </a:r>
            <a:r>
              <a:rPr lang="en-US" baseline="0" dirty="0" err="1" smtClean="0"/>
              <a:t>programme</a:t>
            </a:r>
            <a:r>
              <a:rPr lang="en-US" baseline="0" dirty="0" smtClean="0"/>
              <a:t>;</a:t>
            </a:r>
          </a:p>
          <a:p>
            <a:r>
              <a:rPr lang="en-US" baseline="0" dirty="0" smtClean="0"/>
              <a:t>discusses the findings of the site visit;</a:t>
            </a:r>
          </a:p>
          <a:p>
            <a:r>
              <a:rPr lang="en-US" baseline="0" dirty="0" smtClean="0"/>
              <a:t>compiles the final report.</a:t>
            </a:r>
          </a:p>
          <a:p>
            <a:r>
              <a:rPr lang="en-US" dirty="0" smtClean="0"/>
              <a:t>The site visit consists of the following:</a:t>
            </a:r>
          </a:p>
          <a:p>
            <a:r>
              <a:rPr lang="en-US" dirty="0" smtClean="0"/>
              <a:t>1)	interviews with:</a:t>
            </a:r>
          </a:p>
          <a:p>
            <a:r>
              <a:rPr lang="en-US" dirty="0" smtClean="0"/>
              <a:t>-	the management staff of the institution or its unit;</a:t>
            </a:r>
          </a:p>
          <a:p>
            <a:r>
              <a:rPr lang="en-US" dirty="0" smtClean="0"/>
              <a:t>-	the self-evaluation group of the study </a:t>
            </a:r>
            <a:r>
              <a:rPr lang="en-US" dirty="0" err="1" smtClean="0"/>
              <a:t>programme</a:t>
            </a:r>
            <a:r>
              <a:rPr lang="en-US" dirty="0" smtClean="0"/>
              <a:t>;</a:t>
            </a:r>
          </a:p>
          <a:p>
            <a:r>
              <a:rPr lang="en-US" dirty="0" smtClean="0"/>
              <a:t>-	members of the teaching staff of the study </a:t>
            </a:r>
            <a:r>
              <a:rPr lang="en-US" dirty="0" err="1" smtClean="0"/>
              <a:t>programme</a:t>
            </a:r>
            <a:r>
              <a:rPr lang="en-US" dirty="0" smtClean="0"/>
              <a:t>;</a:t>
            </a:r>
          </a:p>
          <a:p>
            <a:r>
              <a:rPr lang="en-US" dirty="0" smtClean="0"/>
              <a:t>-	students;</a:t>
            </a:r>
          </a:p>
          <a:p>
            <a:r>
              <a:rPr lang="en-US" dirty="0" smtClean="0"/>
              <a:t>-	graduates;</a:t>
            </a:r>
          </a:p>
          <a:p>
            <a:r>
              <a:rPr lang="en-US" dirty="0" smtClean="0"/>
              <a:t>-	representatives of employers.</a:t>
            </a:r>
          </a:p>
          <a:p>
            <a:r>
              <a:rPr lang="en-US" dirty="0" smtClean="0"/>
              <a:t>2) the visit to the higher education institution's facilities (classrooms, laboratories, library etc.)</a:t>
            </a:r>
          </a:p>
          <a:p>
            <a:r>
              <a:rPr lang="en-US" dirty="0" smtClean="0"/>
              <a:t>3) the learning resources of the study </a:t>
            </a:r>
            <a:r>
              <a:rPr lang="en-US" dirty="0" err="1" smtClean="0"/>
              <a:t>programme</a:t>
            </a:r>
            <a:r>
              <a:rPr lang="en-US" dirty="0" smtClean="0"/>
              <a:t> (including digital ones), students’ term papers and final thesis, examination material, methodologies developed by the higher education institution and other documents;</a:t>
            </a:r>
          </a:p>
          <a:p>
            <a:r>
              <a:rPr lang="en-US" dirty="0" smtClean="0"/>
              <a:t>4) the observation of educational activities (lectures, seminars, practical training etc.).</a:t>
            </a:r>
          </a:p>
          <a:p>
            <a:endParaRPr lang="lt-LT" dirty="0"/>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pPr/>
              <a:t>4</a:t>
            </a:fld>
            <a:endParaRPr lang="en-GB"/>
          </a:p>
        </p:txBody>
      </p:sp>
    </p:spTree>
    <p:extLst>
      <p:ext uri="{BB962C8B-B14F-4D97-AF65-F5344CB8AC3E}">
        <p14:creationId xmlns:p14="http://schemas.microsoft.com/office/powerpoint/2010/main" val="2247396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en-US" dirty="0" smtClean="0"/>
              <a:t>The site visit has a number of key functions</a:t>
            </a:r>
            <a:endParaRPr lang="lt-LT" dirty="0"/>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pPr/>
              <a:t>5</a:t>
            </a:fld>
            <a:endParaRPr lang="en-GB"/>
          </a:p>
        </p:txBody>
      </p:sp>
    </p:spTree>
    <p:extLst>
      <p:ext uri="{BB962C8B-B14F-4D97-AF65-F5344CB8AC3E}">
        <p14:creationId xmlns:p14="http://schemas.microsoft.com/office/powerpoint/2010/main" val="1376169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en-US" dirty="0" smtClean="0"/>
              <a:t>All these sources should be used to verify the information presented before the site visit in the SER and provide a supplementary source of evidence with which to assess the HEI compliance with the set criteria.</a:t>
            </a:r>
          </a:p>
          <a:p>
            <a:endParaRPr lang="en-US" dirty="0" smtClean="0"/>
          </a:p>
          <a:p>
            <a:r>
              <a:rPr lang="en-US" dirty="0" smtClean="0"/>
              <a:t>The experts are responsible for identifying additional documents which are needed for fact and evidence based objective evaluation. Notes taken during the meetings of the site visit as well as final evaluation reports are prepared by the experts.</a:t>
            </a:r>
          </a:p>
          <a:p>
            <a:endParaRPr lang="en-US" dirty="0" smtClean="0"/>
          </a:p>
          <a:p>
            <a:r>
              <a:rPr lang="en-US" dirty="0" smtClean="0"/>
              <a:t>The site visit is conducted in English (usually with services of interpreter). The site visit concludes with a final de-briefing meeting involving the expert team members and staff of the HEI. The expert team outlines the opinion on the main positive aspects of the study </a:t>
            </a:r>
            <a:r>
              <a:rPr lang="en-US" dirty="0" err="1" smtClean="0"/>
              <a:t>programme</a:t>
            </a:r>
            <a:r>
              <a:rPr lang="en-US" dirty="0" smtClean="0"/>
              <a:t> and areas of improvement (strictly avoiding to identify the judgment on grading and on exact accreditation period).</a:t>
            </a:r>
          </a:p>
          <a:p>
            <a:endParaRPr lang="en-US" dirty="0" smtClean="0"/>
          </a:p>
          <a:p>
            <a:endParaRPr lang="lt-LT" dirty="0"/>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pPr/>
              <a:t>6</a:t>
            </a:fld>
            <a:endParaRPr lang="en-GB"/>
          </a:p>
        </p:txBody>
      </p:sp>
    </p:spTree>
    <p:extLst>
      <p:ext uri="{BB962C8B-B14F-4D97-AF65-F5344CB8AC3E}">
        <p14:creationId xmlns:p14="http://schemas.microsoft.com/office/powerpoint/2010/main" val="9380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en-US" dirty="0" smtClean="0"/>
              <a:t>Code of Ethics describes the values, principles and rules of conduct that are considered appropriate. </a:t>
            </a:r>
          </a:p>
          <a:p>
            <a:r>
              <a:rPr lang="en-US" dirty="0" smtClean="0"/>
              <a:t>Review team members should have knowledge in the field he/she is going to evaluate. All documents (HE system, methodologies, legal requirements, etc.) provided to the experts and should be studied carefully in order to prepare well for the evaluation task.</a:t>
            </a:r>
          </a:p>
          <a:p>
            <a:r>
              <a:rPr lang="en-US" dirty="0" smtClean="0"/>
              <a:t>Review team members should have ability to work in a team: effectively communicate with other team members to come to common conclusion; as well as communicate with HEI to open possibilities for their improvement. </a:t>
            </a:r>
          </a:p>
          <a:p>
            <a:endParaRPr lang="lt-LT" dirty="0"/>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pPr/>
              <a:t>8</a:t>
            </a:fld>
            <a:endParaRPr lang="en-GB"/>
          </a:p>
        </p:txBody>
      </p:sp>
    </p:spTree>
    <p:extLst>
      <p:ext uri="{BB962C8B-B14F-4D97-AF65-F5344CB8AC3E}">
        <p14:creationId xmlns:p14="http://schemas.microsoft.com/office/powerpoint/2010/main" val="1371080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en-US" dirty="0" smtClean="0"/>
              <a:t>The higher education institution must not influence the experts decision in anyway and any situations of possible influence should be eliminated (presents, participation in dinners of the experts group).</a:t>
            </a:r>
            <a:endParaRPr lang="lt-LT" dirty="0"/>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pPr/>
              <a:t>10</a:t>
            </a:fld>
            <a:endParaRPr lang="en-GB"/>
          </a:p>
        </p:txBody>
      </p:sp>
    </p:spTree>
    <p:extLst>
      <p:ext uri="{BB962C8B-B14F-4D97-AF65-F5344CB8AC3E}">
        <p14:creationId xmlns:p14="http://schemas.microsoft.com/office/powerpoint/2010/main" val="549894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a:lnSpc>
                <a:spcPct val="115000"/>
              </a:lnSpc>
              <a:spcAft>
                <a:spcPts val="0"/>
              </a:spcAft>
            </a:pPr>
            <a:r>
              <a:rPr lang="en-GB" sz="1200" dirty="0" smtClean="0">
                <a:effectLst/>
                <a:latin typeface="Cambria"/>
                <a:ea typeface="Calibri"/>
                <a:cs typeface="Times New Roman"/>
              </a:rPr>
              <a:t>Lawfulness - Fully observe and comply with pertinent laws and other legal regulations.</a:t>
            </a:r>
            <a:endParaRPr lang="lt-LT" sz="1100" dirty="0" smtClean="0">
              <a:effectLst/>
              <a:latin typeface="+mn-lt"/>
              <a:ea typeface="Calibri"/>
              <a:cs typeface="Times New Roman"/>
            </a:endParaRPr>
          </a:p>
          <a:p>
            <a:pPr>
              <a:lnSpc>
                <a:spcPct val="115000"/>
              </a:lnSpc>
              <a:spcAft>
                <a:spcPts val="0"/>
              </a:spcAft>
            </a:pPr>
            <a:r>
              <a:rPr lang="en-GB" sz="1200" dirty="0" smtClean="0">
                <a:effectLst/>
                <a:latin typeface="Cambria"/>
                <a:ea typeface="Calibri"/>
                <a:cs typeface="Times New Roman"/>
              </a:rPr>
              <a:t>Transparency - Work pursuant to procedures, professional requirements and detailed guidelines, evaluation principles, as well as other internal rules. Members shall always be able to provide the reasons for their opinions.</a:t>
            </a:r>
            <a:endParaRPr lang="lt-LT" sz="1100" dirty="0" smtClean="0">
              <a:effectLst/>
              <a:latin typeface="+mn-lt"/>
              <a:ea typeface="Calibri"/>
              <a:cs typeface="Times New Roman"/>
            </a:endParaRPr>
          </a:p>
          <a:p>
            <a:pPr>
              <a:lnSpc>
                <a:spcPct val="115000"/>
              </a:lnSpc>
              <a:spcAft>
                <a:spcPts val="0"/>
              </a:spcAft>
            </a:pPr>
            <a:r>
              <a:rPr lang="en-GB" sz="1200" dirty="0" smtClean="0">
                <a:effectLst/>
                <a:latin typeface="Cambria"/>
                <a:ea typeface="Calibri"/>
                <a:cs typeface="Times New Roman"/>
              </a:rPr>
              <a:t>Accountability - Bear personal responsibility for their statements and opinions and can attest to their compliance with applicable legal regulations, internal rules and code of ethics.</a:t>
            </a:r>
            <a:endParaRPr lang="lt-LT" sz="1100" dirty="0" smtClean="0">
              <a:effectLst/>
              <a:latin typeface="+mn-lt"/>
              <a:ea typeface="Calibri"/>
              <a:cs typeface="Times New Roman"/>
            </a:endParaRPr>
          </a:p>
          <a:p>
            <a:pPr>
              <a:lnSpc>
                <a:spcPct val="115000"/>
              </a:lnSpc>
              <a:spcAft>
                <a:spcPts val="0"/>
              </a:spcAft>
            </a:pPr>
            <a:r>
              <a:rPr lang="en-GB" sz="1200" dirty="0" smtClean="0">
                <a:effectLst/>
                <a:latin typeface="Cambria"/>
                <a:ea typeface="Calibri"/>
                <a:cs typeface="Times New Roman"/>
              </a:rPr>
              <a:t>Accuracy - </a:t>
            </a:r>
            <a:r>
              <a:rPr lang="lt-LT" sz="1200" dirty="0" err="1" smtClean="0">
                <a:effectLst/>
                <a:latin typeface="Cambria"/>
                <a:ea typeface="Calibri"/>
                <a:cs typeface="Times New Roman"/>
              </a:rPr>
              <a:t>Evaluators</a:t>
            </a:r>
            <a:r>
              <a:rPr lang="lt-LT" sz="1200" dirty="0" smtClean="0">
                <a:effectLst/>
                <a:latin typeface="Cambria"/>
                <a:ea typeface="Calibri"/>
                <a:cs typeface="Times New Roman"/>
              </a:rPr>
              <a:t> </a:t>
            </a:r>
            <a:r>
              <a:rPr lang="lt-LT" sz="1200" dirty="0" err="1" smtClean="0">
                <a:effectLst/>
                <a:latin typeface="Cambria"/>
                <a:ea typeface="Calibri"/>
                <a:cs typeface="Times New Roman"/>
              </a:rPr>
              <a:t>shall</a:t>
            </a:r>
            <a:r>
              <a:rPr lang="lt-LT" sz="1200" dirty="0" smtClean="0">
                <a:effectLst/>
                <a:latin typeface="Cambria"/>
                <a:ea typeface="Calibri"/>
                <a:cs typeface="Times New Roman"/>
              </a:rPr>
              <a:t> </a:t>
            </a:r>
            <a:r>
              <a:rPr lang="lt-LT" sz="1200" dirty="0" err="1" smtClean="0">
                <a:effectLst/>
                <a:latin typeface="Cambria"/>
                <a:ea typeface="Calibri"/>
                <a:cs typeface="Times New Roman"/>
              </a:rPr>
              <a:t>conduct</a:t>
            </a:r>
            <a:r>
              <a:rPr lang="lt-LT" sz="1200" dirty="0" smtClean="0">
                <a:effectLst/>
                <a:latin typeface="Cambria"/>
                <a:ea typeface="Calibri"/>
                <a:cs typeface="Times New Roman"/>
              </a:rPr>
              <a:t> </a:t>
            </a:r>
            <a:r>
              <a:rPr lang="lt-LT" sz="1200" dirty="0" err="1" smtClean="0">
                <a:effectLst/>
                <a:latin typeface="Cambria"/>
                <a:ea typeface="Calibri"/>
                <a:cs typeface="Times New Roman"/>
              </a:rPr>
              <a:t>their</a:t>
            </a:r>
            <a:r>
              <a:rPr lang="lt-LT" sz="1200" dirty="0" smtClean="0">
                <a:effectLst/>
                <a:latin typeface="Cambria"/>
                <a:ea typeface="Calibri"/>
                <a:cs typeface="Times New Roman"/>
              </a:rPr>
              <a:t> </a:t>
            </a:r>
            <a:r>
              <a:rPr lang="lt-LT" sz="1200" dirty="0" err="1" smtClean="0">
                <a:effectLst/>
                <a:latin typeface="Cambria"/>
                <a:ea typeface="Calibri"/>
                <a:cs typeface="Times New Roman"/>
              </a:rPr>
              <a:t>activities</a:t>
            </a:r>
            <a:r>
              <a:rPr lang="lt-LT" sz="1200" dirty="0" smtClean="0">
                <a:effectLst/>
                <a:latin typeface="Cambria"/>
                <a:ea typeface="Calibri"/>
                <a:cs typeface="Times New Roman"/>
              </a:rPr>
              <a:t> </a:t>
            </a:r>
            <a:r>
              <a:rPr lang="lt-LT" sz="1200" dirty="0" err="1" smtClean="0">
                <a:effectLst/>
                <a:latin typeface="Cambria"/>
                <a:ea typeface="Calibri"/>
                <a:cs typeface="Times New Roman"/>
              </a:rPr>
              <a:t>based</a:t>
            </a:r>
            <a:r>
              <a:rPr lang="lt-LT" sz="1200" dirty="0" smtClean="0">
                <a:effectLst/>
                <a:latin typeface="Cambria"/>
                <a:ea typeface="Calibri"/>
                <a:cs typeface="Times New Roman"/>
              </a:rPr>
              <a:t> </a:t>
            </a:r>
            <a:r>
              <a:rPr lang="lt-LT" sz="1200" dirty="0" err="1" smtClean="0">
                <a:effectLst/>
                <a:latin typeface="Cambria"/>
                <a:ea typeface="Calibri"/>
                <a:cs typeface="Times New Roman"/>
              </a:rPr>
              <a:t>solely</a:t>
            </a:r>
            <a:r>
              <a:rPr lang="lt-LT" sz="1200" dirty="0" smtClean="0">
                <a:effectLst/>
                <a:latin typeface="Cambria"/>
                <a:ea typeface="Calibri"/>
                <a:cs typeface="Times New Roman"/>
              </a:rPr>
              <a:t> </a:t>
            </a:r>
            <a:r>
              <a:rPr lang="lt-LT" sz="1200" dirty="0" err="1" smtClean="0">
                <a:effectLst/>
                <a:latin typeface="Cambria"/>
                <a:ea typeface="Calibri"/>
                <a:cs typeface="Times New Roman"/>
              </a:rPr>
              <a:t>on</a:t>
            </a:r>
            <a:r>
              <a:rPr lang="lt-LT" sz="1200" dirty="0" smtClean="0">
                <a:effectLst/>
                <a:latin typeface="Cambria"/>
                <a:ea typeface="Calibri"/>
                <a:cs typeface="Times New Roman"/>
              </a:rPr>
              <a:t> </a:t>
            </a:r>
            <a:r>
              <a:rPr lang="lt-LT" sz="1200" dirty="0" err="1" smtClean="0">
                <a:effectLst/>
                <a:latin typeface="Cambria"/>
                <a:ea typeface="Calibri"/>
                <a:cs typeface="Times New Roman"/>
              </a:rPr>
              <a:t>precision</a:t>
            </a:r>
            <a:r>
              <a:rPr lang="lt-LT" sz="1200" dirty="0" smtClean="0">
                <a:effectLst/>
                <a:latin typeface="Cambria"/>
                <a:ea typeface="Calibri"/>
                <a:cs typeface="Times New Roman"/>
              </a:rPr>
              <a:t> </a:t>
            </a:r>
            <a:r>
              <a:rPr lang="lt-LT" sz="1200" dirty="0" err="1" smtClean="0">
                <a:effectLst/>
                <a:latin typeface="Cambria"/>
                <a:ea typeface="Calibri"/>
                <a:cs typeface="Times New Roman"/>
              </a:rPr>
              <a:t>and</a:t>
            </a:r>
            <a:r>
              <a:rPr lang="lt-LT" sz="1200" dirty="0" smtClean="0">
                <a:effectLst/>
                <a:latin typeface="Cambria"/>
                <a:ea typeface="Calibri"/>
                <a:cs typeface="Times New Roman"/>
              </a:rPr>
              <a:t> </a:t>
            </a:r>
            <a:r>
              <a:rPr lang="lt-LT" sz="1200" dirty="0" err="1" smtClean="0">
                <a:effectLst/>
                <a:latin typeface="Cambria"/>
                <a:ea typeface="Calibri"/>
                <a:cs typeface="Times New Roman"/>
              </a:rPr>
              <a:t>technical</a:t>
            </a:r>
            <a:r>
              <a:rPr lang="lt-LT" sz="1200" dirty="0" smtClean="0">
                <a:effectLst/>
                <a:latin typeface="Cambria"/>
                <a:ea typeface="Calibri"/>
                <a:cs typeface="Times New Roman"/>
              </a:rPr>
              <a:t> </a:t>
            </a:r>
            <a:r>
              <a:rPr lang="lt-LT" sz="1200" dirty="0" err="1" smtClean="0">
                <a:effectLst/>
                <a:latin typeface="Cambria"/>
                <a:ea typeface="Calibri"/>
                <a:cs typeface="Times New Roman"/>
              </a:rPr>
              <a:t>accuracy</a:t>
            </a:r>
            <a:r>
              <a:rPr lang="lt-LT" sz="1200" dirty="0" smtClean="0">
                <a:effectLst/>
                <a:latin typeface="Cambria"/>
                <a:ea typeface="Calibri"/>
                <a:cs typeface="Times New Roman"/>
              </a:rPr>
              <a:t>, </a:t>
            </a:r>
            <a:r>
              <a:rPr lang="lt-LT" sz="1200" dirty="0" err="1" smtClean="0">
                <a:effectLst/>
                <a:latin typeface="Cambria"/>
                <a:ea typeface="Calibri"/>
                <a:cs typeface="Times New Roman"/>
              </a:rPr>
              <a:t>without</a:t>
            </a:r>
            <a:r>
              <a:rPr lang="lt-LT" sz="1200" dirty="0" smtClean="0">
                <a:effectLst/>
                <a:latin typeface="Cambria"/>
                <a:ea typeface="Calibri"/>
                <a:cs typeface="Times New Roman"/>
              </a:rPr>
              <a:t> </a:t>
            </a:r>
            <a:r>
              <a:rPr lang="lt-LT" sz="1200" dirty="0" err="1" smtClean="0">
                <a:effectLst/>
                <a:latin typeface="Cambria"/>
                <a:ea typeface="Calibri"/>
                <a:cs typeface="Times New Roman"/>
              </a:rPr>
              <a:t>discrimination</a:t>
            </a:r>
            <a:r>
              <a:rPr lang="lt-LT" sz="1200" dirty="0" smtClean="0">
                <a:effectLst/>
                <a:latin typeface="Cambria"/>
                <a:ea typeface="Calibri"/>
                <a:cs typeface="Times New Roman"/>
              </a:rPr>
              <a:t> </a:t>
            </a:r>
            <a:r>
              <a:rPr lang="lt-LT" sz="1200" dirty="0" err="1" smtClean="0">
                <a:effectLst/>
                <a:latin typeface="Cambria"/>
                <a:ea typeface="Calibri"/>
                <a:cs typeface="Times New Roman"/>
              </a:rPr>
              <a:t>based</a:t>
            </a:r>
            <a:r>
              <a:rPr lang="lt-LT" sz="1200" dirty="0" smtClean="0">
                <a:effectLst/>
                <a:latin typeface="Cambria"/>
                <a:ea typeface="Calibri"/>
                <a:cs typeface="Times New Roman"/>
              </a:rPr>
              <a:t> </a:t>
            </a:r>
            <a:r>
              <a:rPr lang="lt-LT" sz="1200" dirty="0" err="1" smtClean="0">
                <a:effectLst/>
                <a:latin typeface="Cambria"/>
                <a:ea typeface="Calibri"/>
                <a:cs typeface="Times New Roman"/>
              </a:rPr>
              <a:t>on</a:t>
            </a:r>
            <a:r>
              <a:rPr lang="lt-LT" sz="1200" dirty="0" smtClean="0">
                <a:effectLst/>
                <a:latin typeface="Cambria"/>
                <a:ea typeface="Calibri"/>
                <a:cs typeface="Times New Roman"/>
              </a:rPr>
              <a:t> </a:t>
            </a:r>
            <a:r>
              <a:rPr lang="lt-LT" sz="1200" dirty="0" err="1" smtClean="0">
                <a:effectLst/>
                <a:latin typeface="Cambria"/>
                <a:ea typeface="Calibri"/>
                <a:cs typeface="Times New Roman"/>
              </a:rPr>
              <a:t>scientifically</a:t>
            </a:r>
            <a:r>
              <a:rPr lang="lt-LT" sz="1200" dirty="0" smtClean="0">
                <a:effectLst/>
                <a:latin typeface="Cambria"/>
                <a:ea typeface="Calibri"/>
                <a:cs typeface="Times New Roman"/>
              </a:rPr>
              <a:t> </a:t>
            </a:r>
            <a:r>
              <a:rPr lang="lt-LT" sz="1200" dirty="0" err="1" smtClean="0">
                <a:effectLst/>
                <a:latin typeface="Cambria"/>
                <a:ea typeface="Calibri"/>
                <a:cs typeface="Times New Roman"/>
              </a:rPr>
              <a:t>irrelevant</a:t>
            </a:r>
            <a:r>
              <a:rPr lang="lt-LT" sz="1200" dirty="0" smtClean="0">
                <a:effectLst/>
                <a:latin typeface="Cambria"/>
                <a:ea typeface="Calibri"/>
                <a:cs typeface="Times New Roman"/>
              </a:rPr>
              <a:t> </a:t>
            </a:r>
            <a:r>
              <a:rPr lang="lt-LT" sz="1200" dirty="0" err="1" smtClean="0">
                <a:effectLst/>
                <a:latin typeface="Cambria"/>
                <a:ea typeface="Calibri"/>
                <a:cs typeface="Times New Roman"/>
              </a:rPr>
              <a:t>factors</a:t>
            </a:r>
            <a:r>
              <a:rPr lang="lt-LT" sz="1200" dirty="0" smtClean="0">
                <a:effectLst/>
                <a:latin typeface="Cambria"/>
                <a:ea typeface="Calibri"/>
                <a:cs typeface="Times New Roman"/>
              </a:rPr>
              <a:t> </a:t>
            </a:r>
            <a:r>
              <a:rPr lang="lt-LT" sz="1200" dirty="0" err="1" smtClean="0">
                <a:effectLst/>
                <a:latin typeface="Cambria"/>
                <a:ea typeface="Calibri"/>
                <a:cs typeface="Times New Roman"/>
              </a:rPr>
              <a:t>such</a:t>
            </a:r>
            <a:r>
              <a:rPr lang="lt-LT" sz="1200" dirty="0" smtClean="0">
                <a:effectLst/>
                <a:latin typeface="Cambria"/>
                <a:ea typeface="Calibri"/>
                <a:cs typeface="Times New Roman"/>
              </a:rPr>
              <a:t> </a:t>
            </a:r>
            <a:r>
              <a:rPr lang="lt-LT" sz="1200" dirty="0" err="1" smtClean="0">
                <a:effectLst/>
                <a:latin typeface="Cambria"/>
                <a:ea typeface="Calibri"/>
                <a:cs typeface="Times New Roman"/>
              </a:rPr>
              <a:t>as</a:t>
            </a:r>
            <a:r>
              <a:rPr lang="lt-LT" sz="1200" dirty="0" smtClean="0">
                <a:effectLst/>
                <a:latin typeface="Cambria"/>
                <a:ea typeface="Calibri"/>
                <a:cs typeface="Times New Roman"/>
              </a:rPr>
              <a:t> </a:t>
            </a:r>
            <a:r>
              <a:rPr lang="lt-LT" sz="1200" dirty="0" err="1" smtClean="0">
                <a:effectLst/>
                <a:latin typeface="Cambria"/>
                <a:ea typeface="Calibri"/>
                <a:cs typeface="Times New Roman"/>
              </a:rPr>
              <a:t>age</a:t>
            </a:r>
            <a:r>
              <a:rPr lang="lt-LT" sz="1200" dirty="0" smtClean="0">
                <a:effectLst/>
                <a:latin typeface="Cambria"/>
                <a:ea typeface="Calibri"/>
                <a:cs typeface="Times New Roman"/>
              </a:rPr>
              <a:t>, </a:t>
            </a:r>
            <a:r>
              <a:rPr lang="lt-LT" sz="1200" dirty="0" err="1" smtClean="0">
                <a:effectLst/>
                <a:latin typeface="Cambria"/>
                <a:ea typeface="Calibri"/>
                <a:cs typeface="Times New Roman"/>
              </a:rPr>
              <a:t>gender</a:t>
            </a:r>
            <a:r>
              <a:rPr lang="lt-LT" sz="1200" dirty="0" smtClean="0">
                <a:effectLst/>
                <a:latin typeface="Cambria"/>
                <a:ea typeface="Calibri"/>
                <a:cs typeface="Times New Roman"/>
              </a:rPr>
              <a:t>, </a:t>
            </a:r>
            <a:r>
              <a:rPr lang="lt-LT" sz="1200" dirty="0" err="1" smtClean="0">
                <a:effectLst/>
                <a:latin typeface="Cambria"/>
                <a:ea typeface="Calibri"/>
                <a:cs typeface="Times New Roman"/>
              </a:rPr>
              <a:t>language</a:t>
            </a:r>
            <a:r>
              <a:rPr lang="lt-LT" sz="1200" dirty="0" smtClean="0">
                <a:effectLst/>
                <a:latin typeface="Cambria"/>
                <a:ea typeface="Calibri"/>
                <a:cs typeface="Times New Roman"/>
              </a:rPr>
              <a:t>, </a:t>
            </a:r>
            <a:r>
              <a:rPr lang="lt-LT" sz="1200" dirty="0" err="1" smtClean="0">
                <a:effectLst/>
                <a:latin typeface="Cambria"/>
                <a:ea typeface="Calibri"/>
                <a:cs typeface="Times New Roman"/>
              </a:rPr>
              <a:t>ethnicity</a:t>
            </a:r>
            <a:r>
              <a:rPr lang="lt-LT" sz="1200" dirty="0" smtClean="0">
                <a:effectLst/>
                <a:latin typeface="Cambria"/>
                <a:ea typeface="Calibri"/>
                <a:cs typeface="Times New Roman"/>
              </a:rPr>
              <a:t> </a:t>
            </a:r>
            <a:r>
              <a:rPr lang="lt-LT" sz="1200" dirty="0" err="1" smtClean="0">
                <a:effectLst/>
                <a:latin typeface="Cambria"/>
                <a:ea typeface="Calibri"/>
                <a:cs typeface="Times New Roman"/>
              </a:rPr>
              <a:t>or</a:t>
            </a:r>
            <a:r>
              <a:rPr lang="lt-LT" sz="1200" dirty="0" smtClean="0">
                <a:effectLst/>
                <a:latin typeface="Cambria"/>
                <a:ea typeface="Calibri"/>
                <a:cs typeface="Times New Roman"/>
              </a:rPr>
              <a:t> </a:t>
            </a:r>
            <a:r>
              <a:rPr lang="lt-LT" sz="1200" dirty="0" err="1" smtClean="0">
                <a:effectLst/>
                <a:latin typeface="Cambria"/>
                <a:ea typeface="Calibri"/>
                <a:cs typeface="Times New Roman"/>
              </a:rPr>
              <a:t>religion</a:t>
            </a:r>
            <a:r>
              <a:rPr lang="lt-LT" sz="1200" dirty="0" smtClean="0">
                <a:effectLst/>
                <a:latin typeface="Cambria"/>
                <a:ea typeface="Calibri"/>
                <a:cs typeface="Times New Roman"/>
              </a:rPr>
              <a:t>, </a:t>
            </a:r>
            <a:r>
              <a:rPr lang="lt-LT" sz="1200" dirty="0" err="1" smtClean="0">
                <a:effectLst/>
                <a:latin typeface="Cambria"/>
                <a:ea typeface="Calibri"/>
                <a:cs typeface="Times New Roman"/>
              </a:rPr>
              <a:t>and</a:t>
            </a:r>
            <a:r>
              <a:rPr lang="lt-LT" sz="1200" dirty="0" smtClean="0">
                <a:effectLst/>
                <a:latin typeface="Cambria"/>
                <a:ea typeface="Calibri"/>
                <a:cs typeface="Times New Roman"/>
              </a:rPr>
              <a:t> </a:t>
            </a:r>
            <a:r>
              <a:rPr lang="lt-LT" sz="1200" dirty="0" err="1" smtClean="0">
                <a:effectLst/>
                <a:latin typeface="Cambria"/>
                <a:ea typeface="Calibri"/>
                <a:cs typeface="Times New Roman"/>
              </a:rPr>
              <a:t>without</a:t>
            </a:r>
            <a:r>
              <a:rPr lang="lt-LT" sz="1200" dirty="0" smtClean="0">
                <a:effectLst/>
                <a:latin typeface="Cambria"/>
                <a:ea typeface="Calibri"/>
                <a:cs typeface="Times New Roman"/>
              </a:rPr>
              <a:t> </a:t>
            </a:r>
            <a:r>
              <a:rPr lang="lt-LT" sz="1200" dirty="0" err="1" smtClean="0">
                <a:effectLst/>
                <a:latin typeface="Cambria"/>
                <a:ea typeface="Calibri"/>
                <a:cs typeface="Times New Roman"/>
              </a:rPr>
              <a:t>considering</a:t>
            </a:r>
            <a:r>
              <a:rPr lang="lt-LT" sz="1200" dirty="0" smtClean="0">
                <a:effectLst/>
                <a:latin typeface="Cambria"/>
                <a:ea typeface="Calibri"/>
                <a:cs typeface="Times New Roman"/>
              </a:rPr>
              <a:t> </a:t>
            </a:r>
            <a:r>
              <a:rPr lang="lt-LT" sz="1200" dirty="0" err="1" smtClean="0">
                <a:effectLst/>
                <a:latin typeface="Cambria"/>
                <a:ea typeface="Calibri"/>
                <a:cs typeface="Times New Roman"/>
              </a:rPr>
              <a:t>prior</a:t>
            </a:r>
            <a:r>
              <a:rPr lang="lt-LT" sz="1200" dirty="0" smtClean="0">
                <a:effectLst/>
                <a:latin typeface="Cambria"/>
                <a:ea typeface="Calibri"/>
                <a:cs typeface="Times New Roman"/>
              </a:rPr>
              <a:t> </a:t>
            </a:r>
            <a:r>
              <a:rPr lang="lt-LT" sz="1200" dirty="0" err="1" smtClean="0">
                <a:effectLst/>
                <a:latin typeface="Cambria"/>
                <a:ea typeface="Calibri"/>
                <a:cs typeface="Times New Roman"/>
              </a:rPr>
              <a:t>judgements</a:t>
            </a:r>
            <a:r>
              <a:rPr lang="lt-LT" sz="1200" dirty="0" smtClean="0">
                <a:effectLst/>
                <a:latin typeface="Cambria"/>
                <a:ea typeface="Calibri"/>
                <a:cs typeface="Times New Roman"/>
              </a:rPr>
              <a:t> </a:t>
            </a:r>
            <a:r>
              <a:rPr lang="lt-LT" sz="1200" dirty="0" err="1" smtClean="0">
                <a:effectLst/>
                <a:latin typeface="Cambria"/>
                <a:ea typeface="Calibri"/>
                <a:cs typeface="Times New Roman"/>
              </a:rPr>
              <a:t>of</a:t>
            </a:r>
            <a:r>
              <a:rPr lang="lt-LT" sz="1200" dirty="0" smtClean="0">
                <a:effectLst/>
                <a:latin typeface="Cambria"/>
                <a:ea typeface="Calibri"/>
                <a:cs typeface="Times New Roman"/>
              </a:rPr>
              <a:t> </a:t>
            </a:r>
            <a:r>
              <a:rPr lang="lt-LT" sz="1200" dirty="0" err="1" smtClean="0">
                <a:effectLst/>
                <a:latin typeface="Cambria"/>
                <a:ea typeface="Calibri"/>
                <a:cs typeface="Times New Roman"/>
              </a:rPr>
              <a:t>value</a:t>
            </a:r>
            <a:r>
              <a:rPr lang="lt-LT" sz="1200" dirty="0" smtClean="0">
                <a:effectLst/>
                <a:latin typeface="Cambria"/>
                <a:ea typeface="Calibri"/>
                <a:cs typeface="Times New Roman"/>
              </a:rPr>
              <a:t>.</a:t>
            </a:r>
            <a:endParaRPr lang="lt-LT" sz="1100" dirty="0" smtClean="0">
              <a:effectLst/>
              <a:latin typeface="+mn-lt"/>
              <a:ea typeface="Calibri"/>
              <a:cs typeface="Times New Roman"/>
            </a:endParaRPr>
          </a:p>
          <a:p>
            <a:r>
              <a:rPr lang="en-US" dirty="0" smtClean="0"/>
              <a:t>Respect for the participants of the evaluation - During an evaluation, an expert shall act with good grace, as a professional, shall not abuse his/her functions of an expert and shall not use any financial, psychological or any other pressure. An expert shall treat the participants of the evaluation as persons capable of taking responsibility for their actions therefore, when referring to the strengths and weaknesses of the study </a:t>
            </a:r>
            <a:r>
              <a:rPr lang="en-US" dirty="0" err="1" smtClean="0"/>
              <a:t>programme</a:t>
            </a:r>
            <a:r>
              <a:rPr lang="en-US" dirty="0" smtClean="0"/>
              <a:t>, an expert shall refrain from advice on what, in his opinion, could lead to the best solutions.</a:t>
            </a:r>
          </a:p>
          <a:p>
            <a:r>
              <a:rPr lang="en-US" dirty="0" smtClean="0"/>
              <a:t>Impartiality - In evaluating a study </a:t>
            </a:r>
            <a:r>
              <a:rPr lang="en-US" dirty="0" err="1" smtClean="0"/>
              <a:t>programme</a:t>
            </a:r>
            <a:r>
              <a:rPr lang="en-US" dirty="0" smtClean="0"/>
              <a:t>, an expert shall act as an</a:t>
            </a:r>
          </a:p>
          <a:p>
            <a:r>
              <a:rPr lang="en-US" dirty="0" smtClean="0"/>
              <a:t>independent person, shall not represent any institution or any interests and shall rely on his/her own</a:t>
            </a:r>
          </a:p>
          <a:p>
            <a:r>
              <a:rPr lang="en-US" dirty="0" smtClean="0"/>
              <a:t>competence.</a:t>
            </a:r>
          </a:p>
          <a:p>
            <a:endParaRPr lang="en-US" dirty="0" smtClean="0"/>
          </a:p>
          <a:p>
            <a:endParaRPr lang="lt-LT" dirty="0"/>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pPr/>
              <a:t>13</a:t>
            </a:fld>
            <a:endParaRPr lang="en-GB"/>
          </a:p>
        </p:txBody>
      </p:sp>
    </p:spTree>
    <p:extLst>
      <p:ext uri="{BB962C8B-B14F-4D97-AF65-F5344CB8AC3E}">
        <p14:creationId xmlns:p14="http://schemas.microsoft.com/office/powerpoint/2010/main" val="2178793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v-LV" sz="1200" kern="1200" dirty="0" smtClean="0">
                <a:solidFill>
                  <a:schemeClr val="tx1"/>
                </a:solidFill>
                <a:effectLst/>
                <a:latin typeface="+mn-lt"/>
                <a:ea typeface="+mn-ea"/>
                <a:cs typeface="+mn-cs"/>
              </a:rPr>
              <a:t>If the expert declares a potential conflict of interests in the declaration, ANO shall take one of the following decisions:</a:t>
            </a:r>
            <a:endParaRPr lang="lt-LT" sz="1200" kern="1200" dirty="0" smtClean="0">
              <a:solidFill>
                <a:schemeClr val="tx1"/>
              </a:solidFill>
              <a:effectLst/>
              <a:latin typeface="+mn-lt"/>
              <a:ea typeface="+mn-ea"/>
              <a:cs typeface="+mn-cs"/>
            </a:endParaRPr>
          </a:p>
          <a:p>
            <a:pPr lvl="0"/>
            <a:r>
              <a:rPr lang="lv-LV" sz="1200" kern="1200" dirty="0" smtClean="0">
                <a:solidFill>
                  <a:schemeClr val="tx1"/>
                </a:solidFill>
                <a:effectLst/>
                <a:latin typeface="+mn-lt"/>
                <a:ea typeface="+mn-ea"/>
                <a:cs typeface="+mn-cs"/>
              </a:rPr>
              <a:t>remove the expert and replace him by another expert;</a:t>
            </a:r>
            <a:endParaRPr lang="lt-LT" sz="1200" kern="1200" dirty="0" smtClean="0">
              <a:solidFill>
                <a:schemeClr val="tx1"/>
              </a:solidFill>
              <a:effectLst/>
              <a:latin typeface="+mn-lt"/>
              <a:ea typeface="+mn-ea"/>
              <a:cs typeface="+mn-cs"/>
            </a:endParaRPr>
          </a:p>
          <a:p>
            <a:pPr lvl="0"/>
            <a:r>
              <a:rPr lang="lv-LV" sz="1200" kern="1200" dirty="0" smtClean="0">
                <a:solidFill>
                  <a:schemeClr val="tx1"/>
                </a:solidFill>
                <a:effectLst/>
                <a:latin typeface="+mn-lt"/>
                <a:ea typeface="+mn-ea"/>
                <a:cs typeface="+mn-cs"/>
              </a:rPr>
              <a:t>remove the expert from the part of the task in relation of which the expert has declared a potential conflict of interests, retaining a possibility to participate in execution of the part of the task as an observer;</a:t>
            </a:r>
            <a:endParaRPr lang="lt-LT" sz="1200" kern="1200" dirty="0" smtClean="0">
              <a:solidFill>
                <a:schemeClr val="tx1"/>
              </a:solidFill>
              <a:effectLst/>
              <a:latin typeface="+mn-lt"/>
              <a:ea typeface="+mn-ea"/>
              <a:cs typeface="+mn-cs"/>
            </a:endParaRPr>
          </a:p>
          <a:p>
            <a:pPr lvl="0"/>
            <a:r>
              <a:rPr lang="lv-LV" sz="1200" kern="1200" dirty="0" smtClean="0">
                <a:solidFill>
                  <a:schemeClr val="tx1"/>
                </a:solidFill>
                <a:effectLst/>
                <a:latin typeface="+mn-lt"/>
                <a:ea typeface="+mn-ea"/>
                <a:cs typeface="+mn-cs"/>
              </a:rPr>
              <a:t>do not remove the expert from execution of the task if, in ANO’s opinion, the declared conflict of interests will have no substantial impact on the performance of the task.</a:t>
            </a:r>
            <a:endParaRPr lang="lt-LT" sz="1200" kern="1200" dirty="0">
              <a:solidFill>
                <a:schemeClr val="tx1"/>
              </a:solidFill>
              <a:effectLst/>
              <a:latin typeface="+mn-lt"/>
              <a:ea typeface="+mn-ea"/>
              <a:cs typeface="+mn-cs"/>
            </a:endParaRPr>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pPr/>
              <a:t>14</a:t>
            </a:fld>
            <a:endParaRPr lang="en-GB"/>
          </a:p>
        </p:txBody>
      </p:sp>
    </p:spTree>
    <p:extLst>
      <p:ext uri="{BB962C8B-B14F-4D97-AF65-F5344CB8AC3E}">
        <p14:creationId xmlns:p14="http://schemas.microsoft.com/office/powerpoint/2010/main" val="914680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en-US" dirty="0" smtClean="0"/>
              <a:t>Each member of the expert team is expected to actively contribute to the work. Therefore, experts are advised to carefully consider their workload before accepting the assignment. </a:t>
            </a:r>
          </a:p>
          <a:p>
            <a:endParaRPr lang="lt-LT" dirty="0"/>
          </a:p>
        </p:txBody>
      </p:sp>
      <p:sp>
        <p:nvSpPr>
          <p:cNvPr id="4" name="Skaidrės numerio vietos rezervavimo ženklas 3"/>
          <p:cNvSpPr>
            <a:spLocks noGrp="1"/>
          </p:cNvSpPr>
          <p:nvPr>
            <p:ph type="sldNum" sz="quarter" idx="10"/>
          </p:nvPr>
        </p:nvSpPr>
        <p:spPr/>
        <p:txBody>
          <a:bodyPr/>
          <a:lstStyle/>
          <a:p>
            <a:fld id="{49A40411-5B31-436E-BDE0-52461E457E26}" type="slidenum">
              <a:rPr lang="en-GB" smtClean="0"/>
              <a:pPr/>
              <a:t>17</a:t>
            </a:fld>
            <a:endParaRPr lang="en-GB"/>
          </a:p>
        </p:txBody>
      </p:sp>
    </p:spTree>
    <p:extLst>
      <p:ext uri="{BB962C8B-B14F-4D97-AF65-F5344CB8AC3E}">
        <p14:creationId xmlns:p14="http://schemas.microsoft.com/office/powerpoint/2010/main" val="1792063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8D86A7B-CF82-4D89-BA3F-4FB7239CB30F}" type="datetimeFigureOut">
              <a:rPr lang="en-GB" smtClean="0"/>
              <a:pPr/>
              <a:t>10/09/2019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pPr/>
              <a:t>‹#›</a:t>
            </a:fld>
            <a:endParaRPr lang="en-GB"/>
          </a:p>
        </p:txBody>
      </p:sp>
    </p:spTree>
    <p:extLst>
      <p:ext uri="{BB962C8B-B14F-4D97-AF65-F5344CB8AC3E}">
        <p14:creationId xmlns:p14="http://schemas.microsoft.com/office/powerpoint/2010/main" val="1323850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D86A7B-CF82-4D89-BA3F-4FB7239CB30F}" type="datetimeFigureOut">
              <a:rPr lang="en-GB" smtClean="0"/>
              <a:pPr/>
              <a:t>10/09/2019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pPr/>
              <a:t>‹#›</a:t>
            </a:fld>
            <a:endParaRPr lang="en-GB"/>
          </a:p>
        </p:txBody>
      </p:sp>
    </p:spTree>
    <p:extLst>
      <p:ext uri="{BB962C8B-B14F-4D97-AF65-F5344CB8AC3E}">
        <p14:creationId xmlns:p14="http://schemas.microsoft.com/office/powerpoint/2010/main" val="2742042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D86A7B-CF82-4D89-BA3F-4FB7239CB30F}" type="datetimeFigureOut">
              <a:rPr lang="en-GB" smtClean="0"/>
              <a:pPr/>
              <a:t>10/09/2019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pPr/>
              <a:t>‹#›</a:t>
            </a:fld>
            <a:endParaRPr lang="en-GB"/>
          </a:p>
        </p:txBody>
      </p:sp>
    </p:spTree>
    <p:extLst>
      <p:ext uri="{BB962C8B-B14F-4D97-AF65-F5344CB8AC3E}">
        <p14:creationId xmlns:p14="http://schemas.microsoft.com/office/powerpoint/2010/main" val="2397679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914400" y="2130426"/>
            <a:ext cx="10363200" cy="1470025"/>
          </a:xfrm>
        </p:spPr>
        <p:txBody>
          <a:bodyPr/>
          <a:lstStyle/>
          <a:p>
            <a:r>
              <a:rPr lang="lt-LT" smtClean="0"/>
              <a:t>Spustelėję redag. ruoš. pavad. stilių</a:t>
            </a:r>
            <a:endParaRPr lang="lt-LT"/>
          </a:p>
        </p:txBody>
      </p:sp>
      <p:sp>
        <p:nvSpPr>
          <p:cNvPr id="3" name="Antrinis pavadinimas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18A42F4D-3DC4-479F-A90C-1CD386B96287}" type="datetimeFigureOut">
              <a:rPr lang="lt-LT" smtClean="0">
                <a:solidFill>
                  <a:prstClr val="black">
                    <a:tint val="75000"/>
                  </a:prstClr>
                </a:solidFill>
              </a:rPr>
              <a:pPr/>
              <a:t>2019-09-10</a:t>
            </a:fld>
            <a:endParaRPr lang="lt-LT">
              <a:solidFill>
                <a:prstClr val="black">
                  <a:tint val="75000"/>
                </a:prstClr>
              </a:solidFill>
            </a:endParaRPr>
          </a:p>
        </p:txBody>
      </p:sp>
      <p:sp>
        <p:nvSpPr>
          <p:cNvPr id="5" name="Poraštės vietos rezervavimo ženklas 4"/>
          <p:cNvSpPr>
            <a:spLocks noGrp="1"/>
          </p:cNvSpPr>
          <p:nvPr>
            <p:ph type="ftr" sz="quarter" idx="11"/>
          </p:nvPr>
        </p:nvSpPr>
        <p:spPr/>
        <p:txBody>
          <a:bodyPr/>
          <a:lstStyle/>
          <a:p>
            <a:endParaRPr lang="lt-LT">
              <a:solidFill>
                <a:prstClr val="black">
                  <a:tint val="75000"/>
                </a:prstClr>
              </a:solidFill>
            </a:endParaRPr>
          </a:p>
        </p:txBody>
      </p:sp>
      <p:sp>
        <p:nvSpPr>
          <p:cNvPr id="6" name="Skaidrės numerio vietos rezervavimo ženklas 5"/>
          <p:cNvSpPr>
            <a:spLocks noGrp="1"/>
          </p:cNvSpPr>
          <p:nvPr>
            <p:ph type="sldNum" sz="quarter" idx="12"/>
          </p:nvPr>
        </p:nvSpPr>
        <p:spPr/>
        <p:txBody>
          <a:bodyPr/>
          <a:lstStyle/>
          <a:p>
            <a:fld id="{3C6C5BAD-D786-438E-B984-9D90C6312FB5}"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18906525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18A42F4D-3DC4-479F-A90C-1CD386B96287}" type="datetimeFigureOut">
              <a:rPr lang="lt-LT" smtClean="0">
                <a:solidFill>
                  <a:prstClr val="black">
                    <a:tint val="75000"/>
                  </a:prstClr>
                </a:solidFill>
              </a:rPr>
              <a:pPr/>
              <a:t>2019-09-10</a:t>
            </a:fld>
            <a:endParaRPr lang="lt-LT">
              <a:solidFill>
                <a:prstClr val="black">
                  <a:tint val="75000"/>
                </a:prstClr>
              </a:solidFill>
            </a:endParaRPr>
          </a:p>
        </p:txBody>
      </p:sp>
      <p:sp>
        <p:nvSpPr>
          <p:cNvPr id="5" name="Poraštės vietos rezervavimo ženklas 4"/>
          <p:cNvSpPr>
            <a:spLocks noGrp="1"/>
          </p:cNvSpPr>
          <p:nvPr>
            <p:ph type="ftr" sz="quarter" idx="11"/>
          </p:nvPr>
        </p:nvSpPr>
        <p:spPr/>
        <p:txBody>
          <a:bodyPr/>
          <a:lstStyle/>
          <a:p>
            <a:endParaRPr lang="lt-LT">
              <a:solidFill>
                <a:prstClr val="black">
                  <a:tint val="75000"/>
                </a:prstClr>
              </a:solidFill>
            </a:endParaRPr>
          </a:p>
        </p:txBody>
      </p:sp>
      <p:sp>
        <p:nvSpPr>
          <p:cNvPr id="6" name="Skaidrės numerio vietos rezervavimo ženklas 5"/>
          <p:cNvSpPr>
            <a:spLocks noGrp="1"/>
          </p:cNvSpPr>
          <p:nvPr>
            <p:ph type="sldNum" sz="quarter" idx="12"/>
          </p:nvPr>
        </p:nvSpPr>
        <p:spPr/>
        <p:txBody>
          <a:bodyPr/>
          <a:lstStyle/>
          <a:p>
            <a:fld id="{3C6C5BAD-D786-438E-B984-9D90C6312FB5}"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11845173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963084" y="4406901"/>
            <a:ext cx="10363200" cy="1362075"/>
          </a:xfrm>
        </p:spPr>
        <p:txBody>
          <a:bodyPr anchor="t"/>
          <a:lstStyle>
            <a:lvl1pPr algn="l">
              <a:defRPr sz="4000" b="1" cap="all"/>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18A42F4D-3DC4-479F-A90C-1CD386B96287}" type="datetimeFigureOut">
              <a:rPr lang="lt-LT" smtClean="0">
                <a:solidFill>
                  <a:prstClr val="black">
                    <a:tint val="75000"/>
                  </a:prstClr>
                </a:solidFill>
              </a:rPr>
              <a:pPr/>
              <a:t>2019-09-10</a:t>
            </a:fld>
            <a:endParaRPr lang="lt-LT">
              <a:solidFill>
                <a:prstClr val="black">
                  <a:tint val="75000"/>
                </a:prstClr>
              </a:solidFill>
            </a:endParaRPr>
          </a:p>
        </p:txBody>
      </p:sp>
      <p:sp>
        <p:nvSpPr>
          <p:cNvPr id="5" name="Poraštės vietos rezervavimo ženklas 4"/>
          <p:cNvSpPr>
            <a:spLocks noGrp="1"/>
          </p:cNvSpPr>
          <p:nvPr>
            <p:ph type="ftr" sz="quarter" idx="11"/>
          </p:nvPr>
        </p:nvSpPr>
        <p:spPr/>
        <p:txBody>
          <a:bodyPr/>
          <a:lstStyle/>
          <a:p>
            <a:endParaRPr lang="lt-LT">
              <a:solidFill>
                <a:prstClr val="black">
                  <a:tint val="75000"/>
                </a:prstClr>
              </a:solidFill>
            </a:endParaRPr>
          </a:p>
        </p:txBody>
      </p:sp>
      <p:sp>
        <p:nvSpPr>
          <p:cNvPr id="6" name="Skaidrės numerio vietos rezervavimo ženklas 5"/>
          <p:cNvSpPr>
            <a:spLocks noGrp="1"/>
          </p:cNvSpPr>
          <p:nvPr>
            <p:ph type="sldNum" sz="quarter" idx="12"/>
          </p:nvPr>
        </p:nvSpPr>
        <p:spPr/>
        <p:txBody>
          <a:bodyPr/>
          <a:lstStyle/>
          <a:p>
            <a:fld id="{3C6C5BAD-D786-438E-B984-9D90C6312FB5}"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4127172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18A42F4D-3DC4-479F-A90C-1CD386B96287}" type="datetimeFigureOut">
              <a:rPr lang="lt-LT" smtClean="0">
                <a:solidFill>
                  <a:prstClr val="black">
                    <a:tint val="75000"/>
                  </a:prstClr>
                </a:solidFill>
              </a:rPr>
              <a:pPr/>
              <a:t>2019-09-10</a:t>
            </a:fld>
            <a:endParaRPr lang="lt-LT">
              <a:solidFill>
                <a:prstClr val="black">
                  <a:tint val="75000"/>
                </a:prstClr>
              </a:solidFill>
            </a:endParaRPr>
          </a:p>
        </p:txBody>
      </p:sp>
      <p:sp>
        <p:nvSpPr>
          <p:cNvPr id="6" name="Poraštės vietos rezervavimo ženklas 5"/>
          <p:cNvSpPr>
            <a:spLocks noGrp="1"/>
          </p:cNvSpPr>
          <p:nvPr>
            <p:ph type="ftr" sz="quarter" idx="11"/>
          </p:nvPr>
        </p:nvSpPr>
        <p:spPr/>
        <p:txBody>
          <a:bodyPr/>
          <a:lstStyle/>
          <a:p>
            <a:endParaRPr lang="lt-LT">
              <a:solidFill>
                <a:prstClr val="black">
                  <a:tint val="75000"/>
                </a:prstClr>
              </a:solidFill>
            </a:endParaRPr>
          </a:p>
        </p:txBody>
      </p:sp>
      <p:sp>
        <p:nvSpPr>
          <p:cNvPr id="7" name="Skaidrės numerio vietos rezervavimo ženklas 6"/>
          <p:cNvSpPr>
            <a:spLocks noGrp="1"/>
          </p:cNvSpPr>
          <p:nvPr>
            <p:ph type="sldNum" sz="quarter" idx="12"/>
          </p:nvPr>
        </p:nvSpPr>
        <p:spPr/>
        <p:txBody>
          <a:bodyPr/>
          <a:lstStyle/>
          <a:p>
            <a:fld id="{3C6C5BAD-D786-438E-B984-9D90C6312FB5}"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26100987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18A42F4D-3DC4-479F-A90C-1CD386B96287}" type="datetimeFigureOut">
              <a:rPr lang="lt-LT" smtClean="0">
                <a:solidFill>
                  <a:prstClr val="black">
                    <a:tint val="75000"/>
                  </a:prstClr>
                </a:solidFill>
              </a:rPr>
              <a:pPr/>
              <a:t>2019-09-10</a:t>
            </a:fld>
            <a:endParaRPr lang="lt-LT">
              <a:solidFill>
                <a:prstClr val="black">
                  <a:tint val="75000"/>
                </a:prstClr>
              </a:solidFill>
            </a:endParaRPr>
          </a:p>
        </p:txBody>
      </p:sp>
      <p:sp>
        <p:nvSpPr>
          <p:cNvPr id="8" name="Poraštės vietos rezervavimo ženklas 7"/>
          <p:cNvSpPr>
            <a:spLocks noGrp="1"/>
          </p:cNvSpPr>
          <p:nvPr>
            <p:ph type="ftr" sz="quarter" idx="11"/>
          </p:nvPr>
        </p:nvSpPr>
        <p:spPr/>
        <p:txBody>
          <a:bodyPr/>
          <a:lstStyle/>
          <a:p>
            <a:endParaRPr lang="lt-LT">
              <a:solidFill>
                <a:prstClr val="black">
                  <a:tint val="75000"/>
                </a:prstClr>
              </a:solidFill>
            </a:endParaRPr>
          </a:p>
        </p:txBody>
      </p:sp>
      <p:sp>
        <p:nvSpPr>
          <p:cNvPr id="9" name="Skaidrės numerio vietos rezervavimo ženklas 8"/>
          <p:cNvSpPr>
            <a:spLocks noGrp="1"/>
          </p:cNvSpPr>
          <p:nvPr>
            <p:ph type="sldNum" sz="quarter" idx="12"/>
          </p:nvPr>
        </p:nvSpPr>
        <p:spPr/>
        <p:txBody>
          <a:bodyPr/>
          <a:lstStyle/>
          <a:p>
            <a:fld id="{3C6C5BAD-D786-438E-B984-9D90C6312FB5}"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40680110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18A42F4D-3DC4-479F-A90C-1CD386B96287}" type="datetimeFigureOut">
              <a:rPr lang="lt-LT" smtClean="0">
                <a:solidFill>
                  <a:prstClr val="black">
                    <a:tint val="75000"/>
                  </a:prstClr>
                </a:solidFill>
              </a:rPr>
              <a:pPr/>
              <a:t>2019-09-10</a:t>
            </a:fld>
            <a:endParaRPr lang="lt-LT">
              <a:solidFill>
                <a:prstClr val="black">
                  <a:tint val="75000"/>
                </a:prstClr>
              </a:solidFill>
            </a:endParaRPr>
          </a:p>
        </p:txBody>
      </p:sp>
      <p:sp>
        <p:nvSpPr>
          <p:cNvPr id="4" name="Poraštės vietos rezervavimo ženklas 3"/>
          <p:cNvSpPr>
            <a:spLocks noGrp="1"/>
          </p:cNvSpPr>
          <p:nvPr>
            <p:ph type="ftr" sz="quarter" idx="11"/>
          </p:nvPr>
        </p:nvSpPr>
        <p:spPr/>
        <p:txBody>
          <a:bodyPr/>
          <a:lstStyle/>
          <a:p>
            <a:endParaRPr lang="lt-LT">
              <a:solidFill>
                <a:prstClr val="black">
                  <a:tint val="75000"/>
                </a:prstClr>
              </a:solidFill>
            </a:endParaRPr>
          </a:p>
        </p:txBody>
      </p:sp>
      <p:sp>
        <p:nvSpPr>
          <p:cNvPr id="5" name="Skaidrės numerio vietos rezervavimo ženklas 4"/>
          <p:cNvSpPr>
            <a:spLocks noGrp="1"/>
          </p:cNvSpPr>
          <p:nvPr>
            <p:ph type="sldNum" sz="quarter" idx="12"/>
          </p:nvPr>
        </p:nvSpPr>
        <p:spPr/>
        <p:txBody>
          <a:bodyPr/>
          <a:lstStyle/>
          <a:p>
            <a:fld id="{3C6C5BAD-D786-438E-B984-9D90C6312FB5}"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2421158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18A42F4D-3DC4-479F-A90C-1CD386B96287}" type="datetimeFigureOut">
              <a:rPr lang="lt-LT" smtClean="0">
                <a:solidFill>
                  <a:prstClr val="black">
                    <a:tint val="75000"/>
                  </a:prstClr>
                </a:solidFill>
              </a:rPr>
              <a:pPr/>
              <a:t>2019-09-10</a:t>
            </a:fld>
            <a:endParaRPr lang="lt-LT">
              <a:solidFill>
                <a:prstClr val="black">
                  <a:tint val="75000"/>
                </a:prstClr>
              </a:solidFill>
            </a:endParaRPr>
          </a:p>
        </p:txBody>
      </p:sp>
      <p:sp>
        <p:nvSpPr>
          <p:cNvPr id="3" name="Poraštės vietos rezervavimo ženklas 2"/>
          <p:cNvSpPr>
            <a:spLocks noGrp="1"/>
          </p:cNvSpPr>
          <p:nvPr>
            <p:ph type="ftr" sz="quarter" idx="11"/>
          </p:nvPr>
        </p:nvSpPr>
        <p:spPr/>
        <p:txBody>
          <a:bodyPr/>
          <a:lstStyle/>
          <a:p>
            <a:endParaRPr lang="lt-LT">
              <a:solidFill>
                <a:prstClr val="black">
                  <a:tint val="75000"/>
                </a:prstClr>
              </a:solidFill>
            </a:endParaRPr>
          </a:p>
        </p:txBody>
      </p:sp>
      <p:sp>
        <p:nvSpPr>
          <p:cNvPr id="4" name="Skaidrės numerio vietos rezervavimo ženklas 3"/>
          <p:cNvSpPr>
            <a:spLocks noGrp="1"/>
          </p:cNvSpPr>
          <p:nvPr>
            <p:ph type="sldNum" sz="quarter" idx="12"/>
          </p:nvPr>
        </p:nvSpPr>
        <p:spPr/>
        <p:txBody>
          <a:bodyPr/>
          <a:lstStyle/>
          <a:p>
            <a:fld id="{3C6C5BAD-D786-438E-B984-9D90C6312FB5}"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3815929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609601" y="273050"/>
            <a:ext cx="4011084" cy="1162050"/>
          </a:xfrm>
        </p:spPr>
        <p:txBody>
          <a:bodyPr anchor="b"/>
          <a:lstStyle>
            <a:lvl1pPr algn="l">
              <a:defRPr sz="2000" b="1"/>
            </a:lvl1pPr>
          </a:lstStyle>
          <a:p>
            <a:r>
              <a:rPr lang="lt-LT" smtClean="0"/>
              <a:t>Spustelėję redag. ruoš. pavad. stilių</a:t>
            </a:r>
            <a:endParaRPr lang="lt-LT"/>
          </a:p>
        </p:txBody>
      </p:sp>
      <p:sp>
        <p:nvSpPr>
          <p:cNvPr id="3" name="Turinio vietos rezervavimo ženklas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18A42F4D-3DC4-479F-A90C-1CD386B96287}" type="datetimeFigureOut">
              <a:rPr lang="lt-LT" smtClean="0">
                <a:solidFill>
                  <a:prstClr val="black">
                    <a:tint val="75000"/>
                  </a:prstClr>
                </a:solidFill>
              </a:rPr>
              <a:pPr/>
              <a:t>2019-09-10</a:t>
            </a:fld>
            <a:endParaRPr lang="lt-LT">
              <a:solidFill>
                <a:prstClr val="black">
                  <a:tint val="75000"/>
                </a:prstClr>
              </a:solidFill>
            </a:endParaRPr>
          </a:p>
        </p:txBody>
      </p:sp>
      <p:sp>
        <p:nvSpPr>
          <p:cNvPr id="6" name="Poraštės vietos rezervavimo ženklas 5"/>
          <p:cNvSpPr>
            <a:spLocks noGrp="1"/>
          </p:cNvSpPr>
          <p:nvPr>
            <p:ph type="ftr" sz="quarter" idx="11"/>
          </p:nvPr>
        </p:nvSpPr>
        <p:spPr/>
        <p:txBody>
          <a:bodyPr/>
          <a:lstStyle/>
          <a:p>
            <a:endParaRPr lang="lt-LT">
              <a:solidFill>
                <a:prstClr val="black">
                  <a:tint val="75000"/>
                </a:prstClr>
              </a:solidFill>
            </a:endParaRPr>
          </a:p>
        </p:txBody>
      </p:sp>
      <p:sp>
        <p:nvSpPr>
          <p:cNvPr id="7" name="Skaidrės numerio vietos rezervavimo ženklas 6"/>
          <p:cNvSpPr>
            <a:spLocks noGrp="1"/>
          </p:cNvSpPr>
          <p:nvPr>
            <p:ph type="sldNum" sz="quarter" idx="12"/>
          </p:nvPr>
        </p:nvSpPr>
        <p:spPr/>
        <p:txBody>
          <a:bodyPr/>
          <a:lstStyle/>
          <a:p>
            <a:fld id="{3C6C5BAD-D786-438E-B984-9D90C6312FB5}"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4054511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D86A7B-CF82-4D89-BA3F-4FB7239CB30F}" type="datetimeFigureOut">
              <a:rPr lang="en-GB" smtClean="0"/>
              <a:pPr/>
              <a:t>10/09/2019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pPr/>
              <a:t>‹#›</a:t>
            </a:fld>
            <a:endParaRPr lang="en-GB"/>
          </a:p>
        </p:txBody>
      </p:sp>
    </p:spTree>
    <p:extLst>
      <p:ext uri="{BB962C8B-B14F-4D97-AF65-F5344CB8AC3E}">
        <p14:creationId xmlns:p14="http://schemas.microsoft.com/office/powerpoint/2010/main" val="20250136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2389717" y="4800600"/>
            <a:ext cx="7315200" cy="566738"/>
          </a:xfrm>
        </p:spPr>
        <p:txBody>
          <a:bodyPr anchor="b"/>
          <a:lstStyle>
            <a:lvl1pPr algn="l">
              <a:defRPr sz="2000" b="1"/>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18A42F4D-3DC4-479F-A90C-1CD386B96287}" type="datetimeFigureOut">
              <a:rPr lang="lt-LT" smtClean="0">
                <a:solidFill>
                  <a:prstClr val="black">
                    <a:tint val="75000"/>
                  </a:prstClr>
                </a:solidFill>
              </a:rPr>
              <a:pPr/>
              <a:t>2019-09-10</a:t>
            </a:fld>
            <a:endParaRPr lang="lt-LT">
              <a:solidFill>
                <a:prstClr val="black">
                  <a:tint val="75000"/>
                </a:prstClr>
              </a:solidFill>
            </a:endParaRPr>
          </a:p>
        </p:txBody>
      </p:sp>
      <p:sp>
        <p:nvSpPr>
          <p:cNvPr id="6" name="Poraštės vietos rezervavimo ženklas 5"/>
          <p:cNvSpPr>
            <a:spLocks noGrp="1"/>
          </p:cNvSpPr>
          <p:nvPr>
            <p:ph type="ftr" sz="quarter" idx="11"/>
          </p:nvPr>
        </p:nvSpPr>
        <p:spPr/>
        <p:txBody>
          <a:bodyPr/>
          <a:lstStyle/>
          <a:p>
            <a:endParaRPr lang="lt-LT">
              <a:solidFill>
                <a:prstClr val="black">
                  <a:tint val="75000"/>
                </a:prstClr>
              </a:solidFill>
            </a:endParaRPr>
          </a:p>
        </p:txBody>
      </p:sp>
      <p:sp>
        <p:nvSpPr>
          <p:cNvPr id="7" name="Skaidrės numerio vietos rezervavimo ženklas 6"/>
          <p:cNvSpPr>
            <a:spLocks noGrp="1"/>
          </p:cNvSpPr>
          <p:nvPr>
            <p:ph type="sldNum" sz="quarter" idx="12"/>
          </p:nvPr>
        </p:nvSpPr>
        <p:spPr/>
        <p:txBody>
          <a:bodyPr/>
          <a:lstStyle/>
          <a:p>
            <a:fld id="{3C6C5BAD-D786-438E-B984-9D90C6312FB5}"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144697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18A42F4D-3DC4-479F-A90C-1CD386B96287}" type="datetimeFigureOut">
              <a:rPr lang="lt-LT" smtClean="0">
                <a:solidFill>
                  <a:prstClr val="black">
                    <a:tint val="75000"/>
                  </a:prstClr>
                </a:solidFill>
              </a:rPr>
              <a:pPr/>
              <a:t>2019-09-10</a:t>
            </a:fld>
            <a:endParaRPr lang="lt-LT">
              <a:solidFill>
                <a:prstClr val="black">
                  <a:tint val="75000"/>
                </a:prstClr>
              </a:solidFill>
            </a:endParaRPr>
          </a:p>
        </p:txBody>
      </p:sp>
      <p:sp>
        <p:nvSpPr>
          <p:cNvPr id="5" name="Poraštės vietos rezervavimo ženklas 4"/>
          <p:cNvSpPr>
            <a:spLocks noGrp="1"/>
          </p:cNvSpPr>
          <p:nvPr>
            <p:ph type="ftr" sz="quarter" idx="11"/>
          </p:nvPr>
        </p:nvSpPr>
        <p:spPr/>
        <p:txBody>
          <a:bodyPr/>
          <a:lstStyle/>
          <a:p>
            <a:endParaRPr lang="lt-LT">
              <a:solidFill>
                <a:prstClr val="black">
                  <a:tint val="75000"/>
                </a:prstClr>
              </a:solidFill>
            </a:endParaRPr>
          </a:p>
        </p:txBody>
      </p:sp>
      <p:sp>
        <p:nvSpPr>
          <p:cNvPr id="6" name="Skaidrės numerio vietos rezervavimo ženklas 5"/>
          <p:cNvSpPr>
            <a:spLocks noGrp="1"/>
          </p:cNvSpPr>
          <p:nvPr>
            <p:ph type="sldNum" sz="quarter" idx="12"/>
          </p:nvPr>
        </p:nvSpPr>
        <p:spPr/>
        <p:txBody>
          <a:bodyPr/>
          <a:lstStyle/>
          <a:p>
            <a:fld id="{3C6C5BAD-D786-438E-B984-9D90C6312FB5}"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32464112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839200" y="274639"/>
            <a:ext cx="2743200" cy="5851525"/>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609600" y="274639"/>
            <a:ext cx="80264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18A42F4D-3DC4-479F-A90C-1CD386B96287}" type="datetimeFigureOut">
              <a:rPr lang="lt-LT" smtClean="0">
                <a:solidFill>
                  <a:prstClr val="black">
                    <a:tint val="75000"/>
                  </a:prstClr>
                </a:solidFill>
              </a:rPr>
              <a:pPr/>
              <a:t>2019-09-10</a:t>
            </a:fld>
            <a:endParaRPr lang="lt-LT">
              <a:solidFill>
                <a:prstClr val="black">
                  <a:tint val="75000"/>
                </a:prstClr>
              </a:solidFill>
            </a:endParaRPr>
          </a:p>
        </p:txBody>
      </p:sp>
      <p:sp>
        <p:nvSpPr>
          <p:cNvPr id="5" name="Poraštės vietos rezervavimo ženklas 4"/>
          <p:cNvSpPr>
            <a:spLocks noGrp="1"/>
          </p:cNvSpPr>
          <p:nvPr>
            <p:ph type="ftr" sz="quarter" idx="11"/>
          </p:nvPr>
        </p:nvSpPr>
        <p:spPr/>
        <p:txBody>
          <a:bodyPr/>
          <a:lstStyle/>
          <a:p>
            <a:endParaRPr lang="lt-LT">
              <a:solidFill>
                <a:prstClr val="black">
                  <a:tint val="75000"/>
                </a:prstClr>
              </a:solidFill>
            </a:endParaRPr>
          </a:p>
        </p:txBody>
      </p:sp>
      <p:sp>
        <p:nvSpPr>
          <p:cNvPr id="6" name="Skaidrės numerio vietos rezervavimo ženklas 5"/>
          <p:cNvSpPr>
            <a:spLocks noGrp="1"/>
          </p:cNvSpPr>
          <p:nvPr>
            <p:ph type="sldNum" sz="quarter" idx="12"/>
          </p:nvPr>
        </p:nvSpPr>
        <p:spPr/>
        <p:txBody>
          <a:bodyPr/>
          <a:lstStyle/>
          <a:p>
            <a:fld id="{3C6C5BAD-D786-438E-B984-9D90C6312FB5}"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2417165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86A7B-CF82-4D89-BA3F-4FB7239CB30F}" type="datetimeFigureOut">
              <a:rPr lang="en-GB" smtClean="0"/>
              <a:pPr/>
              <a:t>10/09/2019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pPr/>
              <a:t>‹#›</a:t>
            </a:fld>
            <a:endParaRPr lang="en-GB"/>
          </a:p>
        </p:txBody>
      </p:sp>
    </p:spTree>
    <p:extLst>
      <p:ext uri="{BB962C8B-B14F-4D97-AF65-F5344CB8AC3E}">
        <p14:creationId xmlns:p14="http://schemas.microsoft.com/office/powerpoint/2010/main" val="2573912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8D86A7B-CF82-4D89-BA3F-4FB7239CB30F}" type="datetimeFigureOut">
              <a:rPr lang="en-GB" smtClean="0"/>
              <a:pPr/>
              <a:t>10/09/2019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B51B04-842B-4E9A-9C60-892B95786513}" type="slidenum">
              <a:rPr lang="en-GB" smtClean="0"/>
              <a:pPr/>
              <a:t>‹#›</a:t>
            </a:fld>
            <a:endParaRPr lang="en-GB"/>
          </a:p>
        </p:txBody>
      </p:sp>
    </p:spTree>
    <p:extLst>
      <p:ext uri="{BB962C8B-B14F-4D97-AF65-F5344CB8AC3E}">
        <p14:creationId xmlns:p14="http://schemas.microsoft.com/office/powerpoint/2010/main" val="2823370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8D86A7B-CF82-4D89-BA3F-4FB7239CB30F}" type="datetimeFigureOut">
              <a:rPr lang="en-GB" smtClean="0"/>
              <a:pPr/>
              <a:t>10/09/2019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B51B04-842B-4E9A-9C60-892B95786513}" type="slidenum">
              <a:rPr lang="en-GB" smtClean="0"/>
              <a:pPr/>
              <a:t>‹#›</a:t>
            </a:fld>
            <a:endParaRPr lang="en-GB"/>
          </a:p>
        </p:txBody>
      </p:sp>
    </p:spTree>
    <p:extLst>
      <p:ext uri="{BB962C8B-B14F-4D97-AF65-F5344CB8AC3E}">
        <p14:creationId xmlns:p14="http://schemas.microsoft.com/office/powerpoint/2010/main" val="2536743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8D86A7B-CF82-4D89-BA3F-4FB7239CB30F}" type="datetimeFigureOut">
              <a:rPr lang="en-GB" smtClean="0"/>
              <a:pPr/>
              <a:t>10/09/2019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B51B04-842B-4E9A-9C60-892B95786513}" type="slidenum">
              <a:rPr lang="en-GB" smtClean="0"/>
              <a:pPr/>
              <a:t>‹#›</a:t>
            </a:fld>
            <a:endParaRPr lang="en-GB"/>
          </a:p>
        </p:txBody>
      </p:sp>
    </p:spTree>
    <p:extLst>
      <p:ext uri="{BB962C8B-B14F-4D97-AF65-F5344CB8AC3E}">
        <p14:creationId xmlns:p14="http://schemas.microsoft.com/office/powerpoint/2010/main" val="2914881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86A7B-CF82-4D89-BA3F-4FB7239CB30F}" type="datetimeFigureOut">
              <a:rPr lang="en-GB" smtClean="0"/>
              <a:pPr/>
              <a:t>10/09/2019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B51B04-842B-4E9A-9C60-892B95786513}" type="slidenum">
              <a:rPr lang="en-GB" smtClean="0"/>
              <a:pPr/>
              <a:t>‹#›</a:t>
            </a:fld>
            <a:endParaRPr lang="en-GB"/>
          </a:p>
        </p:txBody>
      </p:sp>
    </p:spTree>
    <p:extLst>
      <p:ext uri="{BB962C8B-B14F-4D97-AF65-F5344CB8AC3E}">
        <p14:creationId xmlns:p14="http://schemas.microsoft.com/office/powerpoint/2010/main" val="3412936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86A7B-CF82-4D89-BA3F-4FB7239CB30F}" type="datetimeFigureOut">
              <a:rPr lang="en-GB" smtClean="0"/>
              <a:pPr/>
              <a:t>10/09/2019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B51B04-842B-4E9A-9C60-892B95786513}" type="slidenum">
              <a:rPr lang="en-GB" smtClean="0"/>
              <a:pPr/>
              <a:t>‹#›</a:t>
            </a:fld>
            <a:endParaRPr lang="en-GB"/>
          </a:p>
        </p:txBody>
      </p:sp>
    </p:spTree>
    <p:extLst>
      <p:ext uri="{BB962C8B-B14F-4D97-AF65-F5344CB8AC3E}">
        <p14:creationId xmlns:p14="http://schemas.microsoft.com/office/powerpoint/2010/main" val="1198043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86A7B-CF82-4D89-BA3F-4FB7239CB30F}" type="datetimeFigureOut">
              <a:rPr lang="en-GB" smtClean="0"/>
              <a:pPr/>
              <a:t>10/09/2019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B51B04-842B-4E9A-9C60-892B95786513}" type="slidenum">
              <a:rPr lang="en-GB" smtClean="0"/>
              <a:pPr/>
              <a:t>‹#›</a:t>
            </a:fld>
            <a:endParaRPr lang="en-GB"/>
          </a:p>
        </p:txBody>
      </p:sp>
    </p:spTree>
    <p:extLst>
      <p:ext uri="{BB962C8B-B14F-4D97-AF65-F5344CB8AC3E}">
        <p14:creationId xmlns:p14="http://schemas.microsoft.com/office/powerpoint/2010/main" val="3493053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D86A7B-CF82-4D89-BA3F-4FB7239CB30F}" type="datetimeFigureOut">
              <a:rPr lang="en-GB" smtClean="0"/>
              <a:pPr/>
              <a:t>10/09/2019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B51B04-842B-4E9A-9C60-892B95786513}" type="slidenum">
              <a:rPr lang="en-GB" smtClean="0"/>
              <a:pPr/>
              <a:t>‹#›</a:t>
            </a:fld>
            <a:endParaRPr lang="en-GB"/>
          </a:p>
        </p:txBody>
      </p:sp>
    </p:spTree>
    <p:extLst>
      <p:ext uri="{BB962C8B-B14F-4D97-AF65-F5344CB8AC3E}">
        <p14:creationId xmlns:p14="http://schemas.microsoft.com/office/powerpoint/2010/main" val="4267955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42F4D-3DC4-479F-A90C-1CD386B96287}" type="datetimeFigureOut">
              <a:rPr lang="lt-LT" smtClean="0">
                <a:solidFill>
                  <a:prstClr val="black">
                    <a:tint val="75000"/>
                  </a:prstClr>
                </a:solidFill>
              </a:rPr>
              <a:pPr/>
              <a:t>2019-09-10</a:t>
            </a:fld>
            <a:endParaRPr lang="lt-LT">
              <a:solidFill>
                <a:prstClr val="black">
                  <a:tint val="75000"/>
                </a:prstClr>
              </a:solidFill>
            </a:endParaRPr>
          </a:p>
        </p:txBody>
      </p:sp>
      <p:sp>
        <p:nvSpPr>
          <p:cNvPr id="5" name="Poraštės vietos rezervavimo ženklas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solidFill>
                <a:prstClr val="black">
                  <a:tint val="75000"/>
                </a:prstClr>
              </a:solidFill>
            </a:endParaRPr>
          </a:p>
        </p:txBody>
      </p:sp>
      <p:sp>
        <p:nvSpPr>
          <p:cNvPr id="6" name="Skaidrės numerio vietos rezervavimo ženklas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6C5BAD-D786-438E-B984-9D90C6312FB5}"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37011099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6943" y="1971485"/>
            <a:ext cx="11303319" cy="908193"/>
          </a:xfrm>
        </p:spPr>
        <p:txBody>
          <a:bodyPr>
            <a:noAutofit/>
          </a:bodyPr>
          <a:lstStyle/>
          <a:p>
            <a:r>
              <a:rPr lang="az-Latn-AZ" sz="4400" dirty="0" smtClean="0"/>
              <a:t>Xarici Qiymətləndiricilərin Təlimləndirilməsi</a:t>
            </a:r>
            <a:endParaRPr lang="en-US" sz="4400" b="1" dirty="0">
              <a:latin typeface="Verdana" panose="020B0604030504040204" pitchFamily="34" charset="0"/>
              <a:ea typeface="Verdana" panose="020B0604030504040204" pitchFamily="34" charset="0"/>
            </a:endParaRPr>
          </a:p>
        </p:txBody>
      </p:sp>
      <p:sp>
        <p:nvSpPr>
          <p:cNvPr id="3" name="Subtitle 2"/>
          <p:cNvSpPr>
            <a:spLocks noGrp="1"/>
          </p:cNvSpPr>
          <p:nvPr>
            <p:ph type="subTitle" idx="1"/>
          </p:nvPr>
        </p:nvSpPr>
        <p:spPr>
          <a:xfrm>
            <a:off x="2764220" y="5698361"/>
            <a:ext cx="8828690" cy="987553"/>
          </a:xfrm>
        </p:spPr>
        <p:txBody>
          <a:bodyPr>
            <a:normAutofit/>
          </a:bodyPr>
          <a:lstStyle/>
          <a:p>
            <a:pPr lvl="1" algn="r"/>
            <a:endParaRPr lang="lv-LV" sz="1050" dirty="0">
              <a:solidFill>
                <a:schemeClr val="bg1">
                  <a:lumMod val="50000"/>
                </a:schemeClr>
              </a:solidFill>
            </a:endParaRPr>
          </a:p>
          <a:p>
            <a:pPr lvl="1" algn="r"/>
            <a:r>
              <a:rPr lang="en-GB" dirty="0">
                <a:solidFill>
                  <a:schemeClr val="bg1">
                    <a:lumMod val="50000"/>
                  </a:schemeClr>
                </a:solidFill>
              </a:rPr>
              <a:t>Twinning project “Support to strengthening the higher education system in Azerbaijan” (No AZ/14/ENI/OT/01/17 (AZ/49))</a:t>
            </a:r>
          </a:p>
        </p:txBody>
      </p:sp>
      <p:sp>
        <p:nvSpPr>
          <p:cNvPr id="4" name="Rectangle 3"/>
          <p:cNvSpPr/>
          <p:nvPr/>
        </p:nvSpPr>
        <p:spPr>
          <a:xfrm>
            <a:off x="280046" y="5918992"/>
            <a:ext cx="2132339" cy="461665"/>
          </a:xfrm>
          <a:prstGeom prst="rect">
            <a:avLst/>
          </a:prstGeom>
        </p:spPr>
        <p:txBody>
          <a:bodyPr wrap="square">
            <a:spAutoFit/>
          </a:bodyPr>
          <a:lstStyle/>
          <a:p>
            <a:pPr algn="ctr"/>
            <a:r>
              <a:rPr lang="en-US" sz="1200" dirty="0"/>
              <a:t>This project is funded by </a:t>
            </a:r>
            <a:endParaRPr lang="et-EE" sz="1200" dirty="0"/>
          </a:p>
          <a:p>
            <a:pPr algn="ctr"/>
            <a:r>
              <a:rPr lang="en-US" sz="1200" dirty="0"/>
              <a:t>the European Union</a:t>
            </a:r>
            <a:endParaRPr lang="et-EE" sz="1200" dirty="0"/>
          </a:p>
        </p:txBody>
      </p:sp>
      <p:pic>
        <p:nvPicPr>
          <p:cNvPr id="5" name="Picture 5" descr="flag_yellow_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6943" y="4988460"/>
            <a:ext cx="1413607" cy="93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5997511" y="579343"/>
            <a:ext cx="1115187" cy="666686"/>
          </a:xfrm>
          <a:prstGeom prst="rect">
            <a:avLst/>
          </a:prstGeom>
        </p:spPr>
      </p:pic>
      <p:pic>
        <p:nvPicPr>
          <p:cNvPr id="8" name="Image 248" descr="http://www.drapeauxdespays.fr/data/flags/ultra/fr.png">
            <a:extLst>
              <a:ext uri="{FF2B5EF4-FFF2-40B4-BE49-F238E27FC236}">
                <a16:creationId xmlns:a16="http://schemas.microsoft.com/office/drawing/2014/main" id="{A35C36DF-FAA6-4552-A0CD-B726DCA54B9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55251" y="576898"/>
            <a:ext cx="1129665" cy="661606"/>
          </a:xfrm>
          <a:prstGeom prst="rect">
            <a:avLst/>
          </a:prstGeom>
          <a:noFill/>
          <a:ln>
            <a:noFill/>
          </a:ln>
          <a:extLst/>
        </p:spPr>
      </p:pic>
      <p:pic>
        <p:nvPicPr>
          <p:cNvPr id="9" name="Picture 8">
            <a:extLst>
              <a:ext uri="{FF2B5EF4-FFF2-40B4-BE49-F238E27FC236}">
                <a16:creationId xmlns:a16="http://schemas.microsoft.com/office/drawing/2014/main" id="{D2162F2B-3F66-40D4-9FF8-3B23292B2D69}"/>
              </a:ext>
            </a:extLst>
          </p:cNvPr>
          <p:cNvPicPr/>
          <p:nvPr/>
        </p:nvPicPr>
        <p:blipFill>
          <a:blip r:embed="rId5" cstate="print">
            <a:extLst>
              <a:ext uri="{28A0092B-C50C-407E-A947-70E740481C1C}">
                <a14:useLocalDpi xmlns:a14="http://schemas.microsoft.com/office/drawing/2010/main" val="0"/>
              </a:ext>
            </a:extLst>
          </a:blip>
          <a:srcRect r="79219"/>
          <a:stretch>
            <a:fillRect/>
          </a:stretch>
        </p:blipFill>
        <p:spPr bwMode="auto">
          <a:xfrm>
            <a:off x="4614862" y="576898"/>
            <a:ext cx="1048321" cy="666686"/>
          </a:xfrm>
          <a:prstGeom prst="rect">
            <a:avLst/>
          </a:prstGeom>
          <a:noFill/>
          <a:ln>
            <a:noFill/>
          </a:ln>
          <a:extLst/>
        </p:spPr>
      </p:pic>
      <p:sp>
        <p:nvSpPr>
          <p:cNvPr id="11" name="Rectangle 10"/>
          <p:cNvSpPr/>
          <p:nvPr/>
        </p:nvSpPr>
        <p:spPr>
          <a:xfrm>
            <a:off x="4971312" y="5329029"/>
            <a:ext cx="2256580" cy="369332"/>
          </a:xfrm>
          <a:prstGeom prst="rect">
            <a:avLst/>
          </a:prstGeom>
        </p:spPr>
        <p:txBody>
          <a:bodyPr wrap="none">
            <a:spAutoFit/>
          </a:bodyPr>
          <a:lstStyle/>
          <a:p>
            <a:pPr algn="ctr"/>
            <a:r>
              <a:rPr lang="lv-LV" dirty="0" smtClean="0"/>
              <a:t>11 </a:t>
            </a:r>
            <a:r>
              <a:rPr lang="en-US" dirty="0" err="1" smtClean="0"/>
              <a:t>sentyabr</a:t>
            </a:r>
            <a:r>
              <a:rPr lang="en-US" dirty="0" smtClean="0"/>
              <a:t> </a:t>
            </a:r>
            <a:r>
              <a:rPr lang="en-GB" dirty="0" smtClean="0"/>
              <a:t>201</a:t>
            </a:r>
            <a:r>
              <a:rPr lang="lv-LV" dirty="0" smtClean="0"/>
              <a:t>9</a:t>
            </a:r>
            <a:r>
              <a:rPr lang="en-US" dirty="0" smtClean="0"/>
              <a:t>-cu </a:t>
            </a:r>
            <a:r>
              <a:rPr lang="en-US" dirty="0" err="1" smtClean="0"/>
              <a:t>il</a:t>
            </a:r>
            <a:endParaRPr lang="en-GB" dirty="0"/>
          </a:p>
        </p:txBody>
      </p:sp>
      <p:pic>
        <p:nvPicPr>
          <p:cNvPr id="13" name="Graphic 12">
            <a:extLst>
              <a:ext uri="{FF2B5EF4-FFF2-40B4-BE49-F238E27FC236}">
                <a16:creationId xmlns:a16="http://schemas.microsoft.com/office/drawing/2014/main" id="{346742A6-EF3E-455A-8357-7B1210C48F80}"/>
              </a:ext>
            </a:extLst>
          </p:cNvPr>
          <p:cNvPicPr>
            <a:picLocks noChangeAspect="1"/>
          </p:cNvPicPr>
          <p:nvPr/>
        </p:nvPicPr>
        <p:blipFill>
          <a:blip r:embed="rId6" cstate="print">
            <a:extLst>
              <a:ext uri="{96DAC541-7B7A-43D3-8B79-37D633B846F1}">
                <asvg:svgBlip xmlns="" xmlns:asvg="http://schemas.microsoft.com/office/drawing/2016/SVG/main" r:embed="rId8"/>
              </a:ext>
            </a:extLst>
          </a:blip>
          <a:stretch>
            <a:fillRect/>
          </a:stretch>
        </p:blipFill>
        <p:spPr>
          <a:xfrm>
            <a:off x="7447026" y="559557"/>
            <a:ext cx="1392573" cy="696287"/>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552257065"/>
              </p:ext>
            </p:extLst>
          </p:nvPr>
        </p:nvGraphicFramePr>
        <p:xfrm>
          <a:off x="2146478" y="3804975"/>
          <a:ext cx="10045522" cy="1188720"/>
        </p:xfrm>
        <a:graphic>
          <a:graphicData uri="http://schemas.openxmlformats.org/drawingml/2006/table">
            <a:tbl>
              <a:tblPr firstRow="1" bandRow="1">
                <a:tableStyleId>{5C22544A-7EE6-4342-B048-85BDC9FD1C3A}</a:tableStyleId>
              </a:tblPr>
              <a:tblGrid>
                <a:gridCol w="6117467">
                  <a:extLst>
                    <a:ext uri="{9D8B030D-6E8A-4147-A177-3AD203B41FA5}">
                      <a16:colId xmlns:a16="http://schemas.microsoft.com/office/drawing/2014/main" val="20000"/>
                    </a:ext>
                  </a:extLst>
                </a:gridCol>
                <a:gridCol w="3928055">
                  <a:extLst>
                    <a:ext uri="{9D8B030D-6E8A-4147-A177-3AD203B41FA5}">
                      <a16:colId xmlns:a16="http://schemas.microsoft.com/office/drawing/2014/main" val="2000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smtClean="0">
                          <a:solidFill>
                            <a:schemeClr val="tx1"/>
                          </a:solidFill>
                        </a:rPr>
                        <a:t>Rasa </a:t>
                      </a:r>
                      <a:r>
                        <a:rPr lang="lv-LV" b="0" dirty="0" err="1" smtClean="0">
                          <a:solidFill>
                            <a:schemeClr val="tx1"/>
                          </a:solidFill>
                        </a:rPr>
                        <a:t>Penkauskiene</a:t>
                      </a:r>
                      <a:endParaRPr lang="lv-LV"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Ali </a:t>
                      </a:r>
                      <a:r>
                        <a:rPr lang="az-Latn-AZ" b="0" dirty="0" smtClean="0">
                          <a:solidFill>
                            <a:schemeClr val="tx1"/>
                          </a:solidFill>
                        </a:rPr>
                        <a:t>Təhsildə</a:t>
                      </a:r>
                      <a:r>
                        <a:rPr lang="az-Latn-AZ" b="0" baseline="0" dirty="0" smtClean="0">
                          <a:solidFill>
                            <a:schemeClr val="tx1"/>
                          </a:solidFill>
                        </a:rPr>
                        <a:t> Keyfiyyətin Qiymətləndirilməsi Mərkəzi</a:t>
                      </a:r>
                      <a:endParaRPr lang="lv-LV"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smtClean="0">
                          <a:solidFill>
                            <a:schemeClr val="tx1"/>
                          </a:solidFill>
                        </a:rPr>
                        <a:t>Litva</a:t>
                      </a:r>
                      <a:endParaRPr lang="en-GB" b="0" dirty="0" smtClean="0">
                        <a:solidFill>
                          <a:schemeClr val="tx1"/>
                        </a:solidFill>
                      </a:endParaRPr>
                    </a:p>
                    <a:p>
                      <a:endParaRPr lang="en-GB" dirty="0"/>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smtClean="0">
                          <a:solidFill>
                            <a:schemeClr val="tx1"/>
                          </a:solidFill>
                        </a:rPr>
                        <a:t>Jolanta </a:t>
                      </a:r>
                      <a:r>
                        <a:rPr lang="lv-LV" b="0" dirty="0" err="1" smtClean="0">
                          <a:solidFill>
                            <a:schemeClr val="tx1"/>
                          </a:solidFill>
                        </a:rPr>
                        <a:t>Silka</a:t>
                      </a:r>
                      <a:endParaRPr lang="lv-LV"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smtClean="0">
                          <a:solidFill>
                            <a:schemeClr val="tx1"/>
                          </a:solidFill>
                        </a:rPr>
                        <a:t>Akademik Məlumat</a:t>
                      </a:r>
                      <a:r>
                        <a:rPr lang="lv-LV" b="0" baseline="0" dirty="0" smtClean="0">
                          <a:solidFill>
                            <a:schemeClr val="tx1"/>
                          </a:solidFill>
                        </a:rPr>
                        <a:t> Mərkəzi</a:t>
                      </a:r>
                      <a:endParaRPr lang="lv-LV"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smtClean="0">
                          <a:solidFill>
                            <a:schemeClr val="tx1"/>
                          </a:solidFill>
                        </a:rPr>
                        <a:t>Latviya</a:t>
                      </a:r>
                    </a:p>
                    <a:p>
                      <a:endParaRPr lang="en-GB" b="0" dirty="0">
                        <a:solidFill>
                          <a:schemeClr val="tx1"/>
                        </a:solidFill>
                      </a:endParaRPr>
                    </a:p>
                  </a:txBody>
                  <a:tcPr>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227819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609600" y="274637"/>
            <a:ext cx="10972800" cy="1240263"/>
          </a:xfrm>
          <a:solidFill>
            <a:schemeClr val="accent1">
              <a:lumMod val="20000"/>
              <a:lumOff val="80000"/>
            </a:schemeClr>
          </a:solidFill>
        </p:spPr>
        <p:txBody>
          <a:bodyPr/>
          <a:lstStyle/>
          <a:p>
            <a:r>
              <a:rPr lang="az-Latn-AZ" dirty="0" smtClean="0"/>
              <a:t>Obyektivlik prinsipi</a:t>
            </a:r>
            <a:endParaRPr lang="lt-LT" dirty="0"/>
          </a:p>
        </p:txBody>
      </p:sp>
      <p:sp>
        <p:nvSpPr>
          <p:cNvPr id="3" name="Turinio vietos rezervavimo ženklas 2"/>
          <p:cNvSpPr>
            <a:spLocks noGrp="1"/>
          </p:cNvSpPr>
          <p:nvPr>
            <p:ph idx="1"/>
          </p:nvPr>
        </p:nvSpPr>
        <p:spPr>
          <a:xfrm>
            <a:off x="625523" y="1713069"/>
            <a:ext cx="10972800" cy="3995380"/>
          </a:xfrm>
        </p:spPr>
        <p:txBody>
          <a:bodyPr>
            <a:normAutofit lnSpcReduction="10000"/>
          </a:bodyPr>
          <a:lstStyle/>
          <a:p>
            <a:pPr marL="0" indent="0">
              <a:buNone/>
            </a:pPr>
            <a:endParaRPr lang="en-US" sz="2800" dirty="0" smtClean="0"/>
          </a:p>
          <a:p>
            <a:pPr marL="0" indent="0">
              <a:buNone/>
            </a:pPr>
            <a:r>
              <a:rPr lang="az-Latn-AZ" dirty="0" smtClean="0"/>
              <a:t>Ekspert qiymətləndirmənin hədəflərini əldə etmək və təhsil proqramını  obyektiv tərzdə qiymətləndirmək səylərində ədalətli olmalıdır. fikrini ifadə edərkən, nəticələr formalaşdırarkən, yaxud qərarlar verərkən, ekspert dəqiq faktlara və məlumata, eləcə də səriştəsinə əsaslanmalıdır. Ekspert müstəqil hərəkət etməli və ali təhsil müəssisənin, yaxud hər hansı digər tərəfin marağını təmsil etməməlidir.  </a:t>
            </a:r>
            <a:endParaRPr lang="en-US" dirty="0" smtClean="0"/>
          </a:p>
          <a:p>
            <a:pPr marL="0" indent="0">
              <a:buNone/>
            </a:pPr>
            <a:endParaRPr lang="lt-LT" dirty="0"/>
          </a:p>
        </p:txBody>
      </p:sp>
      <p:sp>
        <p:nvSpPr>
          <p:cNvPr id="5" name="Turinio vietos rezervavimo ženklas 2"/>
          <p:cNvSpPr txBox="1">
            <a:spLocks/>
          </p:cNvSpPr>
          <p:nvPr/>
        </p:nvSpPr>
        <p:spPr>
          <a:xfrm>
            <a:off x="789296" y="4434090"/>
            <a:ext cx="10972800" cy="254871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lt-LT" dirty="0"/>
          </a:p>
        </p:txBody>
      </p:sp>
    </p:spTree>
    <p:extLst>
      <p:ext uri="{BB962C8B-B14F-4D97-AF65-F5344CB8AC3E}">
        <p14:creationId xmlns:p14="http://schemas.microsoft.com/office/powerpoint/2010/main" val="4286020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solidFill>
            <a:schemeClr val="accent1">
              <a:lumMod val="40000"/>
              <a:lumOff val="60000"/>
            </a:schemeClr>
          </a:solidFill>
        </p:spPr>
        <p:txBody>
          <a:bodyPr>
            <a:normAutofit/>
          </a:bodyPr>
          <a:lstStyle/>
          <a:p>
            <a:r>
              <a:rPr lang="az-Latn-AZ" dirty="0" smtClean="0"/>
              <a:t>Fərqliliyə hörmətlə yanaşma</a:t>
            </a:r>
            <a:endParaRPr lang="lt-LT" dirty="0"/>
          </a:p>
        </p:txBody>
      </p:sp>
      <p:sp>
        <p:nvSpPr>
          <p:cNvPr id="3" name="Turinio vietos rezervavimo ženklas 2"/>
          <p:cNvSpPr>
            <a:spLocks noGrp="1"/>
          </p:cNvSpPr>
          <p:nvPr>
            <p:ph idx="1"/>
          </p:nvPr>
        </p:nvSpPr>
        <p:spPr/>
        <p:txBody>
          <a:bodyPr>
            <a:normAutofit/>
          </a:bodyPr>
          <a:lstStyle/>
          <a:p>
            <a:pPr marL="0" indent="0">
              <a:buNone/>
            </a:pPr>
            <a:endParaRPr lang="en-US" dirty="0" smtClean="0"/>
          </a:p>
          <a:p>
            <a:pPr marL="0" indent="0">
              <a:buNone/>
            </a:pPr>
            <a:r>
              <a:rPr lang="az-Latn-AZ" dirty="0" smtClean="0"/>
              <a:t>Qiymətləndirmə prosesi zamanı ekspert peşəkar kimi vicdanla hərəkət etməlidir. Ekspert vəzifələrində müəyyən edilən səlahiyyətlərini aşmamalıdır. Ekspert qiymətləndirmə prosesinə cəlb olunmuş şəxsləri ali təhsil müəssisəsinin fəaliyyətinə məsuliyyət götürə biləcək şəxs kimi qəbul etməlidir. Bu səbəbdən, təhsil proqramının güclü və zəif cəhətlərinə istinad etdikdə faktlara və müşahidələrə əsaslanmalıdır.  </a:t>
            </a:r>
            <a:endParaRPr lang="lt-LT" dirty="0"/>
          </a:p>
        </p:txBody>
      </p:sp>
    </p:spTree>
    <p:extLst>
      <p:ext uri="{BB962C8B-B14F-4D97-AF65-F5344CB8AC3E}">
        <p14:creationId xmlns:p14="http://schemas.microsoft.com/office/powerpoint/2010/main" val="1930848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718782" y="547593"/>
            <a:ext cx="10972800" cy="1103786"/>
          </a:xfrm>
          <a:solidFill>
            <a:schemeClr val="accent1">
              <a:lumMod val="20000"/>
              <a:lumOff val="80000"/>
            </a:schemeClr>
          </a:solidFill>
        </p:spPr>
        <p:txBody>
          <a:bodyPr/>
          <a:lstStyle/>
          <a:p>
            <a:r>
              <a:rPr lang="az-Latn-AZ" dirty="0" smtClean="0"/>
              <a:t>Məxfilik prinsipi</a:t>
            </a:r>
            <a:endParaRPr lang="lt-LT" dirty="0"/>
          </a:p>
        </p:txBody>
      </p:sp>
      <p:sp>
        <p:nvSpPr>
          <p:cNvPr id="3" name="Turinio vietos rezervavimo ženklas 2"/>
          <p:cNvSpPr>
            <a:spLocks noGrp="1"/>
          </p:cNvSpPr>
          <p:nvPr>
            <p:ph idx="1"/>
          </p:nvPr>
        </p:nvSpPr>
        <p:spPr>
          <a:xfrm>
            <a:off x="639170" y="1761949"/>
            <a:ext cx="10972800" cy="2494127"/>
          </a:xfrm>
        </p:spPr>
        <p:txBody>
          <a:bodyPr>
            <a:normAutofit lnSpcReduction="10000"/>
          </a:bodyPr>
          <a:lstStyle/>
          <a:p>
            <a:pPr marL="0" indent="0">
              <a:buNone/>
            </a:pPr>
            <a:endParaRPr lang="en-US" dirty="0" smtClean="0"/>
          </a:p>
          <a:p>
            <a:pPr marL="0" indent="0">
              <a:buNone/>
            </a:pPr>
            <a:r>
              <a:rPr lang="az-Latn-AZ" dirty="0" smtClean="0"/>
              <a:t>Qiymətləndirmə ilə bağlı bütün məlumat (müsahiblərin fikirləri, özünütəhlil hesabatı və ali təhsil müəssisəsi tərəfindən təmin edilən əlavə məlumatlar) yalnız qiymətləndirmə prosesi üçün istifadə edilməlidir. </a:t>
            </a:r>
            <a:endParaRPr lang="lt-LT" dirty="0"/>
          </a:p>
        </p:txBody>
      </p:sp>
    </p:spTree>
    <p:extLst>
      <p:ext uri="{BB962C8B-B14F-4D97-AF65-F5344CB8AC3E}">
        <p14:creationId xmlns:p14="http://schemas.microsoft.com/office/powerpoint/2010/main" val="7093523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1"/>
          <p:cNvSpPr txBox="1">
            <a:spLocks noGrp="1"/>
          </p:cNvSpPr>
          <p:nvPr>
            <p:ph type="title"/>
          </p:nvPr>
        </p:nvSpPr>
        <p:spPr>
          <a:prstGeom prst="rect">
            <a:avLst/>
          </a:prstGeom>
          <a:solidFill>
            <a:schemeClr val="tx2">
              <a:lumMod val="20000"/>
              <a:lumOff val="8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z-Latn-AZ" dirty="0" smtClean="0"/>
              <a:t>Əməkdaşlıq prinsipi</a:t>
            </a:r>
            <a:endParaRPr lang="lt-LT" dirty="0"/>
          </a:p>
        </p:txBody>
      </p:sp>
      <p:sp>
        <p:nvSpPr>
          <p:cNvPr id="5" name="Turinio vietos rezervavimo ženklas 2"/>
          <p:cNvSpPr txBox="1">
            <a:spLocks noGrp="1"/>
          </p:cNvSpPr>
          <p:nvPr>
            <p:ph idx="1"/>
          </p:nvPr>
        </p:nvSpPr>
        <p:spPr>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sz="2800" dirty="0" smtClean="0"/>
          </a:p>
          <a:p>
            <a:pPr marL="0" indent="0">
              <a:buNone/>
            </a:pPr>
            <a:r>
              <a:rPr lang="az-Latn-AZ" dirty="0" smtClean="0"/>
              <a:t>Ekspert qrupunun üzvü olan hər ekspert qrupun digər üzvləri ilə əməkdaşlığa hazır olmalıdır. Ekspertlərin əməkdaşlığı ekspert qrupunun sədri tərəfindən koordinasiya edilməlidir. Ekspert qrupu ali təhsil müəssisəsinin nümayəndələri ilə qarşılıqlı anlayış formalaşdırmalı və ali təhsil müəssisəsinə keyfiyyət mədəniyyətini yaxşılaşdırmaq üçün yardım etməlidir.</a:t>
            </a:r>
            <a:endParaRPr lang="en-US" dirty="0" smtClean="0"/>
          </a:p>
          <a:p>
            <a:endParaRPr lang="lt-LT" dirty="0"/>
          </a:p>
        </p:txBody>
      </p:sp>
    </p:spTree>
    <p:extLst>
      <p:ext uri="{BB962C8B-B14F-4D97-AF65-F5344CB8AC3E}">
        <p14:creationId xmlns:p14="http://schemas.microsoft.com/office/powerpoint/2010/main" val="2847879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l"/>
            <a:r>
              <a:rPr lang="az-Latn-AZ" dirty="0" smtClean="0"/>
              <a:t>Maraqların bəyan edilməsi</a:t>
            </a:r>
            <a:endParaRPr lang="lt-LT" dirty="0"/>
          </a:p>
        </p:txBody>
      </p:sp>
      <p:sp>
        <p:nvSpPr>
          <p:cNvPr id="3" name="Turinio vietos rezervavimo ženklas 2"/>
          <p:cNvSpPr>
            <a:spLocks noGrp="1"/>
          </p:cNvSpPr>
          <p:nvPr>
            <p:ph idx="1"/>
          </p:nvPr>
        </p:nvSpPr>
        <p:spPr>
          <a:xfrm>
            <a:off x="609600" y="1600201"/>
            <a:ext cx="10972800" cy="3790665"/>
          </a:xfrm>
          <a:solidFill>
            <a:schemeClr val="accent6">
              <a:lumMod val="40000"/>
              <a:lumOff val="60000"/>
            </a:schemeClr>
          </a:solidFill>
        </p:spPr>
        <p:txBody>
          <a:bodyPr>
            <a:normAutofit/>
          </a:bodyPr>
          <a:lstStyle/>
          <a:p>
            <a:pPr marL="0" indent="0">
              <a:buNone/>
            </a:pPr>
            <a:endParaRPr lang="en-US" dirty="0" smtClean="0"/>
          </a:p>
          <a:p>
            <a:pPr marL="0" indent="0">
              <a:buNone/>
            </a:pPr>
            <a:r>
              <a:rPr lang="az-Latn-AZ" dirty="0" smtClean="0"/>
              <a:t>Vəzifəsini icra edən hər ekspert Maraqların Toqquşmasının Olmamasına dair Bildirişi doldurmalı və ekspertə vəzifəsini yerinə yetirərkən qərəzsiz və obyektiv olmağa mane olacaq hər hansı vəziyyət olduğu təqdirdə, maraqların toqquşması baş verə biləcək mümkün vəziyyəti qeyd etməlidir. </a:t>
            </a:r>
            <a:endParaRPr lang="en-US" dirty="0" smtClean="0"/>
          </a:p>
          <a:p>
            <a:pPr marL="0" indent="0">
              <a:buNone/>
            </a:pPr>
            <a:endParaRPr lang="en-US" dirty="0" smtClean="0"/>
          </a:p>
          <a:p>
            <a:pPr marL="0" indent="0">
              <a:buNone/>
            </a:pPr>
            <a:endParaRPr lang="en-US" dirty="0"/>
          </a:p>
          <a:p>
            <a:pPr marL="0" indent="0">
              <a:buNone/>
            </a:pPr>
            <a:endParaRPr lang="lt-LT" dirty="0"/>
          </a:p>
        </p:txBody>
      </p:sp>
    </p:spTree>
    <p:extLst>
      <p:ext uri="{BB962C8B-B14F-4D97-AF65-F5344CB8AC3E}">
        <p14:creationId xmlns:p14="http://schemas.microsoft.com/office/powerpoint/2010/main" val="2275268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l"/>
            <a:r>
              <a:rPr lang="az-Latn-AZ" dirty="0" smtClean="0"/>
              <a:t>Maraqların bəyan edilməsi</a:t>
            </a:r>
            <a:endParaRPr lang="lt-LT" dirty="0"/>
          </a:p>
        </p:txBody>
      </p:sp>
      <p:sp>
        <p:nvSpPr>
          <p:cNvPr id="3" name="Turinio vietos rezervavimo ženklas 2"/>
          <p:cNvSpPr>
            <a:spLocks noGrp="1"/>
          </p:cNvSpPr>
          <p:nvPr>
            <p:ph idx="1"/>
          </p:nvPr>
        </p:nvSpPr>
        <p:spPr>
          <a:xfrm>
            <a:off x="582304" y="1327246"/>
            <a:ext cx="10972800" cy="4896133"/>
          </a:xfrm>
        </p:spPr>
        <p:txBody>
          <a:bodyPr>
            <a:noAutofit/>
          </a:bodyPr>
          <a:lstStyle/>
          <a:p>
            <a:pPr lvl="0"/>
            <a:r>
              <a:rPr lang="az-Latn-AZ" sz="2800" dirty="0" smtClean="0"/>
              <a:t>ekspert, yaxud ekspertin yaxın qohumlarından birinin (həyat yoldaşı, valideynlər (ovladlığa götürən valideynlər), uşaqlar (övladlığa götürülmüş uşaqlar), qardaşlar (ögey qardaşlar), bacılar (ögey bacılar), babalar/nənələr, nəvələr (bundan sonra, yaxın insanlar) proqramların qiymətləndirildiyi müəssisədə son 5 ildə işləməsi</a:t>
            </a:r>
            <a:endParaRPr lang="en-US" sz="2800" dirty="0" smtClean="0"/>
          </a:p>
          <a:p>
            <a:pPr lvl="0"/>
            <a:r>
              <a:rPr lang="az-Latn-AZ" sz="2800" dirty="0" smtClean="0"/>
              <a:t>ekspert, yaxud ekspertin yaxın qohumlarından birinin son iki ildə müəssisənin qiymətləndirmə fəaliyyətlərində iştirak etməsi (Senatın, Akademik Şuranın, Yekun Tezis Müdafiəsi Komissiyasının, Doktorantura Komissiyasının üzvi qismində çıxış edib, idarəetmə orqanlarında çalışıb, səhmdar, yaxud bənzər vəzifələrdə olub);</a:t>
            </a:r>
            <a:endParaRPr lang="en-US" sz="2800" dirty="0" smtClean="0"/>
          </a:p>
          <a:p>
            <a:endParaRPr lang="en-US" sz="2600" dirty="0" smtClean="0"/>
          </a:p>
        </p:txBody>
      </p:sp>
    </p:spTree>
    <p:extLst>
      <p:ext uri="{BB962C8B-B14F-4D97-AF65-F5344CB8AC3E}">
        <p14:creationId xmlns:p14="http://schemas.microsoft.com/office/powerpoint/2010/main" val="2832133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az-Latn-AZ" dirty="0" smtClean="0"/>
              <a:t>Maraqların bəyan edilməsi</a:t>
            </a:r>
            <a:endParaRPr lang="lt-LT" dirty="0"/>
          </a:p>
        </p:txBody>
      </p:sp>
      <p:sp>
        <p:nvSpPr>
          <p:cNvPr id="3" name="Turinio vietos rezervavimo ženklas 2"/>
          <p:cNvSpPr>
            <a:spLocks noGrp="1"/>
          </p:cNvSpPr>
          <p:nvPr>
            <p:ph idx="1"/>
          </p:nvPr>
        </p:nvSpPr>
        <p:spPr/>
        <p:txBody>
          <a:bodyPr>
            <a:normAutofit lnSpcReduction="10000"/>
          </a:bodyPr>
          <a:lstStyle/>
          <a:p>
            <a:pPr lvl="0"/>
            <a:r>
              <a:rPr lang="az-Latn-AZ" sz="2800" dirty="0" smtClean="0"/>
              <a:t>ekspert, yaxud ekspertin yaxın qohumlarından birinin proqramların qiymətləndirildiyi müəssisədə son 3 ildə təhsil alması;</a:t>
            </a:r>
            <a:endParaRPr lang="en-US" sz="2800" dirty="0" smtClean="0"/>
          </a:p>
          <a:p>
            <a:pPr lvl="0"/>
            <a:r>
              <a:rPr lang="az-Latn-AZ" sz="2800" dirty="0" smtClean="0"/>
              <a:t>ekspert, yaxud ekspertin yaxın qohumlarından birinin işlədiyi müəssisənin proqramların qiymətləndirildiyi müəssisə ilə davam edən layihədə, yaxud digər birgə fəaliyyətdə iştirak etməsi;</a:t>
            </a:r>
            <a:endParaRPr lang="en-US" sz="2800" dirty="0" smtClean="0"/>
          </a:p>
          <a:p>
            <a:pPr lvl="0"/>
            <a:r>
              <a:rPr lang="az-Latn-AZ" sz="2800" dirty="0" smtClean="0"/>
              <a:t>burada qeyd edilməyən və ekspert, yaxud ekspertin yaxın qohumlarından biri ilə bağlı olan və ekspertə obyektiv olmağa mane olan digər şərtlər (məsələn, proqramlarının qiymətləndirildiyi müəssisə barədə ictimaiyyətdə mənfi fikirlər ifadə edib; proqramlarının qiymətləndirildiyi müəssisə ilə münaqişədən sonra işgüzar münasibətlərə xitam verilib). </a:t>
            </a:r>
            <a:endParaRPr lang="en-US" sz="2800" dirty="0" smtClean="0"/>
          </a:p>
          <a:p>
            <a:endParaRPr lang="lt-LT" dirty="0"/>
          </a:p>
        </p:txBody>
      </p:sp>
    </p:spTree>
    <p:extLst>
      <p:ext uri="{BB962C8B-B14F-4D97-AF65-F5344CB8AC3E}">
        <p14:creationId xmlns:p14="http://schemas.microsoft.com/office/powerpoint/2010/main" val="3608866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l"/>
            <a:r>
              <a:rPr lang="az-Latn-AZ" dirty="0" smtClean="0"/>
              <a:t>Ekspertlərin rolu</a:t>
            </a:r>
            <a:endParaRPr lang="lt-LT" dirty="0"/>
          </a:p>
        </p:txBody>
      </p:sp>
      <p:sp>
        <p:nvSpPr>
          <p:cNvPr id="3" name="Turinio vietos rezervavimo ženklas 2"/>
          <p:cNvSpPr>
            <a:spLocks noGrp="1"/>
          </p:cNvSpPr>
          <p:nvPr>
            <p:ph idx="1"/>
          </p:nvPr>
        </p:nvSpPr>
        <p:spPr/>
        <p:txBody>
          <a:bodyPr/>
          <a:lstStyle/>
          <a:p>
            <a:r>
              <a:rPr lang="az-Latn-AZ" dirty="0" smtClean="0"/>
              <a:t>Qrup rəhbəri</a:t>
            </a:r>
            <a:endParaRPr lang="en-US" dirty="0" smtClean="0"/>
          </a:p>
          <a:p>
            <a:r>
              <a:rPr lang="az-Latn-AZ" dirty="0" smtClean="0"/>
              <a:t>Qrup üzvləri</a:t>
            </a:r>
            <a:r>
              <a:rPr lang="en-US" dirty="0" smtClean="0"/>
              <a:t> (</a:t>
            </a:r>
            <a:r>
              <a:rPr lang="az-Latn-AZ" dirty="0" smtClean="0"/>
              <a:t>təhsil işçiləri</a:t>
            </a:r>
            <a:r>
              <a:rPr lang="en-US" dirty="0" smtClean="0"/>
              <a:t>)</a:t>
            </a:r>
          </a:p>
          <a:p>
            <a:r>
              <a:rPr lang="az-Latn-AZ" dirty="0" smtClean="0"/>
              <a:t>İşəgötürənlərin nümayəndəsi</a:t>
            </a:r>
            <a:endParaRPr lang="en-US" dirty="0" smtClean="0"/>
          </a:p>
          <a:p>
            <a:r>
              <a:rPr lang="az-Latn-AZ" dirty="0" smtClean="0"/>
              <a:t>Tələbə</a:t>
            </a:r>
            <a:endParaRPr lang="en-US" dirty="0" smtClean="0"/>
          </a:p>
          <a:p>
            <a:pPr marL="0" indent="0">
              <a:buNone/>
            </a:pPr>
            <a:endParaRPr lang="en-US" dirty="0" smtClean="0"/>
          </a:p>
          <a:p>
            <a:r>
              <a:rPr lang="az-Latn-AZ" i="1" dirty="0" smtClean="0"/>
              <a:t>Koordinator</a:t>
            </a:r>
            <a:endParaRPr lang="lt-LT" i="1" dirty="0"/>
          </a:p>
        </p:txBody>
      </p:sp>
      <p:sp>
        <p:nvSpPr>
          <p:cNvPr id="4" name="Stačiakampis 3"/>
          <p:cNvSpPr/>
          <p:nvPr/>
        </p:nvSpPr>
        <p:spPr>
          <a:xfrm>
            <a:off x="6867100" y="5349922"/>
            <a:ext cx="4408227" cy="12010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2400" dirty="0" smtClean="0"/>
              <a:t>Ali təhsil müəssisəsi ilə birbaşa təmas qurulmur</a:t>
            </a:r>
            <a:r>
              <a:rPr lang="en-US" sz="2400" dirty="0" smtClean="0"/>
              <a:t>!</a:t>
            </a:r>
            <a:endParaRPr lang="lt-LT" sz="2400" dirty="0"/>
          </a:p>
        </p:txBody>
      </p:sp>
      <p:sp>
        <p:nvSpPr>
          <p:cNvPr id="5" name="Stačiakampis 4"/>
          <p:cNvSpPr/>
          <p:nvPr/>
        </p:nvSpPr>
        <p:spPr>
          <a:xfrm>
            <a:off x="6867098" y="903027"/>
            <a:ext cx="4408227" cy="120100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2400" dirty="0" smtClean="0">
                <a:solidFill>
                  <a:schemeClr val="accent1">
                    <a:lumMod val="75000"/>
                  </a:schemeClr>
                </a:solidFill>
              </a:rPr>
              <a:t>Qrup rəhbəri </a:t>
            </a:r>
            <a:r>
              <a:rPr lang="en-US" sz="2400" dirty="0" smtClean="0">
                <a:solidFill>
                  <a:schemeClr val="accent1">
                    <a:lumMod val="75000"/>
                  </a:schemeClr>
                </a:solidFill>
              </a:rPr>
              <a:t>– </a:t>
            </a:r>
            <a:r>
              <a:rPr lang="az-Latn-AZ" sz="2400" dirty="0" smtClean="0">
                <a:solidFill>
                  <a:schemeClr val="accent1">
                    <a:lumMod val="75000"/>
                  </a:schemeClr>
                </a:solidFill>
              </a:rPr>
              <a:t>nə etmək lazım olduğunu müəyyən edir</a:t>
            </a:r>
            <a:endParaRPr lang="en-US" sz="2400" dirty="0">
              <a:solidFill>
                <a:schemeClr val="accent1">
                  <a:lumMod val="75000"/>
                </a:schemeClr>
              </a:solidFill>
            </a:endParaRPr>
          </a:p>
        </p:txBody>
      </p:sp>
      <p:sp>
        <p:nvSpPr>
          <p:cNvPr id="6" name="Stačiakampis 5"/>
          <p:cNvSpPr/>
          <p:nvPr/>
        </p:nvSpPr>
        <p:spPr>
          <a:xfrm>
            <a:off x="6867100" y="2361064"/>
            <a:ext cx="4408227" cy="120100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2400" dirty="0" smtClean="0">
                <a:solidFill>
                  <a:schemeClr val="accent1">
                    <a:lumMod val="75000"/>
                  </a:schemeClr>
                </a:solidFill>
              </a:rPr>
              <a:t>Koordinator </a:t>
            </a:r>
            <a:r>
              <a:rPr lang="en-US" sz="2400" dirty="0" smtClean="0">
                <a:solidFill>
                  <a:schemeClr val="accent1">
                    <a:lumMod val="75000"/>
                  </a:schemeClr>
                </a:solidFill>
              </a:rPr>
              <a:t>– </a:t>
            </a:r>
            <a:r>
              <a:rPr lang="az-Latn-AZ" sz="2400" dirty="0" smtClean="0">
                <a:solidFill>
                  <a:schemeClr val="accent1">
                    <a:lumMod val="75000"/>
                  </a:schemeClr>
                </a:solidFill>
              </a:rPr>
              <a:t>necə etmək lazım olduğunu müəyyən edir</a:t>
            </a:r>
            <a:endParaRPr lang="en-US" sz="2400" dirty="0">
              <a:solidFill>
                <a:schemeClr val="accent1">
                  <a:lumMod val="75000"/>
                </a:schemeClr>
              </a:solidFill>
            </a:endParaRPr>
          </a:p>
        </p:txBody>
      </p:sp>
      <p:sp>
        <p:nvSpPr>
          <p:cNvPr id="7" name="Stačiakampis 6"/>
          <p:cNvSpPr/>
          <p:nvPr/>
        </p:nvSpPr>
        <p:spPr>
          <a:xfrm>
            <a:off x="6867100" y="3889613"/>
            <a:ext cx="4408227" cy="120100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2400" dirty="0" smtClean="0"/>
              <a:t>Koordinator ekspert qrupu və ATM arasında vasitəçidir</a:t>
            </a:r>
            <a:endParaRPr lang="lt-LT" sz="2400" dirty="0"/>
          </a:p>
        </p:txBody>
      </p:sp>
    </p:spTree>
    <p:extLst>
      <p:ext uri="{BB962C8B-B14F-4D97-AF65-F5344CB8AC3E}">
        <p14:creationId xmlns:p14="http://schemas.microsoft.com/office/powerpoint/2010/main" val="29520867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pPr algn="l"/>
            <a:r>
              <a:rPr lang="az-Latn-AZ" dirty="0" smtClean="0"/>
              <a:t>Vəzifələr </a:t>
            </a:r>
            <a:r>
              <a:rPr lang="en-US" dirty="0" smtClean="0"/>
              <a:t>(</a:t>
            </a:r>
            <a:r>
              <a:rPr lang="az-Latn-AZ" dirty="0" smtClean="0"/>
              <a:t>Qrup rəhbəri</a:t>
            </a:r>
            <a:r>
              <a:rPr lang="en-US" dirty="0" smtClean="0"/>
              <a:t>) </a:t>
            </a:r>
            <a:r>
              <a:rPr lang="en-US" dirty="0"/>
              <a:t/>
            </a:r>
            <a:br>
              <a:rPr lang="en-US" dirty="0"/>
            </a:br>
            <a:endParaRPr lang="lt-LT" dirty="0"/>
          </a:p>
        </p:txBody>
      </p:sp>
      <p:sp>
        <p:nvSpPr>
          <p:cNvPr id="3" name="Turinio vietos rezervavimo ženklas 2"/>
          <p:cNvSpPr>
            <a:spLocks noGrp="1"/>
          </p:cNvSpPr>
          <p:nvPr>
            <p:ph idx="1"/>
          </p:nvPr>
        </p:nvSpPr>
        <p:spPr>
          <a:xfrm>
            <a:off x="609600" y="996287"/>
            <a:ext cx="10972800" cy="5129877"/>
          </a:xfrm>
        </p:spPr>
        <p:txBody>
          <a:bodyPr>
            <a:noAutofit/>
          </a:bodyPr>
          <a:lstStyle/>
          <a:p>
            <a:pPr marL="0" indent="0">
              <a:buNone/>
            </a:pPr>
            <a:r>
              <a:rPr lang="az-Latn-AZ" sz="1900" b="1" dirty="0" smtClean="0"/>
              <a:t>Sahə səfərindən öncə</a:t>
            </a:r>
            <a:endParaRPr lang="en-US" sz="1900" b="1" dirty="0"/>
          </a:p>
          <a:p>
            <a:r>
              <a:rPr lang="az-Latn-AZ" sz="1900" dirty="0" err="1" smtClean="0"/>
              <a:t>Qiymətləndirmə</a:t>
            </a:r>
            <a:r>
              <a:rPr lang="az-Latn-AZ" sz="1900" dirty="0" smtClean="0"/>
              <a:t> işinə ümumi məsuliyyət daşıyır;</a:t>
            </a:r>
          </a:p>
          <a:p>
            <a:r>
              <a:rPr lang="az-Latn-AZ" sz="1900" dirty="0" smtClean="0"/>
              <a:t>Vəzifələri digər qrup üzvləri arasında bölüşdürür;</a:t>
            </a:r>
          </a:p>
          <a:p>
            <a:r>
              <a:rPr lang="az-Latn-AZ" sz="1900" dirty="0" smtClean="0"/>
              <a:t>Digər üzvlərlə birlikdə sənədləri, o cümlədən özünütəhlil hesabatını və sahə səfərindən öncə təqdim edilmiş istənilən digər məlumatları nəzərdən keçirərək məlumatların tam və qrupun ehtiyacına uyğun olduğunu təmin edir;</a:t>
            </a:r>
          </a:p>
          <a:p>
            <a:r>
              <a:rPr lang="az-Latn-AZ" sz="1900" dirty="0" smtClean="0"/>
              <a:t>Sahə səfəri ərzində aydınlaşdırılmalı məsələləri razılaşdırır – digər qrup üzvləri bu işə töhfə verir.</a:t>
            </a:r>
            <a:endParaRPr lang="en-US" sz="1900" dirty="0"/>
          </a:p>
          <a:p>
            <a:pPr marL="0" indent="0">
              <a:buNone/>
            </a:pPr>
            <a:r>
              <a:rPr lang="az-Latn-AZ" sz="1900" b="1" dirty="0" smtClean="0"/>
              <a:t>Sahə səfəri ərzində</a:t>
            </a:r>
            <a:endParaRPr lang="en-US" sz="1900" b="1" dirty="0"/>
          </a:p>
          <a:p>
            <a:r>
              <a:rPr lang="az-Latn-AZ" sz="1900" dirty="0" smtClean="0"/>
              <a:t>Bütün görüşlərə və müzakirələrə sədrlik edir, yaxud bu vəzifəni digər ekspertə ötürür;</a:t>
            </a:r>
          </a:p>
          <a:p>
            <a:r>
              <a:rPr lang="az-Latn-AZ" sz="1900" dirty="0" smtClean="0"/>
              <a:t>Sorğulara qənaətbəxş cavabların verildiyini təmin edir.</a:t>
            </a:r>
            <a:endParaRPr lang="en-US" sz="1900" dirty="0"/>
          </a:p>
          <a:p>
            <a:pPr marL="0" indent="0">
              <a:buNone/>
            </a:pPr>
            <a:r>
              <a:rPr lang="az-Latn-AZ" sz="1900" b="1" dirty="0" smtClean="0"/>
              <a:t>Sahə səfərindən sonra </a:t>
            </a:r>
            <a:endParaRPr lang="en-US" sz="1900" b="1" dirty="0"/>
          </a:p>
          <a:p>
            <a:r>
              <a:rPr lang="az-Latn-AZ" sz="1900" dirty="0" smtClean="0"/>
              <a:t>Qrupun təqdim edilmiş sənədlərə və sahə səfəri ərzində götürülən qeydlərə əsasən yekun qiymətləndirmə hesabatını vaxtında hazırlamasını təmin edir</a:t>
            </a:r>
            <a:r>
              <a:rPr lang="en-US" sz="1900" dirty="0" smtClean="0"/>
              <a:t>;</a:t>
            </a:r>
            <a:endParaRPr lang="en-US" sz="1900" dirty="0"/>
          </a:p>
          <a:p>
            <a:r>
              <a:rPr lang="az-Latn-AZ" sz="1900" dirty="0" smtClean="0"/>
              <a:t>Bütün düzəlişlərin (əgər olarsa və ekspert komandası tərəfindən qəbul </a:t>
            </a:r>
            <a:r>
              <a:rPr lang="az-Latn-AZ" sz="1900" dirty="0" err="1" smtClean="0"/>
              <a:t>edilərs</a:t>
            </a:r>
            <a:r>
              <a:rPr lang="az-Latn-AZ" sz="1900" dirty="0" smtClean="0"/>
              <a:t>; qəbul edilmədiyi təqdirdə, iradların nə üçün nəzərə alınmadığına dair arqumentlər qeyd edilir) qiymətləndirmə hesabatının layihəsinə daxil edildiyini təmin edir</a:t>
            </a:r>
            <a:r>
              <a:rPr lang="en-US" sz="1900" dirty="0" smtClean="0"/>
              <a:t>;</a:t>
            </a:r>
            <a:endParaRPr lang="en-US" sz="1900" dirty="0"/>
          </a:p>
          <a:p>
            <a:r>
              <a:rPr lang="az-Latn-AZ" sz="1900" dirty="0" smtClean="0"/>
              <a:t>Qiymətləndirmənin prosedurlara uyğun aparıldığını və qiymətləndirmə hesabatlarının əsaslı və hərtərəfli olduğunu təmin edir</a:t>
            </a:r>
            <a:r>
              <a:rPr lang="en-US" sz="1900" dirty="0" smtClean="0"/>
              <a:t>.</a:t>
            </a:r>
            <a:endParaRPr lang="en-US" sz="1900" dirty="0"/>
          </a:p>
        </p:txBody>
      </p:sp>
    </p:spTree>
    <p:extLst>
      <p:ext uri="{BB962C8B-B14F-4D97-AF65-F5344CB8AC3E}">
        <p14:creationId xmlns:p14="http://schemas.microsoft.com/office/powerpoint/2010/main" val="28812479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l"/>
            <a:r>
              <a:rPr lang="az-Latn-AZ" sz="4000" dirty="0" smtClean="0"/>
              <a:t>Vəzifələr </a:t>
            </a:r>
            <a:r>
              <a:rPr lang="en-US" sz="4000" dirty="0" smtClean="0"/>
              <a:t>(</a:t>
            </a:r>
            <a:r>
              <a:rPr lang="az-Latn-AZ" sz="4000" dirty="0" smtClean="0"/>
              <a:t>Ekspert qrupunun üzvləri)</a:t>
            </a:r>
            <a:endParaRPr lang="lt-LT" sz="4000" dirty="0"/>
          </a:p>
        </p:txBody>
      </p:sp>
      <p:sp>
        <p:nvSpPr>
          <p:cNvPr id="3" name="Turinio vietos rezervavimo ženklas 2"/>
          <p:cNvSpPr>
            <a:spLocks noGrp="1"/>
          </p:cNvSpPr>
          <p:nvPr>
            <p:ph idx="1"/>
          </p:nvPr>
        </p:nvSpPr>
        <p:spPr/>
        <p:txBody>
          <a:bodyPr>
            <a:normAutofit fontScale="55000" lnSpcReduction="20000"/>
          </a:bodyPr>
          <a:lstStyle/>
          <a:p>
            <a:pPr marL="0" indent="0">
              <a:buNone/>
            </a:pPr>
            <a:r>
              <a:rPr lang="az-Latn-AZ" b="1" dirty="0" smtClean="0"/>
              <a:t>Sahə səfərindən öncə</a:t>
            </a:r>
            <a:endParaRPr lang="en-US" b="1" dirty="0" smtClean="0"/>
          </a:p>
          <a:p>
            <a:r>
              <a:rPr lang="az-Latn-AZ" dirty="0" smtClean="0"/>
              <a:t>Sənədləri, o cümlədən özünütəhlil hesabatını və sahə səfərindən öncə təqdim edilmiş istənilən digər məlumatları nəzərdən keçirmək;</a:t>
            </a:r>
          </a:p>
          <a:p>
            <a:r>
              <a:rPr lang="az-Latn-AZ" dirty="0" smtClean="0"/>
              <a:t>Sahə səfəri ərzində aparılacaq sorğuların hazırlanmasına töhfə vermək;</a:t>
            </a:r>
          </a:p>
          <a:p>
            <a:r>
              <a:rPr lang="az-Latn-AZ" dirty="0" smtClean="0"/>
              <a:t>Verilmiş proqramlar üzrə ilkin qiymətləndirmə hesabatlarını (yaxud onların hissələrini) hazırlamaq;</a:t>
            </a:r>
          </a:p>
          <a:p>
            <a:r>
              <a:rPr lang="az-Latn-AZ" dirty="0" smtClean="0"/>
              <a:t>Sahə səfərinə yaxşı hazılaşmaq.</a:t>
            </a:r>
            <a:endParaRPr lang="en-US" dirty="0"/>
          </a:p>
          <a:p>
            <a:pPr marL="0" indent="0">
              <a:buNone/>
            </a:pPr>
            <a:r>
              <a:rPr lang="az-Latn-AZ" b="1" dirty="0" smtClean="0"/>
              <a:t>Sahə səfəri ərzində</a:t>
            </a:r>
            <a:endParaRPr lang="en-US" b="1" dirty="0" smtClean="0"/>
          </a:p>
          <a:p>
            <a:r>
              <a:rPr lang="az-Latn-AZ" dirty="0" smtClean="0"/>
              <a:t>Bütün görüşlərdə və müzakirələrdə iştirak etmək və sorğulara töhfə vermək;</a:t>
            </a:r>
          </a:p>
          <a:p>
            <a:r>
              <a:rPr lang="az-Latn-AZ" dirty="0" smtClean="0"/>
              <a:t>İştirak etdiyi görüşlər və panelin müzakirələri zamanı qeydlər götürmək.</a:t>
            </a:r>
            <a:endParaRPr lang="en-US" dirty="0"/>
          </a:p>
          <a:p>
            <a:pPr marL="0" indent="0">
              <a:buNone/>
            </a:pPr>
            <a:r>
              <a:rPr lang="az-Latn-AZ" b="1" dirty="0" smtClean="0"/>
              <a:t>Sahə səfərindən sonra </a:t>
            </a:r>
            <a:endParaRPr lang="en-US" b="1" dirty="0" smtClean="0"/>
          </a:p>
          <a:p>
            <a:pPr lvl="0"/>
            <a:r>
              <a:rPr lang="az-Latn-AZ" dirty="0" smtClean="0"/>
              <a:t>Qiymətləndirmə hesabatının ilkin layihəsini hazırlamaq və ekspert qrupunun bütün üzvlərinə göndərmək;</a:t>
            </a:r>
          </a:p>
          <a:p>
            <a:pPr lvl="0"/>
            <a:r>
              <a:rPr lang="az-Latn-AZ" dirty="0" smtClean="0"/>
              <a:t>Qiymətləndirmə hesabatının layihəsinə verilən qeydləri nəzərdən keçirmək (əgər olarsa və ekspert komandası tərəfindən qəbul edilərsə, edilmədiyi təqdirdə, iradların nə üçün nəzərə alınmadığına dair arqumentlər qeyd edilir) və Qiymətləndirmə hesabatının layihəsinə  düzəlişlər etmək;</a:t>
            </a:r>
          </a:p>
          <a:p>
            <a:pPr lvl="0"/>
            <a:r>
              <a:rPr lang="az-Latn-AZ" dirty="0" smtClean="0"/>
              <a:t>Digər ekspertlər tərəfindən hazırlanan qiymətləndirmə hesabatının ilkin layihəsini şərh etmək.</a:t>
            </a:r>
            <a:endParaRPr lang="lt-LT" dirty="0"/>
          </a:p>
        </p:txBody>
      </p:sp>
    </p:spTree>
    <p:extLst>
      <p:ext uri="{BB962C8B-B14F-4D97-AF65-F5344CB8AC3E}">
        <p14:creationId xmlns:p14="http://schemas.microsoft.com/office/powerpoint/2010/main" val="3303311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Məzmun</a:t>
            </a:r>
            <a:endParaRPr lang="en-GB" dirty="0"/>
          </a:p>
        </p:txBody>
      </p:sp>
      <p:sp>
        <p:nvSpPr>
          <p:cNvPr id="3" name="Content Placeholder 2"/>
          <p:cNvSpPr>
            <a:spLocks noGrp="1"/>
          </p:cNvSpPr>
          <p:nvPr>
            <p:ph idx="1"/>
          </p:nvPr>
        </p:nvSpPr>
        <p:spPr/>
        <p:txBody>
          <a:bodyPr/>
          <a:lstStyle/>
          <a:p>
            <a:r>
              <a:rPr lang="az-Latn-AZ" dirty="0" smtClean="0"/>
              <a:t>Qiymətləndirmə prinsipləri və sahə səfəri</a:t>
            </a:r>
            <a:endParaRPr lang="lv-LV" dirty="0" smtClean="0"/>
          </a:p>
          <a:p>
            <a:pPr marL="0" indent="0">
              <a:buNone/>
            </a:pPr>
            <a:endParaRPr lang="lv-LV" dirty="0" smtClean="0"/>
          </a:p>
          <a:p>
            <a:r>
              <a:rPr lang="lv-LV" dirty="0" smtClean="0"/>
              <a:t>Sessiya </a:t>
            </a:r>
            <a:r>
              <a:rPr lang="en-US" dirty="0" smtClean="0"/>
              <a:t>3</a:t>
            </a:r>
            <a:r>
              <a:rPr lang="lv-LV" dirty="0" smtClean="0"/>
              <a:t>:</a:t>
            </a:r>
            <a:r>
              <a:rPr lang="en-US" dirty="0" smtClean="0"/>
              <a:t> </a:t>
            </a:r>
            <a:r>
              <a:rPr lang="az-Latn-AZ" dirty="0" smtClean="0"/>
              <a:t>Müsahibə etikası və texnikası</a:t>
            </a:r>
            <a:endParaRPr lang="en-US" dirty="0" smtClean="0"/>
          </a:p>
          <a:p>
            <a:endParaRPr lang="lv-LV" dirty="0" smtClean="0"/>
          </a:p>
          <a:p>
            <a:r>
              <a:rPr lang="lv-LV" dirty="0" smtClean="0"/>
              <a:t>Sessiya </a:t>
            </a:r>
            <a:r>
              <a:rPr lang="en-US" dirty="0" smtClean="0"/>
              <a:t>4</a:t>
            </a:r>
            <a:r>
              <a:rPr lang="lv-LV" dirty="0" smtClean="0"/>
              <a:t>: </a:t>
            </a:r>
            <a:r>
              <a:rPr lang="az-Latn-AZ" dirty="0" smtClean="0"/>
              <a:t>Müsahibələrin aparılması texnikasına dair praktiki məşğələ: müsahibə simulyasiyaları</a:t>
            </a:r>
            <a:endParaRPr lang="en-GB" dirty="0"/>
          </a:p>
        </p:txBody>
      </p:sp>
    </p:spTree>
    <p:extLst>
      <p:ext uri="{BB962C8B-B14F-4D97-AF65-F5344CB8AC3E}">
        <p14:creationId xmlns:p14="http://schemas.microsoft.com/office/powerpoint/2010/main" val="6537084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09600" y="777923"/>
            <a:ext cx="10972800" cy="5348242"/>
          </a:xfrm>
        </p:spPr>
        <p:txBody>
          <a:bodyPr>
            <a:normAutofit/>
          </a:bodyPr>
          <a:lstStyle/>
          <a:p>
            <a:pPr marL="0" indent="0">
              <a:buNone/>
            </a:pPr>
            <a:endParaRPr lang="en-US" sz="3600" b="1" dirty="0" smtClean="0"/>
          </a:p>
          <a:p>
            <a:pPr marL="0" indent="0">
              <a:buNone/>
            </a:pPr>
            <a:r>
              <a:rPr lang="az-Latn-AZ" sz="3600" b="1" dirty="0" smtClean="0">
                <a:solidFill>
                  <a:schemeClr val="accent1">
                    <a:lumMod val="75000"/>
                  </a:schemeClr>
                </a:solidFill>
              </a:rPr>
              <a:t>Tələbə üzv</a:t>
            </a:r>
            <a:r>
              <a:rPr lang="en-US" sz="3600" b="1" dirty="0" smtClean="0">
                <a:solidFill>
                  <a:schemeClr val="accent1">
                    <a:lumMod val="75000"/>
                  </a:schemeClr>
                </a:solidFill>
              </a:rPr>
              <a:t> </a:t>
            </a:r>
            <a:r>
              <a:rPr lang="az-Latn-AZ" dirty="0" smtClean="0"/>
              <a:t>qrupun tamhüquqlu üzvüdür. Onun rolu xüsusən tələbələrin fikirlərinin nəzərə alınmasını təmin etmək üçün önəmlidir. O, tələbələrin nəzər-nöqtəsindən müzakirələrə töhfə verməklə və tələbələrin tədrisinə təsir göstərən istənilən mövzunu qaldırmaqla tələbələrin səsinin eşidildiyini və fəaliyyətlərin planlaşdırılmasında müvafiq surətdə əks edildiyini təmin etməyə məsuldur. Tələbə nümayəndəsi əsasən təhsil prosesi və tələbələrin qiymətləndirilməsini təsvir etməyə məsuldur. </a:t>
            </a:r>
            <a:endParaRPr lang="lt-LT" dirty="0"/>
          </a:p>
        </p:txBody>
      </p:sp>
    </p:spTree>
    <p:extLst>
      <p:ext uri="{BB962C8B-B14F-4D97-AF65-F5344CB8AC3E}">
        <p14:creationId xmlns:p14="http://schemas.microsoft.com/office/powerpoint/2010/main" val="39923287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09600" y="777923"/>
            <a:ext cx="10972800" cy="5348242"/>
          </a:xfrm>
        </p:spPr>
        <p:txBody>
          <a:bodyPr>
            <a:normAutofit/>
          </a:bodyPr>
          <a:lstStyle/>
          <a:p>
            <a:pPr marL="0" indent="0">
              <a:buNone/>
            </a:pPr>
            <a:r>
              <a:rPr lang="az-Latn-AZ" sz="3900" b="1" dirty="0" smtClean="0">
                <a:solidFill>
                  <a:schemeClr val="accent6">
                    <a:lumMod val="50000"/>
                  </a:schemeClr>
                </a:solidFill>
              </a:rPr>
              <a:t>İşəgötürənlərin nümayəndəsi</a:t>
            </a:r>
            <a:r>
              <a:rPr lang="en-US" sz="3900" b="1" dirty="0" smtClean="0">
                <a:solidFill>
                  <a:schemeClr val="accent6">
                    <a:lumMod val="50000"/>
                  </a:schemeClr>
                </a:solidFill>
              </a:rPr>
              <a:t> </a:t>
            </a:r>
            <a:r>
              <a:rPr lang="az-Latn-AZ" dirty="0" smtClean="0"/>
              <a:t>peşə tələblərinin, ictimaiyyətin və əmək bazarının ehtiyaclarının müvafiq şəkildə nəzərə alındığını təmin edəcək. Sosial tərəfdaş adətən proqramın təlim nəticələrinin dövlət</a:t>
            </a:r>
            <a:r>
              <a:rPr lang="en-US" dirty="0" smtClean="0"/>
              <a:t>/</a:t>
            </a:r>
            <a:r>
              <a:rPr lang="az-Latn-AZ" dirty="0" smtClean="0"/>
              <a:t>özəl</a:t>
            </a:r>
            <a:r>
              <a:rPr lang="en-US" dirty="0" smtClean="0"/>
              <a:t>/</a:t>
            </a:r>
            <a:r>
              <a:rPr lang="az-Latn-AZ" dirty="0" smtClean="0"/>
              <a:t>təşkilatı və fərdi maraqlara uyğunluğuna dair bütün hesabatlara töhfə verir. O, həmçinin məzunların əksəriyyətinin əldə etdiyi kompetensiyaların və peşə fəaliyyətlərinin sosial tərəfdaşların gözləntilərinə cavab verib-vermədiyinə dair məlumat təmin edir. Sosial tərəfdaş bütün sektorlardakı, yaxud fərdi peşələrdəki məşğulluqla bağlı olan bütün qiymətləndirmə sahələrini nəzərdən keçirməlidir. </a:t>
            </a:r>
            <a:endParaRPr lang="lt-LT" dirty="0"/>
          </a:p>
        </p:txBody>
      </p:sp>
    </p:spTree>
    <p:extLst>
      <p:ext uri="{BB962C8B-B14F-4D97-AF65-F5344CB8AC3E}">
        <p14:creationId xmlns:p14="http://schemas.microsoft.com/office/powerpoint/2010/main" val="18729180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23248" y="409433"/>
            <a:ext cx="10972800" cy="5157173"/>
          </a:xfrm>
        </p:spPr>
        <p:txBody>
          <a:bodyPr>
            <a:normAutofit lnSpcReduction="10000"/>
          </a:bodyPr>
          <a:lstStyle/>
          <a:p>
            <a:pPr marL="0" indent="0">
              <a:buNone/>
            </a:pPr>
            <a:r>
              <a:rPr lang="az-Latn-AZ" sz="4200" b="1" dirty="0" smtClean="0">
                <a:solidFill>
                  <a:schemeClr val="tx2">
                    <a:lumMod val="75000"/>
                  </a:schemeClr>
                </a:solidFill>
              </a:rPr>
              <a:t>Qiymətləndirmə koordinatoru</a:t>
            </a:r>
            <a:endParaRPr lang="en-US" sz="4200" b="1" dirty="0">
              <a:solidFill>
                <a:schemeClr val="tx2">
                  <a:lumMod val="75000"/>
                </a:schemeClr>
              </a:solidFill>
            </a:endParaRPr>
          </a:p>
          <a:p>
            <a:r>
              <a:rPr lang="az-Latn-AZ" sz="3000" dirty="0" smtClean="0"/>
              <a:t>Gündəlikləri ekspert qrupu və ATM arasında koordinasiya edir, loqistika məsələlərinin, eləcə də yekun hesabatın təqdimatından sonra ödənişlərin həyata keçirilməsinin qeydinə qalır;</a:t>
            </a:r>
          </a:p>
          <a:p>
            <a:r>
              <a:rPr lang="az-Latn-AZ" sz="3000" dirty="0" smtClean="0"/>
              <a:t>Ekspert qrupuna qiymətləndirmə prosesi, hüquqi tələblər, qiymətləndirmə  ilə bağlı digər spesifik məsələlərə dair məsləhət verir;</a:t>
            </a:r>
          </a:p>
          <a:p>
            <a:r>
              <a:rPr lang="az-Latn-AZ" sz="3000" dirty="0" smtClean="0"/>
              <a:t>Ekspert qrupu və ATM arasında əlaqə yaradır;</a:t>
            </a:r>
          </a:p>
          <a:p>
            <a:r>
              <a:rPr lang="az-Latn-AZ" sz="3000" dirty="0" smtClean="0"/>
              <a:t>Hesabatların paylanılmasının qeydinə qalır;</a:t>
            </a:r>
          </a:p>
          <a:p>
            <a:r>
              <a:rPr lang="az-Latn-AZ" sz="3000" dirty="0" smtClean="0"/>
              <a:t>Ekspertlərin işi zamanı Azərbaycanda olur.</a:t>
            </a:r>
            <a:endParaRPr lang="en-US" sz="3000" dirty="0"/>
          </a:p>
          <a:p>
            <a:endParaRPr lang="en-US" dirty="0"/>
          </a:p>
          <a:p>
            <a:endParaRPr lang="lt-LT" dirty="0"/>
          </a:p>
        </p:txBody>
      </p:sp>
      <p:sp>
        <p:nvSpPr>
          <p:cNvPr id="4" name="Stačiakampis 3"/>
          <p:cNvSpPr/>
          <p:nvPr/>
        </p:nvSpPr>
        <p:spPr>
          <a:xfrm>
            <a:off x="8188657" y="5636525"/>
            <a:ext cx="3534769" cy="84616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2000" dirty="0" smtClean="0">
                <a:solidFill>
                  <a:schemeClr val="tx2">
                    <a:lumMod val="75000"/>
                  </a:schemeClr>
                </a:solidFill>
              </a:rPr>
              <a:t>Koordinator ekspert qrupunun üzvü qismində çıxış etmir</a:t>
            </a:r>
            <a:r>
              <a:rPr lang="en-US" sz="2000" dirty="0" smtClean="0">
                <a:solidFill>
                  <a:schemeClr val="tx2">
                    <a:lumMod val="75000"/>
                  </a:schemeClr>
                </a:solidFill>
              </a:rPr>
              <a:t>. </a:t>
            </a:r>
            <a:endParaRPr lang="en-US" sz="2400" dirty="0">
              <a:solidFill>
                <a:schemeClr val="tx2">
                  <a:lumMod val="75000"/>
                </a:schemeClr>
              </a:solidFill>
            </a:endParaRPr>
          </a:p>
        </p:txBody>
      </p:sp>
    </p:spTree>
    <p:extLst>
      <p:ext uri="{BB962C8B-B14F-4D97-AF65-F5344CB8AC3E}">
        <p14:creationId xmlns:p14="http://schemas.microsoft.com/office/powerpoint/2010/main" val="2909935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l"/>
            <a:r>
              <a:rPr lang="az-Latn-AZ" dirty="0" smtClean="0"/>
              <a:t>Səfərin cədvəli</a:t>
            </a:r>
            <a:endParaRPr lang="lt-LT" dirty="0"/>
          </a:p>
        </p:txBody>
      </p:sp>
      <p:graphicFrame>
        <p:nvGraphicFramePr>
          <p:cNvPr id="10" name="Lentelė 9"/>
          <p:cNvGraphicFramePr>
            <a:graphicFrameLocks noGrp="1"/>
          </p:cNvGraphicFramePr>
          <p:nvPr/>
        </p:nvGraphicFramePr>
        <p:xfrm>
          <a:off x="2849245" y="3594100"/>
          <a:ext cx="6493510" cy="538163"/>
        </p:xfrm>
        <a:graphic>
          <a:graphicData uri="http://schemas.openxmlformats.org/drawingml/2006/table">
            <a:tbl>
              <a:tblPr firstRow="1" firstCol="1" bandRow="1"/>
              <a:tblGrid>
                <a:gridCol w="6493510">
                  <a:extLst>
                    <a:ext uri="{9D8B030D-6E8A-4147-A177-3AD203B41FA5}">
                      <a16:colId xmlns:a16="http://schemas.microsoft.com/office/drawing/2014/main" val="20000"/>
                    </a:ext>
                  </a:extLst>
                </a:gridCol>
              </a:tblGrid>
              <a:tr h="509270">
                <a:tc>
                  <a:txBody>
                    <a:bodyPr/>
                    <a:lstStyle/>
                    <a:p>
                      <a:pPr algn="ctr">
                        <a:lnSpc>
                          <a:spcPct val="107000"/>
                        </a:lnSpc>
                        <a:spcAft>
                          <a:spcPts val="0"/>
                        </a:spcAft>
                      </a:pPr>
                      <a:r>
                        <a:rPr lang="en-GB" sz="1100" b="1">
                          <a:effectLst/>
                          <a:latin typeface="Calibri"/>
                          <a:ea typeface="Calibri"/>
                          <a:cs typeface="Times New Roman"/>
                        </a:rPr>
                        <a:t>Assessment of study programme “XXX” </a:t>
                      </a:r>
                      <a:endParaRPr lang="lt-LT" sz="1100">
                        <a:effectLst/>
                        <a:latin typeface="Calibri"/>
                        <a:ea typeface="Calibri"/>
                        <a:cs typeface="Times New Roman"/>
                      </a:endParaRPr>
                    </a:p>
                    <a:p>
                      <a:pPr algn="ctr">
                        <a:lnSpc>
                          <a:spcPct val="107000"/>
                        </a:lnSpc>
                        <a:spcAft>
                          <a:spcPts val="0"/>
                        </a:spcAft>
                      </a:pPr>
                      <a:r>
                        <a:rPr lang="en-GB" sz="1100" b="1">
                          <a:effectLst/>
                          <a:latin typeface="Calibri"/>
                          <a:ea typeface="Calibri"/>
                          <a:cs typeface="Times New Roman"/>
                        </a:rPr>
                        <a:t>in XXX university</a:t>
                      </a:r>
                      <a:endParaRPr lang="lt-LT" sz="1100">
                        <a:effectLst/>
                        <a:latin typeface="Calibri"/>
                        <a:ea typeface="Calibri"/>
                        <a:cs typeface="Times New Roman"/>
                      </a:endParaRPr>
                    </a:p>
                    <a:p>
                      <a:pPr algn="ctr">
                        <a:lnSpc>
                          <a:spcPct val="107000"/>
                        </a:lnSpc>
                        <a:spcAft>
                          <a:spcPts val="0"/>
                        </a:spcAft>
                      </a:pPr>
                      <a:r>
                        <a:rPr lang="en-GB" sz="1100" b="1">
                          <a:effectLst/>
                          <a:latin typeface="Calibri"/>
                          <a:ea typeface="Calibri"/>
                          <a:cs typeface="Times New Roman"/>
                        </a:rPr>
                        <a:t>DD.MM.GGGG, BAKU</a:t>
                      </a:r>
                      <a:endParaRPr lang="lt-LT" sz="1100">
                        <a:effectLst/>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bl>
          </a:graphicData>
        </a:graphic>
      </p:graphicFrame>
      <p:graphicFrame>
        <p:nvGraphicFramePr>
          <p:cNvPr id="11" name="Lentelė 10"/>
          <p:cNvGraphicFramePr>
            <a:graphicFrameLocks noGrp="1"/>
          </p:cNvGraphicFramePr>
          <p:nvPr/>
        </p:nvGraphicFramePr>
        <p:xfrm>
          <a:off x="3261360" y="3182779"/>
          <a:ext cx="5669280" cy="1360805"/>
        </p:xfrm>
        <a:graphic>
          <a:graphicData uri="http://schemas.openxmlformats.org/drawingml/2006/table">
            <a:tbl>
              <a:tblPr firstRow="1" firstCol="1" lastRow="1" lastCol="1" bandRow="1" bandCol="1"/>
              <a:tblGrid>
                <a:gridCol w="1619250">
                  <a:extLst>
                    <a:ext uri="{9D8B030D-6E8A-4147-A177-3AD203B41FA5}">
                      <a16:colId xmlns:a16="http://schemas.microsoft.com/office/drawing/2014/main" val="20000"/>
                    </a:ext>
                  </a:extLst>
                </a:gridCol>
                <a:gridCol w="4050030">
                  <a:extLst>
                    <a:ext uri="{9D8B030D-6E8A-4147-A177-3AD203B41FA5}">
                      <a16:colId xmlns:a16="http://schemas.microsoft.com/office/drawing/2014/main" val="20001"/>
                    </a:ext>
                  </a:extLst>
                </a:gridCol>
              </a:tblGrid>
              <a:tr h="252095">
                <a:tc>
                  <a:txBody>
                    <a:bodyPr/>
                    <a:lstStyle/>
                    <a:p>
                      <a:pPr>
                        <a:lnSpc>
                          <a:spcPct val="107000"/>
                        </a:lnSpc>
                        <a:spcAft>
                          <a:spcPts val="0"/>
                        </a:spcAft>
                        <a:tabLst>
                          <a:tab pos="2637155" algn="ctr"/>
                          <a:tab pos="5274310" algn="r"/>
                          <a:tab pos="822960" algn="l"/>
                        </a:tabLst>
                      </a:pPr>
                      <a:r>
                        <a:rPr lang="en-GB" sz="1200">
                          <a:effectLst/>
                          <a:latin typeface="Times New Roman"/>
                          <a:ea typeface="Times New Roman"/>
                          <a:cs typeface="Times New Roman"/>
                        </a:rPr>
                        <a:t>Team chair:</a:t>
                      </a:r>
                      <a:endParaRPr lang="lt-LT" sz="1200">
                        <a:effectLst/>
                        <a:latin typeface="TimesLT"/>
                        <a:ea typeface="Times New Roman"/>
                        <a:cs typeface="Times New Roman"/>
                      </a:endParaRPr>
                    </a:p>
                  </a:txBody>
                  <a:tcPr marL="68580" marR="68580" marT="0" marB="0" anchor="ctr">
                    <a:lnL>
                      <a:noFill/>
                    </a:lnL>
                    <a:lnR>
                      <a:noFill/>
                    </a:lnR>
                    <a:lnT>
                      <a:noFill/>
                    </a:lnT>
                    <a:lnB>
                      <a:noFill/>
                    </a:lnB>
                  </a:tcPr>
                </a:tc>
                <a:tc>
                  <a:txBody>
                    <a:bodyPr/>
                    <a:lstStyle/>
                    <a:p>
                      <a:pPr>
                        <a:lnSpc>
                          <a:spcPct val="150000"/>
                        </a:lnSpc>
                        <a:spcAft>
                          <a:spcPts val="800"/>
                        </a:spcAft>
                      </a:pPr>
                      <a:r>
                        <a:rPr lang="lv-LV" sz="1100">
                          <a:effectLst/>
                          <a:latin typeface="Calibri"/>
                          <a:ea typeface="Calibri"/>
                          <a:cs typeface="Times New Roman"/>
                        </a:rPr>
                        <a:t>... </a:t>
                      </a:r>
                      <a:endParaRPr lang="lt-LT" sz="1100">
                        <a:effectLst/>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0"/>
                  </a:ext>
                </a:extLst>
              </a:tr>
              <a:tr h="252095">
                <a:tc>
                  <a:txBody>
                    <a:bodyPr/>
                    <a:lstStyle/>
                    <a:p>
                      <a:pPr>
                        <a:lnSpc>
                          <a:spcPct val="107000"/>
                        </a:lnSpc>
                        <a:spcAft>
                          <a:spcPts val="0"/>
                        </a:spcAft>
                        <a:tabLst>
                          <a:tab pos="2637155" algn="ctr"/>
                          <a:tab pos="5274310" algn="r"/>
                          <a:tab pos="822960" algn="l"/>
                        </a:tabLst>
                      </a:pPr>
                      <a:r>
                        <a:rPr lang="en-GB" sz="1200">
                          <a:effectLst/>
                          <a:latin typeface="Times New Roman"/>
                          <a:ea typeface="Times New Roman"/>
                          <a:cs typeface="Times New Roman"/>
                        </a:rPr>
                        <a:t>Team members:</a:t>
                      </a:r>
                      <a:endParaRPr lang="lt-LT" sz="1200">
                        <a:effectLst/>
                        <a:latin typeface="TimesLT"/>
                        <a:ea typeface="Times New Roman"/>
                        <a:cs typeface="Times New Roman"/>
                      </a:endParaRPr>
                    </a:p>
                  </a:txBody>
                  <a:tcPr marL="68580" marR="68580" marT="0" marB="0" anchor="ctr">
                    <a:lnL>
                      <a:noFill/>
                    </a:lnL>
                    <a:lnR>
                      <a:noFill/>
                    </a:lnR>
                    <a:lnT>
                      <a:noFill/>
                    </a:lnT>
                    <a:lnB>
                      <a:noFill/>
                    </a:lnB>
                  </a:tcPr>
                </a:tc>
                <a:tc>
                  <a:txBody>
                    <a:bodyPr/>
                    <a:lstStyle/>
                    <a:p>
                      <a:pPr>
                        <a:lnSpc>
                          <a:spcPct val="150000"/>
                        </a:lnSpc>
                        <a:spcAft>
                          <a:spcPts val="800"/>
                        </a:spcAft>
                      </a:pPr>
                      <a:r>
                        <a:rPr lang="lv-LV" sz="1100">
                          <a:effectLst/>
                          <a:latin typeface="Calibri"/>
                          <a:ea typeface="Calibri"/>
                          <a:cs typeface="Times New Roman"/>
                        </a:rPr>
                        <a:t>...</a:t>
                      </a:r>
                      <a:endParaRPr lang="lt-LT" sz="1100">
                        <a:effectLst/>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1"/>
                  </a:ext>
                </a:extLst>
              </a:tr>
              <a:tr h="252095">
                <a:tc>
                  <a:txBody>
                    <a:bodyPr/>
                    <a:lstStyle/>
                    <a:p>
                      <a:pPr>
                        <a:lnSpc>
                          <a:spcPct val="107000"/>
                        </a:lnSpc>
                        <a:spcAft>
                          <a:spcPts val="0"/>
                        </a:spcAft>
                        <a:tabLst>
                          <a:tab pos="2637155" algn="ctr"/>
                          <a:tab pos="5274310" algn="r"/>
                          <a:tab pos="822960" algn="l"/>
                        </a:tabLst>
                      </a:pPr>
                      <a:r>
                        <a:rPr lang="nl-NL" sz="1200">
                          <a:effectLst/>
                          <a:highlight>
                            <a:srgbClr val="FFFF00"/>
                          </a:highlight>
                          <a:latin typeface="Times New Roman"/>
                          <a:ea typeface="Times New Roman"/>
                          <a:cs typeface="Times New Roman"/>
                        </a:rPr>
                        <a:t> </a:t>
                      </a:r>
                      <a:endParaRPr lang="lt-LT" sz="1200">
                        <a:effectLst/>
                        <a:latin typeface="TimesLT"/>
                        <a:ea typeface="Times New Roman"/>
                        <a:cs typeface="Times New Roman"/>
                      </a:endParaRPr>
                    </a:p>
                  </a:txBody>
                  <a:tcPr marL="68580" marR="68580" marT="0" marB="0" anchor="ctr">
                    <a:lnL>
                      <a:noFill/>
                    </a:lnL>
                    <a:lnR>
                      <a:noFill/>
                    </a:lnR>
                    <a:lnT>
                      <a:noFill/>
                    </a:lnT>
                    <a:lnB>
                      <a:noFill/>
                    </a:lnB>
                  </a:tcPr>
                </a:tc>
                <a:tc>
                  <a:txBody>
                    <a:bodyPr/>
                    <a:lstStyle/>
                    <a:p>
                      <a:pPr>
                        <a:lnSpc>
                          <a:spcPct val="150000"/>
                        </a:lnSpc>
                        <a:spcAft>
                          <a:spcPts val="800"/>
                        </a:spcAft>
                      </a:pPr>
                      <a:r>
                        <a:rPr lang="lv-LV" sz="1100">
                          <a:effectLst/>
                          <a:latin typeface="Calibri"/>
                          <a:ea typeface="Calibri"/>
                          <a:cs typeface="Times New Roman"/>
                        </a:rPr>
                        <a:t>....</a:t>
                      </a:r>
                      <a:endParaRPr lang="lt-LT" sz="1100">
                        <a:effectLst/>
                        <a:latin typeface="Calibri"/>
                        <a:ea typeface="Calibri"/>
                        <a:cs typeface="Times New Roman"/>
                      </a:endParaRPr>
                    </a:p>
                    <a:p>
                      <a:pPr>
                        <a:lnSpc>
                          <a:spcPct val="150000"/>
                        </a:lnSpc>
                        <a:spcAft>
                          <a:spcPts val="800"/>
                        </a:spcAft>
                      </a:pPr>
                      <a:r>
                        <a:rPr lang="lv-LV" sz="1100">
                          <a:effectLst/>
                          <a:latin typeface="Calibri"/>
                          <a:ea typeface="Calibri"/>
                          <a:cs typeface="Times New Roman"/>
                        </a:rPr>
                        <a:t>...</a:t>
                      </a:r>
                      <a:endParaRPr lang="lt-LT" sz="1100">
                        <a:effectLst/>
                        <a:latin typeface="Calibri"/>
                        <a:ea typeface="Calibri"/>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2"/>
                  </a:ext>
                </a:extLst>
              </a:tr>
              <a:tr h="252095">
                <a:tc>
                  <a:txBody>
                    <a:bodyPr/>
                    <a:lstStyle/>
                    <a:p>
                      <a:pPr>
                        <a:lnSpc>
                          <a:spcPct val="107000"/>
                        </a:lnSpc>
                        <a:spcAft>
                          <a:spcPts val="0"/>
                        </a:spcAft>
                        <a:tabLst>
                          <a:tab pos="2637155" algn="ctr"/>
                          <a:tab pos="5274310" algn="r"/>
                          <a:tab pos="822960" algn="l"/>
                        </a:tabLst>
                      </a:pPr>
                      <a:r>
                        <a:rPr lang="en-GB" sz="1200">
                          <a:effectLst/>
                          <a:latin typeface="Times New Roman"/>
                          <a:ea typeface="Times New Roman"/>
                          <a:cs typeface="Times New Roman"/>
                        </a:rPr>
                        <a:t>Evaluation coordinator:</a:t>
                      </a:r>
                      <a:endParaRPr lang="lt-LT" sz="1200">
                        <a:effectLst/>
                        <a:latin typeface="TimesLT"/>
                        <a:ea typeface="Times New Roman"/>
                        <a:cs typeface="Times New Roman"/>
                      </a:endParaRPr>
                    </a:p>
                  </a:txBody>
                  <a:tcPr marL="68580" marR="68580" marT="0" marB="0" anchor="ctr">
                    <a:lnL>
                      <a:noFill/>
                    </a:lnL>
                    <a:lnR>
                      <a:noFill/>
                    </a:lnR>
                    <a:lnT>
                      <a:noFill/>
                    </a:lnT>
                    <a:lnB>
                      <a:noFill/>
                    </a:lnB>
                  </a:tcPr>
                </a:tc>
                <a:tc>
                  <a:txBody>
                    <a:bodyPr/>
                    <a:lstStyle/>
                    <a:p>
                      <a:pPr>
                        <a:lnSpc>
                          <a:spcPct val="107000"/>
                        </a:lnSpc>
                        <a:spcAft>
                          <a:spcPts val="0"/>
                        </a:spcAft>
                        <a:tabLst>
                          <a:tab pos="2637155" algn="ctr"/>
                          <a:tab pos="5274310" algn="r"/>
                          <a:tab pos="457200" algn="l"/>
                          <a:tab pos="2637155" algn="ctr"/>
                          <a:tab pos="5274310" algn="r"/>
                        </a:tabLst>
                      </a:pPr>
                      <a:r>
                        <a:rPr lang="en-GB" sz="1200">
                          <a:effectLst/>
                          <a:latin typeface="Times New Roman"/>
                          <a:ea typeface="Times New Roman"/>
                          <a:cs typeface="Times New Roman"/>
                        </a:rPr>
                        <a:t>…</a:t>
                      </a:r>
                      <a:endParaRPr lang="lt-LT" sz="1200">
                        <a:effectLst/>
                        <a:latin typeface="TimesLT"/>
                        <a:ea typeface="Times New Roman"/>
                        <a:cs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3"/>
                  </a:ext>
                </a:extLst>
              </a:tr>
            </a:tbl>
          </a:graphicData>
        </a:graphic>
      </p:graphicFrame>
      <p:graphicFrame>
        <p:nvGraphicFramePr>
          <p:cNvPr id="12" name="Lentelė 11"/>
          <p:cNvGraphicFramePr>
            <a:graphicFrameLocks noGrp="1"/>
          </p:cNvGraphicFramePr>
          <p:nvPr>
            <p:extLst>
              <p:ext uri="{D42A27DB-BD31-4B8C-83A1-F6EECF244321}">
                <p14:modId xmlns:p14="http://schemas.microsoft.com/office/powerpoint/2010/main" val="1644199652"/>
              </p:ext>
            </p:extLst>
          </p:nvPr>
        </p:nvGraphicFramePr>
        <p:xfrm>
          <a:off x="1282891" y="1364776"/>
          <a:ext cx="8109712" cy="4864529"/>
        </p:xfrm>
        <a:graphic>
          <a:graphicData uri="http://schemas.openxmlformats.org/drawingml/2006/table">
            <a:tbl>
              <a:tblPr firstRow="1" firstCol="1" lastRow="1" lastCol="1" bandRow="1" bandCol="1"/>
              <a:tblGrid>
                <a:gridCol w="1209076">
                  <a:extLst>
                    <a:ext uri="{9D8B030D-6E8A-4147-A177-3AD203B41FA5}">
                      <a16:colId xmlns:a16="http://schemas.microsoft.com/office/drawing/2014/main" val="20000"/>
                    </a:ext>
                  </a:extLst>
                </a:gridCol>
                <a:gridCol w="6900636">
                  <a:extLst>
                    <a:ext uri="{9D8B030D-6E8A-4147-A177-3AD203B41FA5}">
                      <a16:colId xmlns:a16="http://schemas.microsoft.com/office/drawing/2014/main" val="20001"/>
                    </a:ext>
                  </a:extLst>
                </a:gridCol>
              </a:tblGrid>
              <a:tr h="780309">
                <a:tc>
                  <a:txBody>
                    <a:bodyPr/>
                    <a:lstStyle/>
                    <a:p>
                      <a:pPr>
                        <a:lnSpc>
                          <a:spcPct val="107000"/>
                        </a:lnSpc>
                        <a:spcBef>
                          <a:spcPts val="240"/>
                        </a:spcBef>
                        <a:spcAft>
                          <a:spcPts val="240"/>
                        </a:spcAft>
                      </a:pPr>
                      <a:r>
                        <a:rPr lang="en-GB" sz="1100" dirty="0">
                          <a:effectLst/>
                          <a:latin typeface="Calibri"/>
                          <a:ea typeface="Calibri"/>
                          <a:cs typeface="Times New Roman"/>
                        </a:rPr>
                        <a:t>9.00 – 9.40</a:t>
                      </a:r>
                      <a:endParaRPr lang="lt-LT" sz="1100" dirty="0">
                        <a:effectLst/>
                        <a:latin typeface="Calibri"/>
                        <a:ea typeface="Calibri"/>
                        <a:cs typeface="Times New Roman"/>
                      </a:endParaRPr>
                    </a:p>
                    <a:p>
                      <a:pPr>
                        <a:lnSpc>
                          <a:spcPct val="107000"/>
                        </a:lnSpc>
                        <a:spcBef>
                          <a:spcPts val="240"/>
                        </a:spcBef>
                        <a:spcAft>
                          <a:spcPts val="240"/>
                        </a:spcAft>
                      </a:pPr>
                      <a:r>
                        <a:rPr lang="en-GB" sz="1100" dirty="0">
                          <a:effectLst/>
                          <a:latin typeface="Calibri"/>
                          <a:ea typeface="Calibri"/>
                          <a:cs typeface="Times New Roman"/>
                        </a:rPr>
                        <a:t>9.40 – 10.40</a:t>
                      </a:r>
                      <a:endParaRPr lang="lt-LT" sz="1100" dirty="0">
                        <a:effectLst/>
                        <a:latin typeface="Calibri"/>
                        <a:ea typeface="Calibri"/>
                        <a:cs typeface="Times New Roman"/>
                      </a:endParaRPr>
                    </a:p>
                  </a:txBody>
                  <a:tcPr marL="68580" marR="68580" marT="0" marB="0">
                    <a:lnL>
                      <a:noFill/>
                    </a:lnL>
                    <a:lnR>
                      <a:noFill/>
                    </a:lnR>
                    <a:lnT>
                      <a:noFill/>
                    </a:lnT>
                    <a:lnB>
                      <a:noFill/>
                    </a:lnB>
                    <a:solidFill>
                      <a:srgbClr val="D9D9D9"/>
                    </a:solidFill>
                  </a:tcPr>
                </a:tc>
                <a:tc>
                  <a:txBody>
                    <a:bodyPr/>
                    <a:lstStyle/>
                    <a:p>
                      <a:pPr algn="just">
                        <a:lnSpc>
                          <a:spcPct val="107000"/>
                        </a:lnSpc>
                        <a:spcBef>
                          <a:spcPts val="240"/>
                        </a:spcBef>
                        <a:spcAft>
                          <a:spcPts val="240"/>
                        </a:spcAft>
                      </a:pPr>
                      <a:r>
                        <a:rPr lang="az-Latn-AZ" sz="1100" dirty="0" smtClean="0">
                          <a:effectLst/>
                          <a:latin typeface="Calibri"/>
                          <a:ea typeface="Calibri"/>
                          <a:cs typeface="Times New Roman"/>
                        </a:rPr>
                        <a:t>Müəssisənin,</a:t>
                      </a:r>
                      <a:r>
                        <a:rPr lang="az-Latn-AZ" sz="1100" baseline="0" dirty="0" smtClean="0">
                          <a:effectLst/>
                          <a:latin typeface="Calibri"/>
                          <a:ea typeface="Calibri"/>
                          <a:cs typeface="Times New Roman"/>
                        </a:rPr>
                        <a:t> yaxud onun vahidinin rəhbərliyi ilə görüş</a:t>
                      </a:r>
                      <a:endParaRPr lang="lt-LT" sz="1100" dirty="0">
                        <a:effectLst/>
                        <a:latin typeface="Calibri"/>
                        <a:ea typeface="Calibri"/>
                        <a:cs typeface="Times New Roman"/>
                      </a:endParaRPr>
                    </a:p>
                    <a:p>
                      <a:pPr algn="just">
                        <a:lnSpc>
                          <a:spcPct val="107000"/>
                        </a:lnSpc>
                        <a:spcBef>
                          <a:spcPts val="240"/>
                        </a:spcBef>
                        <a:spcAft>
                          <a:spcPts val="240"/>
                        </a:spcAft>
                      </a:pPr>
                      <a:r>
                        <a:rPr lang="az-Latn-AZ" sz="1100" dirty="0" smtClean="0">
                          <a:effectLst/>
                          <a:latin typeface="Calibri"/>
                          <a:ea typeface="Calibri"/>
                          <a:cs typeface="Times New Roman"/>
                        </a:rPr>
                        <a:t>Təhsil proqramının özünütəhlil</a:t>
                      </a:r>
                      <a:r>
                        <a:rPr lang="az-Latn-AZ" sz="1100" baseline="0" dirty="0" smtClean="0">
                          <a:effectLst/>
                          <a:latin typeface="Calibri"/>
                          <a:ea typeface="Calibri"/>
                          <a:cs typeface="Times New Roman"/>
                        </a:rPr>
                        <a:t> qrupu ilə görüş </a:t>
                      </a:r>
                      <a:endParaRPr lang="lt-LT" sz="1100" dirty="0">
                        <a:effectLst/>
                        <a:latin typeface="Calibri"/>
                        <a:ea typeface="Calibri"/>
                        <a:cs typeface="Times New Roman"/>
                      </a:endParaRPr>
                    </a:p>
                  </a:txBody>
                  <a:tcPr marL="68580" marR="68580" marT="0" marB="0">
                    <a:lnL>
                      <a:noFill/>
                    </a:lnL>
                    <a:lnR>
                      <a:noFill/>
                    </a:lnR>
                    <a:lnT>
                      <a:noFill/>
                    </a:lnT>
                    <a:lnB>
                      <a:noFill/>
                    </a:lnB>
                    <a:solidFill>
                      <a:srgbClr val="D9D9D9"/>
                    </a:solidFill>
                  </a:tcPr>
                </a:tc>
                <a:extLst>
                  <a:ext uri="{0D108BD9-81ED-4DB2-BD59-A6C34878D82A}">
                    <a16:rowId xmlns:a16="http://schemas.microsoft.com/office/drawing/2014/main" val="10000"/>
                  </a:ext>
                </a:extLst>
              </a:tr>
              <a:tr h="341764">
                <a:tc>
                  <a:txBody>
                    <a:bodyPr/>
                    <a:lstStyle/>
                    <a:p>
                      <a:pPr>
                        <a:lnSpc>
                          <a:spcPct val="107000"/>
                        </a:lnSpc>
                        <a:spcBef>
                          <a:spcPts val="240"/>
                        </a:spcBef>
                        <a:spcAft>
                          <a:spcPts val="240"/>
                        </a:spcAft>
                      </a:pPr>
                      <a:r>
                        <a:rPr lang="en-GB" sz="1100">
                          <a:effectLst/>
                          <a:latin typeface="Calibri"/>
                          <a:ea typeface="Calibri"/>
                          <a:cs typeface="Times New Roman"/>
                        </a:rPr>
                        <a:t>10.40 – 10.50</a:t>
                      </a:r>
                      <a:endParaRPr lang="lt-LT" sz="1100">
                        <a:effectLst/>
                        <a:latin typeface="Calibri"/>
                        <a:ea typeface="Calibri"/>
                        <a:cs typeface="Times New Roman"/>
                      </a:endParaRPr>
                    </a:p>
                  </a:txBody>
                  <a:tcPr marL="68580" marR="68580" marT="0" marB="0">
                    <a:lnL>
                      <a:noFill/>
                    </a:lnL>
                    <a:lnR>
                      <a:noFill/>
                    </a:lnR>
                    <a:lnT>
                      <a:noFill/>
                    </a:lnT>
                    <a:lnB>
                      <a:noFill/>
                    </a:lnB>
                    <a:solidFill>
                      <a:srgbClr val="D9D9D9"/>
                    </a:solidFill>
                  </a:tcPr>
                </a:tc>
                <a:tc>
                  <a:txBody>
                    <a:bodyPr/>
                    <a:lstStyle/>
                    <a:p>
                      <a:pPr algn="just">
                        <a:lnSpc>
                          <a:spcPct val="107000"/>
                        </a:lnSpc>
                        <a:spcBef>
                          <a:spcPts val="240"/>
                        </a:spcBef>
                        <a:spcAft>
                          <a:spcPts val="240"/>
                        </a:spcAft>
                      </a:pPr>
                      <a:r>
                        <a:rPr lang="az-Latn-AZ" sz="1100" i="1" dirty="0" smtClean="0">
                          <a:effectLst/>
                          <a:latin typeface="Calibri"/>
                          <a:ea typeface="Calibri"/>
                          <a:cs typeface="Times New Roman"/>
                        </a:rPr>
                        <a:t>Fasilə</a:t>
                      </a:r>
                      <a:endParaRPr lang="lt-LT" sz="1100" dirty="0">
                        <a:effectLst/>
                        <a:latin typeface="Calibri"/>
                        <a:ea typeface="Calibri"/>
                        <a:cs typeface="Times New Roman"/>
                      </a:endParaRPr>
                    </a:p>
                  </a:txBody>
                  <a:tcPr marL="68580" marR="68580" marT="0" marB="0">
                    <a:lnL>
                      <a:noFill/>
                    </a:lnL>
                    <a:lnR>
                      <a:noFill/>
                    </a:lnR>
                    <a:lnT>
                      <a:noFill/>
                    </a:lnT>
                    <a:lnB>
                      <a:noFill/>
                    </a:lnB>
                    <a:solidFill>
                      <a:srgbClr val="D9D9D9"/>
                    </a:solidFill>
                  </a:tcPr>
                </a:tc>
                <a:extLst>
                  <a:ext uri="{0D108BD9-81ED-4DB2-BD59-A6C34878D82A}">
                    <a16:rowId xmlns:a16="http://schemas.microsoft.com/office/drawing/2014/main" val="10001"/>
                  </a:ext>
                </a:extLst>
              </a:tr>
              <a:tr h="341764">
                <a:tc>
                  <a:txBody>
                    <a:bodyPr/>
                    <a:lstStyle/>
                    <a:p>
                      <a:pPr>
                        <a:lnSpc>
                          <a:spcPct val="107000"/>
                        </a:lnSpc>
                        <a:spcBef>
                          <a:spcPts val="240"/>
                        </a:spcBef>
                        <a:spcAft>
                          <a:spcPts val="240"/>
                        </a:spcAft>
                      </a:pPr>
                      <a:r>
                        <a:rPr lang="en-GB" sz="1100">
                          <a:effectLst/>
                          <a:latin typeface="Calibri"/>
                          <a:ea typeface="Calibri"/>
                          <a:cs typeface="Times New Roman"/>
                        </a:rPr>
                        <a:t>10.50 – 11.50</a:t>
                      </a:r>
                      <a:endParaRPr lang="lt-LT" sz="1100">
                        <a:effectLst/>
                        <a:latin typeface="Calibri"/>
                        <a:ea typeface="Calibri"/>
                        <a:cs typeface="Times New Roman"/>
                      </a:endParaRPr>
                    </a:p>
                  </a:txBody>
                  <a:tcPr marL="68580" marR="68580" marT="0" marB="0">
                    <a:lnL>
                      <a:noFill/>
                    </a:lnL>
                    <a:lnR>
                      <a:noFill/>
                    </a:lnR>
                    <a:lnT>
                      <a:noFill/>
                    </a:lnT>
                    <a:lnB>
                      <a:noFill/>
                    </a:lnB>
                    <a:solidFill>
                      <a:srgbClr val="D9D9D9"/>
                    </a:solidFill>
                  </a:tcPr>
                </a:tc>
                <a:tc>
                  <a:txBody>
                    <a:bodyPr/>
                    <a:lstStyle/>
                    <a:p>
                      <a:pPr algn="just">
                        <a:lnSpc>
                          <a:spcPct val="107000"/>
                        </a:lnSpc>
                        <a:spcBef>
                          <a:spcPts val="240"/>
                        </a:spcBef>
                        <a:spcAft>
                          <a:spcPts val="240"/>
                        </a:spcAft>
                      </a:pPr>
                      <a:r>
                        <a:rPr lang="az-Latn-AZ" sz="1100" dirty="0" smtClean="0">
                          <a:effectLst/>
                          <a:latin typeface="Calibri"/>
                          <a:ea typeface="Calibri"/>
                          <a:cs typeface="Times New Roman"/>
                        </a:rPr>
                        <a:t>Professor-müəllim</a:t>
                      </a:r>
                      <a:r>
                        <a:rPr lang="az-Latn-AZ" sz="1100" baseline="0" dirty="0" smtClean="0">
                          <a:effectLst/>
                          <a:latin typeface="Calibri"/>
                          <a:ea typeface="Calibri"/>
                          <a:cs typeface="Times New Roman"/>
                        </a:rPr>
                        <a:t> heyəti ilə görüş</a:t>
                      </a:r>
                      <a:endParaRPr lang="lt-LT" sz="1100" dirty="0">
                        <a:effectLst/>
                        <a:latin typeface="Calibri"/>
                        <a:ea typeface="Calibri"/>
                        <a:cs typeface="Times New Roman"/>
                      </a:endParaRPr>
                    </a:p>
                  </a:txBody>
                  <a:tcPr marL="68580" marR="68580" marT="0" marB="0">
                    <a:lnL>
                      <a:noFill/>
                    </a:lnL>
                    <a:lnR>
                      <a:noFill/>
                    </a:lnR>
                    <a:lnT>
                      <a:noFill/>
                    </a:lnT>
                    <a:lnB>
                      <a:noFill/>
                    </a:lnB>
                    <a:solidFill>
                      <a:srgbClr val="D9D9D9"/>
                    </a:solidFill>
                  </a:tcPr>
                </a:tc>
                <a:extLst>
                  <a:ext uri="{0D108BD9-81ED-4DB2-BD59-A6C34878D82A}">
                    <a16:rowId xmlns:a16="http://schemas.microsoft.com/office/drawing/2014/main" val="10002"/>
                  </a:ext>
                </a:extLst>
              </a:tr>
              <a:tr h="780309">
                <a:tc>
                  <a:txBody>
                    <a:bodyPr/>
                    <a:lstStyle/>
                    <a:p>
                      <a:pPr>
                        <a:lnSpc>
                          <a:spcPct val="107000"/>
                        </a:lnSpc>
                        <a:spcBef>
                          <a:spcPts val="240"/>
                        </a:spcBef>
                        <a:spcAft>
                          <a:spcPts val="240"/>
                        </a:spcAft>
                      </a:pPr>
                      <a:r>
                        <a:rPr lang="en-GB" sz="1100">
                          <a:effectLst/>
                          <a:latin typeface="Calibri"/>
                          <a:ea typeface="Calibri"/>
                          <a:cs typeface="Times New Roman"/>
                        </a:rPr>
                        <a:t>11.50 – 12.50</a:t>
                      </a:r>
                      <a:endParaRPr lang="lt-LT" sz="1100">
                        <a:effectLst/>
                        <a:latin typeface="Calibri"/>
                        <a:ea typeface="Calibri"/>
                        <a:cs typeface="Times New Roman"/>
                      </a:endParaRPr>
                    </a:p>
                    <a:p>
                      <a:pPr>
                        <a:lnSpc>
                          <a:spcPct val="107000"/>
                        </a:lnSpc>
                        <a:spcBef>
                          <a:spcPts val="240"/>
                        </a:spcBef>
                        <a:spcAft>
                          <a:spcPts val="240"/>
                        </a:spcAft>
                      </a:pPr>
                      <a:r>
                        <a:rPr lang="en-GB" sz="1100">
                          <a:effectLst/>
                          <a:latin typeface="Calibri"/>
                          <a:ea typeface="Calibri"/>
                          <a:cs typeface="Times New Roman"/>
                        </a:rPr>
                        <a:t>12.50 – 13.30</a:t>
                      </a:r>
                      <a:endParaRPr lang="lt-LT" sz="1100">
                        <a:effectLst/>
                        <a:latin typeface="Calibri"/>
                        <a:ea typeface="Calibri"/>
                        <a:cs typeface="Times New Roman"/>
                      </a:endParaRPr>
                    </a:p>
                  </a:txBody>
                  <a:tcPr marL="68580" marR="68580" marT="0" marB="0">
                    <a:lnL>
                      <a:noFill/>
                    </a:lnL>
                    <a:lnR>
                      <a:noFill/>
                    </a:lnR>
                    <a:lnT>
                      <a:noFill/>
                    </a:lnT>
                    <a:lnB>
                      <a:noFill/>
                    </a:lnB>
                    <a:solidFill>
                      <a:srgbClr val="D9D9D9"/>
                    </a:solidFill>
                  </a:tcPr>
                </a:tc>
                <a:tc>
                  <a:txBody>
                    <a:bodyPr/>
                    <a:lstStyle/>
                    <a:p>
                      <a:pPr algn="just">
                        <a:lnSpc>
                          <a:spcPct val="107000"/>
                        </a:lnSpc>
                        <a:spcBef>
                          <a:spcPts val="240"/>
                        </a:spcBef>
                        <a:spcAft>
                          <a:spcPts val="240"/>
                        </a:spcAft>
                      </a:pPr>
                      <a:r>
                        <a:rPr lang="az-Latn-AZ" sz="1100" dirty="0" smtClean="0">
                          <a:effectLst/>
                          <a:latin typeface="Calibri"/>
                          <a:ea typeface="Calibri"/>
                          <a:cs typeface="Times New Roman"/>
                        </a:rPr>
                        <a:t>Tələbələrlə görüş</a:t>
                      </a:r>
                      <a:endParaRPr lang="lt-LT" sz="1100" dirty="0">
                        <a:effectLst/>
                        <a:latin typeface="Calibri"/>
                        <a:ea typeface="Calibri"/>
                        <a:cs typeface="Times New Roman"/>
                      </a:endParaRPr>
                    </a:p>
                    <a:p>
                      <a:pPr algn="just">
                        <a:lnSpc>
                          <a:spcPct val="107000"/>
                        </a:lnSpc>
                        <a:spcBef>
                          <a:spcPts val="240"/>
                        </a:spcBef>
                        <a:spcAft>
                          <a:spcPts val="240"/>
                        </a:spcAft>
                      </a:pPr>
                      <a:r>
                        <a:rPr lang="az-Latn-AZ" sz="1100" dirty="0" smtClean="0">
                          <a:effectLst/>
                          <a:latin typeface="Calibri"/>
                          <a:ea typeface="Calibri"/>
                          <a:cs typeface="Times New Roman"/>
                        </a:rPr>
                        <a:t>Tələbələrin rüblük və yekun</a:t>
                      </a:r>
                      <a:r>
                        <a:rPr lang="az-Latn-AZ" sz="1100" baseline="0" dirty="0" smtClean="0">
                          <a:effectLst/>
                          <a:latin typeface="Calibri"/>
                          <a:ea typeface="Calibri"/>
                          <a:cs typeface="Times New Roman"/>
                        </a:rPr>
                        <a:t> işlərinin (tezislər) nəzərdən keçirilməsi, imtahan materialı</a:t>
                      </a:r>
                      <a:endParaRPr lang="lt-LT" sz="1100" dirty="0">
                        <a:effectLst/>
                        <a:latin typeface="Calibri"/>
                        <a:ea typeface="Calibri"/>
                        <a:cs typeface="Times New Roman"/>
                      </a:endParaRPr>
                    </a:p>
                  </a:txBody>
                  <a:tcPr marL="68580" marR="68580" marT="0" marB="0">
                    <a:lnL>
                      <a:noFill/>
                    </a:lnL>
                    <a:lnR>
                      <a:noFill/>
                    </a:lnR>
                    <a:lnT>
                      <a:noFill/>
                    </a:lnT>
                    <a:lnB>
                      <a:noFill/>
                    </a:lnB>
                    <a:solidFill>
                      <a:srgbClr val="D9D9D9"/>
                    </a:solidFill>
                  </a:tcPr>
                </a:tc>
                <a:extLst>
                  <a:ext uri="{0D108BD9-81ED-4DB2-BD59-A6C34878D82A}">
                    <a16:rowId xmlns:a16="http://schemas.microsoft.com/office/drawing/2014/main" val="10003"/>
                  </a:ext>
                </a:extLst>
              </a:tr>
              <a:tr h="341764">
                <a:tc>
                  <a:txBody>
                    <a:bodyPr/>
                    <a:lstStyle/>
                    <a:p>
                      <a:pPr>
                        <a:lnSpc>
                          <a:spcPct val="107000"/>
                        </a:lnSpc>
                        <a:spcBef>
                          <a:spcPts val="240"/>
                        </a:spcBef>
                        <a:spcAft>
                          <a:spcPts val="240"/>
                        </a:spcAft>
                      </a:pPr>
                      <a:r>
                        <a:rPr lang="en-GB" sz="1100">
                          <a:effectLst/>
                          <a:latin typeface="Calibri"/>
                          <a:ea typeface="Calibri"/>
                          <a:cs typeface="Times New Roman"/>
                        </a:rPr>
                        <a:t>13.30 – 14.30</a:t>
                      </a:r>
                      <a:endParaRPr lang="lt-LT" sz="1100">
                        <a:effectLst/>
                        <a:latin typeface="Calibri"/>
                        <a:ea typeface="Calibri"/>
                        <a:cs typeface="Times New Roman"/>
                      </a:endParaRPr>
                    </a:p>
                  </a:txBody>
                  <a:tcPr marL="68580" marR="68580" marT="0" marB="0">
                    <a:lnL>
                      <a:noFill/>
                    </a:lnL>
                    <a:lnR>
                      <a:noFill/>
                    </a:lnR>
                    <a:lnT>
                      <a:noFill/>
                    </a:lnT>
                    <a:lnB>
                      <a:noFill/>
                    </a:lnB>
                    <a:solidFill>
                      <a:srgbClr val="D9D9D9"/>
                    </a:solidFill>
                  </a:tcPr>
                </a:tc>
                <a:tc>
                  <a:txBody>
                    <a:bodyPr/>
                    <a:lstStyle/>
                    <a:p>
                      <a:pPr algn="just">
                        <a:lnSpc>
                          <a:spcPct val="107000"/>
                        </a:lnSpc>
                        <a:spcBef>
                          <a:spcPts val="240"/>
                        </a:spcBef>
                        <a:spcAft>
                          <a:spcPts val="240"/>
                        </a:spcAft>
                      </a:pPr>
                      <a:r>
                        <a:rPr lang="az-Latn-AZ" sz="1100" i="1" dirty="0" smtClean="0">
                          <a:effectLst/>
                          <a:latin typeface="Calibri"/>
                          <a:ea typeface="Calibri"/>
                          <a:cs typeface="Times New Roman"/>
                        </a:rPr>
                        <a:t>Nahar fasiləsi</a:t>
                      </a:r>
                      <a:endParaRPr lang="lt-LT" sz="1100" dirty="0">
                        <a:effectLst/>
                        <a:latin typeface="Calibri"/>
                        <a:ea typeface="Calibri"/>
                        <a:cs typeface="Times New Roman"/>
                      </a:endParaRPr>
                    </a:p>
                  </a:txBody>
                  <a:tcPr marL="68580" marR="68580" marT="0" marB="0">
                    <a:lnL>
                      <a:noFill/>
                    </a:lnL>
                    <a:lnR>
                      <a:noFill/>
                    </a:lnR>
                    <a:lnT>
                      <a:noFill/>
                    </a:lnT>
                    <a:lnB>
                      <a:noFill/>
                    </a:lnB>
                    <a:solidFill>
                      <a:srgbClr val="D9D9D9"/>
                    </a:solidFill>
                  </a:tcPr>
                </a:tc>
                <a:extLst>
                  <a:ext uri="{0D108BD9-81ED-4DB2-BD59-A6C34878D82A}">
                    <a16:rowId xmlns:a16="http://schemas.microsoft.com/office/drawing/2014/main" val="10004"/>
                  </a:ext>
                </a:extLst>
              </a:tr>
              <a:tr h="1595091">
                <a:tc>
                  <a:txBody>
                    <a:bodyPr/>
                    <a:lstStyle/>
                    <a:p>
                      <a:pPr>
                        <a:lnSpc>
                          <a:spcPct val="107000"/>
                        </a:lnSpc>
                        <a:spcBef>
                          <a:spcPts val="240"/>
                        </a:spcBef>
                        <a:spcAft>
                          <a:spcPts val="240"/>
                        </a:spcAft>
                      </a:pPr>
                      <a:r>
                        <a:rPr lang="en-GB" sz="1100">
                          <a:effectLst/>
                          <a:latin typeface="Calibri"/>
                          <a:ea typeface="Calibri"/>
                          <a:cs typeface="Times New Roman"/>
                        </a:rPr>
                        <a:t>14.30 – 15.10</a:t>
                      </a:r>
                      <a:endParaRPr lang="lt-LT" sz="1100">
                        <a:effectLst/>
                        <a:latin typeface="Calibri"/>
                        <a:ea typeface="Calibri"/>
                        <a:cs typeface="Times New Roman"/>
                      </a:endParaRPr>
                    </a:p>
                    <a:p>
                      <a:pPr>
                        <a:lnSpc>
                          <a:spcPct val="107000"/>
                        </a:lnSpc>
                        <a:spcBef>
                          <a:spcPts val="240"/>
                        </a:spcBef>
                        <a:spcAft>
                          <a:spcPts val="240"/>
                        </a:spcAft>
                      </a:pPr>
                      <a:r>
                        <a:rPr lang="en-GB" sz="1100">
                          <a:effectLst/>
                          <a:latin typeface="Calibri"/>
                          <a:ea typeface="Calibri"/>
                          <a:cs typeface="Times New Roman"/>
                        </a:rPr>
                        <a:t> </a:t>
                      </a:r>
                      <a:endParaRPr lang="lt-LT" sz="1100">
                        <a:effectLst/>
                        <a:latin typeface="Calibri"/>
                        <a:ea typeface="Calibri"/>
                        <a:cs typeface="Times New Roman"/>
                      </a:endParaRPr>
                    </a:p>
                    <a:p>
                      <a:pPr>
                        <a:lnSpc>
                          <a:spcPct val="107000"/>
                        </a:lnSpc>
                        <a:spcBef>
                          <a:spcPts val="240"/>
                        </a:spcBef>
                        <a:spcAft>
                          <a:spcPts val="240"/>
                        </a:spcAft>
                      </a:pPr>
                      <a:r>
                        <a:rPr lang="en-GB" sz="1100">
                          <a:effectLst/>
                          <a:latin typeface="Calibri"/>
                          <a:ea typeface="Calibri"/>
                          <a:cs typeface="Times New Roman"/>
                        </a:rPr>
                        <a:t>15.10 – 16.00</a:t>
                      </a:r>
                      <a:endParaRPr lang="lt-LT" sz="1100">
                        <a:effectLst/>
                        <a:latin typeface="Calibri"/>
                        <a:ea typeface="Calibri"/>
                        <a:cs typeface="Times New Roman"/>
                      </a:endParaRPr>
                    </a:p>
                    <a:p>
                      <a:pPr>
                        <a:lnSpc>
                          <a:spcPct val="107000"/>
                        </a:lnSpc>
                        <a:spcBef>
                          <a:spcPts val="240"/>
                        </a:spcBef>
                        <a:spcAft>
                          <a:spcPts val="240"/>
                        </a:spcAft>
                      </a:pPr>
                      <a:r>
                        <a:rPr lang="en-GB" sz="1100">
                          <a:effectLst/>
                          <a:latin typeface="Calibri"/>
                          <a:ea typeface="Calibri"/>
                          <a:cs typeface="Times New Roman"/>
                        </a:rPr>
                        <a:t>16.00 – 16.50</a:t>
                      </a:r>
                      <a:endParaRPr lang="lt-LT" sz="1100">
                        <a:effectLst/>
                        <a:latin typeface="Calibri"/>
                        <a:ea typeface="Calibri"/>
                        <a:cs typeface="Times New Roman"/>
                      </a:endParaRPr>
                    </a:p>
                  </a:txBody>
                  <a:tcPr marL="68580" marR="68580" marT="0" marB="0">
                    <a:lnL>
                      <a:noFill/>
                    </a:lnL>
                    <a:lnR>
                      <a:noFill/>
                    </a:lnR>
                    <a:lnT>
                      <a:noFill/>
                    </a:lnT>
                    <a:lnB>
                      <a:noFill/>
                    </a:lnB>
                    <a:solidFill>
                      <a:srgbClr val="D9D9D9"/>
                    </a:solidFill>
                  </a:tcPr>
                </a:tc>
                <a:tc>
                  <a:txBody>
                    <a:bodyPr/>
                    <a:lstStyle/>
                    <a:p>
                      <a:pPr algn="just">
                        <a:lnSpc>
                          <a:spcPct val="107000"/>
                        </a:lnSpc>
                        <a:spcBef>
                          <a:spcPts val="240"/>
                        </a:spcBef>
                        <a:spcAft>
                          <a:spcPts val="240"/>
                        </a:spcAft>
                      </a:pPr>
                      <a:r>
                        <a:rPr lang="az-Latn-AZ" sz="1100" dirty="0" smtClean="0">
                          <a:effectLst/>
                          <a:latin typeface="Calibri"/>
                          <a:ea typeface="Calibri"/>
                          <a:cs typeface="Times New Roman"/>
                        </a:rPr>
                        <a:t>Auditoriyalara,</a:t>
                      </a:r>
                      <a:r>
                        <a:rPr lang="az-Latn-AZ" sz="1100" baseline="0" dirty="0" smtClean="0">
                          <a:effectLst/>
                          <a:latin typeface="Calibri"/>
                          <a:ea typeface="Calibri"/>
                          <a:cs typeface="Times New Roman"/>
                        </a:rPr>
                        <a:t> mühazirə otaqlarına, kitabxanalara, digər məkanlara (studiyalara, tədris məkanlarına, komputer otaqlarına və s.) səfər</a:t>
                      </a:r>
                    </a:p>
                    <a:p>
                      <a:pPr algn="just">
                        <a:lnSpc>
                          <a:spcPct val="107000"/>
                        </a:lnSpc>
                        <a:spcBef>
                          <a:spcPts val="240"/>
                        </a:spcBef>
                        <a:spcAft>
                          <a:spcPts val="240"/>
                        </a:spcAft>
                      </a:pPr>
                      <a:r>
                        <a:rPr lang="az-Latn-AZ" sz="1100" baseline="0" dirty="0" smtClean="0">
                          <a:effectLst/>
                          <a:latin typeface="Calibri"/>
                          <a:ea typeface="Calibri"/>
                          <a:cs typeface="Times New Roman"/>
                        </a:rPr>
                        <a:t>Məzunlarla görüş</a:t>
                      </a:r>
                    </a:p>
                    <a:p>
                      <a:pPr algn="just">
                        <a:lnSpc>
                          <a:spcPct val="107000"/>
                        </a:lnSpc>
                        <a:spcBef>
                          <a:spcPts val="240"/>
                        </a:spcBef>
                        <a:spcAft>
                          <a:spcPts val="240"/>
                        </a:spcAft>
                      </a:pPr>
                      <a:r>
                        <a:rPr lang="az-Latn-AZ" sz="1100" baseline="0" dirty="0" smtClean="0">
                          <a:effectLst/>
                          <a:latin typeface="Calibri"/>
                          <a:ea typeface="Calibri"/>
                          <a:cs typeface="Times New Roman"/>
                        </a:rPr>
                        <a:t>İşəgötürənlərin nümayəndələri ilə görüş</a:t>
                      </a:r>
                      <a:endParaRPr lang="lt-LT" sz="1100" dirty="0">
                        <a:effectLst/>
                        <a:latin typeface="Calibri"/>
                        <a:ea typeface="Calibri"/>
                        <a:cs typeface="Times New Roman"/>
                      </a:endParaRPr>
                    </a:p>
                  </a:txBody>
                  <a:tcPr marL="68580" marR="68580" marT="0" marB="0">
                    <a:lnL>
                      <a:noFill/>
                    </a:lnL>
                    <a:lnR>
                      <a:noFill/>
                    </a:lnR>
                    <a:lnT>
                      <a:noFill/>
                    </a:lnT>
                    <a:lnB>
                      <a:noFill/>
                    </a:lnB>
                    <a:solidFill>
                      <a:srgbClr val="D9D9D9"/>
                    </a:solidFill>
                  </a:tcPr>
                </a:tc>
                <a:extLst>
                  <a:ext uri="{0D108BD9-81ED-4DB2-BD59-A6C34878D82A}">
                    <a16:rowId xmlns:a16="http://schemas.microsoft.com/office/drawing/2014/main" val="10005"/>
                  </a:ext>
                </a:extLst>
              </a:tr>
              <a:tr h="341764">
                <a:tc>
                  <a:txBody>
                    <a:bodyPr/>
                    <a:lstStyle/>
                    <a:p>
                      <a:pPr>
                        <a:lnSpc>
                          <a:spcPct val="107000"/>
                        </a:lnSpc>
                        <a:spcBef>
                          <a:spcPts val="240"/>
                        </a:spcBef>
                        <a:spcAft>
                          <a:spcPts val="240"/>
                        </a:spcAft>
                      </a:pPr>
                      <a:r>
                        <a:rPr lang="en-GB" sz="1100">
                          <a:effectLst/>
                          <a:latin typeface="Calibri"/>
                          <a:ea typeface="Calibri"/>
                          <a:cs typeface="Times New Roman"/>
                        </a:rPr>
                        <a:t>16.50 – 17.20</a:t>
                      </a:r>
                      <a:endParaRPr lang="lt-LT" sz="1100">
                        <a:effectLst/>
                        <a:latin typeface="Calibri"/>
                        <a:ea typeface="Calibri"/>
                        <a:cs typeface="Times New Roman"/>
                      </a:endParaRPr>
                    </a:p>
                  </a:txBody>
                  <a:tcPr marL="68580" marR="68580" marT="0" marB="0">
                    <a:lnL>
                      <a:noFill/>
                    </a:lnL>
                    <a:lnR>
                      <a:noFill/>
                    </a:lnR>
                    <a:lnT>
                      <a:noFill/>
                    </a:lnT>
                    <a:lnB>
                      <a:noFill/>
                    </a:lnB>
                    <a:solidFill>
                      <a:srgbClr val="D9D9D9"/>
                    </a:solidFill>
                  </a:tcPr>
                </a:tc>
                <a:tc>
                  <a:txBody>
                    <a:bodyPr/>
                    <a:lstStyle/>
                    <a:p>
                      <a:pPr algn="just">
                        <a:lnSpc>
                          <a:spcPct val="107000"/>
                        </a:lnSpc>
                        <a:spcBef>
                          <a:spcPts val="240"/>
                        </a:spcBef>
                        <a:spcAft>
                          <a:spcPts val="240"/>
                        </a:spcAft>
                      </a:pPr>
                      <a:r>
                        <a:rPr lang="az-Latn-AZ" sz="1100" dirty="0" smtClean="0">
                          <a:effectLst/>
                          <a:latin typeface="Calibri"/>
                          <a:ea typeface="Calibri"/>
                          <a:cs typeface="Times New Roman"/>
                        </a:rPr>
                        <a:t>Qrupun</a:t>
                      </a:r>
                      <a:r>
                        <a:rPr lang="az-Latn-AZ" sz="1100" baseline="0" dirty="0" smtClean="0">
                          <a:effectLst/>
                          <a:latin typeface="Calibri"/>
                          <a:ea typeface="Calibri"/>
                          <a:cs typeface="Times New Roman"/>
                        </a:rPr>
                        <a:t> fərdi görüşü və səfərin tamamlanması</a:t>
                      </a:r>
                      <a:endParaRPr lang="lt-LT" sz="1100" dirty="0">
                        <a:effectLst/>
                        <a:latin typeface="Calibri"/>
                        <a:ea typeface="Calibri"/>
                        <a:cs typeface="Times New Roman"/>
                      </a:endParaRPr>
                    </a:p>
                  </a:txBody>
                  <a:tcPr marL="68580" marR="68580" marT="0" marB="0">
                    <a:lnL>
                      <a:noFill/>
                    </a:lnL>
                    <a:lnR>
                      <a:noFill/>
                    </a:lnR>
                    <a:lnT>
                      <a:noFill/>
                    </a:lnT>
                    <a:lnB>
                      <a:noFill/>
                    </a:lnB>
                    <a:solidFill>
                      <a:srgbClr val="D9D9D9"/>
                    </a:solidFill>
                  </a:tcPr>
                </a:tc>
                <a:extLst>
                  <a:ext uri="{0D108BD9-81ED-4DB2-BD59-A6C34878D82A}">
                    <a16:rowId xmlns:a16="http://schemas.microsoft.com/office/drawing/2014/main" val="10006"/>
                  </a:ext>
                </a:extLst>
              </a:tr>
              <a:tr h="341764">
                <a:tc>
                  <a:txBody>
                    <a:bodyPr/>
                    <a:lstStyle/>
                    <a:p>
                      <a:pPr>
                        <a:lnSpc>
                          <a:spcPct val="107000"/>
                        </a:lnSpc>
                        <a:spcBef>
                          <a:spcPts val="240"/>
                        </a:spcBef>
                        <a:spcAft>
                          <a:spcPts val="240"/>
                        </a:spcAft>
                      </a:pPr>
                      <a:r>
                        <a:rPr lang="en-GB" sz="1100">
                          <a:effectLst/>
                          <a:latin typeface="Calibri"/>
                          <a:ea typeface="Calibri"/>
                          <a:cs typeface="Times New Roman"/>
                        </a:rPr>
                        <a:t>17.20 – 17.30</a:t>
                      </a:r>
                      <a:endParaRPr lang="lt-LT" sz="1100">
                        <a:effectLst/>
                        <a:latin typeface="Calibri"/>
                        <a:ea typeface="Calibri"/>
                        <a:cs typeface="Times New Roman"/>
                      </a:endParaRPr>
                    </a:p>
                  </a:txBody>
                  <a:tcPr marL="68580" marR="68580" marT="0" marB="0">
                    <a:lnL>
                      <a:noFill/>
                    </a:lnL>
                    <a:lnR>
                      <a:noFill/>
                    </a:lnR>
                    <a:lnT>
                      <a:noFill/>
                    </a:lnT>
                    <a:lnB>
                      <a:noFill/>
                    </a:lnB>
                    <a:solidFill>
                      <a:srgbClr val="D9D9D9"/>
                    </a:solidFill>
                  </a:tcPr>
                </a:tc>
                <a:tc>
                  <a:txBody>
                    <a:bodyPr/>
                    <a:lstStyle/>
                    <a:p>
                      <a:pPr algn="just">
                        <a:lnSpc>
                          <a:spcPct val="107000"/>
                        </a:lnSpc>
                        <a:spcBef>
                          <a:spcPts val="240"/>
                        </a:spcBef>
                        <a:spcAft>
                          <a:spcPts val="240"/>
                        </a:spcAft>
                      </a:pPr>
                      <a:r>
                        <a:rPr lang="az-Latn-AZ" sz="1100" dirty="0" smtClean="0">
                          <a:effectLst/>
                          <a:latin typeface="Calibri"/>
                          <a:ea typeface="Calibri"/>
                          <a:cs typeface="Times New Roman"/>
                        </a:rPr>
                        <a:t>Səfərin</a:t>
                      </a:r>
                      <a:r>
                        <a:rPr lang="az-Latn-AZ" sz="1100" baseline="0" dirty="0" smtClean="0">
                          <a:effectLst/>
                          <a:latin typeface="Calibri"/>
                          <a:ea typeface="Calibri"/>
                          <a:cs typeface="Times New Roman"/>
                        </a:rPr>
                        <a:t> ümumi qeydlərinin universitetə çatdırılması</a:t>
                      </a:r>
                      <a:endParaRPr lang="lt-LT" sz="1100" dirty="0">
                        <a:effectLst/>
                        <a:latin typeface="Calibri"/>
                        <a:ea typeface="Calibri"/>
                        <a:cs typeface="Times New Roman"/>
                      </a:endParaRPr>
                    </a:p>
                  </a:txBody>
                  <a:tcPr marL="68580" marR="68580" marT="0" marB="0">
                    <a:lnL>
                      <a:noFill/>
                    </a:lnL>
                    <a:lnR>
                      <a:noFill/>
                    </a:lnR>
                    <a:lnT>
                      <a:noFill/>
                    </a:lnT>
                    <a:lnB>
                      <a:noFill/>
                    </a:lnB>
                    <a:solidFill>
                      <a:srgbClr val="D9D9D9"/>
                    </a:solidFill>
                  </a:tcPr>
                </a:tc>
                <a:extLst>
                  <a:ext uri="{0D108BD9-81ED-4DB2-BD59-A6C34878D82A}">
                    <a16:rowId xmlns:a16="http://schemas.microsoft.com/office/drawing/2014/main" val="10007"/>
                  </a:ext>
                </a:extLst>
              </a:tr>
            </a:tbl>
          </a:graphicData>
        </a:graphic>
      </p:graphicFrame>
      <p:sp>
        <p:nvSpPr>
          <p:cNvPr id="13" name="Rectangle 2"/>
          <p:cNvSpPr>
            <a:spLocks noChangeArrowheads="1"/>
          </p:cNvSpPr>
          <p:nvPr/>
        </p:nvSpPr>
        <p:spPr bwMode="auto">
          <a:xfrm>
            <a:off x="4695801" y="718691"/>
            <a:ext cx="1199367"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457200" algn="r"/>
                <a:tab pos="2636838" algn="ctr"/>
                <a:tab pos="5273675" algn="r"/>
              </a:tabLst>
              <a:defRPr>
                <a:solidFill>
                  <a:schemeClr val="tx1"/>
                </a:solidFill>
                <a:latin typeface="Arial" pitchFamily="34" charset="0"/>
                <a:cs typeface="Arial" pitchFamily="34" charset="0"/>
              </a:defRPr>
            </a:lvl1pPr>
            <a:lvl2pPr fontAlgn="base">
              <a:spcBef>
                <a:spcPct val="0"/>
              </a:spcBef>
              <a:spcAft>
                <a:spcPct val="0"/>
              </a:spcAft>
              <a:tabLst>
                <a:tab pos="457200" algn="r"/>
                <a:tab pos="2636838" algn="ctr"/>
                <a:tab pos="5273675" algn="r"/>
              </a:tabLst>
              <a:defRPr>
                <a:solidFill>
                  <a:schemeClr val="tx1"/>
                </a:solidFill>
                <a:latin typeface="Arial" pitchFamily="34" charset="0"/>
                <a:cs typeface="Arial" pitchFamily="34" charset="0"/>
              </a:defRPr>
            </a:lvl2pPr>
            <a:lvl3pPr fontAlgn="base">
              <a:spcBef>
                <a:spcPct val="0"/>
              </a:spcBef>
              <a:spcAft>
                <a:spcPct val="0"/>
              </a:spcAft>
              <a:tabLst>
                <a:tab pos="457200" algn="r"/>
                <a:tab pos="2636838" algn="ctr"/>
                <a:tab pos="5273675" algn="r"/>
              </a:tabLst>
              <a:defRPr>
                <a:solidFill>
                  <a:schemeClr val="tx1"/>
                </a:solidFill>
                <a:latin typeface="Arial" pitchFamily="34" charset="0"/>
                <a:cs typeface="Arial" pitchFamily="34" charset="0"/>
              </a:defRPr>
            </a:lvl3pPr>
            <a:lvl4pPr fontAlgn="base">
              <a:spcBef>
                <a:spcPct val="0"/>
              </a:spcBef>
              <a:spcAft>
                <a:spcPct val="0"/>
              </a:spcAft>
              <a:tabLst>
                <a:tab pos="457200" algn="r"/>
                <a:tab pos="2636838" algn="ctr"/>
                <a:tab pos="5273675" algn="r"/>
              </a:tabLst>
              <a:defRPr>
                <a:solidFill>
                  <a:schemeClr val="tx1"/>
                </a:solidFill>
                <a:latin typeface="Arial" pitchFamily="34" charset="0"/>
                <a:cs typeface="Arial" pitchFamily="34" charset="0"/>
              </a:defRPr>
            </a:lvl4pPr>
            <a:lvl5pPr fontAlgn="base">
              <a:spcBef>
                <a:spcPct val="0"/>
              </a:spcBef>
              <a:spcAft>
                <a:spcPct val="0"/>
              </a:spcAft>
              <a:tabLst>
                <a:tab pos="457200" algn="r"/>
                <a:tab pos="2636838" algn="ctr"/>
                <a:tab pos="5273675" algn="r"/>
              </a:tabLst>
              <a:defRPr>
                <a:solidFill>
                  <a:schemeClr val="tx1"/>
                </a:solidFill>
                <a:latin typeface="Arial" pitchFamily="34" charset="0"/>
                <a:cs typeface="Arial" pitchFamily="34" charset="0"/>
              </a:defRPr>
            </a:lvl5pPr>
            <a:lvl6pPr fontAlgn="base">
              <a:spcBef>
                <a:spcPct val="0"/>
              </a:spcBef>
              <a:spcAft>
                <a:spcPct val="0"/>
              </a:spcAft>
              <a:tabLst>
                <a:tab pos="457200" algn="r"/>
                <a:tab pos="2636838" algn="ctr"/>
                <a:tab pos="5273675" algn="r"/>
              </a:tabLst>
              <a:defRPr>
                <a:solidFill>
                  <a:schemeClr val="tx1"/>
                </a:solidFill>
                <a:latin typeface="Arial" pitchFamily="34" charset="0"/>
                <a:cs typeface="Arial" pitchFamily="34" charset="0"/>
              </a:defRPr>
            </a:lvl6pPr>
            <a:lvl7pPr fontAlgn="base">
              <a:spcBef>
                <a:spcPct val="0"/>
              </a:spcBef>
              <a:spcAft>
                <a:spcPct val="0"/>
              </a:spcAft>
              <a:tabLst>
                <a:tab pos="457200" algn="r"/>
                <a:tab pos="2636838" algn="ctr"/>
                <a:tab pos="5273675" algn="r"/>
              </a:tabLst>
              <a:defRPr>
                <a:solidFill>
                  <a:schemeClr val="tx1"/>
                </a:solidFill>
                <a:latin typeface="Arial" pitchFamily="34" charset="0"/>
                <a:cs typeface="Arial" pitchFamily="34" charset="0"/>
              </a:defRPr>
            </a:lvl7pPr>
            <a:lvl8pPr fontAlgn="base">
              <a:spcBef>
                <a:spcPct val="0"/>
              </a:spcBef>
              <a:spcAft>
                <a:spcPct val="0"/>
              </a:spcAft>
              <a:tabLst>
                <a:tab pos="457200" algn="r"/>
                <a:tab pos="2636838" algn="ctr"/>
                <a:tab pos="5273675" algn="r"/>
              </a:tabLst>
              <a:defRPr>
                <a:solidFill>
                  <a:schemeClr val="tx1"/>
                </a:solidFill>
                <a:latin typeface="Arial" pitchFamily="34" charset="0"/>
                <a:cs typeface="Arial" pitchFamily="34" charset="0"/>
              </a:defRPr>
            </a:lvl8pPr>
            <a:lvl9pPr fontAlgn="base">
              <a:spcBef>
                <a:spcPct val="0"/>
              </a:spcBef>
              <a:spcAft>
                <a:spcPct val="0"/>
              </a:spcAft>
              <a:tabLst>
                <a:tab pos="457200" algn="r"/>
                <a:tab pos="2636838" algn="ctr"/>
                <a:tab pos="5273675"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r"/>
                <a:tab pos="2636838" algn="ctr"/>
                <a:tab pos="5273675" algn="r"/>
              </a:tabLst>
            </a:pPr>
            <a:r>
              <a:rPr lang="az-Latn-AZ" altLang="lt-LT" sz="1100" b="1" dirty="0" smtClean="0">
                <a:latin typeface="Calibri" pitchFamily="34" charset="0"/>
                <a:ea typeface="Calibri" pitchFamily="34" charset="0"/>
                <a:cs typeface="Times New Roman" pitchFamily="18" charset="0"/>
              </a:rPr>
              <a:t>Səfərin gündəliyi</a:t>
            </a:r>
            <a:r>
              <a:rPr kumimoji="0" lang="en-GB" altLang="lt-LT"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lt-LT" altLang="lt-L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r"/>
                <a:tab pos="2636838" algn="ctr"/>
                <a:tab pos="5273675" algn="r"/>
              </a:tabLst>
            </a:pPr>
            <a:endParaRPr kumimoji="0" lang="lt-LT" altLang="lt-L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Stačiakampis 4"/>
          <p:cNvSpPr/>
          <p:nvPr/>
        </p:nvSpPr>
        <p:spPr>
          <a:xfrm>
            <a:off x="7178724" y="4694829"/>
            <a:ext cx="4408227" cy="873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2400" dirty="0" smtClean="0"/>
              <a:t>Gecikməyin və vaxta riayət edin</a:t>
            </a:r>
            <a:endParaRPr lang="lt-LT" sz="2400" dirty="0"/>
          </a:p>
        </p:txBody>
      </p:sp>
    </p:spTree>
    <p:extLst>
      <p:ext uri="{BB962C8B-B14F-4D97-AF65-F5344CB8AC3E}">
        <p14:creationId xmlns:p14="http://schemas.microsoft.com/office/powerpoint/2010/main" val="2703792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l"/>
            <a:r>
              <a:rPr lang="az-Latn-AZ" dirty="0" smtClean="0"/>
              <a:t>Giriş</a:t>
            </a:r>
            <a:endParaRPr lang="lt-LT" dirty="0"/>
          </a:p>
        </p:txBody>
      </p:sp>
      <p:sp>
        <p:nvSpPr>
          <p:cNvPr id="3" name="Turinio vietos rezervavimo ženklas 2"/>
          <p:cNvSpPr>
            <a:spLocks noGrp="1"/>
          </p:cNvSpPr>
          <p:nvPr>
            <p:ph idx="1"/>
          </p:nvPr>
        </p:nvSpPr>
        <p:spPr/>
        <p:txBody>
          <a:bodyPr>
            <a:normAutofit/>
          </a:bodyPr>
          <a:lstStyle/>
          <a:p>
            <a:r>
              <a:rPr lang="az-Latn-AZ" dirty="0" smtClean="0"/>
              <a:t>Salamlama</a:t>
            </a:r>
            <a:endParaRPr lang="en-US" dirty="0" smtClean="0"/>
          </a:p>
          <a:p>
            <a:r>
              <a:rPr lang="az-Latn-AZ" dirty="0" smtClean="0"/>
              <a:t>Qrupun təqdimatı</a:t>
            </a:r>
            <a:endParaRPr lang="en-US" dirty="0" smtClean="0"/>
          </a:p>
          <a:p>
            <a:r>
              <a:rPr lang="az-Latn-AZ" dirty="0" smtClean="0"/>
              <a:t>Görüşün hədəfləri, məxfilik barədə xatırlatma</a:t>
            </a:r>
            <a:endParaRPr lang="en-US" dirty="0" smtClean="0"/>
          </a:p>
          <a:p>
            <a:r>
              <a:rPr lang="az-Latn-AZ" dirty="0" smtClean="0"/>
              <a:t>İşin gündəliyə əsasən təşkili</a:t>
            </a:r>
            <a:endParaRPr lang="en-US" dirty="0" smtClean="0"/>
          </a:p>
          <a:p>
            <a:r>
              <a:rPr lang="az-Latn-AZ" dirty="0" smtClean="0"/>
              <a:t>Dil məsələlərinə diqqətlə yanaşma</a:t>
            </a:r>
            <a:endParaRPr lang="en-US" dirty="0" smtClean="0"/>
          </a:p>
          <a:p>
            <a:r>
              <a:rPr lang="az-Latn-AZ" dirty="0" smtClean="0"/>
              <a:t>Danışmağa həvəsləndirmə</a:t>
            </a:r>
            <a:endParaRPr lang="en-US" dirty="0" smtClean="0"/>
          </a:p>
          <a:p>
            <a:r>
              <a:rPr lang="az-Latn-AZ" dirty="0" smtClean="0"/>
              <a:t>Qeydləri yazmaq</a:t>
            </a:r>
            <a:endParaRPr lang="en-US" dirty="0" smtClean="0"/>
          </a:p>
          <a:p>
            <a:endParaRPr lang="en-US" dirty="0" smtClean="0"/>
          </a:p>
          <a:p>
            <a:endParaRPr lang="lt-LT" dirty="0"/>
          </a:p>
        </p:txBody>
      </p:sp>
      <p:sp>
        <p:nvSpPr>
          <p:cNvPr id="5" name="Stačiakampis 4"/>
          <p:cNvSpPr/>
          <p:nvPr/>
        </p:nvSpPr>
        <p:spPr>
          <a:xfrm>
            <a:off x="7001302" y="5186149"/>
            <a:ext cx="4408227" cy="11054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2400" dirty="0" smtClean="0"/>
              <a:t>Zəhmət olmasa, telefonları söndürün və digərlərindən də telefonu söndürməyi xahiş edin</a:t>
            </a:r>
            <a:endParaRPr lang="lt-LT" sz="2400" dirty="0"/>
          </a:p>
        </p:txBody>
      </p:sp>
    </p:spTree>
    <p:extLst>
      <p:ext uri="{BB962C8B-B14F-4D97-AF65-F5344CB8AC3E}">
        <p14:creationId xmlns:p14="http://schemas.microsoft.com/office/powerpoint/2010/main" val="28958458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l"/>
            <a:r>
              <a:rPr lang="az-Latn-AZ" dirty="0" smtClean="0"/>
              <a:t>Müsahibə texnikası</a:t>
            </a:r>
            <a:endParaRPr lang="en-US" dirty="0"/>
          </a:p>
        </p:txBody>
      </p:sp>
      <p:sp>
        <p:nvSpPr>
          <p:cNvPr id="4" name="Turinio vietos rezervavimo ženklas 3"/>
          <p:cNvSpPr>
            <a:spLocks noGrp="1"/>
          </p:cNvSpPr>
          <p:nvPr>
            <p:ph idx="1"/>
          </p:nvPr>
        </p:nvSpPr>
        <p:spPr/>
        <p:txBody>
          <a:bodyPr/>
          <a:lstStyle/>
          <a:p>
            <a:r>
              <a:rPr lang="az-Latn-AZ" dirty="0" smtClean="0"/>
              <a:t>Ton </a:t>
            </a:r>
            <a:r>
              <a:rPr lang="en-US" dirty="0" smtClean="0"/>
              <a:t>– </a:t>
            </a:r>
            <a:r>
              <a:rPr lang="az-Latn-AZ" dirty="0" smtClean="0"/>
              <a:t>obyektiv və neytral, peşəkar, nəzakətli, hörmətli</a:t>
            </a:r>
            <a:endParaRPr lang="en-US" dirty="0" smtClean="0"/>
          </a:p>
          <a:p>
            <a:r>
              <a:rPr lang="az-Latn-AZ" dirty="0" smtClean="0"/>
              <a:t>Müxtəlif hədəf qruplarına uyğunlaşma</a:t>
            </a:r>
            <a:endParaRPr lang="en-US" dirty="0" smtClean="0"/>
          </a:p>
          <a:p>
            <a:r>
              <a:rPr lang="az-Latn-AZ" dirty="0" smtClean="0"/>
              <a:t>Təşkilatı mədəniyyətlərin fərqliliyini yaddan çıxarmama</a:t>
            </a:r>
            <a:endParaRPr lang="en-US" dirty="0" smtClean="0"/>
          </a:p>
          <a:p>
            <a:r>
              <a:rPr lang="az-Latn-AZ" dirty="0" smtClean="0"/>
              <a:t>İlkin qavrayış</a:t>
            </a:r>
            <a:r>
              <a:rPr lang="en-US" dirty="0" smtClean="0"/>
              <a:t>/</a:t>
            </a:r>
            <a:r>
              <a:rPr lang="az-Latn-AZ" dirty="0" smtClean="0"/>
              <a:t>mənfi rəyə yol verməmə</a:t>
            </a:r>
            <a:endParaRPr lang="en-US" dirty="0" smtClean="0"/>
          </a:p>
          <a:p>
            <a:r>
              <a:rPr lang="az-Latn-AZ" dirty="0" smtClean="0"/>
              <a:t>Fərqli mədəniyyətə məxsus şəxslər arasında ünsiyyətin önəmi</a:t>
            </a:r>
            <a:endParaRPr lang="en-US" dirty="0" smtClean="0"/>
          </a:p>
          <a:p>
            <a:endParaRPr lang="lt-LT" dirty="0"/>
          </a:p>
        </p:txBody>
      </p:sp>
    </p:spTree>
    <p:extLst>
      <p:ext uri="{BB962C8B-B14F-4D97-AF65-F5344CB8AC3E}">
        <p14:creationId xmlns:p14="http://schemas.microsoft.com/office/powerpoint/2010/main" val="4421130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l"/>
            <a:r>
              <a:rPr lang="az-Latn-AZ" dirty="0" smtClean="0"/>
              <a:t>Müsahibə texnikası</a:t>
            </a:r>
            <a:endParaRPr lang="lt-LT" dirty="0"/>
          </a:p>
        </p:txBody>
      </p:sp>
      <p:sp>
        <p:nvSpPr>
          <p:cNvPr id="3" name="Turinio vietos rezervavimo ženklas 2"/>
          <p:cNvSpPr>
            <a:spLocks noGrp="1"/>
          </p:cNvSpPr>
          <p:nvPr>
            <p:ph idx="1"/>
          </p:nvPr>
        </p:nvSpPr>
        <p:spPr/>
        <p:txBody>
          <a:bodyPr>
            <a:normAutofit/>
          </a:bodyPr>
          <a:lstStyle/>
          <a:p>
            <a:r>
              <a:rPr lang="az-Latn-AZ" b="1" dirty="0" smtClean="0"/>
              <a:t>Özünütəhlil hesabatındakı məlumatlara diqqət</a:t>
            </a:r>
            <a:endParaRPr lang="en-US" b="1" dirty="0" smtClean="0"/>
          </a:p>
          <a:p>
            <a:pPr marL="0" indent="0">
              <a:buNone/>
            </a:pPr>
            <a:endParaRPr lang="lt-LT" dirty="0"/>
          </a:p>
          <a:p>
            <a:r>
              <a:rPr lang="az-Latn-AZ" dirty="0" smtClean="0"/>
              <a:t>Faktlara diqqətin verilməsi</a:t>
            </a:r>
            <a:r>
              <a:rPr lang="lt-LT" dirty="0" smtClean="0"/>
              <a:t> (</a:t>
            </a:r>
            <a:r>
              <a:rPr lang="az-Latn-AZ" dirty="0" smtClean="0"/>
              <a:t>kim</a:t>
            </a:r>
            <a:r>
              <a:rPr lang="lt-LT" dirty="0" smtClean="0"/>
              <a:t>? </a:t>
            </a:r>
            <a:r>
              <a:rPr lang="az-Latn-AZ" dirty="0" smtClean="0"/>
              <a:t>nə vaxt</a:t>
            </a:r>
            <a:r>
              <a:rPr lang="lt-LT" dirty="0" smtClean="0"/>
              <a:t>? </a:t>
            </a:r>
            <a:r>
              <a:rPr lang="az-Latn-AZ" dirty="0" smtClean="0"/>
              <a:t>necə</a:t>
            </a:r>
            <a:r>
              <a:rPr lang="lt-LT" dirty="0" smtClean="0"/>
              <a:t>?)</a:t>
            </a:r>
            <a:r>
              <a:rPr lang="en-US" dirty="0" smtClean="0"/>
              <a:t>;</a:t>
            </a:r>
            <a:endParaRPr lang="lt-LT" dirty="0"/>
          </a:p>
          <a:p>
            <a:r>
              <a:rPr lang="az-Latn-AZ" dirty="0" smtClean="0"/>
              <a:t>Tədqiqat </a:t>
            </a:r>
            <a:r>
              <a:rPr lang="lt-LT" dirty="0" smtClean="0"/>
              <a:t>(“</a:t>
            </a:r>
            <a:r>
              <a:rPr lang="az-Latn-AZ" dirty="0" smtClean="0"/>
              <a:t>zəhmət olmasa</a:t>
            </a:r>
            <a:r>
              <a:rPr lang="en-US" dirty="0" smtClean="0"/>
              <a:t>, </a:t>
            </a:r>
            <a:r>
              <a:rPr lang="az-Latn-AZ" dirty="0" smtClean="0"/>
              <a:t>əlavə məlumat verin</a:t>
            </a:r>
            <a:r>
              <a:rPr lang="lt-LT" dirty="0" smtClean="0"/>
              <a:t>...”; “</a:t>
            </a:r>
            <a:r>
              <a:rPr lang="az-Latn-AZ" dirty="0" smtClean="0"/>
              <a:t>zəhmət olmasa</a:t>
            </a:r>
            <a:r>
              <a:rPr lang="en-US" dirty="0" smtClean="0"/>
              <a:t>, </a:t>
            </a:r>
            <a:r>
              <a:rPr lang="az-Latn-AZ" dirty="0" smtClean="0"/>
              <a:t>izah edin</a:t>
            </a:r>
            <a:r>
              <a:rPr lang="lt-LT" dirty="0" smtClean="0"/>
              <a:t>...”; “O</a:t>
            </a:r>
            <a:r>
              <a:rPr lang="az-Latn-AZ" dirty="0" err="1" smtClean="0"/>
              <a:t>xuduqlarımıza</a:t>
            </a:r>
            <a:r>
              <a:rPr lang="az-Latn-AZ" dirty="0" smtClean="0"/>
              <a:t> əsasən</a:t>
            </a:r>
            <a:r>
              <a:rPr lang="lt-LT" dirty="0" smtClean="0"/>
              <a:t>...”);</a:t>
            </a:r>
            <a:endParaRPr lang="lt-LT" dirty="0"/>
          </a:p>
          <a:p>
            <a:r>
              <a:rPr lang="az-Latn-AZ" dirty="0" smtClean="0"/>
              <a:t>Ümumiləşdirmə </a:t>
            </a:r>
            <a:r>
              <a:rPr lang="lt-LT" dirty="0" smtClean="0"/>
              <a:t>(“....nəzərdə tutmusunuz”, “....ümumiləşdirə bilərəm”).</a:t>
            </a:r>
            <a:endParaRPr lang="lt-LT" dirty="0"/>
          </a:p>
          <a:p>
            <a:endParaRPr lang="lt-LT" dirty="0"/>
          </a:p>
        </p:txBody>
      </p:sp>
    </p:spTree>
    <p:extLst>
      <p:ext uri="{BB962C8B-B14F-4D97-AF65-F5344CB8AC3E}">
        <p14:creationId xmlns:p14="http://schemas.microsoft.com/office/powerpoint/2010/main" val="24718097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l"/>
            <a:r>
              <a:rPr lang="az-Latn-AZ" dirty="0" smtClean="0"/>
              <a:t>Suallar və sübutların tapılması</a:t>
            </a:r>
            <a:endParaRPr lang="lt-LT" dirty="0"/>
          </a:p>
        </p:txBody>
      </p:sp>
      <p:sp>
        <p:nvSpPr>
          <p:cNvPr id="3" name="Turinio vietos rezervavimo ženklas 2"/>
          <p:cNvSpPr>
            <a:spLocks noGrp="1"/>
          </p:cNvSpPr>
          <p:nvPr>
            <p:ph idx="1"/>
          </p:nvPr>
        </p:nvSpPr>
        <p:spPr/>
        <p:txBody>
          <a:bodyPr>
            <a:normAutofit fontScale="92500" lnSpcReduction="10000"/>
          </a:bodyPr>
          <a:lstStyle/>
          <a:p>
            <a:r>
              <a:rPr lang="az-Latn-AZ" dirty="0" smtClean="0"/>
              <a:t>Bir görüşə təxminən 6 əsas sual nəzərdə saxlayın</a:t>
            </a:r>
            <a:endParaRPr lang="en-US" dirty="0" smtClean="0"/>
          </a:p>
          <a:p>
            <a:r>
              <a:rPr lang="az-Latn-AZ" dirty="0" smtClean="0"/>
              <a:t>Sadə və qısa suallar verin</a:t>
            </a:r>
            <a:endParaRPr lang="en-US" dirty="0" smtClean="0"/>
          </a:p>
          <a:p>
            <a:r>
              <a:rPr lang="az-Latn-AZ" dirty="0" smtClean="0"/>
              <a:t>Qərəzli, meyilli suallardan yayının</a:t>
            </a:r>
            <a:r>
              <a:rPr lang="en-US" dirty="0" smtClean="0"/>
              <a:t> (“</a:t>
            </a:r>
            <a:r>
              <a:rPr lang="az-Latn-AZ" dirty="0" smtClean="0"/>
              <a:t>Düşünmürsünüz ki, ....</a:t>
            </a:r>
            <a:r>
              <a:rPr lang="en-US" dirty="0" smtClean="0"/>
              <a:t>”)</a:t>
            </a:r>
            <a:endParaRPr lang="en-US" dirty="0"/>
          </a:p>
          <a:p>
            <a:r>
              <a:rPr lang="az-Latn-AZ" dirty="0" smtClean="0"/>
              <a:t>Qəliz suallardan yayının</a:t>
            </a:r>
            <a:endParaRPr lang="en-US" dirty="0" smtClean="0"/>
          </a:p>
          <a:p>
            <a:r>
              <a:rPr lang="az-Latn-AZ" dirty="0" smtClean="0"/>
              <a:t>Təhsil müəssisənizi nümunə kimi göstərməkdən yayının</a:t>
            </a:r>
            <a:r>
              <a:rPr lang="en-US" dirty="0" smtClean="0"/>
              <a:t> (“</a:t>
            </a:r>
            <a:r>
              <a:rPr lang="az-Latn-AZ" dirty="0" smtClean="0"/>
              <a:t>Biz həmişə .......edərdik</a:t>
            </a:r>
            <a:r>
              <a:rPr lang="en-US" dirty="0" smtClean="0"/>
              <a:t>”)</a:t>
            </a:r>
          </a:p>
          <a:p>
            <a:r>
              <a:rPr lang="az-Latn-AZ" dirty="0" smtClean="0"/>
              <a:t>Nümunələr xahiş edin</a:t>
            </a:r>
            <a:endParaRPr lang="en-US" dirty="0" smtClean="0"/>
          </a:p>
          <a:p>
            <a:r>
              <a:rPr lang="az-Latn-AZ" dirty="0" smtClean="0"/>
              <a:t>Sualları müxtəlif qruplara uyğunlaşdırın. Müxtəlif rəylər almaq üçün onları təkrarlayın. </a:t>
            </a:r>
            <a:endParaRPr lang="en-US" dirty="0" smtClean="0"/>
          </a:p>
          <a:p>
            <a:pPr marL="0" indent="0">
              <a:buNone/>
            </a:pPr>
            <a:endParaRPr lang="lt-LT" dirty="0"/>
          </a:p>
        </p:txBody>
      </p:sp>
    </p:spTree>
    <p:extLst>
      <p:ext uri="{BB962C8B-B14F-4D97-AF65-F5344CB8AC3E}">
        <p14:creationId xmlns:p14="http://schemas.microsoft.com/office/powerpoint/2010/main" val="8043043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l"/>
            <a:r>
              <a:rPr lang="az-Latn-AZ" dirty="0" smtClean="0"/>
              <a:t>Suallar və sübutların tapılması</a:t>
            </a:r>
            <a:endParaRPr lang="lt-LT" dirty="0"/>
          </a:p>
        </p:txBody>
      </p:sp>
      <p:sp>
        <p:nvSpPr>
          <p:cNvPr id="3" name="Turinio vietos rezervavimo ženklas 2"/>
          <p:cNvSpPr>
            <a:spLocks noGrp="1"/>
          </p:cNvSpPr>
          <p:nvPr>
            <p:ph idx="1"/>
          </p:nvPr>
        </p:nvSpPr>
        <p:spPr/>
        <p:txBody>
          <a:bodyPr>
            <a:normAutofit/>
          </a:bodyPr>
          <a:lstStyle/>
          <a:p>
            <a:r>
              <a:rPr lang="az-Latn-AZ" dirty="0" smtClean="0"/>
              <a:t>Sual cavablandırılmadığı təqdirdə, izahat verin</a:t>
            </a:r>
            <a:endParaRPr lang="en-US" dirty="0" smtClean="0"/>
          </a:p>
          <a:p>
            <a:r>
              <a:rPr lang="az-Latn-AZ" dirty="0" smtClean="0"/>
              <a:t>Sualların olub-olmadığını soruşun, lakin müzakirələrə, yaxud mübahisələrə keçməyin</a:t>
            </a:r>
            <a:endParaRPr lang="en-US" dirty="0" smtClean="0"/>
          </a:p>
          <a:p>
            <a:r>
              <a:rPr lang="az-Latn-AZ" dirty="0" smtClean="0"/>
              <a:t>Müsahibə zamanı cavabları aranızda müzakirə etməyin</a:t>
            </a:r>
            <a:endParaRPr lang="en-US" dirty="0" smtClean="0"/>
          </a:p>
          <a:p>
            <a:r>
              <a:rPr lang="az-Latn-AZ" dirty="0" smtClean="0"/>
              <a:t>Şərh verməyin</a:t>
            </a:r>
            <a:r>
              <a:rPr lang="en-US" dirty="0" smtClean="0"/>
              <a:t>! (</a:t>
            </a:r>
            <a:r>
              <a:rPr lang="az-Latn-AZ" dirty="0" smtClean="0"/>
              <a:t>bu, pis, yaxud yaxşı vəziyyətdir</a:t>
            </a:r>
            <a:r>
              <a:rPr lang="en-US" dirty="0" smtClean="0"/>
              <a:t>)</a:t>
            </a:r>
            <a:endParaRPr lang="lt-LT" dirty="0"/>
          </a:p>
          <a:p>
            <a:r>
              <a:rPr lang="az-Latn-AZ" dirty="0" smtClean="0"/>
              <a:t>Cavabın kifayət qədər yaxşı olmadığını büruzə verməyin</a:t>
            </a:r>
            <a:endParaRPr lang="en-US" dirty="0" smtClean="0"/>
          </a:p>
          <a:p>
            <a:r>
              <a:rPr lang="az-Latn-AZ" dirty="0" smtClean="0"/>
              <a:t>Öncədən nəticə çıxartmayın</a:t>
            </a:r>
            <a:r>
              <a:rPr lang="en-US" dirty="0" smtClean="0"/>
              <a:t>!</a:t>
            </a:r>
            <a:endParaRPr lang="lt-LT" dirty="0"/>
          </a:p>
        </p:txBody>
      </p:sp>
      <p:sp>
        <p:nvSpPr>
          <p:cNvPr id="4" name="Stačiakampis 3"/>
          <p:cNvSpPr/>
          <p:nvPr/>
        </p:nvSpPr>
        <p:spPr>
          <a:xfrm>
            <a:off x="6578222" y="5929950"/>
            <a:ext cx="4408227" cy="7301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2400" dirty="0" smtClean="0"/>
              <a:t>İştirakçılara təşəkkür etməyi unutmayın</a:t>
            </a:r>
            <a:endParaRPr lang="lt-LT" sz="2400" dirty="0"/>
          </a:p>
        </p:txBody>
      </p:sp>
    </p:spTree>
    <p:extLst>
      <p:ext uri="{BB962C8B-B14F-4D97-AF65-F5344CB8AC3E}">
        <p14:creationId xmlns:p14="http://schemas.microsoft.com/office/powerpoint/2010/main" val="3196801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l"/>
            <a:r>
              <a:rPr lang="az-Latn-AZ" dirty="0" smtClean="0"/>
              <a:t>Nümunə</a:t>
            </a:r>
            <a:endParaRPr lang="lt-LT" dirty="0"/>
          </a:p>
        </p:txBody>
      </p:sp>
      <p:sp>
        <p:nvSpPr>
          <p:cNvPr id="3" name="Turinio vietos rezervavimo ženklas 2"/>
          <p:cNvSpPr>
            <a:spLocks noGrp="1"/>
          </p:cNvSpPr>
          <p:nvPr>
            <p:ph idx="1"/>
          </p:nvPr>
        </p:nvSpPr>
        <p:spPr/>
        <p:txBody>
          <a:bodyPr>
            <a:normAutofit fontScale="85000" lnSpcReduction="20000"/>
          </a:bodyPr>
          <a:lstStyle/>
          <a:p>
            <a:pPr marL="0" indent="0">
              <a:buNone/>
            </a:pPr>
            <a:r>
              <a:rPr lang="az-Latn-AZ" dirty="0" smtClean="0"/>
              <a:t>Yaxşı, açıq suallar verin və “iştirakçılara hekayələrini bölüşməyə imkan verin”</a:t>
            </a:r>
            <a:r>
              <a:rPr lang="en-US" dirty="0" smtClean="0"/>
              <a:t>: </a:t>
            </a:r>
            <a:endParaRPr lang="en-US" dirty="0"/>
          </a:p>
          <a:p>
            <a:endParaRPr lang="en-US" dirty="0"/>
          </a:p>
          <a:p>
            <a:pPr marL="0" indent="0">
              <a:buNone/>
            </a:pPr>
            <a:r>
              <a:rPr lang="az-Latn-AZ" i="1" dirty="0" smtClean="0"/>
              <a:t>Tələbələr və tələbə ittifaqı üçün suallar</a:t>
            </a:r>
            <a:r>
              <a:rPr lang="en-US" i="1" dirty="0" smtClean="0"/>
              <a:t>:</a:t>
            </a:r>
            <a:r>
              <a:rPr lang="en-US" dirty="0" smtClean="0"/>
              <a:t> </a:t>
            </a:r>
            <a:endParaRPr lang="en-US" dirty="0"/>
          </a:p>
          <a:p>
            <a:r>
              <a:rPr lang="az-Latn-AZ" dirty="0" smtClean="0"/>
              <a:t>Tələbə nümayəndələri, yaxud tələbə ittifaqının üzvləri idarəetmə məsələləri ilə bağlı görüşlərdə iştirak edirlərmi </a:t>
            </a:r>
            <a:r>
              <a:rPr lang="en-US" dirty="0" smtClean="0"/>
              <a:t>(</a:t>
            </a:r>
            <a:r>
              <a:rPr lang="az-Latn-AZ" dirty="0" smtClean="0"/>
              <a:t>konkret sual</a:t>
            </a:r>
            <a:r>
              <a:rPr lang="en-US" dirty="0" smtClean="0"/>
              <a:t>) </a:t>
            </a:r>
            <a:r>
              <a:rPr lang="en-US" dirty="0"/>
              <a:t>– </a:t>
            </a:r>
            <a:r>
              <a:rPr lang="az-Latn-AZ" dirty="0" smtClean="0"/>
              <a:t>Faktoloji məlumat</a:t>
            </a:r>
            <a:r>
              <a:rPr lang="en-US" dirty="0" smtClean="0"/>
              <a:t>.</a:t>
            </a:r>
            <a:endParaRPr lang="en-US" dirty="0"/>
          </a:p>
          <a:p>
            <a:r>
              <a:rPr lang="az-Latn-AZ" dirty="0" smtClean="0"/>
              <a:t>Tələbələrin rəyi qərarvermə səviyyəsində nəzərə alınırmı</a:t>
            </a:r>
            <a:r>
              <a:rPr lang="en-US" dirty="0" smtClean="0"/>
              <a:t>?</a:t>
            </a:r>
            <a:endParaRPr lang="en-US" dirty="0"/>
          </a:p>
          <a:p>
            <a:r>
              <a:rPr lang="az-Latn-AZ" dirty="0" smtClean="0"/>
              <a:t>Tələbə rəyinin nəzərə alındığına dair nümunələr göstərə bilərsiniz</a:t>
            </a:r>
            <a:r>
              <a:rPr lang="en-US" dirty="0" smtClean="0"/>
              <a:t>? </a:t>
            </a:r>
            <a:endParaRPr lang="en-US" dirty="0"/>
          </a:p>
          <a:p>
            <a:pPr marL="0" indent="0">
              <a:buNone/>
            </a:pPr>
            <a:r>
              <a:rPr lang="az-Latn-AZ" u="sng" dirty="0" smtClean="0"/>
              <a:t>Aşağıdakı şəkildə dəyişdirmək mümkündür</a:t>
            </a:r>
            <a:r>
              <a:rPr lang="en-US" u="sng" dirty="0" smtClean="0"/>
              <a:t>: </a:t>
            </a:r>
            <a:endParaRPr lang="en-US" u="sng" dirty="0"/>
          </a:p>
          <a:p>
            <a:r>
              <a:rPr lang="az-Latn-AZ" dirty="0" smtClean="0"/>
              <a:t>Tələbələr ATM-izdə qərarvermə prosesinə necə inteqrasiya olunub? Zəhmət olmasa, nümunə göstərin</a:t>
            </a:r>
            <a:r>
              <a:rPr lang="en-US" dirty="0" smtClean="0"/>
              <a:t>. (</a:t>
            </a:r>
            <a:r>
              <a:rPr lang="az-Latn-AZ" dirty="0" smtClean="0"/>
              <a:t>açıq sual</a:t>
            </a:r>
            <a:r>
              <a:rPr lang="en-US" dirty="0" smtClean="0"/>
              <a:t>)  </a:t>
            </a:r>
            <a:endParaRPr lang="en-US" dirty="0"/>
          </a:p>
          <a:p>
            <a:endParaRPr lang="en-US" dirty="0"/>
          </a:p>
          <a:p>
            <a:endParaRPr lang="en-US" dirty="0"/>
          </a:p>
          <a:p>
            <a:endParaRPr lang="lt-LT" dirty="0"/>
          </a:p>
        </p:txBody>
      </p:sp>
    </p:spTree>
    <p:extLst>
      <p:ext uri="{BB962C8B-B14F-4D97-AF65-F5344CB8AC3E}">
        <p14:creationId xmlns:p14="http://schemas.microsoft.com/office/powerpoint/2010/main" val="1082549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az-Latn-AZ" dirty="0" smtClean="0"/>
              <a:t>Prinsiplər</a:t>
            </a:r>
            <a:endParaRPr lang="lt-LT" dirty="0"/>
          </a:p>
        </p:txBody>
      </p:sp>
      <p:sp>
        <p:nvSpPr>
          <p:cNvPr id="3" name="Turinio vietos rezervavimo ženklas 2"/>
          <p:cNvSpPr>
            <a:spLocks noGrp="1"/>
          </p:cNvSpPr>
          <p:nvPr>
            <p:ph idx="1"/>
          </p:nvPr>
        </p:nvSpPr>
        <p:spPr/>
        <p:txBody>
          <a:bodyPr>
            <a:normAutofit/>
          </a:bodyPr>
          <a:lstStyle/>
          <a:p>
            <a:r>
              <a:rPr lang="az-Latn-AZ" dirty="0" smtClean="0"/>
              <a:t>Qiymətləndirmə təsdiqlənmiş metodologiyaya əsasən sübuta əsaslanan müstəqil qiymətləndirmə prosesidir</a:t>
            </a:r>
            <a:r>
              <a:rPr lang="en-US" dirty="0" smtClean="0"/>
              <a:t>;</a:t>
            </a:r>
            <a:endParaRPr lang="en-US" dirty="0"/>
          </a:p>
          <a:p>
            <a:r>
              <a:rPr lang="az-Latn-AZ" dirty="0" smtClean="0"/>
              <a:t>Qiymətləndiricilər ATM-lərin inspektoru, yaxud məsləhətçisi deyil, tənqidi, lakin mehriban xarici ekspert rolunu oynamalıdırlar</a:t>
            </a:r>
            <a:r>
              <a:rPr lang="en-US" dirty="0" smtClean="0"/>
              <a:t>;</a:t>
            </a:r>
            <a:endParaRPr lang="en-US" dirty="0"/>
          </a:p>
          <a:p>
            <a:r>
              <a:rPr lang="az-Latn-AZ" dirty="0" smtClean="0"/>
              <a:t>Ali təhsil müəssisələri tərəfindən təmin olunan məlumat ziddinə sübut aşkarlanmadığı halda düzgün hesab edilir</a:t>
            </a:r>
            <a:r>
              <a:rPr lang="en-US" dirty="0" smtClean="0"/>
              <a:t>;</a:t>
            </a:r>
            <a:endParaRPr lang="en-US" dirty="0"/>
          </a:p>
          <a:p>
            <a:r>
              <a:rPr lang="az-Latn-AZ" dirty="0" smtClean="0"/>
              <a:t>Qiymətləndirmə özünütəhlil hesabatında və digər sənədlərdə təqdim edilmiş məlumatların təsdiqlənilməsi və sənədlərdə buraxılmış məsələlərin araşdırılması və qiymətləndirilən ATM-in nümayəndələri ilə müsahibələrin aparılması prosesidir. </a:t>
            </a:r>
            <a:endParaRPr lang="en-US" dirty="0"/>
          </a:p>
          <a:p>
            <a:endParaRPr lang="lt-LT" dirty="0"/>
          </a:p>
        </p:txBody>
      </p:sp>
    </p:spTree>
    <p:extLst>
      <p:ext uri="{BB962C8B-B14F-4D97-AF65-F5344CB8AC3E}">
        <p14:creationId xmlns:p14="http://schemas.microsoft.com/office/powerpoint/2010/main" val="14359379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l"/>
            <a:r>
              <a:rPr lang="az-Latn-AZ" dirty="0" smtClean="0"/>
              <a:t>Fikir ifadə etmək imkanı vermək</a:t>
            </a:r>
            <a:endParaRPr lang="lt-LT" dirty="0"/>
          </a:p>
        </p:txBody>
      </p:sp>
      <p:sp>
        <p:nvSpPr>
          <p:cNvPr id="3" name="Turinio vietos rezervavimo ženklas 2"/>
          <p:cNvSpPr>
            <a:spLocks noGrp="1"/>
          </p:cNvSpPr>
          <p:nvPr>
            <p:ph idx="1"/>
          </p:nvPr>
        </p:nvSpPr>
        <p:spPr/>
        <p:txBody>
          <a:bodyPr/>
          <a:lstStyle/>
          <a:p>
            <a:r>
              <a:rPr lang="az-Latn-AZ" dirty="0" smtClean="0"/>
              <a:t>Yaxşı nümunələr</a:t>
            </a:r>
            <a:endParaRPr lang="en-US" dirty="0" smtClean="0"/>
          </a:p>
          <a:p>
            <a:r>
              <a:rPr lang="az-Latn-AZ" dirty="0" smtClean="0"/>
              <a:t>Təhsil proqramının bir ən yaxşı cəhəti </a:t>
            </a:r>
            <a:endParaRPr lang="en-US" dirty="0" smtClean="0"/>
          </a:p>
          <a:p>
            <a:r>
              <a:rPr lang="az-Latn-AZ" dirty="0" smtClean="0"/>
              <a:t>Yaxşılaşdırılmalı bir cəhət</a:t>
            </a:r>
            <a:endParaRPr lang="en-US" dirty="0" smtClean="0"/>
          </a:p>
          <a:p>
            <a:r>
              <a:rPr lang="az-Latn-AZ" dirty="0" smtClean="0"/>
              <a:t>“İstək siyahısı”</a:t>
            </a:r>
            <a:endParaRPr lang="en-US" dirty="0" smtClean="0"/>
          </a:p>
          <a:p>
            <a:endParaRPr lang="lt-LT" dirty="0"/>
          </a:p>
        </p:txBody>
      </p:sp>
    </p:spTree>
    <p:extLst>
      <p:ext uri="{BB962C8B-B14F-4D97-AF65-F5344CB8AC3E}">
        <p14:creationId xmlns:p14="http://schemas.microsoft.com/office/powerpoint/2010/main" val="7472525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836281"/>
            <a:ext cx="10515600" cy="2852737"/>
          </a:xfrm>
        </p:spPr>
        <p:txBody>
          <a:bodyPr>
            <a:normAutofit/>
          </a:bodyPr>
          <a:lstStyle/>
          <a:p>
            <a:pPr algn="ctr"/>
            <a:r>
              <a:rPr lang="az-Latn-AZ" dirty="0" smtClean="0"/>
              <a:t>Müsahibəalma texnikası üzrə praktiki məşğələ</a:t>
            </a:r>
            <a:r>
              <a:rPr lang="en-US" dirty="0" smtClean="0"/>
              <a:t>: </a:t>
            </a:r>
            <a:r>
              <a:rPr lang="az-Latn-AZ" dirty="0" smtClean="0"/>
              <a:t>müsahibə simulyasiyası</a:t>
            </a:r>
            <a:endParaRPr lang="en-US" dirty="0"/>
          </a:p>
        </p:txBody>
      </p:sp>
      <p:sp>
        <p:nvSpPr>
          <p:cNvPr id="3" name="Text Placeholder 2"/>
          <p:cNvSpPr>
            <a:spLocks noGrp="1"/>
          </p:cNvSpPr>
          <p:nvPr>
            <p:ph type="body" idx="1"/>
          </p:nvPr>
        </p:nvSpPr>
        <p:spPr/>
        <p:txBody>
          <a:bodyPr>
            <a:normAutofit/>
          </a:bodyPr>
          <a:lstStyle/>
          <a:p>
            <a:pPr algn="ctr"/>
            <a:r>
              <a:rPr lang="lv-LV" sz="3200" b="1" dirty="0" smtClean="0">
                <a:solidFill>
                  <a:schemeClr val="tx1"/>
                </a:solidFill>
              </a:rPr>
              <a:t>Sessiya </a:t>
            </a:r>
            <a:r>
              <a:rPr lang="en-US" sz="3200" b="1" dirty="0" smtClean="0">
                <a:solidFill>
                  <a:schemeClr val="tx1"/>
                </a:solidFill>
              </a:rPr>
              <a:t>4</a:t>
            </a:r>
            <a:endParaRPr lang="en-GB" sz="3200" b="1" dirty="0">
              <a:solidFill>
                <a:schemeClr val="tx1"/>
              </a:solidFill>
            </a:endParaRPr>
          </a:p>
        </p:txBody>
      </p:sp>
    </p:spTree>
    <p:extLst>
      <p:ext uri="{BB962C8B-B14F-4D97-AF65-F5344CB8AC3E}">
        <p14:creationId xmlns:p14="http://schemas.microsoft.com/office/powerpoint/2010/main" val="20012561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urinio vietos rezervavimo ženklas 4"/>
          <p:cNvSpPr>
            <a:spLocks noGrp="1"/>
          </p:cNvSpPr>
          <p:nvPr>
            <p:ph idx="1"/>
          </p:nvPr>
        </p:nvSpPr>
        <p:spPr>
          <a:solidFill>
            <a:schemeClr val="accent1">
              <a:lumMod val="20000"/>
              <a:lumOff val="80000"/>
            </a:schemeClr>
          </a:solidFill>
        </p:spPr>
        <p:txBody>
          <a:bodyPr>
            <a:normAutofit fontScale="92500" lnSpcReduction="10000"/>
          </a:bodyPr>
          <a:lstStyle/>
          <a:p>
            <a:r>
              <a:rPr lang="az-Latn-AZ" i="1" dirty="0" smtClean="0"/>
              <a:t>İştirakçılar qruplara bölünür</a:t>
            </a:r>
            <a:r>
              <a:rPr lang="en-US" i="1" dirty="0" smtClean="0"/>
              <a:t> (</a:t>
            </a:r>
            <a:r>
              <a:rPr lang="az-Latn-AZ" i="1" dirty="0" smtClean="0"/>
              <a:t>müsahibəçi</a:t>
            </a:r>
            <a:r>
              <a:rPr lang="en-US" i="1" dirty="0" smtClean="0"/>
              <a:t>, </a:t>
            </a:r>
            <a:r>
              <a:rPr lang="az-Latn-AZ" i="1" dirty="0" smtClean="0"/>
              <a:t>hədəf qrup</a:t>
            </a:r>
            <a:r>
              <a:rPr lang="en-US" i="1" dirty="0" smtClean="0"/>
              <a:t>, </a:t>
            </a:r>
            <a:r>
              <a:rPr lang="az-Latn-AZ" i="1" dirty="0" smtClean="0"/>
              <a:t>müşahidəçilər</a:t>
            </a:r>
            <a:r>
              <a:rPr lang="en-US" i="1" dirty="0" smtClean="0"/>
              <a:t>)</a:t>
            </a:r>
          </a:p>
          <a:p>
            <a:r>
              <a:rPr lang="az-Latn-AZ" i="1" dirty="0" smtClean="0"/>
              <a:t>Fərqli rollar izah edilir</a:t>
            </a:r>
            <a:endParaRPr lang="en-US" i="1" dirty="0" smtClean="0"/>
          </a:p>
          <a:p>
            <a:r>
              <a:rPr lang="az-Latn-AZ" dirty="0" smtClean="0"/>
              <a:t>Özünütəhlil hesabatından çıxarış </a:t>
            </a:r>
            <a:r>
              <a:rPr lang="en-US" i="1" dirty="0" smtClean="0"/>
              <a:t>(</a:t>
            </a:r>
            <a:r>
              <a:rPr lang="az-Latn-AZ" i="1" dirty="0" smtClean="0"/>
              <a:t>hər qrupda qiraət) </a:t>
            </a:r>
          </a:p>
          <a:p>
            <a:r>
              <a:rPr lang="az-Latn-AZ" dirty="0" smtClean="0"/>
              <a:t>Sahənin müsbət və mənfi cəhətləri</a:t>
            </a:r>
            <a:r>
              <a:rPr lang="en-US" dirty="0" smtClean="0"/>
              <a:t> </a:t>
            </a:r>
          </a:p>
          <a:p>
            <a:r>
              <a:rPr lang="az-Latn-AZ" dirty="0" smtClean="0"/>
              <a:t>Hədəf qruplara suallar</a:t>
            </a:r>
            <a:endParaRPr lang="en-US" dirty="0" smtClean="0"/>
          </a:p>
          <a:p>
            <a:r>
              <a:rPr lang="az-Latn-AZ" dirty="0" smtClean="0"/>
              <a:t>Müsahibə simulyasiyası</a:t>
            </a:r>
            <a:endParaRPr lang="en-US" dirty="0" smtClean="0"/>
          </a:p>
          <a:p>
            <a:r>
              <a:rPr lang="az-Latn-AZ" dirty="0" smtClean="0"/>
              <a:t>Müzakirələr</a:t>
            </a:r>
            <a:endParaRPr lang="en-US" dirty="0" smtClean="0"/>
          </a:p>
          <a:p>
            <a:r>
              <a:rPr lang="az-Latn-AZ" i="1" dirty="0" smtClean="0"/>
              <a:t>Mümkündürsə </a:t>
            </a:r>
            <a:r>
              <a:rPr lang="en-US" i="1" dirty="0" smtClean="0"/>
              <a:t>– </a:t>
            </a:r>
            <a:r>
              <a:rPr lang="az-Latn-AZ" i="1" dirty="0" smtClean="0"/>
              <a:t>ikinci hissə</a:t>
            </a:r>
            <a:endParaRPr lang="lt-LT" i="1" dirty="0"/>
          </a:p>
        </p:txBody>
      </p:sp>
    </p:spTree>
    <p:extLst>
      <p:ext uri="{BB962C8B-B14F-4D97-AF65-F5344CB8AC3E}">
        <p14:creationId xmlns:p14="http://schemas.microsoft.com/office/powerpoint/2010/main" val="138391671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Qiymətləndirmə prosesi</a:t>
            </a:r>
            <a:endParaRPr lang="en-GB" dirty="0"/>
          </a:p>
        </p:txBody>
      </p:sp>
      <p:sp>
        <p:nvSpPr>
          <p:cNvPr id="3" name="Content Placeholder 2"/>
          <p:cNvSpPr>
            <a:spLocks noGrp="1"/>
          </p:cNvSpPr>
          <p:nvPr>
            <p:ph idx="1"/>
          </p:nvPr>
        </p:nvSpPr>
        <p:spPr/>
        <p:txBody>
          <a:bodyPr>
            <a:normAutofit/>
          </a:bodyPr>
          <a:lstStyle/>
          <a:p>
            <a:endParaRPr lang="en-GB" dirty="0"/>
          </a:p>
          <a:p>
            <a:pPr marL="0" indent="0">
              <a:buNone/>
            </a:pPr>
            <a:endParaRPr lang="en-GB" dirty="0"/>
          </a:p>
        </p:txBody>
      </p:sp>
      <p:sp>
        <p:nvSpPr>
          <p:cNvPr id="4" name="Stačiakampis 3"/>
          <p:cNvSpPr/>
          <p:nvPr/>
        </p:nvSpPr>
        <p:spPr>
          <a:xfrm>
            <a:off x="4026090" y="1760560"/>
            <a:ext cx="4572000"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3200" dirty="0" smtClean="0"/>
              <a:t>Özünütəhlil hesabatı</a:t>
            </a:r>
            <a:endParaRPr lang="lt-LT" sz="3200" dirty="0"/>
          </a:p>
        </p:txBody>
      </p:sp>
      <p:sp>
        <p:nvSpPr>
          <p:cNvPr id="5" name="Stačiakampis 4"/>
          <p:cNvSpPr/>
          <p:nvPr/>
        </p:nvSpPr>
        <p:spPr>
          <a:xfrm>
            <a:off x="4073857" y="2888775"/>
            <a:ext cx="4572000"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3200" dirty="0" smtClean="0"/>
              <a:t>Səfərə hazırlıq</a:t>
            </a:r>
            <a:endParaRPr lang="lt-LT" sz="3200" dirty="0"/>
          </a:p>
        </p:txBody>
      </p:sp>
      <p:sp>
        <p:nvSpPr>
          <p:cNvPr id="6" name="Stačiakampis 5"/>
          <p:cNvSpPr/>
          <p:nvPr/>
        </p:nvSpPr>
        <p:spPr>
          <a:xfrm>
            <a:off x="4026090" y="5074691"/>
            <a:ext cx="4667534" cy="586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3200" dirty="0" smtClean="0"/>
              <a:t>Yekun hesabat</a:t>
            </a:r>
            <a:endParaRPr lang="lt-LT" sz="3200" dirty="0"/>
          </a:p>
        </p:txBody>
      </p:sp>
      <p:sp>
        <p:nvSpPr>
          <p:cNvPr id="7" name="Stačiakampis 6"/>
          <p:cNvSpPr/>
          <p:nvPr/>
        </p:nvSpPr>
        <p:spPr>
          <a:xfrm>
            <a:off x="3193576" y="3780430"/>
            <a:ext cx="6237027" cy="103723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4000" dirty="0" smtClean="0">
                <a:solidFill>
                  <a:schemeClr val="accent1">
                    <a:lumMod val="75000"/>
                  </a:schemeClr>
                </a:solidFill>
              </a:rPr>
              <a:t>Səfər</a:t>
            </a:r>
            <a:endParaRPr lang="lt-LT" sz="4000" dirty="0">
              <a:solidFill>
                <a:schemeClr val="accent1">
                  <a:lumMod val="75000"/>
                </a:schemeClr>
              </a:solidFill>
            </a:endParaRPr>
          </a:p>
        </p:txBody>
      </p:sp>
    </p:spTree>
    <p:extLst>
      <p:ext uri="{BB962C8B-B14F-4D97-AF65-F5344CB8AC3E}">
        <p14:creationId xmlns:p14="http://schemas.microsoft.com/office/powerpoint/2010/main" val="148995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az-Latn-AZ" dirty="0" smtClean="0"/>
              <a:t>Ekspertlərin ATM-ə sahə səfəri</a:t>
            </a:r>
            <a:endParaRPr lang="lt-LT" dirty="0"/>
          </a:p>
        </p:txBody>
      </p:sp>
      <p:sp>
        <p:nvSpPr>
          <p:cNvPr id="3" name="Turinio vietos rezervavimo ženklas 2"/>
          <p:cNvSpPr>
            <a:spLocks noGrp="1"/>
          </p:cNvSpPr>
          <p:nvPr>
            <p:ph idx="1"/>
          </p:nvPr>
        </p:nvSpPr>
        <p:spPr>
          <a:xfrm>
            <a:off x="783609" y="1498079"/>
            <a:ext cx="10515600" cy="3851844"/>
          </a:xfrm>
        </p:spPr>
        <p:txBody>
          <a:bodyPr>
            <a:normAutofit fontScale="85000" lnSpcReduction="10000"/>
          </a:bodyPr>
          <a:lstStyle/>
          <a:p>
            <a:r>
              <a:rPr lang="az-Latn-AZ" dirty="0" smtClean="0"/>
              <a:t>Özünütəhlil hesabatında təqdim edilmiş məlumatı təsdiqləmək və aydınlaşdırmaq</a:t>
            </a:r>
            <a:r>
              <a:rPr lang="en-US" dirty="0" smtClean="0"/>
              <a:t>; </a:t>
            </a:r>
            <a:endParaRPr lang="en-US" dirty="0"/>
          </a:p>
          <a:p>
            <a:r>
              <a:rPr lang="az-Latn-AZ" dirty="0" smtClean="0"/>
              <a:t>Nəticələri təsdiqləmək üçün sübut toplamaq</a:t>
            </a:r>
            <a:r>
              <a:rPr lang="en-US" dirty="0" smtClean="0"/>
              <a:t>;</a:t>
            </a:r>
            <a:endParaRPr lang="en-US" dirty="0"/>
          </a:p>
          <a:p>
            <a:r>
              <a:rPr lang="en-US" dirty="0" err="1" smtClean="0"/>
              <a:t>Proqram</a:t>
            </a:r>
            <a:r>
              <a:rPr lang="az-Latn-AZ" dirty="0" smtClean="0"/>
              <a:t>ın müəyyən edilmiş meyarlara uyğunluğunu yoxlamaq və bu məsələləri ATM-in aparıcı şəxsləri ilə keçirilən görüşlərdə və müsahibələrdə müzakirə etmək</a:t>
            </a:r>
            <a:r>
              <a:rPr lang="en-US" dirty="0" smtClean="0"/>
              <a:t>;</a:t>
            </a:r>
            <a:endParaRPr lang="en-US" dirty="0"/>
          </a:p>
          <a:p>
            <a:r>
              <a:rPr lang="az-Latn-AZ" dirty="0" smtClean="0"/>
              <a:t>Qiymətləndirmə qrupunun müəyyən edilmiş meyarlara uyğunluğa, güclü cəhətlərə və </a:t>
            </a:r>
            <a:r>
              <a:rPr lang="az-Latn-AZ" dirty="0" err="1" smtClean="0"/>
              <a:t>təkmilləşdirilməli</a:t>
            </a:r>
            <a:r>
              <a:rPr lang="az-Latn-AZ" dirty="0" smtClean="0"/>
              <a:t> sahələrə dair gəldiyi nəticələrini ümumiləşdirmək və bu məlumatları ATM-ə çatdırmaq</a:t>
            </a:r>
            <a:r>
              <a:rPr lang="en-US" dirty="0" smtClean="0"/>
              <a:t>;</a:t>
            </a:r>
            <a:endParaRPr lang="en-US" dirty="0"/>
          </a:p>
          <a:p>
            <a:r>
              <a:rPr lang="az-Latn-AZ" dirty="0" smtClean="0"/>
              <a:t>Aydın, müfəssəl və sübuta əsaslanan yekun qiymətləndirmə hesabatının ərsəyə gətirilməsi üçün qrupun bütün zəruri məlumata və sübuta malik olduğunu təmin etmək</a:t>
            </a:r>
            <a:r>
              <a:rPr lang="en-US" dirty="0" smtClean="0"/>
              <a:t>.</a:t>
            </a:r>
            <a:endParaRPr lang="en-US" dirty="0"/>
          </a:p>
          <a:p>
            <a:endParaRPr lang="en-US" dirty="0" smtClean="0"/>
          </a:p>
          <a:p>
            <a:endParaRPr lang="lt-LT" dirty="0"/>
          </a:p>
        </p:txBody>
      </p:sp>
      <p:sp>
        <p:nvSpPr>
          <p:cNvPr id="4" name="Stačiakampis 3"/>
          <p:cNvSpPr/>
          <p:nvPr/>
        </p:nvSpPr>
        <p:spPr>
          <a:xfrm>
            <a:off x="6264322" y="5404514"/>
            <a:ext cx="5011005" cy="1201002"/>
          </a:xfrm>
          <a:prstGeom prst="rect">
            <a:avLst/>
          </a:prstGeom>
          <a:solidFill>
            <a:srgbClr val="4F81BD">
              <a:lumMod val="20000"/>
              <a:lumOff val="80000"/>
            </a:srgbClr>
          </a:solidFill>
          <a:ln w="25400" cap="flat" cmpd="sng" algn="ctr">
            <a:solidFill>
              <a:srgbClr val="4F81BD">
                <a:shade val="50000"/>
              </a:srgbClr>
            </a:solidFill>
            <a:prstDash val="solid"/>
          </a:ln>
          <a:effectLst/>
        </p:spPr>
        <p:txBody>
          <a:bodyPr rtlCol="0" anchor="ctr"/>
          <a:lstStyle/>
          <a:p>
            <a:pPr lvl="0" algn="ctr"/>
            <a:r>
              <a:rPr lang="az-Latn-AZ" sz="2400" kern="0" dirty="0" smtClean="0">
                <a:solidFill>
                  <a:srgbClr val="4F81BD">
                    <a:lumMod val="75000"/>
                  </a:srgbClr>
                </a:solidFill>
              </a:rPr>
              <a:t>Sahə səfəri zamanı aparılan qiymətləndirmə hərtərəfli, ədalətli, şəffaf və ziddiyətsiz olmalıdır</a:t>
            </a:r>
            <a:r>
              <a:rPr lang="en-US" sz="2400" kern="0" dirty="0" smtClean="0">
                <a:solidFill>
                  <a:srgbClr val="4F81BD">
                    <a:lumMod val="75000"/>
                  </a:srgbClr>
                </a:solidFill>
              </a:rPr>
              <a:t>. </a:t>
            </a:r>
            <a:endParaRPr lang="en-US" sz="2400" kern="0" dirty="0">
              <a:solidFill>
                <a:srgbClr val="4F81BD">
                  <a:lumMod val="75000"/>
                </a:srgbClr>
              </a:solidFill>
            </a:endParaRPr>
          </a:p>
        </p:txBody>
      </p:sp>
    </p:spTree>
    <p:extLst>
      <p:ext uri="{BB962C8B-B14F-4D97-AF65-F5344CB8AC3E}">
        <p14:creationId xmlns:p14="http://schemas.microsoft.com/office/powerpoint/2010/main" val="3567943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az-Latn-AZ" dirty="0" smtClean="0"/>
              <a:t>Ekspertlərin ATM-ə səfəri</a:t>
            </a:r>
            <a:endParaRPr lang="lt-LT" dirty="0"/>
          </a:p>
        </p:txBody>
      </p:sp>
      <p:sp>
        <p:nvSpPr>
          <p:cNvPr id="3" name="Turinio vietos rezervavimo ženklas 2"/>
          <p:cNvSpPr>
            <a:spLocks noGrp="1"/>
          </p:cNvSpPr>
          <p:nvPr>
            <p:ph idx="1"/>
          </p:nvPr>
        </p:nvSpPr>
        <p:spPr>
          <a:xfrm>
            <a:off x="838200" y="1501254"/>
            <a:ext cx="10515600" cy="4675709"/>
          </a:xfrm>
        </p:spPr>
        <p:txBody>
          <a:bodyPr>
            <a:normAutofit/>
          </a:bodyPr>
          <a:lstStyle/>
          <a:p>
            <a:pPr marL="0" indent="0">
              <a:buNone/>
            </a:pPr>
            <a:r>
              <a:rPr lang="az-Latn-AZ" dirty="0" smtClean="0"/>
              <a:t>Sahə səfəri zamanı ekspert qrupu təhsil proqramının əsas işçi heyəti, tələbələr və maraqlı tərəflərlə görüşlər</a:t>
            </a:r>
            <a:r>
              <a:rPr lang="en-US" dirty="0" smtClean="0"/>
              <a:t>/</a:t>
            </a:r>
            <a:r>
              <a:rPr lang="az-Latn-AZ" dirty="0" smtClean="0"/>
              <a:t>müsahibələr keçirəcək. Ekspertlər həmçinin qiymətləndirilən təhsil proqramına aid olan məkanlar və maddi-texniki bazanı nəzərdən keçirəcək. Sahə səfəri zamanı üç əsas informasiya mənbəyi vardır:</a:t>
            </a:r>
            <a:endParaRPr lang="en-US" dirty="0"/>
          </a:p>
          <a:p>
            <a:r>
              <a:rPr lang="az-Latn-AZ" dirty="0" smtClean="0"/>
              <a:t>Müəllimlər, rəhbərlik, tələbələr, məzunlar və işəgötürənlərin nümayəndələri ilə müsahibələr</a:t>
            </a:r>
            <a:r>
              <a:rPr lang="en-US" dirty="0" smtClean="0"/>
              <a:t>;</a:t>
            </a:r>
            <a:endParaRPr lang="en-US" dirty="0"/>
          </a:p>
          <a:p>
            <a:r>
              <a:rPr lang="az-Latn-AZ" dirty="0" smtClean="0"/>
              <a:t>Qrupun ATM-dən xahiş etdiyi, yaxud ATM-in səfər zamanı təqdim etmək istədiyi əlavə sənədlər;</a:t>
            </a:r>
          </a:p>
          <a:p>
            <a:r>
              <a:rPr lang="az-Latn-AZ" dirty="0" smtClean="0"/>
              <a:t>Tədris və təlim resurslarına səfər.  </a:t>
            </a:r>
            <a:endParaRPr lang="en-US" dirty="0"/>
          </a:p>
          <a:p>
            <a:endParaRPr lang="lt-LT" dirty="0"/>
          </a:p>
        </p:txBody>
      </p:sp>
    </p:spTree>
    <p:extLst>
      <p:ext uri="{BB962C8B-B14F-4D97-AF65-F5344CB8AC3E}">
        <p14:creationId xmlns:p14="http://schemas.microsoft.com/office/powerpoint/2010/main" val="31921002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836281"/>
            <a:ext cx="10515600" cy="2852737"/>
          </a:xfrm>
        </p:spPr>
        <p:txBody>
          <a:bodyPr/>
          <a:lstStyle/>
          <a:p>
            <a:pPr algn="ctr"/>
            <a:r>
              <a:rPr lang="az-Latn-AZ" dirty="0" smtClean="0"/>
              <a:t>Müsahibə etikası və texnikası</a:t>
            </a:r>
            <a:endParaRPr lang="en-US" dirty="0"/>
          </a:p>
        </p:txBody>
      </p:sp>
      <p:sp>
        <p:nvSpPr>
          <p:cNvPr id="3" name="Text Placeholder 2"/>
          <p:cNvSpPr>
            <a:spLocks noGrp="1"/>
          </p:cNvSpPr>
          <p:nvPr>
            <p:ph type="body" idx="1"/>
          </p:nvPr>
        </p:nvSpPr>
        <p:spPr/>
        <p:txBody>
          <a:bodyPr>
            <a:normAutofit/>
          </a:bodyPr>
          <a:lstStyle/>
          <a:p>
            <a:pPr algn="ctr"/>
            <a:r>
              <a:rPr lang="lv-LV" sz="3200" b="1" dirty="0" smtClean="0">
                <a:solidFill>
                  <a:schemeClr val="tx1"/>
                </a:solidFill>
              </a:rPr>
              <a:t>Sessiya </a:t>
            </a:r>
            <a:r>
              <a:rPr lang="en-US" sz="3200" b="1" dirty="0" smtClean="0">
                <a:solidFill>
                  <a:schemeClr val="tx1"/>
                </a:solidFill>
              </a:rPr>
              <a:t>3</a:t>
            </a:r>
            <a:endParaRPr lang="en-GB" sz="3200" b="1" dirty="0">
              <a:solidFill>
                <a:schemeClr val="tx1"/>
              </a:solidFill>
            </a:endParaRPr>
          </a:p>
        </p:txBody>
      </p:sp>
    </p:spTree>
    <p:extLst>
      <p:ext uri="{BB962C8B-B14F-4D97-AF65-F5344CB8AC3E}">
        <p14:creationId xmlns:p14="http://schemas.microsoft.com/office/powerpoint/2010/main" val="985555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l"/>
            <a:r>
              <a:rPr lang="az-Latn-AZ" dirty="0" smtClean="0"/>
              <a:t>Etika prinsipləri</a:t>
            </a:r>
            <a:endParaRPr lang="lt-LT" dirty="0"/>
          </a:p>
        </p:txBody>
      </p:sp>
      <p:sp>
        <p:nvSpPr>
          <p:cNvPr id="3" name="Turinio vietos rezervavimo ženklas 2"/>
          <p:cNvSpPr>
            <a:spLocks noGrp="1"/>
          </p:cNvSpPr>
          <p:nvPr>
            <p:ph idx="1"/>
          </p:nvPr>
        </p:nvSpPr>
        <p:spPr>
          <a:xfrm>
            <a:off x="609600" y="1600201"/>
            <a:ext cx="10972800" cy="3026390"/>
          </a:xfrm>
          <a:solidFill>
            <a:schemeClr val="accent6">
              <a:lumMod val="20000"/>
              <a:lumOff val="80000"/>
            </a:schemeClr>
          </a:solidFill>
        </p:spPr>
        <p:txBody>
          <a:bodyPr>
            <a:normAutofit fontScale="77500" lnSpcReduction="20000"/>
          </a:bodyPr>
          <a:lstStyle/>
          <a:p>
            <a:pPr marL="0" indent="0">
              <a:buNone/>
            </a:pPr>
            <a:endParaRPr lang="en-US" dirty="0" smtClean="0"/>
          </a:p>
          <a:p>
            <a:pPr marL="0" indent="0" algn="just">
              <a:lnSpc>
                <a:spcPct val="115000"/>
              </a:lnSpc>
              <a:spcAft>
                <a:spcPts val="0"/>
              </a:spcAft>
              <a:buNone/>
            </a:pPr>
            <a:r>
              <a:rPr lang="az-Latn-AZ" sz="3800" dirty="0" smtClean="0">
                <a:ea typeface="Calibri"/>
                <a:cs typeface="Times New Roman"/>
              </a:rPr>
              <a:t>Qiymətləndirmə qrupunun riayət etməli olduğu əsas dəyərlər </a:t>
            </a:r>
            <a:r>
              <a:rPr lang="az-Latn-AZ" sz="3800" b="1" dirty="0" smtClean="0">
                <a:ea typeface="Calibri"/>
                <a:cs typeface="Times New Roman"/>
              </a:rPr>
              <a:t>qərəzsiz və fakt əsaslı nəticələr, obyektivlik, fərqliliyə hörmətlə yanaşma, məxfilik və əməkdaşlıqdır</a:t>
            </a:r>
            <a:r>
              <a:rPr lang="az-Latn-AZ" sz="3800" dirty="0" smtClean="0">
                <a:ea typeface="Calibri"/>
                <a:cs typeface="Times New Roman"/>
              </a:rPr>
              <a:t>.  Qiymətləndirmə qrupunun üzvləri həmçinin qiymətləndirmə prosesinin iştirakçılarına hörmətlə yanaşma, bitərəflik, şəffaflıq, dəqiqlik, peşəkarlıq, qanuna riayət və s. kimi prinsiplərə uyğun hərəkət etməlidirlər.</a:t>
            </a:r>
            <a:endParaRPr lang="lt-LT" sz="3800" dirty="0">
              <a:ea typeface="Calibri"/>
              <a:cs typeface="Times New Roman"/>
            </a:endParaRPr>
          </a:p>
          <a:p>
            <a:pPr marL="0" indent="0">
              <a:buNone/>
            </a:pPr>
            <a:endParaRPr lang="en-US" dirty="0"/>
          </a:p>
          <a:p>
            <a:endParaRPr lang="lt-LT" dirty="0"/>
          </a:p>
        </p:txBody>
      </p:sp>
    </p:spTree>
    <p:extLst>
      <p:ext uri="{BB962C8B-B14F-4D97-AF65-F5344CB8AC3E}">
        <p14:creationId xmlns:p14="http://schemas.microsoft.com/office/powerpoint/2010/main" val="3098869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solidFill>
            <a:schemeClr val="accent1">
              <a:lumMod val="20000"/>
              <a:lumOff val="80000"/>
            </a:schemeClr>
          </a:solidFill>
        </p:spPr>
        <p:txBody>
          <a:bodyPr>
            <a:normAutofit/>
          </a:bodyPr>
          <a:lstStyle/>
          <a:p>
            <a:r>
              <a:rPr lang="az-Latn-AZ" dirty="0" smtClean="0"/>
              <a:t>Qərəzsiz və fakt əsaslı nəticələr prinsipi</a:t>
            </a:r>
            <a:endParaRPr lang="lt-LT" dirty="0"/>
          </a:p>
        </p:txBody>
      </p:sp>
      <p:sp>
        <p:nvSpPr>
          <p:cNvPr id="3" name="Turinio vietos rezervavimo ženklas 2"/>
          <p:cNvSpPr>
            <a:spLocks noGrp="1"/>
          </p:cNvSpPr>
          <p:nvPr>
            <p:ph idx="1"/>
          </p:nvPr>
        </p:nvSpPr>
        <p:spPr/>
        <p:txBody>
          <a:bodyPr>
            <a:normAutofit/>
          </a:bodyPr>
          <a:lstStyle/>
          <a:p>
            <a:pPr marL="0" indent="0">
              <a:buNone/>
            </a:pPr>
            <a:endParaRPr lang="en-US" sz="3000" dirty="0" smtClean="0"/>
          </a:p>
          <a:p>
            <a:pPr marL="0" indent="0">
              <a:buNone/>
            </a:pPr>
            <a:r>
              <a:rPr lang="az-Latn-AZ" dirty="0" smtClean="0"/>
              <a:t>Ekspertlər qiymətləndirmənin məqsədini əldə etmək üçün vicdanlı və qərəzsiz tərzdə hərəkət etməlidirlər. Ali təhsil müəssisəsinin fikrini ifadə edərkən, nəticələr formalaşdırarkən, yaxud qərarlar verərkən, ekspert faktlara, müşahidələrə və şəxsi səriştəsinə əsaslanmalıdır.</a:t>
            </a:r>
            <a:endParaRPr lang="en-US" dirty="0" smtClean="0"/>
          </a:p>
        </p:txBody>
      </p:sp>
    </p:spTree>
    <p:extLst>
      <p:ext uri="{BB962C8B-B14F-4D97-AF65-F5344CB8AC3E}">
        <p14:creationId xmlns:p14="http://schemas.microsoft.com/office/powerpoint/2010/main" val="2158815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1190</TotalTime>
  <Words>3195</Words>
  <Application>Microsoft Office PowerPoint</Application>
  <PresentationFormat>Широкоэкранный</PresentationFormat>
  <Paragraphs>345</Paragraphs>
  <Slides>32</Slides>
  <Notes>14</Notes>
  <HiddenSlides>0</HiddenSlides>
  <MMClips>0</MMClips>
  <ScaleCrop>false</ScaleCrop>
  <HeadingPairs>
    <vt:vector size="6" baseType="variant">
      <vt:variant>
        <vt:lpstr>Использованные шрифты</vt:lpstr>
      </vt:variant>
      <vt:variant>
        <vt:i4>7</vt:i4>
      </vt:variant>
      <vt:variant>
        <vt:lpstr>Тема</vt:lpstr>
      </vt:variant>
      <vt:variant>
        <vt:i4>2</vt:i4>
      </vt:variant>
      <vt:variant>
        <vt:lpstr>Заголовки слайдов</vt:lpstr>
      </vt:variant>
      <vt:variant>
        <vt:i4>32</vt:i4>
      </vt:variant>
    </vt:vector>
  </HeadingPairs>
  <TitlesOfParts>
    <vt:vector size="41" baseType="lpstr">
      <vt:lpstr>Arial</vt:lpstr>
      <vt:lpstr>Calibri</vt:lpstr>
      <vt:lpstr>Calibri Light</vt:lpstr>
      <vt:lpstr>Cambria</vt:lpstr>
      <vt:lpstr>Times New Roman</vt:lpstr>
      <vt:lpstr>TimesLT</vt:lpstr>
      <vt:lpstr>Verdana</vt:lpstr>
      <vt:lpstr>Office Theme</vt:lpstr>
      <vt:lpstr>Office tema</vt:lpstr>
      <vt:lpstr>Xarici Qiymətləndiricilərin Təlimləndirilməsi</vt:lpstr>
      <vt:lpstr>Məzmun</vt:lpstr>
      <vt:lpstr>Prinsiplər</vt:lpstr>
      <vt:lpstr>Qiymətləndirmə prosesi</vt:lpstr>
      <vt:lpstr>Ekspertlərin ATM-ə sahə səfəri</vt:lpstr>
      <vt:lpstr>Ekspertlərin ATM-ə səfəri</vt:lpstr>
      <vt:lpstr>Müsahibə etikası və texnikası</vt:lpstr>
      <vt:lpstr>Etika prinsipləri</vt:lpstr>
      <vt:lpstr>Qərəzsiz və fakt əsaslı nəticələr prinsipi</vt:lpstr>
      <vt:lpstr>Obyektivlik prinsipi</vt:lpstr>
      <vt:lpstr>Fərqliliyə hörmətlə yanaşma</vt:lpstr>
      <vt:lpstr>Məxfilik prinsipi</vt:lpstr>
      <vt:lpstr>Əməkdaşlıq prinsipi</vt:lpstr>
      <vt:lpstr>Maraqların bəyan edilməsi</vt:lpstr>
      <vt:lpstr>Maraqların bəyan edilməsi</vt:lpstr>
      <vt:lpstr>Maraqların bəyan edilməsi</vt:lpstr>
      <vt:lpstr>Ekspertlərin rolu</vt:lpstr>
      <vt:lpstr>Vəzifələr (Qrup rəhbəri)  </vt:lpstr>
      <vt:lpstr>Vəzifələr (Ekspert qrupunun üzvləri)</vt:lpstr>
      <vt:lpstr>Презентация PowerPoint</vt:lpstr>
      <vt:lpstr>Презентация PowerPoint</vt:lpstr>
      <vt:lpstr>Презентация PowerPoint</vt:lpstr>
      <vt:lpstr>Səfərin cədvəli</vt:lpstr>
      <vt:lpstr>Giriş</vt:lpstr>
      <vt:lpstr>Müsahibə texnikası</vt:lpstr>
      <vt:lpstr>Müsahibə texnikası</vt:lpstr>
      <vt:lpstr>Suallar və sübutların tapılması</vt:lpstr>
      <vt:lpstr>Suallar və sübutların tapılması</vt:lpstr>
      <vt:lpstr>Nümunə</vt:lpstr>
      <vt:lpstr>Fikir ifadə etmək imkanı vermək</vt:lpstr>
      <vt:lpstr>Müsahibəalma texnikası üzrə praktiki məşğələ: müsahibə simulyasiyası</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of external reviewers</dc:title>
  <dc:creator>Jolanta</dc:creator>
  <cp:lastModifiedBy>Aytac Atakishiyeva</cp:lastModifiedBy>
  <cp:revision>149</cp:revision>
  <dcterms:created xsi:type="dcterms:W3CDTF">2019-09-01T07:00:42Z</dcterms:created>
  <dcterms:modified xsi:type="dcterms:W3CDTF">2019-09-10T10:52:23Z</dcterms:modified>
</cp:coreProperties>
</file>