
<file path=[Content_Types].xml><?xml version="1.0" encoding="utf-8"?>
<Types xmlns="http://schemas.openxmlformats.org/package/2006/content-types">
  <Default Extension="png" ContentType="image/png"/>
  <Default Extension="svg" ContentType="image/svg+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5"/>
  </p:notesMasterIdLst>
  <p:sldIdLst>
    <p:sldId id="291" r:id="rId3"/>
    <p:sldId id="290" r:id="rId4"/>
    <p:sldId id="320" r:id="rId5"/>
    <p:sldId id="267" r:id="rId6"/>
    <p:sldId id="315" r:id="rId7"/>
    <p:sldId id="321" r:id="rId8"/>
    <p:sldId id="305" r:id="rId9"/>
    <p:sldId id="313" r:id="rId10"/>
    <p:sldId id="317" r:id="rId11"/>
    <p:sldId id="316" r:id="rId12"/>
    <p:sldId id="327" r:id="rId13"/>
    <p:sldId id="318" r:id="rId14"/>
    <p:sldId id="319" r:id="rId15"/>
    <p:sldId id="314" r:id="rId16"/>
    <p:sldId id="328" r:id="rId17"/>
    <p:sldId id="329" r:id="rId18"/>
    <p:sldId id="293" r:id="rId19"/>
    <p:sldId id="322" r:id="rId20"/>
    <p:sldId id="323" r:id="rId21"/>
    <p:sldId id="324" r:id="rId22"/>
    <p:sldId id="325" r:id="rId23"/>
    <p:sldId id="326" r:id="rId24"/>
    <p:sldId id="295" r:id="rId25"/>
    <p:sldId id="296" r:id="rId26"/>
    <p:sldId id="300" r:id="rId27"/>
    <p:sldId id="310" r:id="rId28"/>
    <p:sldId id="297" r:id="rId29"/>
    <p:sldId id="308" r:id="rId30"/>
    <p:sldId id="311" r:id="rId31"/>
    <p:sldId id="298" r:id="rId32"/>
    <p:sldId id="289" r:id="rId33"/>
    <p:sldId id="307"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4" autoAdjust="0"/>
    <p:restoredTop sz="81171" autoAdjust="0"/>
  </p:normalViewPr>
  <p:slideViewPr>
    <p:cSldViewPr snapToGrid="0">
      <p:cViewPr varScale="1">
        <p:scale>
          <a:sx n="59" d="100"/>
          <a:sy n="59" d="100"/>
        </p:scale>
        <p:origin x="1176" y="78"/>
      </p:cViewPr>
      <p:guideLst>
        <p:guide orient="horz" pos="2160"/>
        <p:guide pos="3840"/>
      </p:guideLst>
    </p:cSldViewPr>
  </p:slideViewPr>
  <p:notesTextViewPr>
    <p:cViewPr>
      <p:scale>
        <a:sx n="1" d="1"/>
        <a:sy n="1" d="1"/>
      </p:scale>
      <p:origin x="0" y="0"/>
    </p:cViewPr>
  </p:notesTextViewPr>
  <p:sorterViewPr>
    <p:cViewPr>
      <p:scale>
        <a:sx n="100" d="100"/>
        <a:sy n="100" d="100"/>
      </p:scale>
      <p:origin x="0" y="-410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B8A739-7757-41B4-BA0D-BB618E957BC2}" type="datetimeFigureOut">
              <a:rPr lang="en-GB" smtClean="0"/>
              <a:t>03/09/2019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A40411-5B31-436E-BDE0-52461E457E26}" type="slidenum">
              <a:rPr lang="en-GB" smtClean="0"/>
              <a:t>‹#›</a:t>
            </a:fld>
            <a:endParaRPr lang="en-GB"/>
          </a:p>
        </p:txBody>
      </p:sp>
    </p:spTree>
    <p:extLst>
      <p:ext uri="{BB962C8B-B14F-4D97-AF65-F5344CB8AC3E}">
        <p14:creationId xmlns:p14="http://schemas.microsoft.com/office/powerpoint/2010/main" val="2731808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en-US" dirty="0" smtClean="0"/>
              <a:t>The evaluation is organized abiding to the principles as below</a:t>
            </a:r>
            <a:endParaRPr lang="lt-LT" dirty="0"/>
          </a:p>
        </p:txBody>
      </p:sp>
      <p:sp>
        <p:nvSpPr>
          <p:cNvPr id="4" name="Skaidrės numerio vietos rezervavimo ženklas 3"/>
          <p:cNvSpPr>
            <a:spLocks noGrp="1"/>
          </p:cNvSpPr>
          <p:nvPr>
            <p:ph type="sldNum" sz="quarter" idx="10"/>
          </p:nvPr>
        </p:nvSpPr>
        <p:spPr/>
        <p:txBody>
          <a:bodyPr/>
          <a:lstStyle/>
          <a:p>
            <a:fld id="{49A40411-5B31-436E-BDE0-52461E457E26}" type="slidenum">
              <a:rPr lang="en-GB" smtClean="0"/>
              <a:t>3</a:t>
            </a:fld>
            <a:endParaRPr lang="en-GB"/>
          </a:p>
        </p:txBody>
      </p:sp>
    </p:spTree>
    <p:extLst>
      <p:ext uri="{BB962C8B-B14F-4D97-AF65-F5344CB8AC3E}">
        <p14:creationId xmlns:p14="http://schemas.microsoft.com/office/powerpoint/2010/main" val="19301810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en-US" dirty="0" smtClean="0"/>
              <a:t>The work of the expert team usually is  </a:t>
            </a:r>
            <a:r>
              <a:rPr lang="en-US" dirty="0" err="1" smtClean="0"/>
              <a:t>organised</a:t>
            </a:r>
            <a:r>
              <a:rPr lang="en-US" dirty="0" smtClean="0"/>
              <a:t> by the leader of the team, who chair</a:t>
            </a:r>
          </a:p>
          <a:p>
            <a:r>
              <a:rPr lang="en-US" dirty="0" smtClean="0"/>
              <a:t>the meetings of the team, set tasks for the team members and bear the general responsibility for the</a:t>
            </a:r>
          </a:p>
          <a:p>
            <a:r>
              <a:rPr lang="en-US" dirty="0" smtClean="0"/>
              <a:t>team’s work. </a:t>
            </a:r>
          </a:p>
          <a:p>
            <a:r>
              <a:rPr lang="en-US" dirty="0" smtClean="0"/>
              <a:t>ANO appoints the chair of the expert group whose tasks are as follows:</a:t>
            </a:r>
          </a:p>
          <a:p>
            <a:r>
              <a:rPr lang="en-US" dirty="0" smtClean="0"/>
              <a:t>-	to divide the tasks among the members of the expert group;</a:t>
            </a:r>
          </a:p>
          <a:p>
            <a:r>
              <a:rPr lang="en-US" dirty="0" smtClean="0"/>
              <a:t>-	to facilitate the work of the experts group;</a:t>
            </a:r>
          </a:p>
          <a:p>
            <a:r>
              <a:rPr lang="en-US" dirty="0" smtClean="0"/>
              <a:t>-	to chair the meetings during the site visit or nominate another expert group member;</a:t>
            </a:r>
          </a:p>
          <a:p>
            <a:r>
              <a:rPr lang="en-US" dirty="0" smtClean="0"/>
              <a:t>-	to keep to the time schedule during the site visit;</a:t>
            </a:r>
          </a:p>
          <a:p>
            <a:r>
              <a:rPr lang="en-US" dirty="0" smtClean="0"/>
              <a:t>-	to be responsible for the preparation and timely submission of the final report.</a:t>
            </a:r>
          </a:p>
          <a:p>
            <a:endParaRPr lang="lt-LT" dirty="0"/>
          </a:p>
        </p:txBody>
      </p:sp>
      <p:sp>
        <p:nvSpPr>
          <p:cNvPr id="4" name="Skaidrės numerio vietos rezervavimo ženklas 3"/>
          <p:cNvSpPr>
            <a:spLocks noGrp="1"/>
          </p:cNvSpPr>
          <p:nvPr>
            <p:ph type="sldNum" sz="quarter" idx="10"/>
          </p:nvPr>
        </p:nvSpPr>
        <p:spPr/>
        <p:txBody>
          <a:bodyPr/>
          <a:lstStyle/>
          <a:p>
            <a:fld id="{49A40411-5B31-436E-BDE0-52461E457E26}" type="slidenum">
              <a:rPr lang="en-GB" smtClean="0"/>
              <a:t>18</a:t>
            </a:fld>
            <a:endParaRPr lang="en-GB"/>
          </a:p>
        </p:txBody>
      </p:sp>
    </p:spTree>
    <p:extLst>
      <p:ext uri="{BB962C8B-B14F-4D97-AF65-F5344CB8AC3E}">
        <p14:creationId xmlns:p14="http://schemas.microsoft.com/office/powerpoint/2010/main" val="33810144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en-US" dirty="0" smtClean="0"/>
              <a:t>The tasks of the experts are:</a:t>
            </a:r>
          </a:p>
          <a:p>
            <a:r>
              <a:rPr lang="en-US" dirty="0" smtClean="0"/>
              <a:t>-	to be </a:t>
            </a:r>
            <a:r>
              <a:rPr lang="en-US" dirty="0" err="1" smtClean="0"/>
              <a:t>equaly</a:t>
            </a:r>
            <a:r>
              <a:rPr lang="en-US" dirty="0" smtClean="0"/>
              <a:t> involved in the expert group work;</a:t>
            </a:r>
          </a:p>
          <a:p>
            <a:r>
              <a:rPr lang="en-US" dirty="0" smtClean="0"/>
              <a:t>-	to </a:t>
            </a:r>
            <a:r>
              <a:rPr lang="en-US" dirty="0" err="1" smtClean="0"/>
              <a:t>analyse</a:t>
            </a:r>
            <a:r>
              <a:rPr lang="en-US" dirty="0" smtClean="0"/>
              <a:t> the self-evaluation report and other documents related to accreditation process;</a:t>
            </a:r>
          </a:p>
          <a:p>
            <a:r>
              <a:rPr lang="en-US" dirty="0" smtClean="0"/>
              <a:t>-	to draft preliminary comments or report before the site visit;</a:t>
            </a:r>
          </a:p>
          <a:p>
            <a:r>
              <a:rPr lang="en-US" dirty="0" smtClean="0"/>
              <a:t>-	to participate in the preparation of the agenda;</a:t>
            </a:r>
          </a:p>
          <a:p>
            <a:r>
              <a:rPr lang="en-US" dirty="0" smtClean="0"/>
              <a:t>-	to participate in compilation of the list of persons for interviews;</a:t>
            </a:r>
          </a:p>
          <a:p>
            <a:r>
              <a:rPr lang="en-US" dirty="0" smtClean="0"/>
              <a:t>-	to identify additional materials that should be requested from the higher education institution;</a:t>
            </a:r>
          </a:p>
          <a:p>
            <a:r>
              <a:rPr lang="en-US" dirty="0" smtClean="0"/>
              <a:t>-	to prepare questions for the site visit.</a:t>
            </a:r>
          </a:p>
          <a:p>
            <a:endParaRPr lang="lt-LT" dirty="0"/>
          </a:p>
        </p:txBody>
      </p:sp>
      <p:sp>
        <p:nvSpPr>
          <p:cNvPr id="4" name="Skaidrės numerio vietos rezervavimo ženklas 3"/>
          <p:cNvSpPr>
            <a:spLocks noGrp="1"/>
          </p:cNvSpPr>
          <p:nvPr>
            <p:ph type="sldNum" sz="quarter" idx="10"/>
          </p:nvPr>
        </p:nvSpPr>
        <p:spPr/>
        <p:txBody>
          <a:bodyPr/>
          <a:lstStyle/>
          <a:p>
            <a:fld id="{49A40411-5B31-436E-BDE0-52461E457E26}" type="slidenum">
              <a:rPr lang="en-GB" smtClean="0"/>
              <a:t>19</a:t>
            </a:fld>
            <a:endParaRPr lang="en-GB"/>
          </a:p>
        </p:txBody>
      </p:sp>
    </p:spTree>
    <p:extLst>
      <p:ext uri="{BB962C8B-B14F-4D97-AF65-F5344CB8AC3E}">
        <p14:creationId xmlns:p14="http://schemas.microsoft.com/office/powerpoint/2010/main" val="9507456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en-US" dirty="0" smtClean="0"/>
              <a:t>ANO nominates the coordinator who is a staff member of ANO. The tasks of the coordinator are:</a:t>
            </a:r>
          </a:p>
          <a:p>
            <a:r>
              <a:rPr lang="en-US" dirty="0" smtClean="0"/>
              <a:t>-	to ensure smooth functioning of the evaluation process on the basis of the requirements and the timeframe provided in this document;</a:t>
            </a:r>
          </a:p>
          <a:p>
            <a:r>
              <a:rPr lang="en-US" dirty="0" smtClean="0"/>
              <a:t>-	to create the mailing group for the expert group;</a:t>
            </a:r>
          </a:p>
          <a:p>
            <a:r>
              <a:rPr lang="en-US" dirty="0" smtClean="0"/>
              <a:t>-	to outline the compliance of the study </a:t>
            </a:r>
            <a:r>
              <a:rPr lang="en-US" dirty="0" err="1" smtClean="0"/>
              <a:t>programme</a:t>
            </a:r>
            <a:r>
              <a:rPr lang="en-US" dirty="0" smtClean="0"/>
              <a:t> with the state standards on higher education, prepare the compliance statement and present it to the expert group;</a:t>
            </a:r>
          </a:p>
          <a:p>
            <a:r>
              <a:rPr lang="en-US" dirty="0" smtClean="0"/>
              <a:t>-	to prepare the agenda of the site visit in cooperation with the HIGHER EDUCATION INSTITUTION and the expert group;</a:t>
            </a:r>
          </a:p>
          <a:p>
            <a:r>
              <a:rPr lang="en-US" dirty="0" smtClean="0"/>
              <a:t>-	to prepare in cooperation with the expert group the list of people whom they would like to interview;</a:t>
            </a:r>
          </a:p>
          <a:p>
            <a:r>
              <a:rPr lang="en-US" dirty="0" smtClean="0"/>
              <a:t>-	to prepare and request the additional materials that the experts need from the institution;</a:t>
            </a:r>
          </a:p>
          <a:p>
            <a:r>
              <a:rPr lang="en-US" dirty="0" smtClean="0"/>
              <a:t>-	to participate in the site visit together with the expert group.</a:t>
            </a:r>
          </a:p>
          <a:p>
            <a:endParaRPr lang="en-US" dirty="0" smtClean="0"/>
          </a:p>
        </p:txBody>
      </p:sp>
      <p:sp>
        <p:nvSpPr>
          <p:cNvPr id="4" name="Skaidrės numerio vietos rezervavimo ženklas 3"/>
          <p:cNvSpPr>
            <a:spLocks noGrp="1"/>
          </p:cNvSpPr>
          <p:nvPr>
            <p:ph type="sldNum" sz="quarter" idx="10"/>
          </p:nvPr>
        </p:nvSpPr>
        <p:spPr/>
        <p:txBody>
          <a:bodyPr/>
          <a:lstStyle/>
          <a:p>
            <a:fld id="{49A40411-5B31-436E-BDE0-52461E457E26}" type="slidenum">
              <a:rPr lang="en-GB" smtClean="0"/>
              <a:t>22</a:t>
            </a:fld>
            <a:endParaRPr lang="en-GB"/>
          </a:p>
        </p:txBody>
      </p:sp>
    </p:spTree>
    <p:extLst>
      <p:ext uri="{BB962C8B-B14F-4D97-AF65-F5344CB8AC3E}">
        <p14:creationId xmlns:p14="http://schemas.microsoft.com/office/powerpoint/2010/main" val="252760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en-US" dirty="0" smtClean="0"/>
              <a:t>Evaluation often is a stressful exercise for HEIs. Therefore, review team members must have this in mind and act in a professional manner, following the rules of ethics and try to reduce the stress. </a:t>
            </a:r>
          </a:p>
          <a:p>
            <a:r>
              <a:rPr lang="en-US" dirty="0" smtClean="0"/>
              <a:t>Recommendations for chairing the meetings: </a:t>
            </a:r>
          </a:p>
          <a:p>
            <a:endParaRPr lang="en-US" dirty="0" smtClean="0"/>
          </a:p>
          <a:p>
            <a:r>
              <a:rPr lang="en-US" dirty="0" smtClean="0"/>
              <a:t>•	Welcoming everyone (short introductions);</a:t>
            </a:r>
          </a:p>
          <a:p>
            <a:r>
              <a:rPr lang="en-US" dirty="0" smtClean="0"/>
              <a:t>•	Asking all present to turn off their mobile phones;</a:t>
            </a:r>
          </a:p>
          <a:p>
            <a:r>
              <a:rPr lang="en-US" dirty="0" smtClean="0"/>
              <a:t>•	Reminding the aims of the meeting, confidentiality;</a:t>
            </a:r>
          </a:p>
          <a:p>
            <a:r>
              <a:rPr lang="en-US" dirty="0" smtClean="0"/>
              <a:t>•	Time restrictions (meetings must be finished on time and answers must be short and concise; </a:t>
            </a:r>
            <a:r>
              <a:rPr lang="en-US" dirty="0" err="1" smtClean="0"/>
              <a:t>apologising</a:t>
            </a:r>
            <a:r>
              <a:rPr lang="en-US" dirty="0" smtClean="0"/>
              <a:t> in advance for chairing strictly);</a:t>
            </a:r>
          </a:p>
          <a:p>
            <a:r>
              <a:rPr lang="en-US" dirty="0" smtClean="0"/>
              <a:t>•	Welcoming a range of views and saying that the panel prefers the whole group to speak and respond to questions;</a:t>
            </a:r>
          </a:p>
          <a:p>
            <a:r>
              <a:rPr lang="en-US" dirty="0" smtClean="0"/>
              <a:t>•	Trying to engage all participants – checking all viewpoints;</a:t>
            </a:r>
          </a:p>
          <a:p>
            <a:r>
              <a:rPr lang="en-US" dirty="0" smtClean="0"/>
              <a:t>•	Requesting further documentary information to be provided if necessary;</a:t>
            </a:r>
          </a:p>
          <a:p>
            <a:r>
              <a:rPr lang="en-US" dirty="0" smtClean="0"/>
              <a:t>•	Not jumping to conclusions directly but requiring time to reflect to arrive at balanced conclusions;</a:t>
            </a:r>
          </a:p>
          <a:p>
            <a:r>
              <a:rPr lang="en-US" dirty="0" smtClean="0"/>
              <a:t>•	Asking the participants if there are any further points they wish to mention that the panel have not discussed;</a:t>
            </a:r>
          </a:p>
          <a:p>
            <a:r>
              <a:rPr lang="en-US" dirty="0" smtClean="0"/>
              <a:t>•	Thanking everyone for participation.</a:t>
            </a:r>
          </a:p>
          <a:p>
            <a:endParaRPr lang="en-US" dirty="0" smtClean="0"/>
          </a:p>
          <a:p>
            <a:r>
              <a:rPr lang="en-US" dirty="0" smtClean="0"/>
              <a:t>Review team members may not establish an informal contact with higher education institutions being visited and with their employees in relation to issues which are or may be connected with the performance of the duties of reviewers.</a:t>
            </a:r>
          </a:p>
          <a:p>
            <a:endParaRPr lang="lt-LT" dirty="0"/>
          </a:p>
        </p:txBody>
      </p:sp>
      <p:sp>
        <p:nvSpPr>
          <p:cNvPr id="4" name="Skaidrės numerio vietos rezervavimo ženklas 3"/>
          <p:cNvSpPr>
            <a:spLocks noGrp="1"/>
          </p:cNvSpPr>
          <p:nvPr>
            <p:ph type="sldNum" sz="quarter" idx="10"/>
          </p:nvPr>
        </p:nvSpPr>
        <p:spPr/>
        <p:txBody>
          <a:bodyPr/>
          <a:lstStyle/>
          <a:p>
            <a:fld id="{49A40411-5B31-436E-BDE0-52461E457E26}" type="slidenum">
              <a:rPr lang="en-GB" smtClean="0"/>
              <a:t>24</a:t>
            </a:fld>
            <a:endParaRPr lang="en-GB"/>
          </a:p>
        </p:txBody>
      </p:sp>
    </p:spTree>
    <p:extLst>
      <p:ext uri="{BB962C8B-B14F-4D97-AF65-F5344CB8AC3E}">
        <p14:creationId xmlns:p14="http://schemas.microsoft.com/office/powerpoint/2010/main" val="8540311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en-US" b="1" dirty="0" smtClean="0"/>
              <a:t>Different organizational cultures, different quality cultures</a:t>
            </a:r>
          </a:p>
          <a:p>
            <a:r>
              <a:rPr lang="en-US" dirty="0" smtClean="0"/>
              <a:t>The notion of “quality” can differ considerably between (and even within) different</a:t>
            </a:r>
          </a:p>
          <a:p>
            <a:r>
              <a:rPr lang="en-US" dirty="0" smtClean="0"/>
              <a:t>higher education institutions. There is not necessarily the</a:t>
            </a:r>
          </a:p>
          <a:p>
            <a:r>
              <a:rPr lang="en-US" dirty="0" smtClean="0"/>
              <a:t>“right” way to understand quality and quality assurance but there might be</a:t>
            </a:r>
          </a:p>
          <a:p>
            <a:r>
              <a:rPr lang="en-US" dirty="0" smtClean="0"/>
              <a:t>different concepts which are equally valid. The experts should be aware of this and</a:t>
            </a:r>
          </a:p>
          <a:p>
            <a:r>
              <a:rPr lang="en-US" dirty="0" smtClean="0"/>
              <a:t>of their own understanding and perception. They should try to retain a certain</a:t>
            </a:r>
          </a:p>
          <a:p>
            <a:r>
              <a:rPr lang="en-US" dirty="0" smtClean="0"/>
              <a:t>“openness of mind” which allows them to acknowledge that there might be more</a:t>
            </a:r>
          </a:p>
          <a:p>
            <a:r>
              <a:rPr lang="en-US" dirty="0" smtClean="0"/>
              <a:t>ways than just one to reach a goal.</a:t>
            </a:r>
          </a:p>
          <a:p>
            <a:r>
              <a:rPr lang="en-US" b="1" dirty="0" smtClean="0"/>
              <a:t>Being biased (prior perceptions/prejudices)</a:t>
            </a:r>
          </a:p>
          <a:p>
            <a:r>
              <a:rPr lang="en-US" dirty="0" smtClean="0"/>
              <a:t>It is natural for a human being to have prejudices or stereotype ways of thinking</a:t>
            </a:r>
          </a:p>
          <a:p>
            <a:r>
              <a:rPr lang="en-US" dirty="0" smtClean="0"/>
              <a:t>(otherwise, we would not be able to structure and understand our complex</a:t>
            </a:r>
          </a:p>
          <a:p>
            <a:r>
              <a:rPr lang="en-US" dirty="0" smtClean="0"/>
              <a:t>environment, let alone act in it). People tend to enter new situations with preset</a:t>
            </a:r>
          </a:p>
          <a:p>
            <a:r>
              <a:rPr lang="en-US" dirty="0" smtClean="0"/>
              <a:t>images in their minds that raise specific expectations. These could influence</a:t>
            </a:r>
          </a:p>
          <a:p>
            <a:r>
              <a:rPr lang="en-US" dirty="0" smtClean="0"/>
              <a:t>the way we perceive and evaluate things. The experts should be aware of the</a:t>
            </a:r>
          </a:p>
          <a:p>
            <a:r>
              <a:rPr lang="en-US" dirty="0" smtClean="0"/>
              <a:t>process of forming judgments and they should be able to reflect these processes. </a:t>
            </a:r>
          </a:p>
          <a:p>
            <a:r>
              <a:rPr lang="en-US" b="1" dirty="0" smtClean="0"/>
              <a:t>Intercultural awareness/Intercultural communication</a:t>
            </a:r>
          </a:p>
          <a:p>
            <a:r>
              <a:rPr lang="en-US" dirty="0" smtClean="0"/>
              <a:t>The target group of the experts who should be able to take</a:t>
            </a:r>
          </a:p>
          <a:p>
            <a:r>
              <a:rPr lang="en-US" dirty="0" smtClean="0"/>
              <a:t>part in quality assurance procedures in more than just one national system across</a:t>
            </a:r>
          </a:p>
          <a:p>
            <a:r>
              <a:rPr lang="en-US" dirty="0" smtClean="0"/>
              <a:t>Europe. They will have to work together with representatives of universities, other</a:t>
            </a:r>
          </a:p>
          <a:p>
            <a:r>
              <a:rPr lang="en-US" dirty="0" smtClean="0"/>
              <a:t>panel members etc. who might have different cultural backgrounds and different</a:t>
            </a:r>
          </a:p>
          <a:p>
            <a:r>
              <a:rPr lang="en-US" dirty="0" smtClean="0"/>
              <a:t>mother tongues. In intercultural settings, the ability to “meta-communicate” is essential. The</a:t>
            </a:r>
          </a:p>
          <a:p>
            <a:r>
              <a:rPr lang="en-US" dirty="0" smtClean="0"/>
              <a:t>experts should not take everything for granted or consider situations and</a:t>
            </a:r>
          </a:p>
          <a:p>
            <a:r>
              <a:rPr lang="en-US" dirty="0" smtClean="0"/>
              <a:t>intentions to be self-evident. Instead, they should be able to act in a careful,</a:t>
            </a:r>
          </a:p>
          <a:p>
            <a:r>
              <a:rPr lang="en-US" dirty="0" smtClean="0"/>
              <a:t>attentive and emphatic way and to develop a meta-perspective on their own</a:t>
            </a:r>
          </a:p>
          <a:p>
            <a:r>
              <a:rPr lang="en-US" dirty="0" err="1" smtClean="0"/>
              <a:t>behaviour</a:t>
            </a:r>
            <a:r>
              <a:rPr lang="en-US" dirty="0" smtClean="0"/>
              <a:t> (role distance). </a:t>
            </a:r>
            <a:endParaRPr lang="lt-LT" dirty="0"/>
          </a:p>
        </p:txBody>
      </p:sp>
      <p:sp>
        <p:nvSpPr>
          <p:cNvPr id="4" name="Skaidrės numerio vietos rezervavimo ženklas 3"/>
          <p:cNvSpPr>
            <a:spLocks noGrp="1"/>
          </p:cNvSpPr>
          <p:nvPr>
            <p:ph type="sldNum" sz="quarter" idx="10"/>
          </p:nvPr>
        </p:nvSpPr>
        <p:spPr/>
        <p:txBody>
          <a:bodyPr/>
          <a:lstStyle/>
          <a:p>
            <a:fld id="{49A40411-5B31-436E-BDE0-52461E457E26}" type="slidenum">
              <a:rPr lang="en-GB" smtClean="0"/>
              <a:t>25</a:t>
            </a:fld>
            <a:endParaRPr lang="en-GB"/>
          </a:p>
        </p:txBody>
      </p:sp>
    </p:spTree>
    <p:extLst>
      <p:ext uri="{BB962C8B-B14F-4D97-AF65-F5344CB8AC3E}">
        <p14:creationId xmlns:p14="http://schemas.microsoft.com/office/powerpoint/2010/main" val="1478250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en-US" dirty="0" smtClean="0"/>
              <a:t>Expert groups are often said to be the backbone of external quality assurance. The</a:t>
            </a:r>
          </a:p>
          <a:p>
            <a:r>
              <a:rPr lang="en-US" dirty="0" smtClean="0"/>
              <a:t>interdependence between the quality of the procedure and the quality of the</a:t>
            </a:r>
          </a:p>
          <a:p>
            <a:r>
              <a:rPr lang="en-US" dirty="0" smtClean="0"/>
              <a:t>team members is obvious: however excellent the standards and procedures may</a:t>
            </a:r>
          </a:p>
          <a:p>
            <a:r>
              <a:rPr lang="en-US" dirty="0" smtClean="0"/>
              <a:t>be designed, if the experts are not acquainted with the application of these standards, the</a:t>
            </a:r>
          </a:p>
          <a:p>
            <a:r>
              <a:rPr lang="en-US" dirty="0" smtClean="0"/>
              <a:t>quality of the procedure may suffer considerably. </a:t>
            </a:r>
          </a:p>
          <a:p>
            <a:r>
              <a:rPr lang="en-US" dirty="0" smtClean="0"/>
              <a:t>The experts group</a:t>
            </a:r>
            <a:r>
              <a:rPr lang="en-US" baseline="0" dirty="0" smtClean="0"/>
              <a:t> analyses beforehand the self-evaluation report and other documents;</a:t>
            </a:r>
          </a:p>
          <a:p>
            <a:r>
              <a:rPr lang="en-US" baseline="0" dirty="0" smtClean="0"/>
              <a:t>identifies the issues to be looked into during the site visit and prepares questions for the site visit;</a:t>
            </a:r>
          </a:p>
          <a:p>
            <a:r>
              <a:rPr lang="en-US" baseline="0" dirty="0" smtClean="0"/>
              <a:t>takes part in the site visit according to the agreed agenda;</a:t>
            </a:r>
          </a:p>
          <a:p>
            <a:r>
              <a:rPr lang="en-US" baseline="0" dirty="0" smtClean="0"/>
              <a:t>may request additional information or documents that are necessary for evaluation of study </a:t>
            </a:r>
            <a:r>
              <a:rPr lang="en-US" baseline="0" dirty="0" err="1" smtClean="0"/>
              <a:t>programme</a:t>
            </a:r>
            <a:r>
              <a:rPr lang="en-US" baseline="0" dirty="0" smtClean="0"/>
              <a:t>;</a:t>
            </a:r>
          </a:p>
          <a:p>
            <a:r>
              <a:rPr lang="en-US" baseline="0" dirty="0" smtClean="0"/>
              <a:t>discusses the findings of the site visit;</a:t>
            </a:r>
          </a:p>
          <a:p>
            <a:r>
              <a:rPr lang="en-US" baseline="0" dirty="0" smtClean="0"/>
              <a:t>compiles the final report.</a:t>
            </a:r>
          </a:p>
          <a:p>
            <a:r>
              <a:rPr lang="en-US" dirty="0" smtClean="0"/>
              <a:t>The site visit consists of the following:</a:t>
            </a:r>
          </a:p>
          <a:p>
            <a:r>
              <a:rPr lang="en-US" dirty="0" smtClean="0"/>
              <a:t>1)	interviews with:</a:t>
            </a:r>
          </a:p>
          <a:p>
            <a:r>
              <a:rPr lang="en-US" dirty="0" smtClean="0"/>
              <a:t>-	the management staff of the institution or its unit;</a:t>
            </a:r>
          </a:p>
          <a:p>
            <a:r>
              <a:rPr lang="en-US" dirty="0" smtClean="0"/>
              <a:t>-	the self-evaluation group of the study </a:t>
            </a:r>
            <a:r>
              <a:rPr lang="en-US" dirty="0" err="1" smtClean="0"/>
              <a:t>programme</a:t>
            </a:r>
            <a:r>
              <a:rPr lang="en-US" dirty="0" smtClean="0"/>
              <a:t>;</a:t>
            </a:r>
          </a:p>
          <a:p>
            <a:r>
              <a:rPr lang="en-US" dirty="0" smtClean="0"/>
              <a:t>-	members of the teaching staff of the study </a:t>
            </a:r>
            <a:r>
              <a:rPr lang="en-US" dirty="0" err="1" smtClean="0"/>
              <a:t>programme</a:t>
            </a:r>
            <a:r>
              <a:rPr lang="en-US" dirty="0" smtClean="0"/>
              <a:t>;</a:t>
            </a:r>
          </a:p>
          <a:p>
            <a:r>
              <a:rPr lang="en-US" dirty="0" smtClean="0"/>
              <a:t>-	students;</a:t>
            </a:r>
          </a:p>
          <a:p>
            <a:r>
              <a:rPr lang="en-US" dirty="0" smtClean="0"/>
              <a:t>-	graduates;</a:t>
            </a:r>
          </a:p>
          <a:p>
            <a:r>
              <a:rPr lang="en-US" dirty="0" smtClean="0"/>
              <a:t>-	representatives of employers.</a:t>
            </a:r>
          </a:p>
          <a:p>
            <a:r>
              <a:rPr lang="en-US" dirty="0" smtClean="0"/>
              <a:t>2) the visit to the higher education institution's facilities (classrooms, laboratories, library etc.)</a:t>
            </a:r>
          </a:p>
          <a:p>
            <a:r>
              <a:rPr lang="en-US" dirty="0" smtClean="0"/>
              <a:t>3) the learning resources of the study </a:t>
            </a:r>
            <a:r>
              <a:rPr lang="en-US" dirty="0" err="1" smtClean="0"/>
              <a:t>programme</a:t>
            </a:r>
            <a:r>
              <a:rPr lang="en-US" dirty="0" smtClean="0"/>
              <a:t> (including digital ones), students’ term papers and final thesis, examination material, methodologies developed by the higher education institution and other documents;</a:t>
            </a:r>
          </a:p>
          <a:p>
            <a:r>
              <a:rPr lang="en-US" dirty="0" smtClean="0"/>
              <a:t>4) the observation of educational activities (lectures, seminars, practical training etc.).</a:t>
            </a:r>
          </a:p>
          <a:p>
            <a:endParaRPr lang="lt-LT" dirty="0"/>
          </a:p>
        </p:txBody>
      </p:sp>
      <p:sp>
        <p:nvSpPr>
          <p:cNvPr id="4" name="Skaidrės numerio vietos rezervavimo ženklas 3"/>
          <p:cNvSpPr>
            <a:spLocks noGrp="1"/>
          </p:cNvSpPr>
          <p:nvPr>
            <p:ph type="sldNum" sz="quarter" idx="10"/>
          </p:nvPr>
        </p:nvSpPr>
        <p:spPr/>
        <p:txBody>
          <a:bodyPr/>
          <a:lstStyle/>
          <a:p>
            <a:fld id="{49A40411-5B31-436E-BDE0-52461E457E26}" type="slidenum">
              <a:rPr lang="en-GB" smtClean="0"/>
              <a:t>4</a:t>
            </a:fld>
            <a:endParaRPr lang="en-GB"/>
          </a:p>
        </p:txBody>
      </p:sp>
    </p:spTree>
    <p:extLst>
      <p:ext uri="{BB962C8B-B14F-4D97-AF65-F5344CB8AC3E}">
        <p14:creationId xmlns:p14="http://schemas.microsoft.com/office/powerpoint/2010/main" val="2247396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en-US" dirty="0" smtClean="0"/>
              <a:t>The site visit has a number of key functions</a:t>
            </a:r>
            <a:endParaRPr lang="lt-LT" dirty="0"/>
          </a:p>
        </p:txBody>
      </p:sp>
      <p:sp>
        <p:nvSpPr>
          <p:cNvPr id="4" name="Skaidrės numerio vietos rezervavimo ženklas 3"/>
          <p:cNvSpPr>
            <a:spLocks noGrp="1"/>
          </p:cNvSpPr>
          <p:nvPr>
            <p:ph type="sldNum" sz="quarter" idx="10"/>
          </p:nvPr>
        </p:nvSpPr>
        <p:spPr/>
        <p:txBody>
          <a:bodyPr/>
          <a:lstStyle/>
          <a:p>
            <a:fld id="{49A40411-5B31-436E-BDE0-52461E457E26}" type="slidenum">
              <a:rPr lang="en-GB" smtClean="0"/>
              <a:t>5</a:t>
            </a:fld>
            <a:endParaRPr lang="en-GB"/>
          </a:p>
        </p:txBody>
      </p:sp>
    </p:spTree>
    <p:extLst>
      <p:ext uri="{BB962C8B-B14F-4D97-AF65-F5344CB8AC3E}">
        <p14:creationId xmlns:p14="http://schemas.microsoft.com/office/powerpoint/2010/main" val="1376169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en-US" dirty="0" smtClean="0"/>
              <a:t>All these sources should be used to verify the information presented before the site visit in the SER and provide a supplementary source of evidence with which to assess the HEI compliance with the set criteria.</a:t>
            </a:r>
          </a:p>
          <a:p>
            <a:endParaRPr lang="en-US" dirty="0" smtClean="0"/>
          </a:p>
          <a:p>
            <a:r>
              <a:rPr lang="en-US" dirty="0" smtClean="0"/>
              <a:t>The experts are responsible for identifying additional documents which are needed for fact and evidence based objective evaluation. Notes taken during the meetings of the site visit as well as final evaluation reports are prepared by the experts.</a:t>
            </a:r>
          </a:p>
          <a:p>
            <a:endParaRPr lang="en-US" dirty="0" smtClean="0"/>
          </a:p>
          <a:p>
            <a:r>
              <a:rPr lang="en-US" dirty="0" smtClean="0"/>
              <a:t>The site visit is conducted in English (usually with services of interpreter). The site visit concludes with a final de-briefing meeting involving the expert team members and staff of the HEI. The expert team outlines the opinion on the main positive aspects of the study </a:t>
            </a:r>
            <a:r>
              <a:rPr lang="en-US" dirty="0" err="1" smtClean="0"/>
              <a:t>programme</a:t>
            </a:r>
            <a:r>
              <a:rPr lang="en-US" dirty="0" smtClean="0"/>
              <a:t> and areas of improvement (strictly avoiding to identify the judgment on grading and on exact accreditation period).</a:t>
            </a:r>
          </a:p>
          <a:p>
            <a:endParaRPr lang="en-US" dirty="0" smtClean="0"/>
          </a:p>
          <a:p>
            <a:endParaRPr lang="lt-LT" dirty="0"/>
          </a:p>
        </p:txBody>
      </p:sp>
      <p:sp>
        <p:nvSpPr>
          <p:cNvPr id="4" name="Skaidrės numerio vietos rezervavimo ženklas 3"/>
          <p:cNvSpPr>
            <a:spLocks noGrp="1"/>
          </p:cNvSpPr>
          <p:nvPr>
            <p:ph type="sldNum" sz="quarter" idx="10"/>
          </p:nvPr>
        </p:nvSpPr>
        <p:spPr/>
        <p:txBody>
          <a:bodyPr/>
          <a:lstStyle/>
          <a:p>
            <a:fld id="{49A40411-5B31-436E-BDE0-52461E457E26}" type="slidenum">
              <a:rPr lang="en-GB" smtClean="0"/>
              <a:t>6</a:t>
            </a:fld>
            <a:endParaRPr lang="en-GB"/>
          </a:p>
        </p:txBody>
      </p:sp>
    </p:spTree>
    <p:extLst>
      <p:ext uri="{BB962C8B-B14F-4D97-AF65-F5344CB8AC3E}">
        <p14:creationId xmlns:p14="http://schemas.microsoft.com/office/powerpoint/2010/main" val="938062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en-US" dirty="0" smtClean="0"/>
              <a:t>Code of Ethics describes the values, principles and rules of conduct that are considered appropriate. </a:t>
            </a:r>
          </a:p>
          <a:p>
            <a:r>
              <a:rPr lang="en-US" dirty="0" smtClean="0"/>
              <a:t>Review team members should have knowledge in the field he/she is going to evaluate. All documents (HE system, methodologies, legal requirements, etc.) provided to the experts and should be studied carefully in order to prepare well for the evaluation task.</a:t>
            </a:r>
          </a:p>
          <a:p>
            <a:r>
              <a:rPr lang="en-US" dirty="0" smtClean="0"/>
              <a:t>Review team members should have ability to work in a team: effectively communicate with other team members to come to common conclusion; as well as communicate with HEI to open possibilities for their improvement. </a:t>
            </a:r>
          </a:p>
          <a:p>
            <a:endParaRPr lang="lt-LT" dirty="0"/>
          </a:p>
        </p:txBody>
      </p:sp>
      <p:sp>
        <p:nvSpPr>
          <p:cNvPr id="4" name="Skaidrės numerio vietos rezervavimo ženklas 3"/>
          <p:cNvSpPr>
            <a:spLocks noGrp="1"/>
          </p:cNvSpPr>
          <p:nvPr>
            <p:ph type="sldNum" sz="quarter" idx="10"/>
          </p:nvPr>
        </p:nvSpPr>
        <p:spPr/>
        <p:txBody>
          <a:bodyPr/>
          <a:lstStyle/>
          <a:p>
            <a:fld id="{49A40411-5B31-436E-BDE0-52461E457E26}" type="slidenum">
              <a:rPr lang="en-GB" smtClean="0"/>
              <a:t>8</a:t>
            </a:fld>
            <a:endParaRPr lang="en-GB"/>
          </a:p>
        </p:txBody>
      </p:sp>
    </p:spTree>
    <p:extLst>
      <p:ext uri="{BB962C8B-B14F-4D97-AF65-F5344CB8AC3E}">
        <p14:creationId xmlns:p14="http://schemas.microsoft.com/office/powerpoint/2010/main" val="13710802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en-US" dirty="0" smtClean="0"/>
              <a:t>The higher education institution must not influence the experts decision in anyway and any situations of possible influence should be eliminated (presents, participation in dinners of the experts group).</a:t>
            </a:r>
            <a:endParaRPr lang="lt-LT" dirty="0"/>
          </a:p>
        </p:txBody>
      </p:sp>
      <p:sp>
        <p:nvSpPr>
          <p:cNvPr id="4" name="Skaidrės numerio vietos rezervavimo ženklas 3"/>
          <p:cNvSpPr>
            <a:spLocks noGrp="1"/>
          </p:cNvSpPr>
          <p:nvPr>
            <p:ph type="sldNum" sz="quarter" idx="10"/>
          </p:nvPr>
        </p:nvSpPr>
        <p:spPr/>
        <p:txBody>
          <a:bodyPr/>
          <a:lstStyle/>
          <a:p>
            <a:fld id="{49A40411-5B31-436E-BDE0-52461E457E26}" type="slidenum">
              <a:rPr lang="en-GB" smtClean="0"/>
              <a:t>10</a:t>
            </a:fld>
            <a:endParaRPr lang="en-GB"/>
          </a:p>
        </p:txBody>
      </p:sp>
    </p:spTree>
    <p:extLst>
      <p:ext uri="{BB962C8B-B14F-4D97-AF65-F5344CB8AC3E}">
        <p14:creationId xmlns:p14="http://schemas.microsoft.com/office/powerpoint/2010/main" val="549894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pPr>
              <a:lnSpc>
                <a:spcPct val="115000"/>
              </a:lnSpc>
              <a:spcAft>
                <a:spcPts val="0"/>
              </a:spcAft>
            </a:pPr>
            <a:r>
              <a:rPr lang="en-GB" sz="1200" dirty="0" smtClean="0">
                <a:effectLst/>
                <a:latin typeface="Cambria"/>
                <a:ea typeface="Calibri"/>
                <a:cs typeface="Times New Roman"/>
              </a:rPr>
              <a:t>Lawfulness - Fully observe and comply with pertinent laws and other legal regulations.</a:t>
            </a:r>
            <a:endParaRPr lang="lt-LT" sz="1100" dirty="0" smtClean="0">
              <a:effectLst/>
              <a:latin typeface="+mn-lt"/>
              <a:ea typeface="Calibri"/>
              <a:cs typeface="Times New Roman"/>
            </a:endParaRPr>
          </a:p>
          <a:p>
            <a:pPr>
              <a:lnSpc>
                <a:spcPct val="115000"/>
              </a:lnSpc>
              <a:spcAft>
                <a:spcPts val="0"/>
              </a:spcAft>
            </a:pPr>
            <a:r>
              <a:rPr lang="en-GB" sz="1200" dirty="0" smtClean="0">
                <a:effectLst/>
                <a:latin typeface="Cambria"/>
                <a:ea typeface="Calibri"/>
                <a:cs typeface="Times New Roman"/>
              </a:rPr>
              <a:t>Transparency - Work pursuant to procedures, professional requirements and detailed guidelines, evaluation principles, as well as other internal rules. Members shall always be able to provide the reasons for their opinions.</a:t>
            </a:r>
            <a:endParaRPr lang="lt-LT" sz="1100" dirty="0" smtClean="0">
              <a:effectLst/>
              <a:latin typeface="+mn-lt"/>
              <a:ea typeface="Calibri"/>
              <a:cs typeface="Times New Roman"/>
            </a:endParaRPr>
          </a:p>
          <a:p>
            <a:pPr>
              <a:lnSpc>
                <a:spcPct val="115000"/>
              </a:lnSpc>
              <a:spcAft>
                <a:spcPts val="0"/>
              </a:spcAft>
            </a:pPr>
            <a:r>
              <a:rPr lang="en-GB" sz="1200" dirty="0" smtClean="0">
                <a:effectLst/>
                <a:latin typeface="Cambria"/>
                <a:ea typeface="Calibri"/>
                <a:cs typeface="Times New Roman"/>
              </a:rPr>
              <a:t>Accountability - Bear personal responsibility for their statements and opinions and can attest to their compliance with applicable legal regulations, internal rules and code of ethics.</a:t>
            </a:r>
            <a:endParaRPr lang="lt-LT" sz="1100" dirty="0" smtClean="0">
              <a:effectLst/>
              <a:latin typeface="+mn-lt"/>
              <a:ea typeface="Calibri"/>
              <a:cs typeface="Times New Roman"/>
            </a:endParaRPr>
          </a:p>
          <a:p>
            <a:pPr>
              <a:lnSpc>
                <a:spcPct val="115000"/>
              </a:lnSpc>
              <a:spcAft>
                <a:spcPts val="0"/>
              </a:spcAft>
            </a:pPr>
            <a:r>
              <a:rPr lang="en-GB" sz="1200" dirty="0" smtClean="0">
                <a:effectLst/>
                <a:latin typeface="Cambria"/>
                <a:ea typeface="Calibri"/>
                <a:cs typeface="Times New Roman"/>
              </a:rPr>
              <a:t>Accuracy - </a:t>
            </a:r>
            <a:r>
              <a:rPr lang="lt-LT" sz="1200" dirty="0" err="1" smtClean="0">
                <a:effectLst/>
                <a:latin typeface="Cambria"/>
                <a:ea typeface="Calibri"/>
                <a:cs typeface="Times New Roman"/>
              </a:rPr>
              <a:t>Evaluators</a:t>
            </a:r>
            <a:r>
              <a:rPr lang="lt-LT" sz="1200" dirty="0" smtClean="0">
                <a:effectLst/>
                <a:latin typeface="Cambria"/>
                <a:ea typeface="Calibri"/>
                <a:cs typeface="Times New Roman"/>
              </a:rPr>
              <a:t> </a:t>
            </a:r>
            <a:r>
              <a:rPr lang="lt-LT" sz="1200" dirty="0" err="1" smtClean="0">
                <a:effectLst/>
                <a:latin typeface="Cambria"/>
                <a:ea typeface="Calibri"/>
                <a:cs typeface="Times New Roman"/>
              </a:rPr>
              <a:t>shall</a:t>
            </a:r>
            <a:r>
              <a:rPr lang="lt-LT" sz="1200" dirty="0" smtClean="0">
                <a:effectLst/>
                <a:latin typeface="Cambria"/>
                <a:ea typeface="Calibri"/>
                <a:cs typeface="Times New Roman"/>
              </a:rPr>
              <a:t> </a:t>
            </a:r>
            <a:r>
              <a:rPr lang="lt-LT" sz="1200" dirty="0" err="1" smtClean="0">
                <a:effectLst/>
                <a:latin typeface="Cambria"/>
                <a:ea typeface="Calibri"/>
                <a:cs typeface="Times New Roman"/>
              </a:rPr>
              <a:t>conduct</a:t>
            </a:r>
            <a:r>
              <a:rPr lang="lt-LT" sz="1200" dirty="0" smtClean="0">
                <a:effectLst/>
                <a:latin typeface="Cambria"/>
                <a:ea typeface="Calibri"/>
                <a:cs typeface="Times New Roman"/>
              </a:rPr>
              <a:t> </a:t>
            </a:r>
            <a:r>
              <a:rPr lang="lt-LT" sz="1200" dirty="0" err="1" smtClean="0">
                <a:effectLst/>
                <a:latin typeface="Cambria"/>
                <a:ea typeface="Calibri"/>
                <a:cs typeface="Times New Roman"/>
              </a:rPr>
              <a:t>their</a:t>
            </a:r>
            <a:r>
              <a:rPr lang="lt-LT" sz="1200" dirty="0" smtClean="0">
                <a:effectLst/>
                <a:latin typeface="Cambria"/>
                <a:ea typeface="Calibri"/>
                <a:cs typeface="Times New Roman"/>
              </a:rPr>
              <a:t> </a:t>
            </a:r>
            <a:r>
              <a:rPr lang="lt-LT" sz="1200" dirty="0" err="1" smtClean="0">
                <a:effectLst/>
                <a:latin typeface="Cambria"/>
                <a:ea typeface="Calibri"/>
                <a:cs typeface="Times New Roman"/>
              </a:rPr>
              <a:t>activities</a:t>
            </a:r>
            <a:r>
              <a:rPr lang="lt-LT" sz="1200" dirty="0" smtClean="0">
                <a:effectLst/>
                <a:latin typeface="Cambria"/>
                <a:ea typeface="Calibri"/>
                <a:cs typeface="Times New Roman"/>
              </a:rPr>
              <a:t> </a:t>
            </a:r>
            <a:r>
              <a:rPr lang="lt-LT" sz="1200" dirty="0" err="1" smtClean="0">
                <a:effectLst/>
                <a:latin typeface="Cambria"/>
                <a:ea typeface="Calibri"/>
                <a:cs typeface="Times New Roman"/>
              </a:rPr>
              <a:t>based</a:t>
            </a:r>
            <a:r>
              <a:rPr lang="lt-LT" sz="1200" dirty="0" smtClean="0">
                <a:effectLst/>
                <a:latin typeface="Cambria"/>
                <a:ea typeface="Calibri"/>
                <a:cs typeface="Times New Roman"/>
              </a:rPr>
              <a:t> </a:t>
            </a:r>
            <a:r>
              <a:rPr lang="lt-LT" sz="1200" dirty="0" err="1" smtClean="0">
                <a:effectLst/>
                <a:latin typeface="Cambria"/>
                <a:ea typeface="Calibri"/>
                <a:cs typeface="Times New Roman"/>
              </a:rPr>
              <a:t>solely</a:t>
            </a:r>
            <a:r>
              <a:rPr lang="lt-LT" sz="1200" dirty="0" smtClean="0">
                <a:effectLst/>
                <a:latin typeface="Cambria"/>
                <a:ea typeface="Calibri"/>
                <a:cs typeface="Times New Roman"/>
              </a:rPr>
              <a:t> </a:t>
            </a:r>
            <a:r>
              <a:rPr lang="lt-LT" sz="1200" dirty="0" err="1" smtClean="0">
                <a:effectLst/>
                <a:latin typeface="Cambria"/>
                <a:ea typeface="Calibri"/>
                <a:cs typeface="Times New Roman"/>
              </a:rPr>
              <a:t>on</a:t>
            </a:r>
            <a:r>
              <a:rPr lang="lt-LT" sz="1200" dirty="0" smtClean="0">
                <a:effectLst/>
                <a:latin typeface="Cambria"/>
                <a:ea typeface="Calibri"/>
                <a:cs typeface="Times New Roman"/>
              </a:rPr>
              <a:t> </a:t>
            </a:r>
            <a:r>
              <a:rPr lang="lt-LT" sz="1200" dirty="0" err="1" smtClean="0">
                <a:effectLst/>
                <a:latin typeface="Cambria"/>
                <a:ea typeface="Calibri"/>
                <a:cs typeface="Times New Roman"/>
              </a:rPr>
              <a:t>precision</a:t>
            </a:r>
            <a:r>
              <a:rPr lang="lt-LT" sz="1200" dirty="0" smtClean="0">
                <a:effectLst/>
                <a:latin typeface="Cambria"/>
                <a:ea typeface="Calibri"/>
                <a:cs typeface="Times New Roman"/>
              </a:rPr>
              <a:t> </a:t>
            </a:r>
            <a:r>
              <a:rPr lang="lt-LT" sz="1200" dirty="0" err="1" smtClean="0">
                <a:effectLst/>
                <a:latin typeface="Cambria"/>
                <a:ea typeface="Calibri"/>
                <a:cs typeface="Times New Roman"/>
              </a:rPr>
              <a:t>and</a:t>
            </a:r>
            <a:r>
              <a:rPr lang="lt-LT" sz="1200" dirty="0" smtClean="0">
                <a:effectLst/>
                <a:latin typeface="Cambria"/>
                <a:ea typeface="Calibri"/>
                <a:cs typeface="Times New Roman"/>
              </a:rPr>
              <a:t> </a:t>
            </a:r>
            <a:r>
              <a:rPr lang="lt-LT" sz="1200" dirty="0" err="1" smtClean="0">
                <a:effectLst/>
                <a:latin typeface="Cambria"/>
                <a:ea typeface="Calibri"/>
                <a:cs typeface="Times New Roman"/>
              </a:rPr>
              <a:t>technical</a:t>
            </a:r>
            <a:r>
              <a:rPr lang="lt-LT" sz="1200" dirty="0" smtClean="0">
                <a:effectLst/>
                <a:latin typeface="Cambria"/>
                <a:ea typeface="Calibri"/>
                <a:cs typeface="Times New Roman"/>
              </a:rPr>
              <a:t> </a:t>
            </a:r>
            <a:r>
              <a:rPr lang="lt-LT" sz="1200" dirty="0" err="1" smtClean="0">
                <a:effectLst/>
                <a:latin typeface="Cambria"/>
                <a:ea typeface="Calibri"/>
                <a:cs typeface="Times New Roman"/>
              </a:rPr>
              <a:t>accuracy</a:t>
            </a:r>
            <a:r>
              <a:rPr lang="lt-LT" sz="1200" dirty="0" smtClean="0">
                <a:effectLst/>
                <a:latin typeface="Cambria"/>
                <a:ea typeface="Calibri"/>
                <a:cs typeface="Times New Roman"/>
              </a:rPr>
              <a:t>, </a:t>
            </a:r>
            <a:r>
              <a:rPr lang="lt-LT" sz="1200" dirty="0" err="1" smtClean="0">
                <a:effectLst/>
                <a:latin typeface="Cambria"/>
                <a:ea typeface="Calibri"/>
                <a:cs typeface="Times New Roman"/>
              </a:rPr>
              <a:t>without</a:t>
            </a:r>
            <a:r>
              <a:rPr lang="lt-LT" sz="1200" dirty="0" smtClean="0">
                <a:effectLst/>
                <a:latin typeface="Cambria"/>
                <a:ea typeface="Calibri"/>
                <a:cs typeface="Times New Roman"/>
              </a:rPr>
              <a:t> </a:t>
            </a:r>
            <a:r>
              <a:rPr lang="lt-LT" sz="1200" dirty="0" err="1" smtClean="0">
                <a:effectLst/>
                <a:latin typeface="Cambria"/>
                <a:ea typeface="Calibri"/>
                <a:cs typeface="Times New Roman"/>
              </a:rPr>
              <a:t>discrimination</a:t>
            </a:r>
            <a:r>
              <a:rPr lang="lt-LT" sz="1200" dirty="0" smtClean="0">
                <a:effectLst/>
                <a:latin typeface="Cambria"/>
                <a:ea typeface="Calibri"/>
                <a:cs typeface="Times New Roman"/>
              </a:rPr>
              <a:t> </a:t>
            </a:r>
            <a:r>
              <a:rPr lang="lt-LT" sz="1200" dirty="0" err="1" smtClean="0">
                <a:effectLst/>
                <a:latin typeface="Cambria"/>
                <a:ea typeface="Calibri"/>
                <a:cs typeface="Times New Roman"/>
              </a:rPr>
              <a:t>based</a:t>
            </a:r>
            <a:r>
              <a:rPr lang="lt-LT" sz="1200" dirty="0" smtClean="0">
                <a:effectLst/>
                <a:latin typeface="Cambria"/>
                <a:ea typeface="Calibri"/>
                <a:cs typeface="Times New Roman"/>
              </a:rPr>
              <a:t> </a:t>
            </a:r>
            <a:r>
              <a:rPr lang="lt-LT" sz="1200" dirty="0" err="1" smtClean="0">
                <a:effectLst/>
                <a:latin typeface="Cambria"/>
                <a:ea typeface="Calibri"/>
                <a:cs typeface="Times New Roman"/>
              </a:rPr>
              <a:t>on</a:t>
            </a:r>
            <a:r>
              <a:rPr lang="lt-LT" sz="1200" dirty="0" smtClean="0">
                <a:effectLst/>
                <a:latin typeface="Cambria"/>
                <a:ea typeface="Calibri"/>
                <a:cs typeface="Times New Roman"/>
              </a:rPr>
              <a:t> </a:t>
            </a:r>
            <a:r>
              <a:rPr lang="lt-LT" sz="1200" dirty="0" err="1" smtClean="0">
                <a:effectLst/>
                <a:latin typeface="Cambria"/>
                <a:ea typeface="Calibri"/>
                <a:cs typeface="Times New Roman"/>
              </a:rPr>
              <a:t>scientifically</a:t>
            </a:r>
            <a:r>
              <a:rPr lang="lt-LT" sz="1200" dirty="0" smtClean="0">
                <a:effectLst/>
                <a:latin typeface="Cambria"/>
                <a:ea typeface="Calibri"/>
                <a:cs typeface="Times New Roman"/>
              </a:rPr>
              <a:t> </a:t>
            </a:r>
            <a:r>
              <a:rPr lang="lt-LT" sz="1200" dirty="0" err="1" smtClean="0">
                <a:effectLst/>
                <a:latin typeface="Cambria"/>
                <a:ea typeface="Calibri"/>
                <a:cs typeface="Times New Roman"/>
              </a:rPr>
              <a:t>irrelevant</a:t>
            </a:r>
            <a:r>
              <a:rPr lang="lt-LT" sz="1200" dirty="0" smtClean="0">
                <a:effectLst/>
                <a:latin typeface="Cambria"/>
                <a:ea typeface="Calibri"/>
                <a:cs typeface="Times New Roman"/>
              </a:rPr>
              <a:t> </a:t>
            </a:r>
            <a:r>
              <a:rPr lang="lt-LT" sz="1200" dirty="0" err="1" smtClean="0">
                <a:effectLst/>
                <a:latin typeface="Cambria"/>
                <a:ea typeface="Calibri"/>
                <a:cs typeface="Times New Roman"/>
              </a:rPr>
              <a:t>factors</a:t>
            </a:r>
            <a:r>
              <a:rPr lang="lt-LT" sz="1200" dirty="0" smtClean="0">
                <a:effectLst/>
                <a:latin typeface="Cambria"/>
                <a:ea typeface="Calibri"/>
                <a:cs typeface="Times New Roman"/>
              </a:rPr>
              <a:t> </a:t>
            </a:r>
            <a:r>
              <a:rPr lang="lt-LT" sz="1200" dirty="0" err="1" smtClean="0">
                <a:effectLst/>
                <a:latin typeface="Cambria"/>
                <a:ea typeface="Calibri"/>
                <a:cs typeface="Times New Roman"/>
              </a:rPr>
              <a:t>such</a:t>
            </a:r>
            <a:r>
              <a:rPr lang="lt-LT" sz="1200" dirty="0" smtClean="0">
                <a:effectLst/>
                <a:latin typeface="Cambria"/>
                <a:ea typeface="Calibri"/>
                <a:cs typeface="Times New Roman"/>
              </a:rPr>
              <a:t> </a:t>
            </a:r>
            <a:r>
              <a:rPr lang="lt-LT" sz="1200" dirty="0" err="1" smtClean="0">
                <a:effectLst/>
                <a:latin typeface="Cambria"/>
                <a:ea typeface="Calibri"/>
                <a:cs typeface="Times New Roman"/>
              </a:rPr>
              <a:t>as</a:t>
            </a:r>
            <a:r>
              <a:rPr lang="lt-LT" sz="1200" dirty="0" smtClean="0">
                <a:effectLst/>
                <a:latin typeface="Cambria"/>
                <a:ea typeface="Calibri"/>
                <a:cs typeface="Times New Roman"/>
              </a:rPr>
              <a:t> </a:t>
            </a:r>
            <a:r>
              <a:rPr lang="lt-LT" sz="1200" dirty="0" err="1" smtClean="0">
                <a:effectLst/>
                <a:latin typeface="Cambria"/>
                <a:ea typeface="Calibri"/>
                <a:cs typeface="Times New Roman"/>
              </a:rPr>
              <a:t>age</a:t>
            </a:r>
            <a:r>
              <a:rPr lang="lt-LT" sz="1200" dirty="0" smtClean="0">
                <a:effectLst/>
                <a:latin typeface="Cambria"/>
                <a:ea typeface="Calibri"/>
                <a:cs typeface="Times New Roman"/>
              </a:rPr>
              <a:t>, </a:t>
            </a:r>
            <a:r>
              <a:rPr lang="lt-LT" sz="1200" dirty="0" err="1" smtClean="0">
                <a:effectLst/>
                <a:latin typeface="Cambria"/>
                <a:ea typeface="Calibri"/>
                <a:cs typeface="Times New Roman"/>
              </a:rPr>
              <a:t>gender</a:t>
            </a:r>
            <a:r>
              <a:rPr lang="lt-LT" sz="1200" dirty="0" smtClean="0">
                <a:effectLst/>
                <a:latin typeface="Cambria"/>
                <a:ea typeface="Calibri"/>
                <a:cs typeface="Times New Roman"/>
              </a:rPr>
              <a:t>, </a:t>
            </a:r>
            <a:r>
              <a:rPr lang="lt-LT" sz="1200" dirty="0" err="1" smtClean="0">
                <a:effectLst/>
                <a:latin typeface="Cambria"/>
                <a:ea typeface="Calibri"/>
                <a:cs typeface="Times New Roman"/>
              </a:rPr>
              <a:t>language</a:t>
            </a:r>
            <a:r>
              <a:rPr lang="lt-LT" sz="1200" dirty="0" smtClean="0">
                <a:effectLst/>
                <a:latin typeface="Cambria"/>
                <a:ea typeface="Calibri"/>
                <a:cs typeface="Times New Roman"/>
              </a:rPr>
              <a:t>, </a:t>
            </a:r>
            <a:r>
              <a:rPr lang="lt-LT" sz="1200" dirty="0" err="1" smtClean="0">
                <a:effectLst/>
                <a:latin typeface="Cambria"/>
                <a:ea typeface="Calibri"/>
                <a:cs typeface="Times New Roman"/>
              </a:rPr>
              <a:t>ethnicity</a:t>
            </a:r>
            <a:r>
              <a:rPr lang="lt-LT" sz="1200" dirty="0" smtClean="0">
                <a:effectLst/>
                <a:latin typeface="Cambria"/>
                <a:ea typeface="Calibri"/>
                <a:cs typeface="Times New Roman"/>
              </a:rPr>
              <a:t> </a:t>
            </a:r>
            <a:r>
              <a:rPr lang="lt-LT" sz="1200" dirty="0" err="1" smtClean="0">
                <a:effectLst/>
                <a:latin typeface="Cambria"/>
                <a:ea typeface="Calibri"/>
                <a:cs typeface="Times New Roman"/>
              </a:rPr>
              <a:t>or</a:t>
            </a:r>
            <a:r>
              <a:rPr lang="lt-LT" sz="1200" dirty="0" smtClean="0">
                <a:effectLst/>
                <a:latin typeface="Cambria"/>
                <a:ea typeface="Calibri"/>
                <a:cs typeface="Times New Roman"/>
              </a:rPr>
              <a:t> </a:t>
            </a:r>
            <a:r>
              <a:rPr lang="lt-LT" sz="1200" dirty="0" err="1" smtClean="0">
                <a:effectLst/>
                <a:latin typeface="Cambria"/>
                <a:ea typeface="Calibri"/>
                <a:cs typeface="Times New Roman"/>
              </a:rPr>
              <a:t>religion</a:t>
            </a:r>
            <a:r>
              <a:rPr lang="lt-LT" sz="1200" dirty="0" smtClean="0">
                <a:effectLst/>
                <a:latin typeface="Cambria"/>
                <a:ea typeface="Calibri"/>
                <a:cs typeface="Times New Roman"/>
              </a:rPr>
              <a:t>, </a:t>
            </a:r>
            <a:r>
              <a:rPr lang="lt-LT" sz="1200" dirty="0" err="1" smtClean="0">
                <a:effectLst/>
                <a:latin typeface="Cambria"/>
                <a:ea typeface="Calibri"/>
                <a:cs typeface="Times New Roman"/>
              </a:rPr>
              <a:t>and</a:t>
            </a:r>
            <a:r>
              <a:rPr lang="lt-LT" sz="1200" dirty="0" smtClean="0">
                <a:effectLst/>
                <a:latin typeface="Cambria"/>
                <a:ea typeface="Calibri"/>
                <a:cs typeface="Times New Roman"/>
              </a:rPr>
              <a:t> </a:t>
            </a:r>
            <a:r>
              <a:rPr lang="lt-LT" sz="1200" dirty="0" err="1" smtClean="0">
                <a:effectLst/>
                <a:latin typeface="Cambria"/>
                <a:ea typeface="Calibri"/>
                <a:cs typeface="Times New Roman"/>
              </a:rPr>
              <a:t>without</a:t>
            </a:r>
            <a:r>
              <a:rPr lang="lt-LT" sz="1200" dirty="0" smtClean="0">
                <a:effectLst/>
                <a:latin typeface="Cambria"/>
                <a:ea typeface="Calibri"/>
                <a:cs typeface="Times New Roman"/>
              </a:rPr>
              <a:t> </a:t>
            </a:r>
            <a:r>
              <a:rPr lang="lt-LT" sz="1200" dirty="0" err="1" smtClean="0">
                <a:effectLst/>
                <a:latin typeface="Cambria"/>
                <a:ea typeface="Calibri"/>
                <a:cs typeface="Times New Roman"/>
              </a:rPr>
              <a:t>considering</a:t>
            </a:r>
            <a:r>
              <a:rPr lang="lt-LT" sz="1200" dirty="0" smtClean="0">
                <a:effectLst/>
                <a:latin typeface="Cambria"/>
                <a:ea typeface="Calibri"/>
                <a:cs typeface="Times New Roman"/>
              </a:rPr>
              <a:t> </a:t>
            </a:r>
            <a:r>
              <a:rPr lang="lt-LT" sz="1200" dirty="0" err="1" smtClean="0">
                <a:effectLst/>
                <a:latin typeface="Cambria"/>
                <a:ea typeface="Calibri"/>
                <a:cs typeface="Times New Roman"/>
              </a:rPr>
              <a:t>prior</a:t>
            </a:r>
            <a:r>
              <a:rPr lang="lt-LT" sz="1200" dirty="0" smtClean="0">
                <a:effectLst/>
                <a:latin typeface="Cambria"/>
                <a:ea typeface="Calibri"/>
                <a:cs typeface="Times New Roman"/>
              </a:rPr>
              <a:t> </a:t>
            </a:r>
            <a:r>
              <a:rPr lang="lt-LT" sz="1200" dirty="0" err="1" smtClean="0">
                <a:effectLst/>
                <a:latin typeface="Cambria"/>
                <a:ea typeface="Calibri"/>
                <a:cs typeface="Times New Roman"/>
              </a:rPr>
              <a:t>judgements</a:t>
            </a:r>
            <a:r>
              <a:rPr lang="lt-LT" sz="1200" dirty="0" smtClean="0">
                <a:effectLst/>
                <a:latin typeface="Cambria"/>
                <a:ea typeface="Calibri"/>
                <a:cs typeface="Times New Roman"/>
              </a:rPr>
              <a:t> </a:t>
            </a:r>
            <a:r>
              <a:rPr lang="lt-LT" sz="1200" dirty="0" err="1" smtClean="0">
                <a:effectLst/>
                <a:latin typeface="Cambria"/>
                <a:ea typeface="Calibri"/>
                <a:cs typeface="Times New Roman"/>
              </a:rPr>
              <a:t>of</a:t>
            </a:r>
            <a:r>
              <a:rPr lang="lt-LT" sz="1200" dirty="0" smtClean="0">
                <a:effectLst/>
                <a:latin typeface="Cambria"/>
                <a:ea typeface="Calibri"/>
                <a:cs typeface="Times New Roman"/>
              </a:rPr>
              <a:t> </a:t>
            </a:r>
            <a:r>
              <a:rPr lang="lt-LT" sz="1200" dirty="0" err="1" smtClean="0">
                <a:effectLst/>
                <a:latin typeface="Cambria"/>
                <a:ea typeface="Calibri"/>
                <a:cs typeface="Times New Roman"/>
              </a:rPr>
              <a:t>value</a:t>
            </a:r>
            <a:r>
              <a:rPr lang="lt-LT" sz="1200" dirty="0" smtClean="0">
                <a:effectLst/>
                <a:latin typeface="Cambria"/>
                <a:ea typeface="Calibri"/>
                <a:cs typeface="Times New Roman"/>
              </a:rPr>
              <a:t>.</a:t>
            </a:r>
            <a:endParaRPr lang="lt-LT" sz="1100" dirty="0" smtClean="0">
              <a:effectLst/>
              <a:latin typeface="+mn-lt"/>
              <a:ea typeface="Calibri"/>
              <a:cs typeface="Times New Roman"/>
            </a:endParaRPr>
          </a:p>
          <a:p>
            <a:r>
              <a:rPr lang="en-US" dirty="0" smtClean="0"/>
              <a:t>Respect for the participants of the evaluation - During an evaluation, an expert shall act with good grace, as a professional, shall not abuse his/her functions of an expert and shall not use any financial, psychological or any other pressure. An expert shall treat the participants of the evaluation as persons capable of taking responsibility for their actions therefore, when referring to the strengths and weaknesses of the study </a:t>
            </a:r>
            <a:r>
              <a:rPr lang="en-US" dirty="0" err="1" smtClean="0"/>
              <a:t>programme</a:t>
            </a:r>
            <a:r>
              <a:rPr lang="en-US" dirty="0" smtClean="0"/>
              <a:t>, an expert shall refrain from advice on what, in his opinion, could lead to the best solutions.</a:t>
            </a:r>
          </a:p>
          <a:p>
            <a:r>
              <a:rPr lang="en-US" dirty="0" smtClean="0"/>
              <a:t>Impartiality - In evaluating a study </a:t>
            </a:r>
            <a:r>
              <a:rPr lang="en-US" dirty="0" err="1" smtClean="0"/>
              <a:t>programme</a:t>
            </a:r>
            <a:r>
              <a:rPr lang="en-US" dirty="0" smtClean="0"/>
              <a:t>, an expert shall act as an</a:t>
            </a:r>
          </a:p>
          <a:p>
            <a:r>
              <a:rPr lang="en-US" dirty="0" smtClean="0"/>
              <a:t>independent person, shall not represent any institution or any interests and shall rely on his/her own</a:t>
            </a:r>
          </a:p>
          <a:p>
            <a:r>
              <a:rPr lang="en-US" dirty="0" smtClean="0"/>
              <a:t>competence.</a:t>
            </a:r>
          </a:p>
          <a:p>
            <a:endParaRPr lang="en-US" dirty="0" smtClean="0"/>
          </a:p>
          <a:p>
            <a:endParaRPr lang="lt-LT" dirty="0"/>
          </a:p>
        </p:txBody>
      </p:sp>
      <p:sp>
        <p:nvSpPr>
          <p:cNvPr id="4" name="Skaidrės numerio vietos rezervavimo ženklas 3"/>
          <p:cNvSpPr>
            <a:spLocks noGrp="1"/>
          </p:cNvSpPr>
          <p:nvPr>
            <p:ph type="sldNum" sz="quarter" idx="10"/>
          </p:nvPr>
        </p:nvSpPr>
        <p:spPr/>
        <p:txBody>
          <a:bodyPr/>
          <a:lstStyle/>
          <a:p>
            <a:fld id="{49A40411-5B31-436E-BDE0-52461E457E26}" type="slidenum">
              <a:rPr lang="en-GB" smtClean="0"/>
              <a:t>13</a:t>
            </a:fld>
            <a:endParaRPr lang="en-GB"/>
          </a:p>
        </p:txBody>
      </p:sp>
    </p:spTree>
    <p:extLst>
      <p:ext uri="{BB962C8B-B14F-4D97-AF65-F5344CB8AC3E}">
        <p14:creationId xmlns:p14="http://schemas.microsoft.com/office/powerpoint/2010/main" val="21787930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v-LV" sz="1200" kern="1200" dirty="0" smtClean="0">
                <a:solidFill>
                  <a:schemeClr val="tx1"/>
                </a:solidFill>
                <a:effectLst/>
                <a:latin typeface="+mn-lt"/>
                <a:ea typeface="+mn-ea"/>
                <a:cs typeface="+mn-cs"/>
              </a:rPr>
              <a:t>If the expert declares a potential conflict of interests in the declaration, ANO shall take one of the following decisions:</a:t>
            </a:r>
            <a:endParaRPr lang="lt-LT" sz="1200" kern="1200" dirty="0" smtClean="0">
              <a:solidFill>
                <a:schemeClr val="tx1"/>
              </a:solidFill>
              <a:effectLst/>
              <a:latin typeface="+mn-lt"/>
              <a:ea typeface="+mn-ea"/>
              <a:cs typeface="+mn-cs"/>
            </a:endParaRPr>
          </a:p>
          <a:p>
            <a:pPr lvl="0"/>
            <a:r>
              <a:rPr lang="lv-LV" sz="1200" kern="1200" dirty="0" smtClean="0">
                <a:solidFill>
                  <a:schemeClr val="tx1"/>
                </a:solidFill>
                <a:effectLst/>
                <a:latin typeface="+mn-lt"/>
                <a:ea typeface="+mn-ea"/>
                <a:cs typeface="+mn-cs"/>
              </a:rPr>
              <a:t>remove the expert and replace him by another expert;</a:t>
            </a:r>
            <a:endParaRPr lang="lt-LT" sz="1200" kern="1200" dirty="0" smtClean="0">
              <a:solidFill>
                <a:schemeClr val="tx1"/>
              </a:solidFill>
              <a:effectLst/>
              <a:latin typeface="+mn-lt"/>
              <a:ea typeface="+mn-ea"/>
              <a:cs typeface="+mn-cs"/>
            </a:endParaRPr>
          </a:p>
          <a:p>
            <a:pPr lvl="0"/>
            <a:r>
              <a:rPr lang="lv-LV" sz="1200" kern="1200" dirty="0" smtClean="0">
                <a:solidFill>
                  <a:schemeClr val="tx1"/>
                </a:solidFill>
                <a:effectLst/>
                <a:latin typeface="+mn-lt"/>
                <a:ea typeface="+mn-ea"/>
                <a:cs typeface="+mn-cs"/>
              </a:rPr>
              <a:t>remove the expert from the part of the task in relation of which the expert has declared a potential conflict of interests, retaining a possibility to participate in execution of the part of the task as an observer;</a:t>
            </a:r>
            <a:endParaRPr lang="lt-LT" sz="1200" kern="1200" dirty="0" smtClean="0">
              <a:solidFill>
                <a:schemeClr val="tx1"/>
              </a:solidFill>
              <a:effectLst/>
              <a:latin typeface="+mn-lt"/>
              <a:ea typeface="+mn-ea"/>
              <a:cs typeface="+mn-cs"/>
            </a:endParaRPr>
          </a:p>
          <a:p>
            <a:pPr lvl="0"/>
            <a:r>
              <a:rPr lang="lv-LV" sz="1200" kern="1200" dirty="0" smtClean="0">
                <a:solidFill>
                  <a:schemeClr val="tx1"/>
                </a:solidFill>
                <a:effectLst/>
                <a:latin typeface="+mn-lt"/>
                <a:ea typeface="+mn-ea"/>
                <a:cs typeface="+mn-cs"/>
              </a:rPr>
              <a:t>do not remove the expert from execution of the task if, in ANO’s opinion, the declared conflict of interests will have no substantial impact on the performance of the task.</a:t>
            </a:r>
            <a:endParaRPr lang="lt-LT" sz="1200" kern="1200" dirty="0">
              <a:solidFill>
                <a:schemeClr val="tx1"/>
              </a:solidFill>
              <a:effectLst/>
              <a:latin typeface="+mn-lt"/>
              <a:ea typeface="+mn-ea"/>
              <a:cs typeface="+mn-cs"/>
            </a:endParaRPr>
          </a:p>
        </p:txBody>
      </p:sp>
      <p:sp>
        <p:nvSpPr>
          <p:cNvPr id="4" name="Skaidrės numerio vietos rezervavimo ženklas 3"/>
          <p:cNvSpPr>
            <a:spLocks noGrp="1"/>
          </p:cNvSpPr>
          <p:nvPr>
            <p:ph type="sldNum" sz="quarter" idx="10"/>
          </p:nvPr>
        </p:nvSpPr>
        <p:spPr/>
        <p:txBody>
          <a:bodyPr/>
          <a:lstStyle/>
          <a:p>
            <a:fld id="{49A40411-5B31-436E-BDE0-52461E457E26}" type="slidenum">
              <a:rPr lang="en-GB" smtClean="0"/>
              <a:t>14</a:t>
            </a:fld>
            <a:endParaRPr lang="en-GB"/>
          </a:p>
        </p:txBody>
      </p:sp>
    </p:spTree>
    <p:extLst>
      <p:ext uri="{BB962C8B-B14F-4D97-AF65-F5344CB8AC3E}">
        <p14:creationId xmlns:p14="http://schemas.microsoft.com/office/powerpoint/2010/main" val="9146806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en-US" dirty="0" smtClean="0"/>
              <a:t>Each member of the expert team is expected to actively contribute to the work. Therefore, experts are advised to carefully consider their workload before accepting the assignment. </a:t>
            </a:r>
          </a:p>
          <a:p>
            <a:endParaRPr lang="lt-LT" dirty="0"/>
          </a:p>
        </p:txBody>
      </p:sp>
      <p:sp>
        <p:nvSpPr>
          <p:cNvPr id="4" name="Skaidrės numerio vietos rezervavimo ženklas 3"/>
          <p:cNvSpPr>
            <a:spLocks noGrp="1"/>
          </p:cNvSpPr>
          <p:nvPr>
            <p:ph type="sldNum" sz="quarter" idx="10"/>
          </p:nvPr>
        </p:nvSpPr>
        <p:spPr/>
        <p:txBody>
          <a:bodyPr/>
          <a:lstStyle/>
          <a:p>
            <a:fld id="{49A40411-5B31-436E-BDE0-52461E457E26}" type="slidenum">
              <a:rPr lang="en-GB" smtClean="0"/>
              <a:t>17</a:t>
            </a:fld>
            <a:endParaRPr lang="en-GB"/>
          </a:p>
        </p:txBody>
      </p:sp>
    </p:spTree>
    <p:extLst>
      <p:ext uri="{BB962C8B-B14F-4D97-AF65-F5344CB8AC3E}">
        <p14:creationId xmlns:p14="http://schemas.microsoft.com/office/powerpoint/2010/main" val="1792063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8D86A7B-CF82-4D89-BA3F-4FB7239CB30F}" type="datetimeFigureOut">
              <a:rPr lang="en-GB" smtClean="0"/>
              <a:t>03/09/2019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1323850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8D86A7B-CF82-4D89-BA3F-4FB7239CB30F}" type="datetimeFigureOut">
              <a:rPr lang="en-GB" smtClean="0"/>
              <a:t>03/09/2019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2742042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8D86A7B-CF82-4D89-BA3F-4FB7239CB30F}" type="datetimeFigureOut">
              <a:rPr lang="en-GB" smtClean="0"/>
              <a:t>03/09/2019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23976791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Antraštė 1"/>
          <p:cNvSpPr>
            <a:spLocks noGrp="1"/>
          </p:cNvSpPr>
          <p:nvPr>
            <p:ph type="ctrTitle"/>
          </p:nvPr>
        </p:nvSpPr>
        <p:spPr>
          <a:xfrm>
            <a:off x="914400" y="2130426"/>
            <a:ext cx="10363200" cy="1470025"/>
          </a:xfrm>
        </p:spPr>
        <p:txBody>
          <a:bodyPr/>
          <a:lstStyle/>
          <a:p>
            <a:r>
              <a:rPr lang="lt-LT" smtClean="0"/>
              <a:t>Spustelėję redag. ruoš. pavad. stilių</a:t>
            </a:r>
            <a:endParaRPr lang="lt-LT"/>
          </a:p>
        </p:txBody>
      </p:sp>
      <p:sp>
        <p:nvSpPr>
          <p:cNvPr id="3" name="Antrinis pavadinimas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smtClean="0"/>
              <a:t>Spustelėję redag. ruoš. paantrš. stilių</a:t>
            </a:r>
            <a:endParaRPr lang="lt-LT"/>
          </a:p>
        </p:txBody>
      </p:sp>
      <p:sp>
        <p:nvSpPr>
          <p:cNvPr id="4" name="Datos vietos rezervavimo ženklas 3"/>
          <p:cNvSpPr>
            <a:spLocks noGrp="1"/>
          </p:cNvSpPr>
          <p:nvPr>
            <p:ph type="dt" sz="half" idx="10"/>
          </p:nvPr>
        </p:nvSpPr>
        <p:spPr/>
        <p:txBody>
          <a:bodyPr/>
          <a:lstStyle/>
          <a:p>
            <a:fld id="{18A42F4D-3DC4-479F-A90C-1CD386B96287}" type="datetimeFigureOut">
              <a:rPr lang="lt-LT" smtClean="0">
                <a:solidFill>
                  <a:prstClr val="black">
                    <a:tint val="75000"/>
                  </a:prstClr>
                </a:solidFill>
              </a:rPr>
              <a:pPr/>
              <a:t>2019-09-03</a:t>
            </a:fld>
            <a:endParaRPr lang="lt-LT">
              <a:solidFill>
                <a:prstClr val="black">
                  <a:tint val="75000"/>
                </a:prstClr>
              </a:solidFill>
            </a:endParaRPr>
          </a:p>
        </p:txBody>
      </p:sp>
      <p:sp>
        <p:nvSpPr>
          <p:cNvPr id="5" name="Poraštės vietos rezervavimo ženklas 4"/>
          <p:cNvSpPr>
            <a:spLocks noGrp="1"/>
          </p:cNvSpPr>
          <p:nvPr>
            <p:ph type="ftr" sz="quarter" idx="11"/>
          </p:nvPr>
        </p:nvSpPr>
        <p:spPr/>
        <p:txBody>
          <a:bodyPr/>
          <a:lstStyle/>
          <a:p>
            <a:endParaRPr lang="lt-LT">
              <a:solidFill>
                <a:prstClr val="black">
                  <a:tint val="75000"/>
                </a:prstClr>
              </a:solidFill>
            </a:endParaRPr>
          </a:p>
        </p:txBody>
      </p:sp>
      <p:sp>
        <p:nvSpPr>
          <p:cNvPr id="6" name="Skaidrės numerio vietos rezervavimo ženklas 5"/>
          <p:cNvSpPr>
            <a:spLocks noGrp="1"/>
          </p:cNvSpPr>
          <p:nvPr>
            <p:ph type="sldNum" sz="quarter" idx="12"/>
          </p:nvPr>
        </p:nvSpPr>
        <p:spPr/>
        <p:txBody>
          <a:bodyPr/>
          <a:lstStyle/>
          <a:p>
            <a:fld id="{3C6C5BAD-D786-438E-B984-9D90C6312FB5}" type="slidenum">
              <a:rPr lang="lt-LT" smtClean="0">
                <a:solidFill>
                  <a:prstClr val="black">
                    <a:tint val="75000"/>
                  </a:prstClr>
                </a:solidFill>
              </a:rPr>
              <a:pPr/>
              <a:t>‹#›</a:t>
            </a:fld>
            <a:endParaRPr lang="lt-LT">
              <a:solidFill>
                <a:prstClr val="black">
                  <a:tint val="75000"/>
                </a:prstClr>
              </a:solidFill>
            </a:endParaRPr>
          </a:p>
        </p:txBody>
      </p:sp>
    </p:spTree>
    <p:extLst>
      <p:ext uri="{BB962C8B-B14F-4D97-AF65-F5344CB8AC3E}">
        <p14:creationId xmlns:p14="http://schemas.microsoft.com/office/powerpoint/2010/main" val="18906525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idx="1"/>
          </p:nvPr>
        </p:nvSpPr>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18A42F4D-3DC4-479F-A90C-1CD386B96287}" type="datetimeFigureOut">
              <a:rPr lang="lt-LT" smtClean="0">
                <a:solidFill>
                  <a:prstClr val="black">
                    <a:tint val="75000"/>
                  </a:prstClr>
                </a:solidFill>
              </a:rPr>
              <a:pPr/>
              <a:t>2019-09-03</a:t>
            </a:fld>
            <a:endParaRPr lang="lt-LT">
              <a:solidFill>
                <a:prstClr val="black">
                  <a:tint val="75000"/>
                </a:prstClr>
              </a:solidFill>
            </a:endParaRPr>
          </a:p>
        </p:txBody>
      </p:sp>
      <p:sp>
        <p:nvSpPr>
          <p:cNvPr id="5" name="Poraštės vietos rezervavimo ženklas 4"/>
          <p:cNvSpPr>
            <a:spLocks noGrp="1"/>
          </p:cNvSpPr>
          <p:nvPr>
            <p:ph type="ftr" sz="quarter" idx="11"/>
          </p:nvPr>
        </p:nvSpPr>
        <p:spPr/>
        <p:txBody>
          <a:bodyPr/>
          <a:lstStyle/>
          <a:p>
            <a:endParaRPr lang="lt-LT">
              <a:solidFill>
                <a:prstClr val="black">
                  <a:tint val="75000"/>
                </a:prstClr>
              </a:solidFill>
            </a:endParaRPr>
          </a:p>
        </p:txBody>
      </p:sp>
      <p:sp>
        <p:nvSpPr>
          <p:cNvPr id="6" name="Skaidrės numerio vietos rezervavimo ženklas 5"/>
          <p:cNvSpPr>
            <a:spLocks noGrp="1"/>
          </p:cNvSpPr>
          <p:nvPr>
            <p:ph type="sldNum" sz="quarter" idx="12"/>
          </p:nvPr>
        </p:nvSpPr>
        <p:spPr/>
        <p:txBody>
          <a:bodyPr/>
          <a:lstStyle/>
          <a:p>
            <a:fld id="{3C6C5BAD-D786-438E-B984-9D90C6312FB5}" type="slidenum">
              <a:rPr lang="lt-LT" smtClean="0">
                <a:solidFill>
                  <a:prstClr val="black">
                    <a:tint val="75000"/>
                  </a:prstClr>
                </a:solidFill>
              </a:rPr>
              <a:pPr/>
              <a:t>‹#›</a:t>
            </a:fld>
            <a:endParaRPr lang="lt-LT">
              <a:solidFill>
                <a:prstClr val="black">
                  <a:tint val="75000"/>
                </a:prstClr>
              </a:solidFill>
            </a:endParaRPr>
          </a:p>
        </p:txBody>
      </p:sp>
    </p:spTree>
    <p:extLst>
      <p:ext uri="{BB962C8B-B14F-4D97-AF65-F5344CB8AC3E}">
        <p14:creationId xmlns:p14="http://schemas.microsoft.com/office/powerpoint/2010/main" val="11845173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963084" y="4406901"/>
            <a:ext cx="10363200" cy="1362075"/>
          </a:xfrm>
        </p:spPr>
        <p:txBody>
          <a:bodyPr anchor="t"/>
          <a:lstStyle>
            <a:lvl1pPr algn="l">
              <a:defRPr sz="4000" b="1" cap="all"/>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os vietos rezervavimo ženklas 3"/>
          <p:cNvSpPr>
            <a:spLocks noGrp="1"/>
          </p:cNvSpPr>
          <p:nvPr>
            <p:ph type="dt" sz="half" idx="10"/>
          </p:nvPr>
        </p:nvSpPr>
        <p:spPr/>
        <p:txBody>
          <a:bodyPr/>
          <a:lstStyle/>
          <a:p>
            <a:fld id="{18A42F4D-3DC4-479F-A90C-1CD386B96287}" type="datetimeFigureOut">
              <a:rPr lang="lt-LT" smtClean="0">
                <a:solidFill>
                  <a:prstClr val="black">
                    <a:tint val="75000"/>
                  </a:prstClr>
                </a:solidFill>
              </a:rPr>
              <a:pPr/>
              <a:t>2019-09-03</a:t>
            </a:fld>
            <a:endParaRPr lang="lt-LT">
              <a:solidFill>
                <a:prstClr val="black">
                  <a:tint val="75000"/>
                </a:prstClr>
              </a:solidFill>
            </a:endParaRPr>
          </a:p>
        </p:txBody>
      </p:sp>
      <p:sp>
        <p:nvSpPr>
          <p:cNvPr id="5" name="Poraštės vietos rezervavimo ženklas 4"/>
          <p:cNvSpPr>
            <a:spLocks noGrp="1"/>
          </p:cNvSpPr>
          <p:nvPr>
            <p:ph type="ftr" sz="quarter" idx="11"/>
          </p:nvPr>
        </p:nvSpPr>
        <p:spPr/>
        <p:txBody>
          <a:bodyPr/>
          <a:lstStyle/>
          <a:p>
            <a:endParaRPr lang="lt-LT">
              <a:solidFill>
                <a:prstClr val="black">
                  <a:tint val="75000"/>
                </a:prstClr>
              </a:solidFill>
            </a:endParaRPr>
          </a:p>
        </p:txBody>
      </p:sp>
      <p:sp>
        <p:nvSpPr>
          <p:cNvPr id="6" name="Skaidrės numerio vietos rezervavimo ženklas 5"/>
          <p:cNvSpPr>
            <a:spLocks noGrp="1"/>
          </p:cNvSpPr>
          <p:nvPr>
            <p:ph type="sldNum" sz="quarter" idx="12"/>
          </p:nvPr>
        </p:nvSpPr>
        <p:spPr/>
        <p:txBody>
          <a:bodyPr/>
          <a:lstStyle/>
          <a:p>
            <a:fld id="{3C6C5BAD-D786-438E-B984-9D90C6312FB5}" type="slidenum">
              <a:rPr lang="lt-LT" smtClean="0">
                <a:solidFill>
                  <a:prstClr val="black">
                    <a:tint val="75000"/>
                  </a:prstClr>
                </a:solidFill>
              </a:rPr>
              <a:pPr/>
              <a:t>‹#›</a:t>
            </a:fld>
            <a:endParaRPr lang="lt-LT">
              <a:solidFill>
                <a:prstClr val="black">
                  <a:tint val="75000"/>
                </a:prstClr>
              </a:solidFill>
            </a:endParaRPr>
          </a:p>
        </p:txBody>
      </p:sp>
    </p:spTree>
    <p:extLst>
      <p:ext uri="{BB962C8B-B14F-4D97-AF65-F5344CB8AC3E}">
        <p14:creationId xmlns:p14="http://schemas.microsoft.com/office/powerpoint/2010/main" val="41271722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urinio vietos rezervavimo ženklas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Datos vietos rezervavimo ženklas 4"/>
          <p:cNvSpPr>
            <a:spLocks noGrp="1"/>
          </p:cNvSpPr>
          <p:nvPr>
            <p:ph type="dt" sz="half" idx="10"/>
          </p:nvPr>
        </p:nvSpPr>
        <p:spPr/>
        <p:txBody>
          <a:bodyPr/>
          <a:lstStyle/>
          <a:p>
            <a:fld id="{18A42F4D-3DC4-479F-A90C-1CD386B96287}" type="datetimeFigureOut">
              <a:rPr lang="lt-LT" smtClean="0">
                <a:solidFill>
                  <a:prstClr val="black">
                    <a:tint val="75000"/>
                  </a:prstClr>
                </a:solidFill>
              </a:rPr>
              <a:pPr/>
              <a:t>2019-09-03</a:t>
            </a:fld>
            <a:endParaRPr lang="lt-LT">
              <a:solidFill>
                <a:prstClr val="black">
                  <a:tint val="75000"/>
                </a:prstClr>
              </a:solidFill>
            </a:endParaRPr>
          </a:p>
        </p:txBody>
      </p:sp>
      <p:sp>
        <p:nvSpPr>
          <p:cNvPr id="6" name="Poraštės vietos rezervavimo ženklas 5"/>
          <p:cNvSpPr>
            <a:spLocks noGrp="1"/>
          </p:cNvSpPr>
          <p:nvPr>
            <p:ph type="ftr" sz="quarter" idx="11"/>
          </p:nvPr>
        </p:nvSpPr>
        <p:spPr/>
        <p:txBody>
          <a:bodyPr/>
          <a:lstStyle/>
          <a:p>
            <a:endParaRPr lang="lt-LT">
              <a:solidFill>
                <a:prstClr val="black">
                  <a:tint val="75000"/>
                </a:prstClr>
              </a:solidFill>
            </a:endParaRPr>
          </a:p>
        </p:txBody>
      </p:sp>
      <p:sp>
        <p:nvSpPr>
          <p:cNvPr id="7" name="Skaidrės numerio vietos rezervavimo ženklas 6"/>
          <p:cNvSpPr>
            <a:spLocks noGrp="1"/>
          </p:cNvSpPr>
          <p:nvPr>
            <p:ph type="sldNum" sz="quarter" idx="12"/>
          </p:nvPr>
        </p:nvSpPr>
        <p:spPr/>
        <p:txBody>
          <a:bodyPr/>
          <a:lstStyle/>
          <a:p>
            <a:fld id="{3C6C5BAD-D786-438E-B984-9D90C6312FB5}" type="slidenum">
              <a:rPr lang="lt-LT" smtClean="0">
                <a:solidFill>
                  <a:prstClr val="black">
                    <a:tint val="75000"/>
                  </a:prstClr>
                </a:solidFill>
              </a:rPr>
              <a:pPr/>
              <a:t>‹#›</a:t>
            </a:fld>
            <a:endParaRPr lang="lt-LT">
              <a:solidFill>
                <a:prstClr val="black">
                  <a:tint val="75000"/>
                </a:prstClr>
              </a:solidFill>
            </a:endParaRPr>
          </a:p>
        </p:txBody>
      </p:sp>
    </p:spTree>
    <p:extLst>
      <p:ext uri="{BB962C8B-B14F-4D97-AF65-F5344CB8AC3E}">
        <p14:creationId xmlns:p14="http://schemas.microsoft.com/office/powerpoint/2010/main" val="26100987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lvl1pPr>
              <a:defRPr/>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4" name="Turinio vietos rezervavimo ženklas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Teksto vietos rezervavimo ženklas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6" name="Turinio vietos rezervavimo ženklas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7" name="Datos vietos rezervavimo ženklas 6"/>
          <p:cNvSpPr>
            <a:spLocks noGrp="1"/>
          </p:cNvSpPr>
          <p:nvPr>
            <p:ph type="dt" sz="half" idx="10"/>
          </p:nvPr>
        </p:nvSpPr>
        <p:spPr/>
        <p:txBody>
          <a:bodyPr/>
          <a:lstStyle/>
          <a:p>
            <a:fld id="{18A42F4D-3DC4-479F-A90C-1CD386B96287}" type="datetimeFigureOut">
              <a:rPr lang="lt-LT" smtClean="0">
                <a:solidFill>
                  <a:prstClr val="black">
                    <a:tint val="75000"/>
                  </a:prstClr>
                </a:solidFill>
              </a:rPr>
              <a:pPr/>
              <a:t>2019-09-03</a:t>
            </a:fld>
            <a:endParaRPr lang="lt-LT">
              <a:solidFill>
                <a:prstClr val="black">
                  <a:tint val="75000"/>
                </a:prstClr>
              </a:solidFill>
            </a:endParaRPr>
          </a:p>
        </p:txBody>
      </p:sp>
      <p:sp>
        <p:nvSpPr>
          <p:cNvPr id="8" name="Poraštės vietos rezervavimo ženklas 7"/>
          <p:cNvSpPr>
            <a:spLocks noGrp="1"/>
          </p:cNvSpPr>
          <p:nvPr>
            <p:ph type="ftr" sz="quarter" idx="11"/>
          </p:nvPr>
        </p:nvSpPr>
        <p:spPr/>
        <p:txBody>
          <a:bodyPr/>
          <a:lstStyle/>
          <a:p>
            <a:endParaRPr lang="lt-LT">
              <a:solidFill>
                <a:prstClr val="black">
                  <a:tint val="75000"/>
                </a:prstClr>
              </a:solidFill>
            </a:endParaRPr>
          </a:p>
        </p:txBody>
      </p:sp>
      <p:sp>
        <p:nvSpPr>
          <p:cNvPr id="9" name="Skaidrės numerio vietos rezervavimo ženklas 8"/>
          <p:cNvSpPr>
            <a:spLocks noGrp="1"/>
          </p:cNvSpPr>
          <p:nvPr>
            <p:ph type="sldNum" sz="quarter" idx="12"/>
          </p:nvPr>
        </p:nvSpPr>
        <p:spPr/>
        <p:txBody>
          <a:bodyPr/>
          <a:lstStyle/>
          <a:p>
            <a:fld id="{3C6C5BAD-D786-438E-B984-9D90C6312FB5}" type="slidenum">
              <a:rPr lang="lt-LT" smtClean="0">
                <a:solidFill>
                  <a:prstClr val="black">
                    <a:tint val="75000"/>
                  </a:prstClr>
                </a:solidFill>
              </a:rPr>
              <a:pPr/>
              <a:t>‹#›</a:t>
            </a:fld>
            <a:endParaRPr lang="lt-LT">
              <a:solidFill>
                <a:prstClr val="black">
                  <a:tint val="75000"/>
                </a:prstClr>
              </a:solidFill>
            </a:endParaRPr>
          </a:p>
        </p:txBody>
      </p:sp>
    </p:spTree>
    <p:extLst>
      <p:ext uri="{BB962C8B-B14F-4D97-AF65-F5344CB8AC3E}">
        <p14:creationId xmlns:p14="http://schemas.microsoft.com/office/powerpoint/2010/main" val="40680110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Datos vietos rezervavimo ženklas 2"/>
          <p:cNvSpPr>
            <a:spLocks noGrp="1"/>
          </p:cNvSpPr>
          <p:nvPr>
            <p:ph type="dt" sz="half" idx="10"/>
          </p:nvPr>
        </p:nvSpPr>
        <p:spPr/>
        <p:txBody>
          <a:bodyPr/>
          <a:lstStyle/>
          <a:p>
            <a:fld id="{18A42F4D-3DC4-479F-A90C-1CD386B96287}" type="datetimeFigureOut">
              <a:rPr lang="lt-LT" smtClean="0">
                <a:solidFill>
                  <a:prstClr val="black">
                    <a:tint val="75000"/>
                  </a:prstClr>
                </a:solidFill>
              </a:rPr>
              <a:pPr/>
              <a:t>2019-09-03</a:t>
            </a:fld>
            <a:endParaRPr lang="lt-LT">
              <a:solidFill>
                <a:prstClr val="black">
                  <a:tint val="75000"/>
                </a:prstClr>
              </a:solidFill>
            </a:endParaRPr>
          </a:p>
        </p:txBody>
      </p:sp>
      <p:sp>
        <p:nvSpPr>
          <p:cNvPr id="4" name="Poraštės vietos rezervavimo ženklas 3"/>
          <p:cNvSpPr>
            <a:spLocks noGrp="1"/>
          </p:cNvSpPr>
          <p:nvPr>
            <p:ph type="ftr" sz="quarter" idx="11"/>
          </p:nvPr>
        </p:nvSpPr>
        <p:spPr/>
        <p:txBody>
          <a:bodyPr/>
          <a:lstStyle/>
          <a:p>
            <a:endParaRPr lang="lt-LT">
              <a:solidFill>
                <a:prstClr val="black">
                  <a:tint val="75000"/>
                </a:prstClr>
              </a:solidFill>
            </a:endParaRPr>
          </a:p>
        </p:txBody>
      </p:sp>
      <p:sp>
        <p:nvSpPr>
          <p:cNvPr id="5" name="Skaidrės numerio vietos rezervavimo ženklas 4"/>
          <p:cNvSpPr>
            <a:spLocks noGrp="1"/>
          </p:cNvSpPr>
          <p:nvPr>
            <p:ph type="sldNum" sz="quarter" idx="12"/>
          </p:nvPr>
        </p:nvSpPr>
        <p:spPr/>
        <p:txBody>
          <a:bodyPr/>
          <a:lstStyle/>
          <a:p>
            <a:fld id="{3C6C5BAD-D786-438E-B984-9D90C6312FB5}" type="slidenum">
              <a:rPr lang="lt-LT" smtClean="0">
                <a:solidFill>
                  <a:prstClr val="black">
                    <a:tint val="75000"/>
                  </a:prstClr>
                </a:solidFill>
              </a:rPr>
              <a:pPr/>
              <a:t>‹#›</a:t>
            </a:fld>
            <a:endParaRPr lang="lt-LT">
              <a:solidFill>
                <a:prstClr val="black">
                  <a:tint val="75000"/>
                </a:prstClr>
              </a:solidFill>
            </a:endParaRPr>
          </a:p>
        </p:txBody>
      </p:sp>
    </p:spTree>
    <p:extLst>
      <p:ext uri="{BB962C8B-B14F-4D97-AF65-F5344CB8AC3E}">
        <p14:creationId xmlns:p14="http://schemas.microsoft.com/office/powerpoint/2010/main" val="24211582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18A42F4D-3DC4-479F-A90C-1CD386B96287}" type="datetimeFigureOut">
              <a:rPr lang="lt-LT" smtClean="0">
                <a:solidFill>
                  <a:prstClr val="black">
                    <a:tint val="75000"/>
                  </a:prstClr>
                </a:solidFill>
              </a:rPr>
              <a:pPr/>
              <a:t>2019-09-03</a:t>
            </a:fld>
            <a:endParaRPr lang="lt-LT">
              <a:solidFill>
                <a:prstClr val="black">
                  <a:tint val="75000"/>
                </a:prstClr>
              </a:solidFill>
            </a:endParaRPr>
          </a:p>
        </p:txBody>
      </p:sp>
      <p:sp>
        <p:nvSpPr>
          <p:cNvPr id="3" name="Poraštės vietos rezervavimo ženklas 2"/>
          <p:cNvSpPr>
            <a:spLocks noGrp="1"/>
          </p:cNvSpPr>
          <p:nvPr>
            <p:ph type="ftr" sz="quarter" idx="11"/>
          </p:nvPr>
        </p:nvSpPr>
        <p:spPr/>
        <p:txBody>
          <a:bodyPr/>
          <a:lstStyle/>
          <a:p>
            <a:endParaRPr lang="lt-LT">
              <a:solidFill>
                <a:prstClr val="black">
                  <a:tint val="75000"/>
                </a:prstClr>
              </a:solidFill>
            </a:endParaRPr>
          </a:p>
        </p:txBody>
      </p:sp>
      <p:sp>
        <p:nvSpPr>
          <p:cNvPr id="4" name="Skaidrės numerio vietos rezervavimo ženklas 3"/>
          <p:cNvSpPr>
            <a:spLocks noGrp="1"/>
          </p:cNvSpPr>
          <p:nvPr>
            <p:ph type="sldNum" sz="quarter" idx="12"/>
          </p:nvPr>
        </p:nvSpPr>
        <p:spPr/>
        <p:txBody>
          <a:bodyPr/>
          <a:lstStyle/>
          <a:p>
            <a:fld id="{3C6C5BAD-D786-438E-B984-9D90C6312FB5}" type="slidenum">
              <a:rPr lang="lt-LT" smtClean="0">
                <a:solidFill>
                  <a:prstClr val="black">
                    <a:tint val="75000"/>
                  </a:prstClr>
                </a:solidFill>
              </a:rPr>
              <a:pPr/>
              <a:t>‹#›</a:t>
            </a:fld>
            <a:endParaRPr lang="lt-LT">
              <a:solidFill>
                <a:prstClr val="black">
                  <a:tint val="75000"/>
                </a:prstClr>
              </a:solidFill>
            </a:endParaRPr>
          </a:p>
        </p:txBody>
      </p:sp>
    </p:spTree>
    <p:extLst>
      <p:ext uri="{BB962C8B-B14F-4D97-AF65-F5344CB8AC3E}">
        <p14:creationId xmlns:p14="http://schemas.microsoft.com/office/powerpoint/2010/main" val="3815929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609601" y="273050"/>
            <a:ext cx="4011084" cy="1162050"/>
          </a:xfrm>
        </p:spPr>
        <p:txBody>
          <a:bodyPr anchor="b"/>
          <a:lstStyle>
            <a:lvl1pPr algn="l">
              <a:defRPr sz="2000" b="1"/>
            </a:lvl1pPr>
          </a:lstStyle>
          <a:p>
            <a:r>
              <a:rPr lang="lt-LT" smtClean="0"/>
              <a:t>Spustelėję redag. ruoš. pavad. stilių</a:t>
            </a:r>
            <a:endParaRPr lang="lt-LT"/>
          </a:p>
        </p:txBody>
      </p:sp>
      <p:sp>
        <p:nvSpPr>
          <p:cNvPr id="3" name="Turinio vietos rezervavimo ženklas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eksto vietos rezervavimo ženklas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18A42F4D-3DC4-479F-A90C-1CD386B96287}" type="datetimeFigureOut">
              <a:rPr lang="lt-LT" smtClean="0">
                <a:solidFill>
                  <a:prstClr val="black">
                    <a:tint val="75000"/>
                  </a:prstClr>
                </a:solidFill>
              </a:rPr>
              <a:pPr/>
              <a:t>2019-09-03</a:t>
            </a:fld>
            <a:endParaRPr lang="lt-LT">
              <a:solidFill>
                <a:prstClr val="black">
                  <a:tint val="75000"/>
                </a:prstClr>
              </a:solidFill>
            </a:endParaRPr>
          </a:p>
        </p:txBody>
      </p:sp>
      <p:sp>
        <p:nvSpPr>
          <p:cNvPr id="6" name="Poraštės vietos rezervavimo ženklas 5"/>
          <p:cNvSpPr>
            <a:spLocks noGrp="1"/>
          </p:cNvSpPr>
          <p:nvPr>
            <p:ph type="ftr" sz="quarter" idx="11"/>
          </p:nvPr>
        </p:nvSpPr>
        <p:spPr/>
        <p:txBody>
          <a:bodyPr/>
          <a:lstStyle/>
          <a:p>
            <a:endParaRPr lang="lt-LT">
              <a:solidFill>
                <a:prstClr val="black">
                  <a:tint val="75000"/>
                </a:prstClr>
              </a:solidFill>
            </a:endParaRPr>
          </a:p>
        </p:txBody>
      </p:sp>
      <p:sp>
        <p:nvSpPr>
          <p:cNvPr id="7" name="Skaidrės numerio vietos rezervavimo ženklas 6"/>
          <p:cNvSpPr>
            <a:spLocks noGrp="1"/>
          </p:cNvSpPr>
          <p:nvPr>
            <p:ph type="sldNum" sz="quarter" idx="12"/>
          </p:nvPr>
        </p:nvSpPr>
        <p:spPr/>
        <p:txBody>
          <a:bodyPr/>
          <a:lstStyle/>
          <a:p>
            <a:fld id="{3C6C5BAD-D786-438E-B984-9D90C6312FB5}" type="slidenum">
              <a:rPr lang="lt-LT" smtClean="0">
                <a:solidFill>
                  <a:prstClr val="black">
                    <a:tint val="75000"/>
                  </a:prstClr>
                </a:solidFill>
              </a:rPr>
              <a:pPr/>
              <a:t>‹#›</a:t>
            </a:fld>
            <a:endParaRPr lang="lt-LT">
              <a:solidFill>
                <a:prstClr val="black">
                  <a:tint val="75000"/>
                </a:prstClr>
              </a:solidFill>
            </a:endParaRPr>
          </a:p>
        </p:txBody>
      </p:sp>
    </p:spTree>
    <p:extLst>
      <p:ext uri="{BB962C8B-B14F-4D97-AF65-F5344CB8AC3E}">
        <p14:creationId xmlns:p14="http://schemas.microsoft.com/office/powerpoint/2010/main" val="4054511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8D86A7B-CF82-4D89-BA3F-4FB7239CB30F}" type="datetimeFigureOut">
              <a:rPr lang="en-GB" smtClean="0"/>
              <a:t>03/09/2019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20250136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2389717" y="4800600"/>
            <a:ext cx="7315200" cy="566738"/>
          </a:xfrm>
        </p:spPr>
        <p:txBody>
          <a:bodyPr anchor="b"/>
          <a:lstStyle>
            <a:lvl1pPr algn="l">
              <a:defRPr sz="2000" b="1"/>
            </a:lvl1pPr>
          </a:lstStyle>
          <a:p>
            <a:r>
              <a:rPr lang="lt-LT" smtClean="0"/>
              <a:t>Spustelėję redag. ruoš. pavad. stilių</a:t>
            </a:r>
            <a:endParaRPr lang="lt-LT"/>
          </a:p>
        </p:txBody>
      </p:sp>
      <p:sp>
        <p:nvSpPr>
          <p:cNvPr id="3" name="Paveikslėlio vietos rezervavimo ženklas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18A42F4D-3DC4-479F-A90C-1CD386B96287}" type="datetimeFigureOut">
              <a:rPr lang="lt-LT" smtClean="0">
                <a:solidFill>
                  <a:prstClr val="black">
                    <a:tint val="75000"/>
                  </a:prstClr>
                </a:solidFill>
              </a:rPr>
              <a:pPr/>
              <a:t>2019-09-03</a:t>
            </a:fld>
            <a:endParaRPr lang="lt-LT">
              <a:solidFill>
                <a:prstClr val="black">
                  <a:tint val="75000"/>
                </a:prstClr>
              </a:solidFill>
            </a:endParaRPr>
          </a:p>
        </p:txBody>
      </p:sp>
      <p:sp>
        <p:nvSpPr>
          <p:cNvPr id="6" name="Poraštės vietos rezervavimo ženklas 5"/>
          <p:cNvSpPr>
            <a:spLocks noGrp="1"/>
          </p:cNvSpPr>
          <p:nvPr>
            <p:ph type="ftr" sz="quarter" idx="11"/>
          </p:nvPr>
        </p:nvSpPr>
        <p:spPr/>
        <p:txBody>
          <a:bodyPr/>
          <a:lstStyle/>
          <a:p>
            <a:endParaRPr lang="lt-LT">
              <a:solidFill>
                <a:prstClr val="black">
                  <a:tint val="75000"/>
                </a:prstClr>
              </a:solidFill>
            </a:endParaRPr>
          </a:p>
        </p:txBody>
      </p:sp>
      <p:sp>
        <p:nvSpPr>
          <p:cNvPr id="7" name="Skaidrės numerio vietos rezervavimo ženklas 6"/>
          <p:cNvSpPr>
            <a:spLocks noGrp="1"/>
          </p:cNvSpPr>
          <p:nvPr>
            <p:ph type="sldNum" sz="quarter" idx="12"/>
          </p:nvPr>
        </p:nvSpPr>
        <p:spPr/>
        <p:txBody>
          <a:bodyPr/>
          <a:lstStyle/>
          <a:p>
            <a:fld id="{3C6C5BAD-D786-438E-B984-9D90C6312FB5}" type="slidenum">
              <a:rPr lang="lt-LT" smtClean="0">
                <a:solidFill>
                  <a:prstClr val="black">
                    <a:tint val="75000"/>
                  </a:prstClr>
                </a:solidFill>
              </a:rPr>
              <a:pPr/>
              <a:t>‹#›</a:t>
            </a:fld>
            <a:endParaRPr lang="lt-LT">
              <a:solidFill>
                <a:prstClr val="black">
                  <a:tint val="75000"/>
                </a:prstClr>
              </a:solidFill>
            </a:endParaRPr>
          </a:p>
        </p:txBody>
      </p:sp>
    </p:spTree>
    <p:extLst>
      <p:ext uri="{BB962C8B-B14F-4D97-AF65-F5344CB8AC3E}">
        <p14:creationId xmlns:p14="http://schemas.microsoft.com/office/powerpoint/2010/main" val="1446972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18A42F4D-3DC4-479F-A90C-1CD386B96287}" type="datetimeFigureOut">
              <a:rPr lang="lt-LT" smtClean="0">
                <a:solidFill>
                  <a:prstClr val="black">
                    <a:tint val="75000"/>
                  </a:prstClr>
                </a:solidFill>
              </a:rPr>
              <a:pPr/>
              <a:t>2019-09-03</a:t>
            </a:fld>
            <a:endParaRPr lang="lt-LT">
              <a:solidFill>
                <a:prstClr val="black">
                  <a:tint val="75000"/>
                </a:prstClr>
              </a:solidFill>
            </a:endParaRPr>
          </a:p>
        </p:txBody>
      </p:sp>
      <p:sp>
        <p:nvSpPr>
          <p:cNvPr id="5" name="Poraštės vietos rezervavimo ženklas 4"/>
          <p:cNvSpPr>
            <a:spLocks noGrp="1"/>
          </p:cNvSpPr>
          <p:nvPr>
            <p:ph type="ftr" sz="quarter" idx="11"/>
          </p:nvPr>
        </p:nvSpPr>
        <p:spPr/>
        <p:txBody>
          <a:bodyPr/>
          <a:lstStyle/>
          <a:p>
            <a:endParaRPr lang="lt-LT">
              <a:solidFill>
                <a:prstClr val="black">
                  <a:tint val="75000"/>
                </a:prstClr>
              </a:solidFill>
            </a:endParaRPr>
          </a:p>
        </p:txBody>
      </p:sp>
      <p:sp>
        <p:nvSpPr>
          <p:cNvPr id="6" name="Skaidrės numerio vietos rezervavimo ženklas 5"/>
          <p:cNvSpPr>
            <a:spLocks noGrp="1"/>
          </p:cNvSpPr>
          <p:nvPr>
            <p:ph type="sldNum" sz="quarter" idx="12"/>
          </p:nvPr>
        </p:nvSpPr>
        <p:spPr/>
        <p:txBody>
          <a:bodyPr/>
          <a:lstStyle/>
          <a:p>
            <a:fld id="{3C6C5BAD-D786-438E-B984-9D90C6312FB5}" type="slidenum">
              <a:rPr lang="lt-LT" smtClean="0">
                <a:solidFill>
                  <a:prstClr val="black">
                    <a:tint val="75000"/>
                  </a:prstClr>
                </a:solidFill>
              </a:rPr>
              <a:pPr/>
              <a:t>‹#›</a:t>
            </a:fld>
            <a:endParaRPr lang="lt-LT">
              <a:solidFill>
                <a:prstClr val="black">
                  <a:tint val="75000"/>
                </a:prstClr>
              </a:solidFill>
            </a:endParaRPr>
          </a:p>
        </p:txBody>
      </p:sp>
    </p:spTree>
    <p:extLst>
      <p:ext uri="{BB962C8B-B14F-4D97-AF65-F5344CB8AC3E}">
        <p14:creationId xmlns:p14="http://schemas.microsoft.com/office/powerpoint/2010/main" val="32464112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8839200" y="274639"/>
            <a:ext cx="2743200" cy="5851525"/>
          </a:xfrm>
        </p:spPr>
        <p:txBody>
          <a:bodyPr vert="eaVert"/>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a:xfrm>
            <a:off x="609600" y="274639"/>
            <a:ext cx="8026400" cy="5851525"/>
          </a:xfrm>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18A42F4D-3DC4-479F-A90C-1CD386B96287}" type="datetimeFigureOut">
              <a:rPr lang="lt-LT" smtClean="0">
                <a:solidFill>
                  <a:prstClr val="black">
                    <a:tint val="75000"/>
                  </a:prstClr>
                </a:solidFill>
              </a:rPr>
              <a:pPr/>
              <a:t>2019-09-03</a:t>
            </a:fld>
            <a:endParaRPr lang="lt-LT">
              <a:solidFill>
                <a:prstClr val="black">
                  <a:tint val="75000"/>
                </a:prstClr>
              </a:solidFill>
            </a:endParaRPr>
          </a:p>
        </p:txBody>
      </p:sp>
      <p:sp>
        <p:nvSpPr>
          <p:cNvPr id="5" name="Poraštės vietos rezervavimo ženklas 4"/>
          <p:cNvSpPr>
            <a:spLocks noGrp="1"/>
          </p:cNvSpPr>
          <p:nvPr>
            <p:ph type="ftr" sz="quarter" idx="11"/>
          </p:nvPr>
        </p:nvSpPr>
        <p:spPr/>
        <p:txBody>
          <a:bodyPr/>
          <a:lstStyle/>
          <a:p>
            <a:endParaRPr lang="lt-LT">
              <a:solidFill>
                <a:prstClr val="black">
                  <a:tint val="75000"/>
                </a:prstClr>
              </a:solidFill>
            </a:endParaRPr>
          </a:p>
        </p:txBody>
      </p:sp>
      <p:sp>
        <p:nvSpPr>
          <p:cNvPr id="6" name="Skaidrės numerio vietos rezervavimo ženklas 5"/>
          <p:cNvSpPr>
            <a:spLocks noGrp="1"/>
          </p:cNvSpPr>
          <p:nvPr>
            <p:ph type="sldNum" sz="quarter" idx="12"/>
          </p:nvPr>
        </p:nvSpPr>
        <p:spPr/>
        <p:txBody>
          <a:bodyPr/>
          <a:lstStyle/>
          <a:p>
            <a:fld id="{3C6C5BAD-D786-438E-B984-9D90C6312FB5}" type="slidenum">
              <a:rPr lang="lt-LT" smtClean="0">
                <a:solidFill>
                  <a:prstClr val="black">
                    <a:tint val="75000"/>
                  </a:prstClr>
                </a:solidFill>
              </a:rPr>
              <a:pPr/>
              <a:t>‹#›</a:t>
            </a:fld>
            <a:endParaRPr lang="lt-LT">
              <a:solidFill>
                <a:prstClr val="black">
                  <a:tint val="75000"/>
                </a:prstClr>
              </a:solidFill>
            </a:endParaRPr>
          </a:p>
        </p:txBody>
      </p:sp>
    </p:spTree>
    <p:extLst>
      <p:ext uri="{BB962C8B-B14F-4D97-AF65-F5344CB8AC3E}">
        <p14:creationId xmlns:p14="http://schemas.microsoft.com/office/powerpoint/2010/main" val="2417165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D86A7B-CF82-4D89-BA3F-4FB7239CB30F}" type="datetimeFigureOut">
              <a:rPr lang="en-GB" smtClean="0"/>
              <a:t>03/09/2019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2573912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8D86A7B-CF82-4D89-BA3F-4FB7239CB30F}" type="datetimeFigureOut">
              <a:rPr lang="en-GB" smtClean="0"/>
              <a:t>03/09/2019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2823370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8D86A7B-CF82-4D89-BA3F-4FB7239CB30F}" type="datetimeFigureOut">
              <a:rPr lang="en-GB" smtClean="0"/>
              <a:t>03/09/2019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2536743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8D86A7B-CF82-4D89-BA3F-4FB7239CB30F}" type="datetimeFigureOut">
              <a:rPr lang="en-GB" smtClean="0"/>
              <a:t>03/09/2019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2914881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D86A7B-CF82-4D89-BA3F-4FB7239CB30F}" type="datetimeFigureOut">
              <a:rPr lang="en-GB" smtClean="0"/>
              <a:t>03/09/2019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3412936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D86A7B-CF82-4D89-BA3F-4FB7239CB30F}" type="datetimeFigureOut">
              <a:rPr lang="en-GB" smtClean="0"/>
              <a:t>03/09/2019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1198043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D86A7B-CF82-4D89-BA3F-4FB7239CB30F}" type="datetimeFigureOut">
              <a:rPr lang="en-GB" smtClean="0"/>
              <a:t>03/09/2019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3493053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D86A7B-CF82-4D89-BA3F-4FB7239CB30F}" type="datetimeFigureOut">
              <a:rPr lang="en-GB" smtClean="0"/>
              <a:t>03/09/2019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B51B04-842B-4E9A-9C60-892B95786513}" type="slidenum">
              <a:rPr lang="en-GB" smtClean="0"/>
              <a:t>‹#›</a:t>
            </a:fld>
            <a:endParaRPr lang="en-GB"/>
          </a:p>
        </p:txBody>
      </p:sp>
    </p:spTree>
    <p:extLst>
      <p:ext uri="{BB962C8B-B14F-4D97-AF65-F5344CB8AC3E}">
        <p14:creationId xmlns:p14="http://schemas.microsoft.com/office/powerpoint/2010/main" val="4267955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42F4D-3DC4-479F-A90C-1CD386B96287}" type="datetimeFigureOut">
              <a:rPr lang="lt-LT" smtClean="0">
                <a:solidFill>
                  <a:prstClr val="black">
                    <a:tint val="75000"/>
                  </a:prstClr>
                </a:solidFill>
              </a:rPr>
              <a:pPr/>
              <a:t>2019-09-03</a:t>
            </a:fld>
            <a:endParaRPr lang="lt-LT">
              <a:solidFill>
                <a:prstClr val="black">
                  <a:tint val="75000"/>
                </a:prstClr>
              </a:solidFill>
            </a:endParaRPr>
          </a:p>
        </p:txBody>
      </p:sp>
      <p:sp>
        <p:nvSpPr>
          <p:cNvPr id="5" name="Poraštės vietos rezervavimo ženklas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solidFill>
                <a:prstClr val="black">
                  <a:tint val="75000"/>
                </a:prstClr>
              </a:solidFill>
            </a:endParaRPr>
          </a:p>
        </p:txBody>
      </p:sp>
      <p:sp>
        <p:nvSpPr>
          <p:cNvPr id="6" name="Skaidrės numerio vietos rezervavimo ženklas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6C5BAD-D786-438E-B984-9D90C6312FB5}" type="slidenum">
              <a:rPr lang="lt-LT" smtClean="0">
                <a:solidFill>
                  <a:prstClr val="black">
                    <a:tint val="75000"/>
                  </a:prstClr>
                </a:solidFill>
              </a:rPr>
              <a:pPr/>
              <a:t>‹#›</a:t>
            </a:fld>
            <a:endParaRPr lang="lt-LT">
              <a:solidFill>
                <a:prstClr val="black">
                  <a:tint val="75000"/>
                </a:prstClr>
              </a:solidFill>
            </a:endParaRPr>
          </a:p>
        </p:txBody>
      </p:sp>
    </p:spTree>
    <p:extLst>
      <p:ext uri="{BB962C8B-B14F-4D97-AF65-F5344CB8AC3E}">
        <p14:creationId xmlns:p14="http://schemas.microsoft.com/office/powerpoint/2010/main" val="37011099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6943" y="1971485"/>
            <a:ext cx="11303319" cy="908193"/>
          </a:xfrm>
        </p:spPr>
        <p:txBody>
          <a:bodyPr>
            <a:noAutofit/>
          </a:bodyPr>
          <a:lstStyle/>
          <a:p>
            <a:r>
              <a:rPr lang="lv-LV" sz="4400" dirty="0" smtClean="0"/>
              <a:t>Training of </a:t>
            </a:r>
            <a:r>
              <a:rPr lang="en-US" sz="4400" dirty="0" smtClean="0"/>
              <a:t>E</a:t>
            </a:r>
            <a:r>
              <a:rPr lang="lv-LV" sz="4400" dirty="0" smtClean="0"/>
              <a:t>xternal </a:t>
            </a:r>
            <a:r>
              <a:rPr lang="en-US" sz="4400" dirty="0" smtClean="0"/>
              <a:t>R</a:t>
            </a:r>
            <a:r>
              <a:rPr lang="lv-LV" sz="4400" dirty="0" smtClean="0"/>
              <a:t>eviewers</a:t>
            </a:r>
            <a:endParaRPr lang="az-Latn-AZ" sz="4400" b="1" dirty="0">
              <a:latin typeface="Verdana" panose="020B0604030504040204" pitchFamily="34" charset="0"/>
              <a:ea typeface="Verdana" panose="020B0604030504040204" pitchFamily="34" charset="0"/>
            </a:endParaRPr>
          </a:p>
        </p:txBody>
      </p:sp>
      <p:sp>
        <p:nvSpPr>
          <p:cNvPr id="3" name="Subtitle 2"/>
          <p:cNvSpPr>
            <a:spLocks noGrp="1"/>
          </p:cNvSpPr>
          <p:nvPr>
            <p:ph type="subTitle" idx="1"/>
          </p:nvPr>
        </p:nvSpPr>
        <p:spPr>
          <a:xfrm>
            <a:off x="2764220" y="5698361"/>
            <a:ext cx="8828690" cy="987553"/>
          </a:xfrm>
        </p:spPr>
        <p:txBody>
          <a:bodyPr>
            <a:normAutofit/>
          </a:bodyPr>
          <a:lstStyle/>
          <a:p>
            <a:pPr lvl="1" algn="r"/>
            <a:endParaRPr lang="lv-LV" sz="1050" dirty="0">
              <a:solidFill>
                <a:schemeClr val="bg1">
                  <a:lumMod val="50000"/>
                </a:schemeClr>
              </a:solidFill>
            </a:endParaRPr>
          </a:p>
          <a:p>
            <a:pPr lvl="1" algn="r"/>
            <a:r>
              <a:rPr lang="en-GB" dirty="0">
                <a:solidFill>
                  <a:schemeClr val="bg1">
                    <a:lumMod val="50000"/>
                  </a:schemeClr>
                </a:solidFill>
              </a:rPr>
              <a:t>Twinning project “Support to strengthening the higher education system in Azerbaijan” (No AZ/14/ENI/OT/01/17 (AZ/49))</a:t>
            </a:r>
          </a:p>
        </p:txBody>
      </p:sp>
      <p:sp>
        <p:nvSpPr>
          <p:cNvPr id="4" name="Rectangle 3"/>
          <p:cNvSpPr/>
          <p:nvPr/>
        </p:nvSpPr>
        <p:spPr>
          <a:xfrm>
            <a:off x="280046" y="5918992"/>
            <a:ext cx="2132339" cy="461665"/>
          </a:xfrm>
          <a:prstGeom prst="rect">
            <a:avLst/>
          </a:prstGeom>
        </p:spPr>
        <p:txBody>
          <a:bodyPr wrap="square">
            <a:spAutoFit/>
          </a:bodyPr>
          <a:lstStyle/>
          <a:p>
            <a:pPr algn="ctr"/>
            <a:r>
              <a:rPr lang="en-US" sz="1200" dirty="0"/>
              <a:t>This project is funded by </a:t>
            </a:r>
            <a:endParaRPr lang="et-EE" sz="1200" dirty="0"/>
          </a:p>
          <a:p>
            <a:pPr algn="ctr"/>
            <a:r>
              <a:rPr lang="en-US" sz="1200" dirty="0"/>
              <a:t>the European Union</a:t>
            </a:r>
            <a:endParaRPr lang="et-EE" sz="1200" dirty="0"/>
          </a:p>
        </p:txBody>
      </p:sp>
      <p:pic>
        <p:nvPicPr>
          <p:cNvPr id="5" name="Picture 5" descr="flag_yellow_low"/>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6943" y="4988460"/>
            <a:ext cx="1413607" cy="93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5997511" y="579343"/>
            <a:ext cx="1115187" cy="666686"/>
          </a:xfrm>
          <a:prstGeom prst="rect">
            <a:avLst/>
          </a:prstGeom>
        </p:spPr>
      </p:pic>
      <p:pic>
        <p:nvPicPr>
          <p:cNvPr id="8" name="Image 248" descr="http://www.drapeauxdespays.fr/data/flags/ultra/fr.png">
            <a:extLst>
              <a:ext uri="{FF2B5EF4-FFF2-40B4-BE49-F238E27FC236}">
                <a16:creationId xmlns:a16="http://schemas.microsoft.com/office/drawing/2014/main" id="{A35C36DF-FAA6-4552-A0CD-B726DCA54B96}"/>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55251" y="576898"/>
            <a:ext cx="1129665" cy="661606"/>
          </a:xfrm>
          <a:prstGeom prst="rect">
            <a:avLst/>
          </a:prstGeom>
          <a:noFill/>
          <a:ln>
            <a:noFill/>
          </a:ln>
          <a:extLst/>
        </p:spPr>
      </p:pic>
      <p:pic>
        <p:nvPicPr>
          <p:cNvPr id="9" name="Picture 8">
            <a:extLst>
              <a:ext uri="{FF2B5EF4-FFF2-40B4-BE49-F238E27FC236}">
                <a16:creationId xmlns:a16="http://schemas.microsoft.com/office/drawing/2014/main" id="{D2162F2B-3F66-40D4-9FF8-3B23292B2D69}"/>
              </a:ext>
            </a:extLst>
          </p:cNvPr>
          <p:cNvPicPr/>
          <p:nvPr/>
        </p:nvPicPr>
        <p:blipFill>
          <a:blip r:embed="rId5" cstate="print">
            <a:extLst>
              <a:ext uri="{28A0092B-C50C-407E-A947-70E740481C1C}">
                <a14:useLocalDpi xmlns:a14="http://schemas.microsoft.com/office/drawing/2010/main" val="0"/>
              </a:ext>
            </a:extLst>
          </a:blip>
          <a:srcRect r="79219"/>
          <a:stretch>
            <a:fillRect/>
          </a:stretch>
        </p:blipFill>
        <p:spPr bwMode="auto">
          <a:xfrm>
            <a:off x="4614862" y="576898"/>
            <a:ext cx="1048321" cy="666686"/>
          </a:xfrm>
          <a:prstGeom prst="rect">
            <a:avLst/>
          </a:prstGeom>
          <a:noFill/>
          <a:ln>
            <a:noFill/>
          </a:ln>
          <a:extLst/>
        </p:spPr>
      </p:pic>
      <p:sp>
        <p:nvSpPr>
          <p:cNvPr id="11" name="Rectangle 10"/>
          <p:cNvSpPr/>
          <p:nvPr/>
        </p:nvSpPr>
        <p:spPr>
          <a:xfrm>
            <a:off x="5086502" y="5329029"/>
            <a:ext cx="2026196" cy="369332"/>
          </a:xfrm>
          <a:prstGeom prst="rect">
            <a:avLst/>
          </a:prstGeom>
        </p:spPr>
        <p:txBody>
          <a:bodyPr wrap="none">
            <a:spAutoFit/>
          </a:bodyPr>
          <a:lstStyle/>
          <a:p>
            <a:pPr algn="ctr"/>
            <a:r>
              <a:rPr lang="lv-LV" dirty="0" smtClean="0"/>
              <a:t>1</a:t>
            </a:r>
            <a:r>
              <a:rPr lang="en-US" dirty="0" smtClean="0"/>
              <a:t>1</a:t>
            </a:r>
            <a:r>
              <a:rPr lang="lv-LV" dirty="0" smtClean="0"/>
              <a:t> September </a:t>
            </a:r>
            <a:r>
              <a:rPr lang="en-GB" dirty="0"/>
              <a:t>201</a:t>
            </a:r>
            <a:r>
              <a:rPr lang="lv-LV" dirty="0"/>
              <a:t>9</a:t>
            </a:r>
            <a:endParaRPr lang="en-GB" dirty="0"/>
          </a:p>
        </p:txBody>
      </p:sp>
      <p:pic>
        <p:nvPicPr>
          <p:cNvPr id="13" name="Graphic 12">
            <a:extLst>
              <a:ext uri="{FF2B5EF4-FFF2-40B4-BE49-F238E27FC236}">
                <a16:creationId xmlns:a16="http://schemas.microsoft.com/office/drawing/2014/main" id="{346742A6-EF3E-455A-8357-7B1210C48F80}"/>
              </a:ext>
            </a:extLst>
          </p:cNvPr>
          <p:cNvPicPr>
            <a:picLocks noChangeAspect="1"/>
          </p:cNvPicPr>
          <p:nvPr/>
        </p:nvPicPr>
        <p:blipFill>
          <a:blip r:embed="rId6">
            <a:extLst>
              <a:ext uri="{96DAC541-7B7A-43D3-8B79-37D633B846F1}">
                <asvg:svgBlip xmlns="" xmlns:asvg="http://schemas.microsoft.com/office/drawing/2016/SVG/main" r:embed="rId8"/>
              </a:ext>
            </a:extLst>
          </a:blip>
          <a:stretch>
            <a:fillRect/>
          </a:stretch>
        </p:blipFill>
        <p:spPr>
          <a:xfrm>
            <a:off x="7447026" y="559557"/>
            <a:ext cx="1392573" cy="696287"/>
          </a:xfrm>
          <a:prstGeom prst="rect">
            <a:avLst/>
          </a:prstGeom>
        </p:spPr>
      </p:pic>
      <p:graphicFrame>
        <p:nvGraphicFramePr>
          <p:cNvPr id="12" name="Table 11"/>
          <p:cNvGraphicFramePr>
            <a:graphicFrameLocks noGrp="1"/>
          </p:cNvGraphicFramePr>
          <p:nvPr>
            <p:extLst>
              <p:ext uri="{D42A27DB-BD31-4B8C-83A1-F6EECF244321}">
                <p14:modId xmlns:p14="http://schemas.microsoft.com/office/powerpoint/2010/main" val="1257185029"/>
              </p:ext>
            </p:extLst>
          </p:nvPr>
        </p:nvGraphicFramePr>
        <p:xfrm>
          <a:off x="2146478" y="3804975"/>
          <a:ext cx="10045522" cy="1188720"/>
        </p:xfrm>
        <a:graphic>
          <a:graphicData uri="http://schemas.openxmlformats.org/drawingml/2006/table">
            <a:tbl>
              <a:tblPr firstRow="1" bandRow="1">
                <a:tableStyleId>{5C22544A-7EE6-4342-B048-85BDC9FD1C3A}</a:tableStyleId>
              </a:tblPr>
              <a:tblGrid>
                <a:gridCol w="6117467">
                  <a:extLst>
                    <a:ext uri="{9D8B030D-6E8A-4147-A177-3AD203B41FA5}">
                      <a16:colId xmlns:a16="http://schemas.microsoft.com/office/drawing/2014/main" val="20000"/>
                    </a:ext>
                  </a:extLst>
                </a:gridCol>
                <a:gridCol w="3928055">
                  <a:extLst>
                    <a:ext uri="{9D8B030D-6E8A-4147-A177-3AD203B41FA5}">
                      <a16:colId xmlns:a16="http://schemas.microsoft.com/office/drawing/2014/main" val="20001"/>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b="0" dirty="0" smtClean="0">
                          <a:solidFill>
                            <a:schemeClr val="tx1"/>
                          </a:solidFill>
                        </a:rPr>
                        <a:t>Rasa </a:t>
                      </a:r>
                      <a:r>
                        <a:rPr lang="lv-LV" b="0" dirty="0" err="1" smtClean="0">
                          <a:solidFill>
                            <a:schemeClr val="tx1"/>
                          </a:solidFill>
                        </a:rPr>
                        <a:t>Penkauskiene</a:t>
                      </a:r>
                      <a:endParaRPr lang="lv-LV"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smtClean="0">
                          <a:solidFill>
                            <a:schemeClr val="tx1"/>
                          </a:solidFill>
                        </a:rPr>
                        <a:t>C</a:t>
                      </a:r>
                      <a:r>
                        <a:rPr lang="lv-LV" b="0" dirty="0" err="1" smtClean="0">
                          <a:solidFill>
                            <a:schemeClr val="tx1"/>
                          </a:solidFill>
                        </a:rPr>
                        <a:t>entre</a:t>
                      </a:r>
                      <a:r>
                        <a:rPr lang="lv-LV" b="0" dirty="0" smtClean="0">
                          <a:solidFill>
                            <a:schemeClr val="tx1"/>
                          </a:solidFill>
                        </a:rPr>
                        <a:t> </a:t>
                      </a:r>
                      <a:r>
                        <a:rPr lang="lv-LV" b="0" dirty="0" err="1" smtClean="0">
                          <a:solidFill>
                            <a:schemeClr val="tx1"/>
                          </a:solidFill>
                        </a:rPr>
                        <a:t>for</a:t>
                      </a:r>
                      <a:r>
                        <a:rPr lang="lv-LV" b="0" dirty="0" smtClean="0">
                          <a:solidFill>
                            <a:schemeClr val="tx1"/>
                          </a:solidFill>
                        </a:rPr>
                        <a:t> </a:t>
                      </a:r>
                      <a:r>
                        <a:rPr lang="lv-LV" b="0" dirty="0" err="1" smtClean="0">
                          <a:solidFill>
                            <a:schemeClr val="tx1"/>
                          </a:solidFill>
                        </a:rPr>
                        <a:t>Quality</a:t>
                      </a:r>
                      <a:r>
                        <a:rPr lang="lv-LV" b="0" dirty="0" smtClean="0">
                          <a:solidFill>
                            <a:schemeClr val="tx1"/>
                          </a:solidFill>
                        </a:rPr>
                        <a:t> </a:t>
                      </a:r>
                      <a:r>
                        <a:rPr lang="lv-LV" b="0" dirty="0" err="1" smtClean="0">
                          <a:solidFill>
                            <a:schemeClr val="tx1"/>
                          </a:solidFill>
                        </a:rPr>
                        <a:t>Assessment</a:t>
                      </a:r>
                      <a:r>
                        <a:rPr lang="lv-LV" b="0" dirty="0" smtClean="0">
                          <a:solidFill>
                            <a:schemeClr val="tx1"/>
                          </a:solidFill>
                        </a:rPr>
                        <a:t> </a:t>
                      </a:r>
                      <a:r>
                        <a:rPr lang="lv-LV" b="0" dirty="0" err="1" smtClean="0">
                          <a:solidFill>
                            <a:schemeClr val="tx1"/>
                          </a:solidFill>
                        </a:rPr>
                        <a:t>in</a:t>
                      </a:r>
                      <a:r>
                        <a:rPr lang="lv-LV" b="0" dirty="0" smtClean="0">
                          <a:solidFill>
                            <a:schemeClr val="tx1"/>
                          </a:solidFill>
                        </a:rPr>
                        <a:t> </a:t>
                      </a:r>
                      <a:r>
                        <a:rPr lang="lv-LV" b="0" dirty="0" err="1" smtClean="0">
                          <a:solidFill>
                            <a:schemeClr val="tx1"/>
                          </a:solidFill>
                        </a:rPr>
                        <a:t>Higher</a:t>
                      </a:r>
                      <a:r>
                        <a:rPr lang="lv-LV" b="0" dirty="0" smtClean="0">
                          <a:solidFill>
                            <a:schemeClr val="tx1"/>
                          </a:solidFill>
                        </a:rPr>
                        <a:t> </a:t>
                      </a:r>
                      <a:r>
                        <a:rPr lang="lv-LV" b="0" dirty="0" err="1" smtClean="0">
                          <a:solidFill>
                            <a:schemeClr val="tx1"/>
                          </a:solidFill>
                        </a:rPr>
                        <a:t>Education</a:t>
                      </a:r>
                      <a:endParaRPr lang="lv-LV"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lv-LV" b="0" dirty="0" smtClean="0">
                          <a:solidFill>
                            <a:schemeClr val="tx1"/>
                          </a:solidFill>
                        </a:rPr>
                        <a:t>Lithuania</a:t>
                      </a:r>
                      <a:endParaRPr lang="en-GB" b="0" dirty="0" smtClean="0">
                        <a:solidFill>
                          <a:schemeClr val="tx1"/>
                        </a:solidFill>
                      </a:endParaRPr>
                    </a:p>
                    <a:p>
                      <a:endParaRPr lang="en-GB" dirty="0"/>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b="0" dirty="0" smtClean="0">
                          <a:solidFill>
                            <a:schemeClr val="tx1"/>
                          </a:solidFill>
                        </a:rPr>
                        <a:t>Jolanta </a:t>
                      </a:r>
                      <a:r>
                        <a:rPr lang="lv-LV" b="0" dirty="0" err="1" smtClean="0">
                          <a:solidFill>
                            <a:schemeClr val="tx1"/>
                          </a:solidFill>
                        </a:rPr>
                        <a:t>Silka</a:t>
                      </a:r>
                      <a:endParaRPr lang="lv-LV"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lv-LV" b="0" dirty="0" err="1" smtClean="0">
                          <a:solidFill>
                            <a:schemeClr val="tx1"/>
                          </a:solidFill>
                        </a:rPr>
                        <a:t>Academic</a:t>
                      </a:r>
                      <a:r>
                        <a:rPr lang="lv-LV" b="0" dirty="0" smtClean="0">
                          <a:solidFill>
                            <a:schemeClr val="tx1"/>
                          </a:solidFill>
                        </a:rPr>
                        <a:t> </a:t>
                      </a:r>
                      <a:r>
                        <a:rPr lang="lv-LV" b="0" dirty="0" err="1" smtClean="0">
                          <a:solidFill>
                            <a:schemeClr val="tx1"/>
                          </a:solidFill>
                        </a:rPr>
                        <a:t>Information</a:t>
                      </a:r>
                      <a:r>
                        <a:rPr lang="lv-LV" b="0" dirty="0" smtClean="0">
                          <a:solidFill>
                            <a:schemeClr val="tx1"/>
                          </a:solidFill>
                        </a:rPr>
                        <a:t> </a:t>
                      </a:r>
                      <a:r>
                        <a:rPr lang="lv-LV" b="0" dirty="0" err="1" smtClean="0">
                          <a:solidFill>
                            <a:schemeClr val="tx1"/>
                          </a:solidFill>
                        </a:rPr>
                        <a:t>Centre</a:t>
                      </a:r>
                      <a:endParaRPr lang="lv-LV"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lv-LV" b="0" dirty="0" err="1" smtClean="0">
                          <a:solidFill>
                            <a:schemeClr val="tx1"/>
                          </a:solidFill>
                        </a:rPr>
                        <a:t>Latvia</a:t>
                      </a:r>
                      <a:endParaRPr lang="lv-LV" b="0" dirty="0" smtClean="0">
                        <a:solidFill>
                          <a:schemeClr val="tx1"/>
                        </a:solidFill>
                      </a:endParaRPr>
                    </a:p>
                    <a:p>
                      <a:endParaRPr lang="en-GB" b="0" dirty="0">
                        <a:solidFill>
                          <a:schemeClr val="tx1"/>
                        </a:solidFill>
                      </a:endParaRPr>
                    </a:p>
                  </a:txBody>
                  <a:tcPr>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2278192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609600" y="274637"/>
            <a:ext cx="10972800" cy="1240263"/>
          </a:xfrm>
          <a:solidFill>
            <a:schemeClr val="accent1">
              <a:lumMod val="20000"/>
              <a:lumOff val="80000"/>
            </a:schemeClr>
          </a:solidFill>
        </p:spPr>
        <p:txBody>
          <a:bodyPr/>
          <a:lstStyle/>
          <a:p>
            <a:r>
              <a:rPr lang="en-US" dirty="0"/>
              <a:t>Objectivity principle</a:t>
            </a:r>
            <a:endParaRPr lang="lt-LT" dirty="0"/>
          </a:p>
        </p:txBody>
      </p:sp>
      <p:sp>
        <p:nvSpPr>
          <p:cNvPr id="3" name="Turinio vietos rezervavimo ženklas 2"/>
          <p:cNvSpPr>
            <a:spLocks noGrp="1"/>
          </p:cNvSpPr>
          <p:nvPr>
            <p:ph idx="1"/>
          </p:nvPr>
        </p:nvSpPr>
        <p:spPr>
          <a:xfrm>
            <a:off x="625523" y="1713069"/>
            <a:ext cx="10972800" cy="3995380"/>
          </a:xfrm>
        </p:spPr>
        <p:txBody>
          <a:bodyPr>
            <a:normAutofit lnSpcReduction="10000"/>
          </a:bodyPr>
          <a:lstStyle/>
          <a:p>
            <a:pPr marL="0" indent="0">
              <a:buNone/>
            </a:pPr>
            <a:endParaRPr lang="en-US" sz="2800" dirty="0" smtClean="0"/>
          </a:p>
          <a:p>
            <a:pPr marL="0" indent="0">
              <a:buNone/>
            </a:pPr>
            <a:r>
              <a:rPr lang="en-US" dirty="0" smtClean="0"/>
              <a:t>An expert shall be fair in his/her efforts to achieve the aims of the evaluation and to evaluate the study </a:t>
            </a:r>
            <a:r>
              <a:rPr lang="en-US" dirty="0" err="1" smtClean="0"/>
              <a:t>programme</a:t>
            </a:r>
            <a:r>
              <a:rPr lang="en-US" dirty="0" smtClean="0"/>
              <a:t> objectively. While expressing his/her opinion, formulating conclusions or taking decisions, an expert shall draw on precise facts and information and his/her own competence. The expert shall act independently and shall not represent the interest of the higher education institution or other party.</a:t>
            </a:r>
          </a:p>
          <a:p>
            <a:pPr marL="0" indent="0">
              <a:buNone/>
            </a:pPr>
            <a:endParaRPr lang="lt-LT" dirty="0"/>
          </a:p>
        </p:txBody>
      </p:sp>
      <p:sp>
        <p:nvSpPr>
          <p:cNvPr id="5" name="Turinio vietos rezervavimo ženklas 2"/>
          <p:cNvSpPr txBox="1">
            <a:spLocks/>
          </p:cNvSpPr>
          <p:nvPr/>
        </p:nvSpPr>
        <p:spPr>
          <a:xfrm>
            <a:off x="789296" y="4434090"/>
            <a:ext cx="10972800" cy="254871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lt-LT" dirty="0"/>
          </a:p>
        </p:txBody>
      </p:sp>
    </p:spTree>
    <p:extLst>
      <p:ext uri="{BB962C8B-B14F-4D97-AF65-F5344CB8AC3E}">
        <p14:creationId xmlns:p14="http://schemas.microsoft.com/office/powerpoint/2010/main" val="42860201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solidFill>
            <a:schemeClr val="accent1">
              <a:lumMod val="40000"/>
              <a:lumOff val="60000"/>
            </a:schemeClr>
          </a:solidFill>
        </p:spPr>
        <p:txBody>
          <a:bodyPr/>
          <a:lstStyle/>
          <a:p>
            <a:r>
              <a:rPr lang="en-US" dirty="0" smtClean="0"/>
              <a:t>Respect for diversity</a:t>
            </a:r>
            <a:endParaRPr lang="lt-LT" dirty="0"/>
          </a:p>
        </p:txBody>
      </p:sp>
      <p:sp>
        <p:nvSpPr>
          <p:cNvPr id="3" name="Turinio vietos rezervavimo ženklas 2"/>
          <p:cNvSpPr>
            <a:spLocks noGrp="1"/>
          </p:cNvSpPr>
          <p:nvPr>
            <p:ph idx="1"/>
          </p:nvPr>
        </p:nvSpPr>
        <p:spPr/>
        <p:txBody>
          <a:bodyPr/>
          <a:lstStyle/>
          <a:p>
            <a:pPr marL="0" indent="0">
              <a:buNone/>
            </a:pPr>
            <a:endParaRPr lang="en-US" dirty="0" smtClean="0"/>
          </a:p>
          <a:p>
            <a:pPr marL="0" indent="0">
              <a:buNone/>
            </a:pPr>
            <a:r>
              <a:rPr lang="en-US" dirty="0" smtClean="0"/>
              <a:t>Within </a:t>
            </a:r>
            <a:r>
              <a:rPr lang="en-US" dirty="0"/>
              <a:t>the assessment process, the expert shall act in good faith as a professional. The expert shall not exceed his/her powers as specified in his/her tasks. The expert shall treat the parties involved in the assessment process as persons capable of taking responsibility for </a:t>
            </a:r>
            <a:r>
              <a:rPr lang="en-US" dirty="0" smtClean="0"/>
              <a:t>higher </a:t>
            </a:r>
            <a:r>
              <a:rPr lang="en-US" dirty="0"/>
              <a:t>education </a:t>
            </a:r>
            <a:r>
              <a:rPr lang="en-US" dirty="0" smtClean="0"/>
              <a:t>institution </a:t>
            </a:r>
            <a:r>
              <a:rPr lang="en-US" dirty="0"/>
              <a:t>actions, therefore he/she shall rely on facts and observations when referring to the strengths and weaknesses of the study </a:t>
            </a:r>
            <a:r>
              <a:rPr lang="en-US" dirty="0" err="1" smtClean="0"/>
              <a:t>programme</a:t>
            </a:r>
            <a:r>
              <a:rPr lang="en-US" dirty="0" smtClean="0"/>
              <a:t>.</a:t>
            </a:r>
            <a:endParaRPr lang="lt-LT" dirty="0"/>
          </a:p>
        </p:txBody>
      </p:sp>
    </p:spTree>
    <p:extLst>
      <p:ext uri="{BB962C8B-B14F-4D97-AF65-F5344CB8AC3E}">
        <p14:creationId xmlns:p14="http://schemas.microsoft.com/office/powerpoint/2010/main" val="1930848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718782" y="547593"/>
            <a:ext cx="10972800" cy="1103786"/>
          </a:xfrm>
          <a:solidFill>
            <a:schemeClr val="accent1">
              <a:lumMod val="20000"/>
              <a:lumOff val="80000"/>
            </a:schemeClr>
          </a:solidFill>
        </p:spPr>
        <p:txBody>
          <a:bodyPr/>
          <a:lstStyle/>
          <a:p>
            <a:r>
              <a:rPr lang="en-US" dirty="0"/>
              <a:t>Confidentiality principle</a:t>
            </a:r>
            <a:endParaRPr lang="lt-LT" dirty="0"/>
          </a:p>
        </p:txBody>
      </p:sp>
      <p:sp>
        <p:nvSpPr>
          <p:cNvPr id="3" name="Turinio vietos rezervavimo ženklas 2"/>
          <p:cNvSpPr>
            <a:spLocks noGrp="1"/>
          </p:cNvSpPr>
          <p:nvPr>
            <p:ph idx="1"/>
          </p:nvPr>
        </p:nvSpPr>
        <p:spPr>
          <a:xfrm>
            <a:off x="639170" y="1761949"/>
            <a:ext cx="10972800" cy="2494127"/>
          </a:xfrm>
        </p:spPr>
        <p:txBody>
          <a:bodyPr>
            <a:normAutofit lnSpcReduction="10000"/>
          </a:bodyPr>
          <a:lstStyle/>
          <a:p>
            <a:pPr marL="0" indent="0">
              <a:buNone/>
            </a:pPr>
            <a:endParaRPr lang="en-US" dirty="0" smtClean="0"/>
          </a:p>
          <a:p>
            <a:pPr marL="0" indent="0">
              <a:buNone/>
            </a:pPr>
            <a:r>
              <a:rPr lang="en-US" dirty="0" smtClean="0"/>
              <a:t>All the information </a:t>
            </a:r>
            <a:r>
              <a:rPr lang="en-US" dirty="0"/>
              <a:t>related to the evaluation (opinions of the interviewees, the self-evaluation report, and additional information provided by the higher education institution) shall be used exclusively for the evaluation </a:t>
            </a:r>
            <a:r>
              <a:rPr lang="en-US" dirty="0" smtClean="0"/>
              <a:t>process.</a:t>
            </a:r>
            <a:endParaRPr lang="lt-LT" dirty="0"/>
          </a:p>
        </p:txBody>
      </p:sp>
    </p:spTree>
    <p:extLst>
      <p:ext uri="{BB962C8B-B14F-4D97-AF65-F5344CB8AC3E}">
        <p14:creationId xmlns:p14="http://schemas.microsoft.com/office/powerpoint/2010/main" val="7093523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ntraštė 1"/>
          <p:cNvSpPr txBox="1">
            <a:spLocks noGrp="1"/>
          </p:cNvSpPr>
          <p:nvPr>
            <p:ph type="title"/>
          </p:nvPr>
        </p:nvSpPr>
        <p:spPr>
          <a:prstGeom prst="rect">
            <a:avLst/>
          </a:prstGeom>
          <a:solidFill>
            <a:schemeClr val="tx2">
              <a:lumMod val="20000"/>
              <a:lumOff val="80000"/>
            </a:schemeClr>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Collaboration principle</a:t>
            </a:r>
            <a:endParaRPr lang="lt-LT" dirty="0"/>
          </a:p>
        </p:txBody>
      </p:sp>
      <p:sp>
        <p:nvSpPr>
          <p:cNvPr id="5" name="Turinio vietos rezervavimo ženklas 2"/>
          <p:cNvSpPr txBox="1">
            <a:spLocks noGrp="1"/>
          </p:cNvSpPr>
          <p:nvPr>
            <p:ph idx="1"/>
          </p:nvPr>
        </p:nvSpPr>
        <p:spPr>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sz="2800" dirty="0" smtClean="0"/>
          </a:p>
          <a:p>
            <a:pPr marL="0" indent="0">
              <a:buNone/>
            </a:pPr>
            <a:r>
              <a:rPr lang="en-US" dirty="0" smtClean="0"/>
              <a:t>Each </a:t>
            </a:r>
            <a:r>
              <a:rPr lang="en-US" dirty="0"/>
              <a:t>expert, as a member of the experts group, shall be open to collaboration with other members of the experts group. The collaboration of the experts shall be coordinated by the chair of the experts group. The experts group shall develop mutual understanding with the representatives of the higher education institution and make efforts to assist the higher education institution to enhance quality culture.</a:t>
            </a:r>
            <a:endParaRPr lang="en-US" dirty="0" smtClean="0"/>
          </a:p>
          <a:p>
            <a:endParaRPr lang="lt-LT" dirty="0"/>
          </a:p>
        </p:txBody>
      </p:sp>
    </p:spTree>
    <p:extLst>
      <p:ext uri="{BB962C8B-B14F-4D97-AF65-F5344CB8AC3E}">
        <p14:creationId xmlns:p14="http://schemas.microsoft.com/office/powerpoint/2010/main" val="28478796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l"/>
            <a:r>
              <a:rPr lang="en-US" dirty="0" smtClean="0"/>
              <a:t>Declaration of Interests</a:t>
            </a:r>
            <a:endParaRPr lang="lt-LT" dirty="0"/>
          </a:p>
        </p:txBody>
      </p:sp>
      <p:sp>
        <p:nvSpPr>
          <p:cNvPr id="3" name="Turinio vietos rezervavimo ženklas 2"/>
          <p:cNvSpPr>
            <a:spLocks noGrp="1"/>
          </p:cNvSpPr>
          <p:nvPr>
            <p:ph idx="1"/>
          </p:nvPr>
        </p:nvSpPr>
        <p:spPr>
          <a:xfrm>
            <a:off x="609600" y="1600201"/>
            <a:ext cx="10972800" cy="3790665"/>
          </a:xfrm>
          <a:solidFill>
            <a:schemeClr val="accent6">
              <a:lumMod val="40000"/>
              <a:lumOff val="60000"/>
            </a:schemeClr>
          </a:solidFill>
        </p:spPr>
        <p:txBody>
          <a:bodyPr>
            <a:normAutofit/>
          </a:bodyPr>
          <a:lstStyle/>
          <a:p>
            <a:pPr marL="0" indent="0">
              <a:buNone/>
            </a:pPr>
            <a:endParaRPr lang="en-US" dirty="0" smtClean="0"/>
          </a:p>
          <a:p>
            <a:pPr marL="0" indent="0">
              <a:buNone/>
            </a:pPr>
            <a:r>
              <a:rPr lang="en-US" dirty="0" smtClean="0"/>
              <a:t>Any </a:t>
            </a:r>
            <a:r>
              <a:rPr lang="en-US" dirty="0"/>
              <a:t>expert performing the task must complete the </a:t>
            </a:r>
            <a:r>
              <a:rPr lang="en-US" dirty="0" smtClean="0"/>
              <a:t>Confirmation of Absence of Conflict of Interest and </a:t>
            </a:r>
            <a:r>
              <a:rPr lang="en-US" dirty="0"/>
              <a:t>indicate a potential conflict of interests if there is a situation that could </a:t>
            </a:r>
            <a:r>
              <a:rPr lang="en-US" dirty="0" smtClean="0"/>
              <a:t>hinder the </a:t>
            </a:r>
            <a:r>
              <a:rPr lang="en-US" dirty="0"/>
              <a:t>expert to be impartial and objective while fulfilling the task</a:t>
            </a:r>
            <a:r>
              <a:rPr lang="en-US" dirty="0" smtClean="0"/>
              <a:t>.</a:t>
            </a:r>
          </a:p>
          <a:p>
            <a:pPr marL="0" indent="0">
              <a:buNone/>
            </a:pPr>
            <a:endParaRPr lang="en-US" dirty="0"/>
          </a:p>
          <a:p>
            <a:pPr marL="0" indent="0">
              <a:buNone/>
            </a:pPr>
            <a:endParaRPr lang="lt-LT" dirty="0"/>
          </a:p>
        </p:txBody>
      </p:sp>
    </p:spTree>
    <p:extLst>
      <p:ext uri="{BB962C8B-B14F-4D97-AF65-F5344CB8AC3E}">
        <p14:creationId xmlns:p14="http://schemas.microsoft.com/office/powerpoint/2010/main" val="2275268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l"/>
            <a:r>
              <a:rPr lang="en-US" dirty="0" smtClean="0"/>
              <a:t>Declaration of Interests</a:t>
            </a:r>
            <a:endParaRPr lang="lt-LT" dirty="0"/>
          </a:p>
        </p:txBody>
      </p:sp>
      <p:sp>
        <p:nvSpPr>
          <p:cNvPr id="3" name="Turinio vietos rezervavimo ženklas 2"/>
          <p:cNvSpPr>
            <a:spLocks noGrp="1"/>
          </p:cNvSpPr>
          <p:nvPr>
            <p:ph idx="1"/>
          </p:nvPr>
        </p:nvSpPr>
        <p:spPr>
          <a:xfrm>
            <a:off x="582304" y="1327246"/>
            <a:ext cx="10972800" cy="4896133"/>
          </a:xfrm>
        </p:spPr>
        <p:txBody>
          <a:bodyPr>
            <a:noAutofit/>
          </a:bodyPr>
          <a:lstStyle/>
          <a:p>
            <a:r>
              <a:rPr lang="en-US" sz="2600" dirty="0" smtClean="0"/>
              <a:t>the </a:t>
            </a:r>
            <a:r>
              <a:rPr lang="en-US" sz="2600" dirty="0"/>
              <a:t>expert or someone among the expert’s close relatives (spouse, cohabiting partner, the partner where partnership is registered in the manner established by laws as well as </a:t>
            </a:r>
            <a:r>
              <a:rPr lang="en-US" sz="2600" dirty="0" smtClean="0"/>
              <a:t>higher </a:t>
            </a:r>
            <a:r>
              <a:rPr lang="en-US" sz="2600" dirty="0"/>
              <a:t>education </a:t>
            </a:r>
            <a:r>
              <a:rPr lang="en-US" sz="2600" dirty="0" smtClean="0"/>
              <a:t>institution </a:t>
            </a:r>
            <a:r>
              <a:rPr lang="en-US" sz="2600" dirty="0"/>
              <a:t>parents (adoptive parents), children (adopted children), brothers (step brothers), sisters (step sisters), grandparents, grandchildren and </a:t>
            </a:r>
            <a:r>
              <a:rPr lang="en-US" sz="2600" dirty="0" smtClean="0"/>
              <a:t>higher </a:t>
            </a:r>
            <a:r>
              <a:rPr lang="en-US" sz="2600" dirty="0"/>
              <a:t>education </a:t>
            </a:r>
            <a:r>
              <a:rPr lang="en-US" sz="2600" dirty="0" smtClean="0"/>
              <a:t>institution </a:t>
            </a:r>
            <a:r>
              <a:rPr lang="en-US" sz="2600" dirty="0"/>
              <a:t>spouses, cohabitants or partners - (hereinafter referred to as the close persons) in the last 5 years worked in the institution which </a:t>
            </a:r>
            <a:r>
              <a:rPr lang="en-US" sz="2600" dirty="0" err="1"/>
              <a:t>programmes</a:t>
            </a:r>
            <a:r>
              <a:rPr lang="en-US" sz="2600" dirty="0"/>
              <a:t> are being evaluated;</a:t>
            </a:r>
          </a:p>
          <a:p>
            <a:r>
              <a:rPr lang="en-US" sz="2600" dirty="0" smtClean="0"/>
              <a:t>the expert or someone among the expert’s close relatives during the last 2 years participated in the evaluative activities of the institution (acted as a member of the Senate, the Academic Council, the Committee of the Final Thesis </a:t>
            </a:r>
            <a:r>
              <a:rPr lang="en-US" sz="2600" dirty="0" err="1" smtClean="0"/>
              <a:t>Defence</a:t>
            </a:r>
            <a:r>
              <a:rPr lang="en-US" sz="2600" dirty="0" smtClean="0"/>
              <a:t>, the Committee of Doctoral Studies, a member of the management bodies, shareholder or similar);</a:t>
            </a:r>
          </a:p>
        </p:txBody>
      </p:sp>
    </p:spTree>
    <p:extLst>
      <p:ext uri="{BB962C8B-B14F-4D97-AF65-F5344CB8AC3E}">
        <p14:creationId xmlns:p14="http://schemas.microsoft.com/office/powerpoint/2010/main" val="28321337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en-US" dirty="0" smtClean="0"/>
              <a:t>Declaration of Interests</a:t>
            </a:r>
            <a:endParaRPr lang="lt-LT" dirty="0"/>
          </a:p>
        </p:txBody>
      </p:sp>
      <p:sp>
        <p:nvSpPr>
          <p:cNvPr id="3" name="Turinio vietos rezervavimo ženklas 2"/>
          <p:cNvSpPr>
            <a:spLocks noGrp="1"/>
          </p:cNvSpPr>
          <p:nvPr>
            <p:ph idx="1"/>
          </p:nvPr>
        </p:nvSpPr>
        <p:spPr/>
        <p:txBody>
          <a:bodyPr>
            <a:normAutofit lnSpcReduction="10000"/>
          </a:bodyPr>
          <a:lstStyle/>
          <a:p>
            <a:r>
              <a:rPr lang="en-US" sz="2600" dirty="0"/>
              <a:t>the expert or someone among the expert’s close relatives during the last 3 years studied in the institution which </a:t>
            </a:r>
            <a:r>
              <a:rPr lang="en-US" sz="2600" dirty="0" err="1"/>
              <a:t>programmes</a:t>
            </a:r>
            <a:r>
              <a:rPr lang="en-US" sz="2600" dirty="0"/>
              <a:t> are being evaluated;</a:t>
            </a:r>
          </a:p>
          <a:p>
            <a:r>
              <a:rPr lang="en-US" sz="2600" dirty="0" smtClean="0"/>
              <a:t>the </a:t>
            </a:r>
            <a:r>
              <a:rPr lang="en-US" sz="2600" dirty="0"/>
              <a:t>expert or someone among the expert’s close relatives participates in any ongoing project or other joint activity with the institution he works for, with the institution which </a:t>
            </a:r>
            <a:r>
              <a:rPr lang="en-US" sz="2600" dirty="0" err="1"/>
              <a:t>programmes</a:t>
            </a:r>
            <a:r>
              <a:rPr lang="en-US" sz="2600" dirty="0"/>
              <a:t> are being evaluated;</a:t>
            </a:r>
          </a:p>
          <a:p>
            <a:r>
              <a:rPr lang="en-US" sz="2600" dirty="0"/>
              <a:t>other circumstances which are unspecified herein and are related to the expert or his close relative and which may prevent the expert from being objective (i.e., he has publicly expressed a negative attitude towards the institution which </a:t>
            </a:r>
            <a:r>
              <a:rPr lang="en-US" sz="2600" dirty="0" err="1"/>
              <a:t>programmes</a:t>
            </a:r>
            <a:r>
              <a:rPr lang="en-US" sz="2600" dirty="0"/>
              <a:t> are being evaluated; has terminated work relations after the conflict with the institution which </a:t>
            </a:r>
            <a:r>
              <a:rPr lang="en-US" sz="2600" dirty="0" err="1"/>
              <a:t>programmes</a:t>
            </a:r>
            <a:r>
              <a:rPr lang="en-US" sz="2600" dirty="0"/>
              <a:t> are being evaluated).</a:t>
            </a:r>
          </a:p>
          <a:p>
            <a:endParaRPr lang="lt-LT" dirty="0"/>
          </a:p>
        </p:txBody>
      </p:sp>
    </p:spTree>
    <p:extLst>
      <p:ext uri="{BB962C8B-B14F-4D97-AF65-F5344CB8AC3E}">
        <p14:creationId xmlns:p14="http://schemas.microsoft.com/office/powerpoint/2010/main" val="3608866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l"/>
            <a:r>
              <a:rPr lang="en-US" dirty="0" smtClean="0"/>
              <a:t>Expert roles</a:t>
            </a:r>
            <a:endParaRPr lang="lt-LT" dirty="0"/>
          </a:p>
        </p:txBody>
      </p:sp>
      <p:sp>
        <p:nvSpPr>
          <p:cNvPr id="3" name="Turinio vietos rezervavimo ženklas 2"/>
          <p:cNvSpPr>
            <a:spLocks noGrp="1"/>
          </p:cNvSpPr>
          <p:nvPr>
            <p:ph idx="1"/>
          </p:nvPr>
        </p:nvSpPr>
        <p:spPr/>
        <p:txBody>
          <a:bodyPr/>
          <a:lstStyle/>
          <a:p>
            <a:r>
              <a:rPr lang="en-US" dirty="0" smtClean="0"/>
              <a:t>Team leader</a:t>
            </a:r>
          </a:p>
          <a:p>
            <a:r>
              <a:rPr lang="en-US" dirty="0" smtClean="0"/>
              <a:t>Team members (academics)</a:t>
            </a:r>
          </a:p>
          <a:p>
            <a:r>
              <a:rPr lang="en-US" dirty="0" smtClean="0"/>
              <a:t>Representative of employers</a:t>
            </a:r>
          </a:p>
          <a:p>
            <a:r>
              <a:rPr lang="en-US" dirty="0" smtClean="0"/>
              <a:t>Student</a:t>
            </a:r>
          </a:p>
          <a:p>
            <a:pPr marL="0" indent="0">
              <a:buNone/>
            </a:pPr>
            <a:endParaRPr lang="en-US" dirty="0" smtClean="0"/>
          </a:p>
          <a:p>
            <a:r>
              <a:rPr lang="en-US" i="1" dirty="0" smtClean="0"/>
              <a:t>Coordinator</a:t>
            </a:r>
            <a:endParaRPr lang="lt-LT" i="1" dirty="0"/>
          </a:p>
        </p:txBody>
      </p:sp>
      <p:sp>
        <p:nvSpPr>
          <p:cNvPr id="4" name="Stačiakampis 3"/>
          <p:cNvSpPr/>
          <p:nvPr/>
        </p:nvSpPr>
        <p:spPr>
          <a:xfrm>
            <a:off x="6867100" y="5349922"/>
            <a:ext cx="4408227" cy="12010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No direct contact with Higher Education </a:t>
            </a:r>
            <a:r>
              <a:rPr lang="en-US" sz="2400" dirty="0" smtClean="0"/>
              <a:t>Institution</a:t>
            </a:r>
            <a:r>
              <a:rPr lang="en-US" sz="2400" dirty="0"/>
              <a:t>!</a:t>
            </a:r>
            <a:endParaRPr lang="lt-LT" sz="2400" dirty="0"/>
          </a:p>
        </p:txBody>
      </p:sp>
      <p:sp>
        <p:nvSpPr>
          <p:cNvPr id="5" name="Stačiakampis 4"/>
          <p:cNvSpPr/>
          <p:nvPr/>
        </p:nvSpPr>
        <p:spPr>
          <a:xfrm>
            <a:off x="6867098" y="903027"/>
            <a:ext cx="4408227" cy="120100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accent1">
                    <a:lumMod val="75000"/>
                  </a:schemeClr>
                </a:solidFill>
              </a:rPr>
              <a:t>Team leader – tells what to do</a:t>
            </a:r>
          </a:p>
        </p:txBody>
      </p:sp>
      <p:sp>
        <p:nvSpPr>
          <p:cNvPr id="6" name="Stačiakampis 5"/>
          <p:cNvSpPr/>
          <p:nvPr/>
        </p:nvSpPr>
        <p:spPr>
          <a:xfrm>
            <a:off x="6867100" y="2361064"/>
            <a:ext cx="4408227" cy="120100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accent1">
                    <a:lumMod val="75000"/>
                  </a:schemeClr>
                </a:solidFill>
              </a:rPr>
              <a:t>Coordinator – tells how to do </a:t>
            </a:r>
          </a:p>
        </p:txBody>
      </p:sp>
      <p:sp>
        <p:nvSpPr>
          <p:cNvPr id="7" name="Stačiakampis 6"/>
          <p:cNvSpPr/>
          <p:nvPr/>
        </p:nvSpPr>
        <p:spPr>
          <a:xfrm>
            <a:off x="6867100" y="3889613"/>
            <a:ext cx="4408227" cy="1201002"/>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Coordinator is the mediator between the expert group and the HEI</a:t>
            </a:r>
            <a:endParaRPr lang="lt-LT" sz="2400" dirty="0"/>
          </a:p>
        </p:txBody>
      </p:sp>
    </p:spTree>
    <p:extLst>
      <p:ext uri="{BB962C8B-B14F-4D97-AF65-F5344CB8AC3E}">
        <p14:creationId xmlns:p14="http://schemas.microsoft.com/office/powerpoint/2010/main" val="29520867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fontScale="90000"/>
          </a:bodyPr>
          <a:lstStyle/>
          <a:p>
            <a:pPr algn="l"/>
            <a:r>
              <a:rPr lang="en-US" dirty="0" smtClean="0"/>
              <a:t>Responsibilities (Team leader) </a:t>
            </a:r>
            <a:r>
              <a:rPr lang="en-US" dirty="0"/>
              <a:t/>
            </a:r>
            <a:br>
              <a:rPr lang="en-US" dirty="0"/>
            </a:br>
            <a:endParaRPr lang="lt-LT" dirty="0"/>
          </a:p>
        </p:txBody>
      </p:sp>
      <p:sp>
        <p:nvSpPr>
          <p:cNvPr id="3" name="Turinio vietos rezervavimo ženklas 2"/>
          <p:cNvSpPr>
            <a:spLocks noGrp="1"/>
          </p:cNvSpPr>
          <p:nvPr>
            <p:ph idx="1"/>
          </p:nvPr>
        </p:nvSpPr>
        <p:spPr>
          <a:xfrm>
            <a:off x="609600" y="996287"/>
            <a:ext cx="10972800" cy="5129877"/>
          </a:xfrm>
        </p:spPr>
        <p:txBody>
          <a:bodyPr>
            <a:noAutofit/>
          </a:bodyPr>
          <a:lstStyle/>
          <a:p>
            <a:pPr marL="0" indent="0">
              <a:buNone/>
            </a:pPr>
            <a:r>
              <a:rPr lang="en-US" sz="1900" b="1" dirty="0" smtClean="0"/>
              <a:t>Before </a:t>
            </a:r>
            <a:r>
              <a:rPr lang="en-US" sz="1900" b="1" dirty="0"/>
              <a:t>the site visit</a:t>
            </a:r>
          </a:p>
          <a:p>
            <a:r>
              <a:rPr lang="en-US" sz="1900" dirty="0" smtClean="0"/>
              <a:t>Takes </a:t>
            </a:r>
            <a:r>
              <a:rPr lang="en-US" sz="1900" dirty="0"/>
              <a:t>overall responsibility for the functioning of the evaluation;</a:t>
            </a:r>
          </a:p>
          <a:p>
            <a:r>
              <a:rPr lang="en-US" sz="1900" dirty="0" smtClean="0"/>
              <a:t>Distributes </a:t>
            </a:r>
            <a:r>
              <a:rPr lang="en-US" sz="1900" dirty="0"/>
              <a:t>tasks to other team members;</a:t>
            </a:r>
          </a:p>
          <a:p>
            <a:r>
              <a:rPr lang="en-US" sz="1900" dirty="0" smtClean="0"/>
              <a:t>Together </a:t>
            </a:r>
            <a:r>
              <a:rPr lang="en-US" sz="1900" dirty="0"/>
              <a:t>with other members reviews the documentation, including the SER and any other information available prior to the site visit to ensure it is complete and adequate for the needs of the team;</a:t>
            </a:r>
          </a:p>
          <a:p>
            <a:r>
              <a:rPr lang="en-US" sz="1900" dirty="0" smtClean="0"/>
              <a:t>Agrees </a:t>
            </a:r>
            <a:r>
              <a:rPr lang="en-US" sz="1900" dirty="0"/>
              <a:t>the issues to be clarified during the site visit – undertaken with contributions from the rest of the team.</a:t>
            </a:r>
          </a:p>
          <a:p>
            <a:pPr marL="0" indent="0">
              <a:buNone/>
            </a:pPr>
            <a:r>
              <a:rPr lang="en-US" sz="1900" b="1" dirty="0" smtClean="0"/>
              <a:t>During </a:t>
            </a:r>
            <a:r>
              <a:rPr lang="en-US" sz="1900" b="1" dirty="0"/>
              <a:t>the site visit</a:t>
            </a:r>
          </a:p>
          <a:p>
            <a:r>
              <a:rPr lang="en-US" sz="1900" dirty="0" smtClean="0"/>
              <a:t>Chairs </a:t>
            </a:r>
            <a:r>
              <a:rPr lang="en-US" sz="1900" dirty="0"/>
              <a:t>all the meetings and discussions or delegates it to a responsible/other expert;</a:t>
            </a:r>
          </a:p>
          <a:p>
            <a:r>
              <a:rPr lang="en-US" sz="1900" dirty="0" smtClean="0"/>
              <a:t>Ensures </a:t>
            </a:r>
            <a:r>
              <a:rPr lang="en-US" sz="1900" dirty="0"/>
              <a:t>that all lines of inquiry identified are satisfactorily answered.</a:t>
            </a:r>
          </a:p>
          <a:p>
            <a:pPr marL="0" indent="0">
              <a:buNone/>
            </a:pPr>
            <a:r>
              <a:rPr lang="en-US" sz="1900" b="1" dirty="0" smtClean="0"/>
              <a:t>After </a:t>
            </a:r>
            <a:r>
              <a:rPr lang="en-US" sz="1900" b="1" dirty="0"/>
              <a:t>the site visit</a:t>
            </a:r>
          </a:p>
          <a:p>
            <a:r>
              <a:rPr lang="en-US" sz="1900" dirty="0" smtClean="0"/>
              <a:t>Makes </a:t>
            </a:r>
            <a:r>
              <a:rPr lang="en-US" sz="1900" dirty="0"/>
              <a:t>sure the team prepares drafts of the final evaluation reports on time – based on the documentation provided and the notes taken during the site visit;</a:t>
            </a:r>
          </a:p>
          <a:p>
            <a:r>
              <a:rPr lang="en-US" sz="1900" dirty="0" smtClean="0"/>
              <a:t>Assures </a:t>
            </a:r>
            <a:r>
              <a:rPr lang="en-US" sz="1900" dirty="0"/>
              <a:t>that all </a:t>
            </a:r>
            <a:r>
              <a:rPr lang="en-US" sz="1900" dirty="0" smtClean="0"/>
              <a:t>amendments </a:t>
            </a:r>
            <a:r>
              <a:rPr lang="en-US" sz="1900" dirty="0"/>
              <a:t>are included (if any and if accepted by the expert team, if not – includes arguments why the remarks were not taken into account) in the draft evaluation report;</a:t>
            </a:r>
          </a:p>
          <a:p>
            <a:r>
              <a:rPr lang="en-US" sz="1900" dirty="0" smtClean="0"/>
              <a:t>Makes </a:t>
            </a:r>
            <a:r>
              <a:rPr lang="en-US" sz="1900" dirty="0"/>
              <a:t>sure the evaluation is done in accordance with </a:t>
            </a:r>
            <a:r>
              <a:rPr lang="en-US" sz="1900" dirty="0" smtClean="0"/>
              <a:t>procedures </a:t>
            </a:r>
            <a:r>
              <a:rPr lang="en-US" sz="1900" dirty="0"/>
              <a:t>and final evaluation reports are well-founded and </a:t>
            </a:r>
            <a:r>
              <a:rPr lang="en-US" sz="1900" dirty="0" smtClean="0"/>
              <a:t>comprehensive</a:t>
            </a:r>
            <a:r>
              <a:rPr lang="en-US" sz="1900" dirty="0"/>
              <a:t>.</a:t>
            </a:r>
          </a:p>
        </p:txBody>
      </p:sp>
    </p:spTree>
    <p:extLst>
      <p:ext uri="{BB962C8B-B14F-4D97-AF65-F5344CB8AC3E}">
        <p14:creationId xmlns:p14="http://schemas.microsoft.com/office/powerpoint/2010/main" val="28812479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pPr algn="l"/>
            <a:r>
              <a:rPr lang="en-US" sz="4000" dirty="0"/>
              <a:t>Responsibilities (Expert team members)</a:t>
            </a:r>
            <a:endParaRPr lang="lt-LT" sz="4000" dirty="0"/>
          </a:p>
        </p:txBody>
      </p:sp>
      <p:sp>
        <p:nvSpPr>
          <p:cNvPr id="3" name="Turinio vietos rezervavimo ženklas 2"/>
          <p:cNvSpPr>
            <a:spLocks noGrp="1"/>
          </p:cNvSpPr>
          <p:nvPr>
            <p:ph idx="1"/>
          </p:nvPr>
        </p:nvSpPr>
        <p:spPr/>
        <p:txBody>
          <a:bodyPr>
            <a:normAutofit fontScale="62500" lnSpcReduction="20000"/>
          </a:bodyPr>
          <a:lstStyle/>
          <a:p>
            <a:pPr marL="0" indent="0">
              <a:buNone/>
            </a:pPr>
            <a:r>
              <a:rPr lang="en-US" b="1" dirty="0"/>
              <a:t>Before the site visit</a:t>
            </a:r>
          </a:p>
          <a:p>
            <a:r>
              <a:rPr lang="en-US" dirty="0" smtClean="0"/>
              <a:t>Review </a:t>
            </a:r>
            <a:r>
              <a:rPr lang="en-US" dirty="0"/>
              <a:t>the documentation, including the SER and any other information available prior to the site visit;</a:t>
            </a:r>
          </a:p>
          <a:p>
            <a:r>
              <a:rPr lang="en-US" dirty="0" smtClean="0"/>
              <a:t>Contribute </a:t>
            </a:r>
            <a:r>
              <a:rPr lang="en-US" dirty="0"/>
              <a:t>to the development of the lines of inquiry to be pursued during the site visit;</a:t>
            </a:r>
          </a:p>
          <a:p>
            <a:r>
              <a:rPr lang="en-US" dirty="0" smtClean="0"/>
              <a:t>Prepare </a:t>
            </a:r>
            <a:r>
              <a:rPr lang="en-US" dirty="0"/>
              <a:t>the preliminary evaluation reports (or their parts) on assigned </a:t>
            </a:r>
            <a:r>
              <a:rPr lang="en-US" dirty="0" err="1"/>
              <a:t>programmes</a:t>
            </a:r>
            <a:r>
              <a:rPr lang="en-US" dirty="0"/>
              <a:t>;</a:t>
            </a:r>
          </a:p>
          <a:p>
            <a:r>
              <a:rPr lang="en-US" dirty="0" smtClean="0"/>
              <a:t>Prepare </a:t>
            </a:r>
            <a:r>
              <a:rPr lang="en-US" dirty="0"/>
              <a:t>accurately for the site visit</a:t>
            </a:r>
            <a:r>
              <a:rPr lang="en-US" dirty="0" smtClean="0"/>
              <a:t>.</a:t>
            </a:r>
            <a:endParaRPr lang="en-US" dirty="0"/>
          </a:p>
          <a:p>
            <a:pPr marL="0" indent="0">
              <a:buNone/>
            </a:pPr>
            <a:r>
              <a:rPr lang="en-US" b="1" dirty="0"/>
              <a:t>During the site visit</a:t>
            </a:r>
          </a:p>
          <a:p>
            <a:r>
              <a:rPr lang="en-US" dirty="0" smtClean="0"/>
              <a:t>Participate </a:t>
            </a:r>
            <a:r>
              <a:rPr lang="en-US" dirty="0"/>
              <a:t>in all of the meetings and discussions and contribute to pursuing agreed lines of inquiry;</a:t>
            </a:r>
          </a:p>
          <a:p>
            <a:r>
              <a:rPr lang="en-US" dirty="0" smtClean="0"/>
              <a:t>Take </a:t>
            </a:r>
            <a:r>
              <a:rPr lang="en-US" dirty="0"/>
              <a:t>notes at the meetings attended and during private discussions of the panel</a:t>
            </a:r>
            <a:r>
              <a:rPr lang="en-US" dirty="0" smtClean="0"/>
              <a:t>.</a:t>
            </a:r>
            <a:endParaRPr lang="en-US" dirty="0"/>
          </a:p>
          <a:p>
            <a:pPr marL="0" indent="0">
              <a:buNone/>
            </a:pPr>
            <a:r>
              <a:rPr lang="en-US" b="1" dirty="0"/>
              <a:t>After the site visit</a:t>
            </a:r>
          </a:p>
          <a:p>
            <a:r>
              <a:rPr lang="en-US" dirty="0" smtClean="0"/>
              <a:t>Produce </a:t>
            </a:r>
            <a:r>
              <a:rPr lang="en-US" dirty="0"/>
              <a:t>an initial draft of the evaluation report and circulate it to all expert team </a:t>
            </a:r>
            <a:r>
              <a:rPr lang="en-US" dirty="0" smtClean="0"/>
              <a:t>members;</a:t>
            </a:r>
          </a:p>
          <a:p>
            <a:pPr lvl="0"/>
            <a:r>
              <a:rPr lang="en-GB" dirty="0"/>
              <a:t>Consider the </a:t>
            </a:r>
            <a:r>
              <a:rPr lang="en-GB" dirty="0" smtClean="0"/>
              <a:t>comments </a:t>
            </a:r>
            <a:r>
              <a:rPr lang="en-GB" dirty="0"/>
              <a:t>on the draft evaluation report (if any and if accepted by the expert team, if not – include arguments why the remarks were not taken into account) and amend  the draft evaluation report;</a:t>
            </a:r>
            <a:endParaRPr lang="lt-LT" dirty="0"/>
          </a:p>
          <a:p>
            <a:pPr lvl="0"/>
            <a:r>
              <a:rPr lang="en-GB" dirty="0"/>
              <a:t>Comment on the initial draft evaluation reports produced by other </a:t>
            </a:r>
            <a:r>
              <a:rPr lang="en-GB" dirty="0" smtClean="0"/>
              <a:t>experts</a:t>
            </a:r>
            <a:r>
              <a:rPr lang="en-US" dirty="0" smtClean="0"/>
              <a:t>.</a:t>
            </a:r>
            <a:endParaRPr lang="en-US" dirty="0"/>
          </a:p>
          <a:p>
            <a:endParaRPr lang="lt-LT" dirty="0"/>
          </a:p>
        </p:txBody>
      </p:sp>
    </p:spTree>
    <p:extLst>
      <p:ext uri="{BB962C8B-B14F-4D97-AF65-F5344CB8AC3E}">
        <p14:creationId xmlns:p14="http://schemas.microsoft.com/office/powerpoint/2010/main" val="33033111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err="1" smtClean="0"/>
              <a:t>Outline</a:t>
            </a:r>
            <a:endParaRPr lang="en-GB" dirty="0"/>
          </a:p>
        </p:txBody>
      </p:sp>
      <p:sp>
        <p:nvSpPr>
          <p:cNvPr id="3" name="Content Placeholder 2"/>
          <p:cNvSpPr>
            <a:spLocks noGrp="1"/>
          </p:cNvSpPr>
          <p:nvPr>
            <p:ph idx="1"/>
          </p:nvPr>
        </p:nvSpPr>
        <p:spPr/>
        <p:txBody>
          <a:bodyPr/>
          <a:lstStyle/>
          <a:p>
            <a:r>
              <a:rPr lang="en-US" dirty="0" smtClean="0"/>
              <a:t>Review principles and site-visit</a:t>
            </a:r>
            <a:endParaRPr lang="lv-LV" dirty="0" smtClean="0"/>
          </a:p>
          <a:p>
            <a:pPr marL="0" indent="0">
              <a:buNone/>
            </a:pPr>
            <a:endParaRPr lang="lv-LV" dirty="0" smtClean="0"/>
          </a:p>
          <a:p>
            <a:r>
              <a:rPr lang="lv-LV" dirty="0" smtClean="0"/>
              <a:t>Session </a:t>
            </a:r>
            <a:r>
              <a:rPr lang="en-US" dirty="0" smtClean="0"/>
              <a:t>3</a:t>
            </a:r>
            <a:r>
              <a:rPr lang="lv-LV" dirty="0" smtClean="0"/>
              <a:t>:</a:t>
            </a:r>
            <a:r>
              <a:rPr lang="en-US" dirty="0" smtClean="0"/>
              <a:t> Interview ethics and techniques</a:t>
            </a:r>
          </a:p>
          <a:p>
            <a:endParaRPr lang="lv-LV" dirty="0" smtClean="0"/>
          </a:p>
          <a:p>
            <a:r>
              <a:rPr lang="lv-LV" dirty="0" smtClean="0"/>
              <a:t>Session </a:t>
            </a:r>
            <a:r>
              <a:rPr lang="en-US" dirty="0" smtClean="0"/>
              <a:t>4</a:t>
            </a:r>
            <a:r>
              <a:rPr lang="lv-LV" dirty="0" smtClean="0"/>
              <a:t>: </a:t>
            </a:r>
            <a:r>
              <a:rPr lang="lv-LV" dirty="0"/>
              <a:t>P</a:t>
            </a:r>
            <a:r>
              <a:rPr lang="lv-LV" dirty="0" smtClean="0"/>
              <a:t>ractical exercise on</a:t>
            </a:r>
            <a:r>
              <a:rPr lang="en-US" dirty="0" smtClean="0"/>
              <a:t> interviewing techniques: simulation of interviews</a:t>
            </a:r>
            <a:endParaRPr lang="en-GB" dirty="0"/>
          </a:p>
        </p:txBody>
      </p:sp>
    </p:spTree>
    <p:extLst>
      <p:ext uri="{BB962C8B-B14F-4D97-AF65-F5344CB8AC3E}">
        <p14:creationId xmlns:p14="http://schemas.microsoft.com/office/powerpoint/2010/main" val="6537084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609600" y="777923"/>
            <a:ext cx="10972800" cy="5348242"/>
          </a:xfrm>
        </p:spPr>
        <p:txBody>
          <a:bodyPr/>
          <a:lstStyle/>
          <a:p>
            <a:pPr marL="0" indent="0">
              <a:buNone/>
            </a:pPr>
            <a:endParaRPr lang="en-US" sz="3600" b="1" dirty="0" smtClean="0"/>
          </a:p>
          <a:p>
            <a:pPr marL="0" indent="0">
              <a:buNone/>
            </a:pPr>
            <a:r>
              <a:rPr lang="en-US" sz="3600" b="1" dirty="0" smtClean="0">
                <a:solidFill>
                  <a:schemeClr val="accent1">
                    <a:lumMod val="75000"/>
                  </a:schemeClr>
                </a:solidFill>
              </a:rPr>
              <a:t>Student </a:t>
            </a:r>
            <a:r>
              <a:rPr lang="en-US" sz="3600" b="1" dirty="0">
                <a:solidFill>
                  <a:schemeClr val="accent1">
                    <a:lumMod val="75000"/>
                  </a:schemeClr>
                </a:solidFill>
              </a:rPr>
              <a:t>member </a:t>
            </a:r>
            <a:r>
              <a:rPr lang="en-US" dirty="0"/>
              <a:t>is a full member of the review team. His/her role is particularly important in ensuring that the student experience is given appropriate consideration. He/she is responsible for ensuring that the student voice is heard and reflected appropriately within action planning, contributing to discussions from the perspective of students and exploring any themes he/she wishes that impact on the student learning experience. The student representative is usually responsible for describing the study process and student assessment. </a:t>
            </a:r>
            <a:endParaRPr lang="lt-LT" dirty="0"/>
          </a:p>
        </p:txBody>
      </p:sp>
    </p:spTree>
    <p:extLst>
      <p:ext uri="{BB962C8B-B14F-4D97-AF65-F5344CB8AC3E}">
        <p14:creationId xmlns:p14="http://schemas.microsoft.com/office/powerpoint/2010/main" val="39923287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609600" y="777923"/>
            <a:ext cx="10972800" cy="5348242"/>
          </a:xfrm>
        </p:spPr>
        <p:txBody>
          <a:bodyPr>
            <a:normAutofit fontScale="92500"/>
          </a:bodyPr>
          <a:lstStyle/>
          <a:p>
            <a:pPr marL="0" indent="0">
              <a:buNone/>
            </a:pPr>
            <a:r>
              <a:rPr lang="en-US" sz="3900" b="1" dirty="0" smtClean="0">
                <a:solidFill>
                  <a:schemeClr val="accent6">
                    <a:lumMod val="50000"/>
                  </a:schemeClr>
                </a:solidFill>
              </a:rPr>
              <a:t>Representative of employers </a:t>
            </a:r>
            <a:r>
              <a:rPr lang="en-US" dirty="0" smtClean="0"/>
              <a:t>is </a:t>
            </a:r>
            <a:r>
              <a:rPr lang="en-US" dirty="0"/>
              <a:t>expected to ensure that the professional requirements, public needs and the needs of the </a:t>
            </a:r>
            <a:r>
              <a:rPr lang="en-US" dirty="0" smtClean="0"/>
              <a:t>labor </a:t>
            </a:r>
            <a:r>
              <a:rPr lang="en-US" dirty="0"/>
              <a:t>market are given appropriate consideration. The social partner is usually responsible for input to all reports on </a:t>
            </a:r>
            <a:r>
              <a:rPr lang="en-US" dirty="0" err="1"/>
              <a:t>programme</a:t>
            </a:r>
            <a:r>
              <a:rPr lang="en-US" dirty="0"/>
              <a:t> learning outcomes compliance to the needs of state/ private/ </a:t>
            </a:r>
            <a:r>
              <a:rPr lang="en-US" dirty="0" err="1"/>
              <a:t>organisational</a:t>
            </a:r>
            <a:r>
              <a:rPr lang="en-US" dirty="0"/>
              <a:t> and individual interests. Also, he/she is expected to provide insights if acquired competences and professional activities of the majority of graduates meet social partners' expectations. The social partner is expected to review all evaluation areas pertaining to employment in all sectors (state, private, nongovernmental) or to an individual practice of the profession. </a:t>
            </a:r>
            <a:endParaRPr lang="lt-LT" dirty="0"/>
          </a:p>
        </p:txBody>
      </p:sp>
    </p:spTree>
    <p:extLst>
      <p:ext uri="{BB962C8B-B14F-4D97-AF65-F5344CB8AC3E}">
        <p14:creationId xmlns:p14="http://schemas.microsoft.com/office/powerpoint/2010/main" val="18729180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623248" y="409433"/>
            <a:ext cx="10972800" cy="5157173"/>
          </a:xfrm>
        </p:spPr>
        <p:txBody>
          <a:bodyPr>
            <a:normAutofit/>
          </a:bodyPr>
          <a:lstStyle/>
          <a:p>
            <a:pPr marL="0" indent="0">
              <a:buNone/>
            </a:pPr>
            <a:r>
              <a:rPr lang="en-US" sz="4200" b="1" dirty="0">
                <a:solidFill>
                  <a:schemeClr val="tx2">
                    <a:lumMod val="75000"/>
                  </a:schemeClr>
                </a:solidFill>
              </a:rPr>
              <a:t>Evaluation coordinator</a:t>
            </a:r>
          </a:p>
          <a:p>
            <a:r>
              <a:rPr lang="en-US" sz="3000" dirty="0" smtClean="0"/>
              <a:t>Coordinates </a:t>
            </a:r>
            <a:r>
              <a:rPr lang="en-US" sz="3000" dirty="0"/>
              <a:t>agendas with the expert team and HEI, arranges </a:t>
            </a:r>
            <a:r>
              <a:rPr lang="en-US" sz="3000" dirty="0" smtClean="0"/>
              <a:t>logistics, </a:t>
            </a:r>
            <a:r>
              <a:rPr lang="en-US" sz="3000" dirty="0"/>
              <a:t>takes care of payments after the submission of final reports;</a:t>
            </a:r>
          </a:p>
          <a:p>
            <a:r>
              <a:rPr lang="en-US" sz="3000" dirty="0" smtClean="0"/>
              <a:t>Consults </a:t>
            </a:r>
            <a:r>
              <a:rPr lang="en-US" sz="3000" dirty="0"/>
              <a:t>the expert team on evaluation process, legal requirements, other specific issues related to evaluation task;</a:t>
            </a:r>
          </a:p>
          <a:p>
            <a:r>
              <a:rPr lang="en-US" sz="3000" dirty="0" smtClean="0"/>
              <a:t>Communicates </a:t>
            </a:r>
            <a:r>
              <a:rPr lang="en-US" sz="3000" dirty="0"/>
              <a:t>between the expert team and the HEI;</a:t>
            </a:r>
          </a:p>
          <a:p>
            <a:r>
              <a:rPr lang="en-US" sz="3000" dirty="0" smtClean="0"/>
              <a:t>Takes </a:t>
            </a:r>
            <a:r>
              <a:rPr lang="en-US" sz="3000" dirty="0"/>
              <a:t>care of circulation of the </a:t>
            </a:r>
            <a:r>
              <a:rPr lang="en-US" sz="3000" dirty="0" smtClean="0"/>
              <a:t>reports;</a:t>
            </a:r>
            <a:endParaRPr lang="en-US" sz="3000" dirty="0"/>
          </a:p>
          <a:p>
            <a:r>
              <a:rPr lang="en-US" sz="3000" dirty="0" smtClean="0"/>
              <a:t>Is </a:t>
            </a:r>
            <a:r>
              <a:rPr lang="en-US" sz="3000" dirty="0"/>
              <a:t>present during the expert </a:t>
            </a:r>
            <a:r>
              <a:rPr lang="en-US" sz="3000" dirty="0" smtClean="0"/>
              <a:t>work </a:t>
            </a:r>
            <a:r>
              <a:rPr lang="en-US" sz="3000" dirty="0"/>
              <a:t>in </a:t>
            </a:r>
            <a:r>
              <a:rPr lang="en-US" sz="3000" dirty="0" smtClean="0"/>
              <a:t>Azerbaijan.</a:t>
            </a:r>
            <a:endParaRPr lang="en-US" sz="3000" dirty="0"/>
          </a:p>
          <a:p>
            <a:endParaRPr lang="en-US" dirty="0"/>
          </a:p>
          <a:p>
            <a:endParaRPr lang="lt-LT" dirty="0"/>
          </a:p>
        </p:txBody>
      </p:sp>
      <p:sp>
        <p:nvSpPr>
          <p:cNvPr id="4" name="Stačiakampis 3"/>
          <p:cNvSpPr/>
          <p:nvPr/>
        </p:nvSpPr>
        <p:spPr>
          <a:xfrm>
            <a:off x="8188657" y="5636525"/>
            <a:ext cx="3534769" cy="84616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2">
                    <a:lumMod val="75000"/>
                  </a:schemeClr>
                </a:solidFill>
              </a:rPr>
              <a:t>The coordinator does not act as a member of the expert group. </a:t>
            </a:r>
            <a:endParaRPr lang="en-US" sz="2400" dirty="0">
              <a:solidFill>
                <a:schemeClr val="tx2">
                  <a:lumMod val="75000"/>
                </a:schemeClr>
              </a:solidFill>
            </a:endParaRPr>
          </a:p>
        </p:txBody>
      </p:sp>
    </p:spTree>
    <p:extLst>
      <p:ext uri="{BB962C8B-B14F-4D97-AF65-F5344CB8AC3E}">
        <p14:creationId xmlns:p14="http://schemas.microsoft.com/office/powerpoint/2010/main" val="2909935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l"/>
            <a:r>
              <a:rPr lang="en-US" dirty="0" smtClean="0"/>
              <a:t>Visit timetable</a:t>
            </a:r>
            <a:endParaRPr lang="lt-LT" dirty="0"/>
          </a:p>
        </p:txBody>
      </p:sp>
      <p:graphicFrame>
        <p:nvGraphicFramePr>
          <p:cNvPr id="10" name="Lentelė 9"/>
          <p:cNvGraphicFramePr>
            <a:graphicFrameLocks noGrp="1"/>
          </p:cNvGraphicFramePr>
          <p:nvPr/>
        </p:nvGraphicFramePr>
        <p:xfrm>
          <a:off x="2849245" y="3594100"/>
          <a:ext cx="6493510" cy="538163"/>
        </p:xfrm>
        <a:graphic>
          <a:graphicData uri="http://schemas.openxmlformats.org/drawingml/2006/table">
            <a:tbl>
              <a:tblPr firstRow="1" firstCol="1" bandRow="1"/>
              <a:tblGrid>
                <a:gridCol w="6493510">
                  <a:extLst>
                    <a:ext uri="{9D8B030D-6E8A-4147-A177-3AD203B41FA5}">
                      <a16:colId xmlns:a16="http://schemas.microsoft.com/office/drawing/2014/main" val="20000"/>
                    </a:ext>
                  </a:extLst>
                </a:gridCol>
              </a:tblGrid>
              <a:tr h="509270">
                <a:tc>
                  <a:txBody>
                    <a:bodyPr/>
                    <a:lstStyle/>
                    <a:p>
                      <a:pPr algn="ctr">
                        <a:lnSpc>
                          <a:spcPct val="107000"/>
                        </a:lnSpc>
                        <a:spcAft>
                          <a:spcPts val="0"/>
                        </a:spcAft>
                      </a:pPr>
                      <a:r>
                        <a:rPr lang="en-GB" sz="1100" b="1">
                          <a:effectLst/>
                          <a:latin typeface="Calibri"/>
                          <a:ea typeface="Calibri"/>
                          <a:cs typeface="Times New Roman"/>
                        </a:rPr>
                        <a:t>Assessment of study programme “XXX” </a:t>
                      </a:r>
                      <a:endParaRPr lang="lt-LT" sz="1100">
                        <a:effectLst/>
                        <a:latin typeface="Calibri"/>
                        <a:ea typeface="Calibri"/>
                        <a:cs typeface="Times New Roman"/>
                      </a:endParaRPr>
                    </a:p>
                    <a:p>
                      <a:pPr algn="ctr">
                        <a:lnSpc>
                          <a:spcPct val="107000"/>
                        </a:lnSpc>
                        <a:spcAft>
                          <a:spcPts val="0"/>
                        </a:spcAft>
                      </a:pPr>
                      <a:r>
                        <a:rPr lang="en-GB" sz="1100" b="1">
                          <a:effectLst/>
                          <a:latin typeface="Calibri"/>
                          <a:ea typeface="Calibri"/>
                          <a:cs typeface="Times New Roman"/>
                        </a:rPr>
                        <a:t>in XXX university</a:t>
                      </a:r>
                      <a:endParaRPr lang="lt-LT" sz="1100">
                        <a:effectLst/>
                        <a:latin typeface="Calibri"/>
                        <a:ea typeface="Calibri"/>
                        <a:cs typeface="Times New Roman"/>
                      </a:endParaRPr>
                    </a:p>
                    <a:p>
                      <a:pPr algn="ctr">
                        <a:lnSpc>
                          <a:spcPct val="107000"/>
                        </a:lnSpc>
                        <a:spcAft>
                          <a:spcPts val="0"/>
                        </a:spcAft>
                      </a:pPr>
                      <a:r>
                        <a:rPr lang="en-GB" sz="1100" b="1">
                          <a:effectLst/>
                          <a:latin typeface="Calibri"/>
                          <a:ea typeface="Calibri"/>
                          <a:cs typeface="Times New Roman"/>
                        </a:rPr>
                        <a:t>DD.MM.GGGG, BAKU</a:t>
                      </a:r>
                      <a:endParaRPr lang="lt-LT" sz="110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0"/>
                  </a:ext>
                </a:extLst>
              </a:tr>
            </a:tbl>
          </a:graphicData>
        </a:graphic>
      </p:graphicFrame>
      <p:graphicFrame>
        <p:nvGraphicFramePr>
          <p:cNvPr id="11" name="Lentelė 10"/>
          <p:cNvGraphicFramePr>
            <a:graphicFrameLocks noGrp="1"/>
          </p:cNvGraphicFramePr>
          <p:nvPr/>
        </p:nvGraphicFramePr>
        <p:xfrm>
          <a:off x="3261360" y="3182779"/>
          <a:ext cx="5669280" cy="1360805"/>
        </p:xfrm>
        <a:graphic>
          <a:graphicData uri="http://schemas.openxmlformats.org/drawingml/2006/table">
            <a:tbl>
              <a:tblPr firstRow="1" firstCol="1" lastRow="1" lastCol="1" bandRow="1" bandCol="1"/>
              <a:tblGrid>
                <a:gridCol w="1619250">
                  <a:extLst>
                    <a:ext uri="{9D8B030D-6E8A-4147-A177-3AD203B41FA5}">
                      <a16:colId xmlns:a16="http://schemas.microsoft.com/office/drawing/2014/main" val="20000"/>
                    </a:ext>
                  </a:extLst>
                </a:gridCol>
                <a:gridCol w="4050030">
                  <a:extLst>
                    <a:ext uri="{9D8B030D-6E8A-4147-A177-3AD203B41FA5}">
                      <a16:colId xmlns:a16="http://schemas.microsoft.com/office/drawing/2014/main" val="20001"/>
                    </a:ext>
                  </a:extLst>
                </a:gridCol>
              </a:tblGrid>
              <a:tr h="252095">
                <a:tc>
                  <a:txBody>
                    <a:bodyPr/>
                    <a:lstStyle/>
                    <a:p>
                      <a:pPr>
                        <a:lnSpc>
                          <a:spcPct val="107000"/>
                        </a:lnSpc>
                        <a:spcAft>
                          <a:spcPts val="0"/>
                        </a:spcAft>
                        <a:tabLst>
                          <a:tab pos="2637155" algn="ctr"/>
                          <a:tab pos="5274310" algn="r"/>
                          <a:tab pos="822960" algn="l"/>
                        </a:tabLst>
                      </a:pPr>
                      <a:r>
                        <a:rPr lang="en-GB" sz="1200">
                          <a:effectLst/>
                          <a:latin typeface="Times New Roman"/>
                          <a:ea typeface="Times New Roman"/>
                          <a:cs typeface="Times New Roman"/>
                        </a:rPr>
                        <a:t>Team chair:</a:t>
                      </a:r>
                      <a:endParaRPr lang="lt-LT" sz="1200">
                        <a:effectLst/>
                        <a:latin typeface="TimesLT"/>
                        <a:ea typeface="Times New Roman"/>
                        <a:cs typeface="Times New Roman"/>
                      </a:endParaRPr>
                    </a:p>
                  </a:txBody>
                  <a:tcPr marL="68580" marR="68580" marT="0" marB="0" anchor="ctr">
                    <a:lnL>
                      <a:noFill/>
                    </a:lnL>
                    <a:lnR>
                      <a:noFill/>
                    </a:lnR>
                    <a:lnT>
                      <a:noFill/>
                    </a:lnT>
                    <a:lnB>
                      <a:noFill/>
                    </a:lnB>
                  </a:tcPr>
                </a:tc>
                <a:tc>
                  <a:txBody>
                    <a:bodyPr/>
                    <a:lstStyle/>
                    <a:p>
                      <a:pPr>
                        <a:lnSpc>
                          <a:spcPct val="150000"/>
                        </a:lnSpc>
                        <a:spcAft>
                          <a:spcPts val="800"/>
                        </a:spcAft>
                      </a:pPr>
                      <a:r>
                        <a:rPr lang="lv-LV" sz="1100">
                          <a:effectLst/>
                          <a:latin typeface="Calibri"/>
                          <a:ea typeface="Calibri"/>
                          <a:cs typeface="Times New Roman"/>
                        </a:rPr>
                        <a:t>... </a:t>
                      </a:r>
                      <a:endParaRPr lang="lt-LT" sz="1100">
                        <a:effectLst/>
                        <a:latin typeface="Calibri"/>
                        <a:ea typeface="Calibri"/>
                        <a:cs typeface="Times New Roman"/>
                      </a:endParaRPr>
                    </a:p>
                  </a:txBody>
                  <a:tcPr marL="68580" marR="68580" marT="0" marB="0">
                    <a:lnL>
                      <a:noFill/>
                    </a:lnL>
                    <a:lnR>
                      <a:noFill/>
                    </a:lnR>
                    <a:lnT>
                      <a:noFill/>
                    </a:lnT>
                    <a:lnB>
                      <a:noFill/>
                    </a:lnB>
                  </a:tcPr>
                </a:tc>
                <a:extLst>
                  <a:ext uri="{0D108BD9-81ED-4DB2-BD59-A6C34878D82A}">
                    <a16:rowId xmlns:a16="http://schemas.microsoft.com/office/drawing/2014/main" val="10000"/>
                  </a:ext>
                </a:extLst>
              </a:tr>
              <a:tr h="252095">
                <a:tc>
                  <a:txBody>
                    <a:bodyPr/>
                    <a:lstStyle/>
                    <a:p>
                      <a:pPr>
                        <a:lnSpc>
                          <a:spcPct val="107000"/>
                        </a:lnSpc>
                        <a:spcAft>
                          <a:spcPts val="0"/>
                        </a:spcAft>
                        <a:tabLst>
                          <a:tab pos="2637155" algn="ctr"/>
                          <a:tab pos="5274310" algn="r"/>
                          <a:tab pos="822960" algn="l"/>
                        </a:tabLst>
                      </a:pPr>
                      <a:r>
                        <a:rPr lang="en-GB" sz="1200">
                          <a:effectLst/>
                          <a:latin typeface="Times New Roman"/>
                          <a:ea typeface="Times New Roman"/>
                          <a:cs typeface="Times New Roman"/>
                        </a:rPr>
                        <a:t>Team members:</a:t>
                      </a:r>
                      <a:endParaRPr lang="lt-LT" sz="1200">
                        <a:effectLst/>
                        <a:latin typeface="TimesLT"/>
                        <a:ea typeface="Times New Roman"/>
                        <a:cs typeface="Times New Roman"/>
                      </a:endParaRPr>
                    </a:p>
                  </a:txBody>
                  <a:tcPr marL="68580" marR="68580" marT="0" marB="0" anchor="ctr">
                    <a:lnL>
                      <a:noFill/>
                    </a:lnL>
                    <a:lnR>
                      <a:noFill/>
                    </a:lnR>
                    <a:lnT>
                      <a:noFill/>
                    </a:lnT>
                    <a:lnB>
                      <a:noFill/>
                    </a:lnB>
                  </a:tcPr>
                </a:tc>
                <a:tc>
                  <a:txBody>
                    <a:bodyPr/>
                    <a:lstStyle/>
                    <a:p>
                      <a:pPr>
                        <a:lnSpc>
                          <a:spcPct val="150000"/>
                        </a:lnSpc>
                        <a:spcAft>
                          <a:spcPts val="800"/>
                        </a:spcAft>
                      </a:pPr>
                      <a:r>
                        <a:rPr lang="lv-LV" sz="1100">
                          <a:effectLst/>
                          <a:latin typeface="Calibri"/>
                          <a:ea typeface="Calibri"/>
                          <a:cs typeface="Times New Roman"/>
                        </a:rPr>
                        <a:t>...</a:t>
                      </a:r>
                      <a:endParaRPr lang="lt-LT" sz="1100">
                        <a:effectLst/>
                        <a:latin typeface="Calibri"/>
                        <a:ea typeface="Calibri"/>
                        <a:cs typeface="Times New Roman"/>
                      </a:endParaRPr>
                    </a:p>
                  </a:txBody>
                  <a:tcPr marL="68580" marR="68580" marT="0" marB="0">
                    <a:lnL>
                      <a:noFill/>
                    </a:lnL>
                    <a:lnR>
                      <a:noFill/>
                    </a:lnR>
                    <a:lnT>
                      <a:noFill/>
                    </a:lnT>
                    <a:lnB>
                      <a:noFill/>
                    </a:lnB>
                  </a:tcPr>
                </a:tc>
                <a:extLst>
                  <a:ext uri="{0D108BD9-81ED-4DB2-BD59-A6C34878D82A}">
                    <a16:rowId xmlns:a16="http://schemas.microsoft.com/office/drawing/2014/main" val="10001"/>
                  </a:ext>
                </a:extLst>
              </a:tr>
              <a:tr h="252095">
                <a:tc>
                  <a:txBody>
                    <a:bodyPr/>
                    <a:lstStyle/>
                    <a:p>
                      <a:pPr>
                        <a:lnSpc>
                          <a:spcPct val="107000"/>
                        </a:lnSpc>
                        <a:spcAft>
                          <a:spcPts val="0"/>
                        </a:spcAft>
                        <a:tabLst>
                          <a:tab pos="2637155" algn="ctr"/>
                          <a:tab pos="5274310" algn="r"/>
                          <a:tab pos="822960" algn="l"/>
                        </a:tabLst>
                      </a:pPr>
                      <a:r>
                        <a:rPr lang="nl-NL" sz="1200">
                          <a:effectLst/>
                          <a:highlight>
                            <a:srgbClr val="FFFF00"/>
                          </a:highlight>
                          <a:latin typeface="Times New Roman"/>
                          <a:ea typeface="Times New Roman"/>
                          <a:cs typeface="Times New Roman"/>
                        </a:rPr>
                        <a:t> </a:t>
                      </a:r>
                      <a:endParaRPr lang="lt-LT" sz="1200">
                        <a:effectLst/>
                        <a:latin typeface="TimesLT"/>
                        <a:ea typeface="Times New Roman"/>
                        <a:cs typeface="Times New Roman"/>
                      </a:endParaRPr>
                    </a:p>
                  </a:txBody>
                  <a:tcPr marL="68580" marR="68580" marT="0" marB="0" anchor="ctr">
                    <a:lnL>
                      <a:noFill/>
                    </a:lnL>
                    <a:lnR>
                      <a:noFill/>
                    </a:lnR>
                    <a:lnT>
                      <a:noFill/>
                    </a:lnT>
                    <a:lnB>
                      <a:noFill/>
                    </a:lnB>
                  </a:tcPr>
                </a:tc>
                <a:tc>
                  <a:txBody>
                    <a:bodyPr/>
                    <a:lstStyle/>
                    <a:p>
                      <a:pPr>
                        <a:lnSpc>
                          <a:spcPct val="150000"/>
                        </a:lnSpc>
                        <a:spcAft>
                          <a:spcPts val="800"/>
                        </a:spcAft>
                      </a:pPr>
                      <a:r>
                        <a:rPr lang="lv-LV" sz="1100">
                          <a:effectLst/>
                          <a:latin typeface="Calibri"/>
                          <a:ea typeface="Calibri"/>
                          <a:cs typeface="Times New Roman"/>
                        </a:rPr>
                        <a:t>....</a:t>
                      </a:r>
                      <a:endParaRPr lang="lt-LT" sz="1100">
                        <a:effectLst/>
                        <a:latin typeface="Calibri"/>
                        <a:ea typeface="Calibri"/>
                        <a:cs typeface="Times New Roman"/>
                      </a:endParaRPr>
                    </a:p>
                    <a:p>
                      <a:pPr>
                        <a:lnSpc>
                          <a:spcPct val="150000"/>
                        </a:lnSpc>
                        <a:spcAft>
                          <a:spcPts val="800"/>
                        </a:spcAft>
                      </a:pPr>
                      <a:r>
                        <a:rPr lang="lv-LV" sz="1100">
                          <a:effectLst/>
                          <a:latin typeface="Calibri"/>
                          <a:ea typeface="Calibri"/>
                          <a:cs typeface="Times New Roman"/>
                        </a:rPr>
                        <a:t>...</a:t>
                      </a:r>
                      <a:endParaRPr lang="lt-LT" sz="1100">
                        <a:effectLst/>
                        <a:latin typeface="Calibri"/>
                        <a:ea typeface="Calibri"/>
                        <a:cs typeface="Times New Roman"/>
                      </a:endParaRPr>
                    </a:p>
                  </a:txBody>
                  <a:tcPr marL="68580" marR="68580" marT="0" marB="0">
                    <a:lnL>
                      <a:noFill/>
                    </a:lnL>
                    <a:lnR>
                      <a:noFill/>
                    </a:lnR>
                    <a:lnT>
                      <a:noFill/>
                    </a:lnT>
                    <a:lnB>
                      <a:noFill/>
                    </a:lnB>
                  </a:tcPr>
                </a:tc>
                <a:extLst>
                  <a:ext uri="{0D108BD9-81ED-4DB2-BD59-A6C34878D82A}">
                    <a16:rowId xmlns:a16="http://schemas.microsoft.com/office/drawing/2014/main" val="10002"/>
                  </a:ext>
                </a:extLst>
              </a:tr>
              <a:tr h="252095">
                <a:tc>
                  <a:txBody>
                    <a:bodyPr/>
                    <a:lstStyle/>
                    <a:p>
                      <a:pPr>
                        <a:lnSpc>
                          <a:spcPct val="107000"/>
                        </a:lnSpc>
                        <a:spcAft>
                          <a:spcPts val="0"/>
                        </a:spcAft>
                        <a:tabLst>
                          <a:tab pos="2637155" algn="ctr"/>
                          <a:tab pos="5274310" algn="r"/>
                          <a:tab pos="822960" algn="l"/>
                        </a:tabLst>
                      </a:pPr>
                      <a:r>
                        <a:rPr lang="en-GB" sz="1200">
                          <a:effectLst/>
                          <a:latin typeface="Times New Roman"/>
                          <a:ea typeface="Times New Roman"/>
                          <a:cs typeface="Times New Roman"/>
                        </a:rPr>
                        <a:t>Evaluation coordinator:</a:t>
                      </a:r>
                      <a:endParaRPr lang="lt-LT" sz="1200">
                        <a:effectLst/>
                        <a:latin typeface="TimesLT"/>
                        <a:ea typeface="Times New Roman"/>
                        <a:cs typeface="Times New Roman"/>
                      </a:endParaRPr>
                    </a:p>
                  </a:txBody>
                  <a:tcPr marL="68580" marR="68580" marT="0" marB="0" anchor="ctr">
                    <a:lnL>
                      <a:noFill/>
                    </a:lnL>
                    <a:lnR>
                      <a:noFill/>
                    </a:lnR>
                    <a:lnT>
                      <a:noFill/>
                    </a:lnT>
                    <a:lnB>
                      <a:noFill/>
                    </a:lnB>
                  </a:tcPr>
                </a:tc>
                <a:tc>
                  <a:txBody>
                    <a:bodyPr/>
                    <a:lstStyle/>
                    <a:p>
                      <a:pPr>
                        <a:lnSpc>
                          <a:spcPct val="107000"/>
                        </a:lnSpc>
                        <a:spcAft>
                          <a:spcPts val="0"/>
                        </a:spcAft>
                        <a:tabLst>
                          <a:tab pos="2637155" algn="ctr"/>
                          <a:tab pos="5274310" algn="r"/>
                          <a:tab pos="457200" algn="l"/>
                          <a:tab pos="2637155" algn="ctr"/>
                          <a:tab pos="5274310" algn="r"/>
                        </a:tabLst>
                      </a:pPr>
                      <a:r>
                        <a:rPr lang="en-GB" sz="1200">
                          <a:effectLst/>
                          <a:latin typeface="Times New Roman"/>
                          <a:ea typeface="Times New Roman"/>
                          <a:cs typeface="Times New Roman"/>
                        </a:rPr>
                        <a:t>…</a:t>
                      </a:r>
                      <a:endParaRPr lang="lt-LT" sz="1200">
                        <a:effectLst/>
                        <a:latin typeface="TimesLT"/>
                        <a:ea typeface="Times New Roman"/>
                        <a:cs typeface="Times New Roman"/>
                      </a:endParaRPr>
                    </a:p>
                  </a:txBody>
                  <a:tcPr marL="68580" marR="68580" marT="0" marB="0" anchor="ctr">
                    <a:lnL>
                      <a:noFill/>
                    </a:lnL>
                    <a:lnR>
                      <a:noFill/>
                    </a:lnR>
                    <a:lnT>
                      <a:noFill/>
                    </a:lnT>
                    <a:lnB>
                      <a:noFill/>
                    </a:lnB>
                  </a:tcPr>
                </a:tc>
                <a:extLst>
                  <a:ext uri="{0D108BD9-81ED-4DB2-BD59-A6C34878D82A}">
                    <a16:rowId xmlns:a16="http://schemas.microsoft.com/office/drawing/2014/main" val="10003"/>
                  </a:ext>
                </a:extLst>
              </a:tr>
            </a:tbl>
          </a:graphicData>
        </a:graphic>
      </p:graphicFrame>
      <p:graphicFrame>
        <p:nvGraphicFramePr>
          <p:cNvPr id="12" name="Lentelė 11"/>
          <p:cNvGraphicFramePr>
            <a:graphicFrameLocks noGrp="1"/>
          </p:cNvGraphicFramePr>
          <p:nvPr>
            <p:extLst>
              <p:ext uri="{D42A27DB-BD31-4B8C-83A1-F6EECF244321}">
                <p14:modId xmlns:p14="http://schemas.microsoft.com/office/powerpoint/2010/main" val="1644199652"/>
              </p:ext>
            </p:extLst>
          </p:nvPr>
        </p:nvGraphicFramePr>
        <p:xfrm>
          <a:off x="1282891" y="1364776"/>
          <a:ext cx="8109712" cy="4926839"/>
        </p:xfrm>
        <a:graphic>
          <a:graphicData uri="http://schemas.openxmlformats.org/drawingml/2006/table">
            <a:tbl>
              <a:tblPr firstRow="1" firstCol="1" lastRow="1" lastCol="1" bandRow="1" bandCol="1"/>
              <a:tblGrid>
                <a:gridCol w="1209076">
                  <a:extLst>
                    <a:ext uri="{9D8B030D-6E8A-4147-A177-3AD203B41FA5}">
                      <a16:colId xmlns:a16="http://schemas.microsoft.com/office/drawing/2014/main" val="20000"/>
                    </a:ext>
                  </a:extLst>
                </a:gridCol>
                <a:gridCol w="6900636">
                  <a:extLst>
                    <a:ext uri="{9D8B030D-6E8A-4147-A177-3AD203B41FA5}">
                      <a16:colId xmlns:a16="http://schemas.microsoft.com/office/drawing/2014/main" val="20001"/>
                    </a:ext>
                  </a:extLst>
                </a:gridCol>
              </a:tblGrid>
              <a:tr h="780309">
                <a:tc>
                  <a:txBody>
                    <a:bodyPr/>
                    <a:lstStyle/>
                    <a:p>
                      <a:pPr>
                        <a:lnSpc>
                          <a:spcPct val="107000"/>
                        </a:lnSpc>
                        <a:spcBef>
                          <a:spcPts val="240"/>
                        </a:spcBef>
                        <a:spcAft>
                          <a:spcPts val="240"/>
                        </a:spcAft>
                      </a:pPr>
                      <a:r>
                        <a:rPr lang="en-GB" sz="1100">
                          <a:effectLst/>
                          <a:latin typeface="Calibri"/>
                          <a:ea typeface="Calibri"/>
                          <a:cs typeface="Times New Roman"/>
                        </a:rPr>
                        <a:t>9.00 – 9.40</a:t>
                      </a:r>
                      <a:endParaRPr lang="lt-LT" sz="1100">
                        <a:effectLst/>
                        <a:latin typeface="Calibri"/>
                        <a:ea typeface="Calibri"/>
                        <a:cs typeface="Times New Roman"/>
                      </a:endParaRPr>
                    </a:p>
                    <a:p>
                      <a:pPr>
                        <a:lnSpc>
                          <a:spcPct val="107000"/>
                        </a:lnSpc>
                        <a:spcBef>
                          <a:spcPts val="240"/>
                        </a:spcBef>
                        <a:spcAft>
                          <a:spcPts val="240"/>
                        </a:spcAft>
                      </a:pPr>
                      <a:r>
                        <a:rPr lang="en-GB" sz="1100">
                          <a:effectLst/>
                          <a:latin typeface="Calibri"/>
                          <a:ea typeface="Calibri"/>
                          <a:cs typeface="Times New Roman"/>
                        </a:rPr>
                        <a:t>9.40 – 10.40</a:t>
                      </a:r>
                      <a:endParaRPr lang="lt-LT" sz="1100">
                        <a:effectLst/>
                        <a:latin typeface="Calibri"/>
                        <a:ea typeface="Calibri"/>
                        <a:cs typeface="Times New Roman"/>
                      </a:endParaRPr>
                    </a:p>
                  </a:txBody>
                  <a:tcPr marL="68580" marR="68580" marT="0" marB="0">
                    <a:lnL>
                      <a:noFill/>
                    </a:lnL>
                    <a:lnR>
                      <a:noFill/>
                    </a:lnR>
                    <a:lnT>
                      <a:noFill/>
                    </a:lnT>
                    <a:lnB>
                      <a:noFill/>
                    </a:lnB>
                    <a:solidFill>
                      <a:srgbClr val="D9D9D9"/>
                    </a:solidFill>
                  </a:tcPr>
                </a:tc>
                <a:tc>
                  <a:txBody>
                    <a:bodyPr/>
                    <a:lstStyle/>
                    <a:p>
                      <a:pPr algn="just">
                        <a:lnSpc>
                          <a:spcPct val="107000"/>
                        </a:lnSpc>
                        <a:spcBef>
                          <a:spcPts val="240"/>
                        </a:spcBef>
                        <a:spcAft>
                          <a:spcPts val="240"/>
                        </a:spcAft>
                      </a:pPr>
                      <a:r>
                        <a:rPr lang="en-GB" sz="1100">
                          <a:effectLst/>
                          <a:latin typeface="Calibri"/>
                          <a:ea typeface="Calibri"/>
                          <a:cs typeface="Times New Roman"/>
                        </a:rPr>
                        <a:t>Meeting with management staff of the institution or its unit</a:t>
                      </a:r>
                      <a:endParaRPr lang="lt-LT" sz="1100">
                        <a:effectLst/>
                        <a:latin typeface="Calibri"/>
                        <a:ea typeface="Calibri"/>
                        <a:cs typeface="Times New Roman"/>
                      </a:endParaRPr>
                    </a:p>
                    <a:p>
                      <a:pPr algn="just">
                        <a:lnSpc>
                          <a:spcPct val="107000"/>
                        </a:lnSpc>
                        <a:spcBef>
                          <a:spcPts val="240"/>
                        </a:spcBef>
                        <a:spcAft>
                          <a:spcPts val="240"/>
                        </a:spcAft>
                      </a:pPr>
                      <a:r>
                        <a:rPr lang="en-GB" sz="1100">
                          <a:effectLst/>
                          <a:latin typeface="Calibri"/>
                          <a:ea typeface="Calibri"/>
                          <a:cs typeface="Times New Roman"/>
                        </a:rPr>
                        <a:t>Meeting with self-evaluation group of the study programme</a:t>
                      </a:r>
                      <a:endParaRPr lang="lt-LT" sz="1100">
                        <a:effectLst/>
                        <a:latin typeface="Calibri"/>
                        <a:ea typeface="Calibri"/>
                        <a:cs typeface="Times New Roman"/>
                      </a:endParaRPr>
                    </a:p>
                  </a:txBody>
                  <a:tcPr marL="68580" marR="68580" marT="0" marB="0">
                    <a:lnL>
                      <a:noFill/>
                    </a:lnL>
                    <a:lnR>
                      <a:noFill/>
                    </a:lnR>
                    <a:lnT>
                      <a:noFill/>
                    </a:lnT>
                    <a:lnB>
                      <a:noFill/>
                    </a:lnB>
                    <a:solidFill>
                      <a:srgbClr val="D9D9D9"/>
                    </a:solidFill>
                  </a:tcPr>
                </a:tc>
                <a:extLst>
                  <a:ext uri="{0D108BD9-81ED-4DB2-BD59-A6C34878D82A}">
                    <a16:rowId xmlns:a16="http://schemas.microsoft.com/office/drawing/2014/main" val="10000"/>
                  </a:ext>
                </a:extLst>
              </a:tr>
              <a:tr h="341764">
                <a:tc>
                  <a:txBody>
                    <a:bodyPr/>
                    <a:lstStyle/>
                    <a:p>
                      <a:pPr>
                        <a:lnSpc>
                          <a:spcPct val="107000"/>
                        </a:lnSpc>
                        <a:spcBef>
                          <a:spcPts val="240"/>
                        </a:spcBef>
                        <a:spcAft>
                          <a:spcPts val="240"/>
                        </a:spcAft>
                      </a:pPr>
                      <a:r>
                        <a:rPr lang="en-GB" sz="1100">
                          <a:effectLst/>
                          <a:latin typeface="Calibri"/>
                          <a:ea typeface="Calibri"/>
                          <a:cs typeface="Times New Roman"/>
                        </a:rPr>
                        <a:t>10.40 – 10.50</a:t>
                      </a:r>
                      <a:endParaRPr lang="lt-LT" sz="1100">
                        <a:effectLst/>
                        <a:latin typeface="Calibri"/>
                        <a:ea typeface="Calibri"/>
                        <a:cs typeface="Times New Roman"/>
                      </a:endParaRPr>
                    </a:p>
                  </a:txBody>
                  <a:tcPr marL="68580" marR="68580" marT="0" marB="0">
                    <a:lnL>
                      <a:noFill/>
                    </a:lnL>
                    <a:lnR>
                      <a:noFill/>
                    </a:lnR>
                    <a:lnT>
                      <a:noFill/>
                    </a:lnT>
                    <a:lnB>
                      <a:noFill/>
                    </a:lnB>
                    <a:solidFill>
                      <a:srgbClr val="D9D9D9"/>
                    </a:solidFill>
                  </a:tcPr>
                </a:tc>
                <a:tc>
                  <a:txBody>
                    <a:bodyPr/>
                    <a:lstStyle/>
                    <a:p>
                      <a:pPr algn="just">
                        <a:lnSpc>
                          <a:spcPct val="107000"/>
                        </a:lnSpc>
                        <a:spcBef>
                          <a:spcPts val="240"/>
                        </a:spcBef>
                        <a:spcAft>
                          <a:spcPts val="240"/>
                        </a:spcAft>
                      </a:pPr>
                      <a:r>
                        <a:rPr lang="en-GB" sz="1100" i="1">
                          <a:effectLst/>
                          <a:latin typeface="Calibri"/>
                          <a:ea typeface="Calibri"/>
                          <a:cs typeface="Times New Roman"/>
                        </a:rPr>
                        <a:t>Break</a:t>
                      </a:r>
                      <a:endParaRPr lang="lt-LT" sz="1100">
                        <a:effectLst/>
                        <a:latin typeface="Calibri"/>
                        <a:ea typeface="Calibri"/>
                        <a:cs typeface="Times New Roman"/>
                      </a:endParaRPr>
                    </a:p>
                  </a:txBody>
                  <a:tcPr marL="68580" marR="68580" marT="0" marB="0">
                    <a:lnL>
                      <a:noFill/>
                    </a:lnL>
                    <a:lnR>
                      <a:noFill/>
                    </a:lnR>
                    <a:lnT>
                      <a:noFill/>
                    </a:lnT>
                    <a:lnB>
                      <a:noFill/>
                    </a:lnB>
                    <a:solidFill>
                      <a:srgbClr val="D9D9D9"/>
                    </a:solidFill>
                  </a:tcPr>
                </a:tc>
                <a:extLst>
                  <a:ext uri="{0D108BD9-81ED-4DB2-BD59-A6C34878D82A}">
                    <a16:rowId xmlns:a16="http://schemas.microsoft.com/office/drawing/2014/main" val="10001"/>
                  </a:ext>
                </a:extLst>
              </a:tr>
              <a:tr h="341764">
                <a:tc>
                  <a:txBody>
                    <a:bodyPr/>
                    <a:lstStyle/>
                    <a:p>
                      <a:pPr>
                        <a:lnSpc>
                          <a:spcPct val="107000"/>
                        </a:lnSpc>
                        <a:spcBef>
                          <a:spcPts val="240"/>
                        </a:spcBef>
                        <a:spcAft>
                          <a:spcPts val="240"/>
                        </a:spcAft>
                      </a:pPr>
                      <a:r>
                        <a:rPr lang="en-GB" sz="1100">
                          <a:effectLst/>
                          <a:latin typeface="Calibri"/>
                          <a:ea typeface="Calibri"/>
                          <a:cs typeface="Times New Roman"/>
                        </a:rPr>
                        <a:t>10.50 – 11.50</a:t>
                      </a:r>
                      <a:endParaRPr lang="lt-LT" sz="1100">
                        <a:effectLst/>
                        <a:latin typeface="Calibri"/>
                        <a:ea typeface="Calibri"/>
                        <a:cs typeface="Times New Roman"/>
                      </a:endParaRPr>
                    </a:p>
                  </a:txBody>
                  <a:tcPr marL="68580" marR="68580" marT="0" marB="0">
                    <a:lnL>
                      <a:noFill/>
                    </a:lnL>
                    <a:lnR>
                      <a:noFill/>
                    </a:lnR>
                    <a:lnT>
                      <a:noFill/>
                    </a:lnT>
                    <a:lnB>
                      <a:noFill/>
                    </a:lnB>
                    <a:solidFill>
                      <a:srgbClr val="D9D9D9"/>
                    </a:solidFill>
                  </a:tcPr>
                </a:tc>
                <a:tc>
                  <a:txBody>
                    <a:bodyPr/>
                    <a:lstStyle/>
                    <a:p>
                      <a:pPr algn="just">
                        <a:lnSpc>
                          <a:spcPct val="107000"/>
                        </a:lnSpc>
                        <a:spcBef>
                          <a:spcPts val="240"/>
                        </a:spcBef>
                        <a:spcAft>
                          <a:spcPts val="240"/>
                        </a:spcAft>
                      </a:pPr>
                      <a:r>
                        <a:rPr lang="en-GB" sz="1100">
                          <a:effectLst/>
                          <a:latin typeface="Calibri"/>
                          <a:ea typeface="Calibri"/>
                          <a:cs typeface="Times New Roman"/>
                        </a:rPr>
                        <a:t>Meeting with teaching staff</a:t>
                      </a:r>
                      <a:endParaRPr lang="lt-LT" sz="1100">
                        <a:effectLst/>
                        <a:latin typeface="Calibri"/>
                        <a:ea typeface="Calibri"/>
                        <a:cs typeface="Times New Roman"/>
                      </a:endParaRPr>
                    </a:p>
                  </a:txBody>
                  <a:tcPr marL="68580" marR="68580" marT="0" marB="0">
                    <a:lnL>
                      <a:noFill/>
                    </a:lnL>
                    <a:lnR>
                      <a:noFill/>
                    </a:lnR>
                    <a:lnT>
                      <a:noFill/>
                    </a:lnT>
                    <a:lnB>
                      <a:noFill/>
                    </a:lnB>
                    <a:solidFill>
                      <a:srgbClr val="D9D9D9"/>
                    </a:solidFill>
                  </a:tcPr>
                </a:tc>
                <a:extLst>
                  <a:ext uri="{0D108BD9-81ED-4DB2-BD59-A6C34878D82A}">
                    <a16:rowId xmlns:a16="http://schemas.microsoft.com/office/drawing/2014/main" val="10002"/>
                  </a:ext>
                </a:extLst>
              </a:tr>
              <a:tr h="780309">
                <a:tc>
                  <a:txBody>
                    <a:bodyPr/>
                    <a:lstStyle/>
                    <a:p>
                      <a:pPr>
                        <a:lnSpc>
                          <a:spcPct val="107000"/>
                        </a:lnSpc>
                        <a:spcBef>
                          <a:spcPts val="240"/>
                        </a:spcBef>
                        <a:spcAft>
                          <a:spcPts val="240"/>
                        </a:spcAft>
                      </a:pPr>
                      <a:r>
                        <a:rPr lang="en-GB" sz="1100">
                          <a:effectLst/>
                          <a:latin typeface="Calibri"/>
                          <a:ea typeface="Calibri"/>
                          <a:cs typeface="Times New Roman"/>
                        </a:rPr>
                        <a:t>11.50 – 12.50</a:t>
                      </a:r>
                      <a:endParaRPr lang="lt-LT" sz="1100">
                        <a:effectLst/>
                        <a:latin typeface="Calibri"/>
                        <a:ea typeface="Calibri"/>
                        <a:cs typeface="Times New Roman"/>
                      </a:endParaRPr>
                    </a:p>
                    <a:p>
                      <a:pPr>
                        <a:lnSpc>
                          <a:spcPct val="107000"/>
                        </a:lnSpc>
                        <a:spcBef>
                          <a:spcPts val="240"/>
                        </a:spcBef>
                        <a:spcAft>
                          <a:spcPts val="240"/>
                        </a:spcAft>
                      </a:pPr>
                      <a:r>
                        <a:rPr lang="en-GB" sz="1100">
                          <a:effectLst/>
                          <a:latin typeface="Calibri"/>
                          <a:ea typeface="Calibri"/>
                          <a:cs typeface="Times New Roman"/>
                        </a:rPr>
                        <a:t>12.50 – 13.30</a:t>
                      </a:r>
                      <a:endParaRPr lang="lt-LT" sz="1100">
                        <a:effectLst/>
                        <a:latin typeface="Calibri"/>
                        <a:ea typeface="Calibri"/>
                        <a:cs typeface="Times New Roman"/>
                      </a:endParaRPr>
                    </a:p>
                  </a:txBody>
                  <a:tcPr marL="68580" marR="68580" marT="0" marB="0">
                    <a:lnL>
                      <a:noFill/>
                    </a:lnL>
                    <a:lnR>
                      <a:noFill/>
                    </a:lnR>
                    <a:lnT>
                      <a:noFill/>
                    </a:lnT>
                    <a:lnB>
                      <a:noFill/>
                    </a:lnB>
                    <a:solidFill>
                      <a:srgbClr val="D9D9D9"/>
                    </a:solidFill>
                  </a:tcPr>
                </a:tc>
                <a:tc>
                  <a:txBody>
                    <a:bodyPr/>
                    <a:lstStyle/>
                    <a:p>
                      <a:pPr algn="just">
                        <a:lnSpc>
                          <a:spcPct val="107000"/>
                        </a:lnSpc>
                        <a:spcBef>
                          <a:spcPts val="240"/>
                        </a:spcBef>
                        <a:spcAft>
                          <a:spcPts val="240"/>
                        </a:spcAft>
                      </a:pPr>
                      <a:r>
                        <a:rPr lang="en-GB" sz="1100">
                          <a:effectLst/>
                          <a:latin typeface="Calibri"/>
                          <a:ea typeface="Calibri"/>
                          <a:cs typeface="Times New Roman"/>
                        </a:rPr>
                        <a:t>Meeting with students</a:t>
                      </a:r>
                      <a:endParaRPr lang="lt-LT" sz="1100">
                        <a:effectLst/>
                        <a:latin typeface="Calibri"/>
                        <a:ea typeface="Calibri"/>
                        <a:cs typeface="Times New Roman"/>
                      </a:endParaRPr>
                    </a:p>
                    <a:p>
                      <a:pPr algn="just">
                        <a:lnSpc>
                          <a:spcPct val="107000"/>
                        </a:lnSpc>
                        <a:spcBef>
                          <a:spcPts val="240"/>
                        </a:spcBef>
                        <a:spcAft>
                          <a:spcPts val="240"/>
                        </a:spcAft>
                      </a:pPr>
                      <a:r>
                        <a:rPr lang="en-GB" sz="1100">
                          <a:effectLst/>
                          <a:latin typeface="Calibri"/>
                          <a:ea typeface="Calibri"/>
                          <a:cs typeface="Times New Roman"/>
                        </a:rPr>
                        <a:t>Review of students’ term and final papers (theses), examination material</a:t>
                      </a:r>
                      <a:endParaRPr lang="lt-LT" sz="1100">
                        <a:effectLst/>
                        <a:latin typeface="Calibri"/>
                        <a:ea typeface="Calibri"/>
                        <a:cs typeface="Times New Roman"/>
                      </a:endParaRPr>
                    </a:p>
                  </a:txBody>
                  <a:tcPr marL="68580" marR="68580" marT="0" marB="0">
                    <a:lnL>
                      <a:noFill/>
                    </a:lnL>
                    <a:lnR>
                      <a:noFill/>
                    </a:lnR>
                    <a:lnT>
                      <a:noFill/>
                    </a:lnT>
                    <a:lnB>
                      <a:noFill/>
                    </a:lnB>
                    <a:solidFill>
                      <a:srgbClr val="D9D9D9"/>
                    </a:solidFill>
                  </a:tcPr>
                </a:tc>
                <a:extLst>
                  <a:ext uri="{0D108BD9-81ED-4DB2-BD59-A6C34878D82A}">
                    <a16:rowId xmlns:a16="http://schemas.microsoft.com/office/drawing/2014/main" val="10003"/>
                  </a:ext>
                </a:extLst>
              </a:tr>
              <a:tr h="341764">
                <a:tc>
                  <a:txBody>
                    <a:bodyPr/>
                    <a:lstStyle/>
                    <a:p>
                      <a:pPr>
                        <a:lnSpc>
                          <a:spcPct val="107000"/>
                        </a:lnSpc>
                        <a:spcBef>
                          <a:spcPts val="240"/>
                        </a:spcBef>
                        <a:spcAft>
                          <a:spcPts val="240"/>
                        </a:spcAft>
                      </a:pPr>
                      <a:r>
                        <a:rPr lang="en-GB" sz="1100">
                          <a:effectLst/>
                          <a:latin typeface="Calibri"/>
                          <a:ea typeface="Calibri"/>
                          <a:cs typeface="Times New Roman"/>
                        </a:rPr>
                        <a:t>13.30 – 14.30</a:t>
                      </a:r>
                      <a:endParaRPr lang="lt-LT" sz="1100">
                        <a:effectLst/>
                        <a:latin typeface="Calibri"/>
                        <a:ea typeface="Calibri"/>
                        <a:cs typeface="Times New Roman"/>
                      </a:endParaRPr>
                    </a:p>
                  </a:txBody>
                  <a:tcPr marL="68580" marR="68580" marT="0" marB="0">
                    <a:lnL>
                      <a:noFill/>
                    </a:lnL>
                    <a:lnR>
                      <a:noFill/>
                    </a:lnR>
                    <a:lnT>
                      <a:noFill/>
                    </a:lnT>
                    <a:lnB>
                      <a:noFill/>
                    </a:lnB>
                    <a:solidFill>
                      <a:srgbClr val="D9D9D9"/>
                    </a:solidFill>
                  </a:tcPr>
                </a:tc>
                <a:tc>
                  <a:txBody>
                    <a:bodyPr/>
                    <a:lstStyle/>
                    <a:p>
                      <a:pPr algn="just">
                        <a:lnSpc>
                          <a:spcPct val="107000"/>
                        </a:lnSpc>
                        <a:spcBef>
                          <a:spcPts val="240"/>
                        </a:spcBef>
                        <a:spcAft>
                          <a:spcPts val="240"/>
                        </a:spcAft>
                      </a:pPr>
                      <a:r>
                        <a:rPr lang="en-GB" sz="1100" i="1">
                          <a:effectLst/>
                          <a:latin typeface="Calibri"/>
                          <a:ea typeface="Calibri"/>
                          <a:cs typeface="Times New Roman"/>
                        </a:rPr>
                        <a:t>Lunch</a:t>
                      </a:r>
                      <a:endParaRPr lang="lt-LT" sz="1100">
                        <a:effectLst/>
                        <a:latin typeface="Calibri"/>
                        <a:ea typeface="Calibri"/>
                        <a:cs typeface="Times New Roman"/>
                      </a:endParaRPr>
                    </a:p>
                  </a:txBody>
                  <a:tcPr marL="68580" marR="68580" marT="0" marB="0">
                    <a:lnL>
                      <a:noFill/>
                    </a:lnL>
                    <a:lnR>
                      <a:noFill/>
                    </a:lnR>
                    <a:lnT>
                      <a:noFill/>
                    </a:lnT>
                    <a:lnB>
                      <a:noFill/>
                    </a:lnB>
                    <a:solidFill>
                      <a:srgbClr val="D9D9D9"/>
                    </a:solidFill>
                  </a:tcPr>
                </a:tc>
                <a:extLst>
                  <a:ext uri="{0D108BD9-81ED-4DB2-BD59-A6C34878D82A}">
                    <a16:rowId xmlns:a16="http://schemas.microsoft.com/office/drawing/2014/main" val="10004"/>
                  </a:ext>
                </a:extLst>
              </a:tr>
              <a:tr h="1657401">
                <a:tc>
                  <a:txBody>
                    <a:bodyPr/>
                    <a:lstStyle/>
                    <a:p>
                      <a:pPr>
                        <a:lnSpc>
                          <a:spcPct val="107000"/>
                        </a:lnSpc>
                        <a:spcBef>
                          <a:spcPts val="240"/>
                        </a:spcBef>
                        <a:spcAft>
                          <a:spcPts val="240"/>
                        </a:spcAft>
                      </a:pPr>
                      <a:r>
                        <a:rPr lang="en-GB" sz="1100">
                          <a:effectLst/>
                          <a:latin typeface="Calibri"/>
                          <a:ea typeface="Calibri"/>
                          <a:cs typeface="Times New Roman"/>
                        </a:rPr>
                        <a:t>14.30 – 15.10</a:t>
                      </a:r>
                      <a:endParaRPr lang="lt-LT" sz="1100">
                        <a:effectLst/>
                        <a:latin typeface="Calibri"/>
                        <a:ea typeface="Calibri"/>
                        <a:cs typeface="Times New Roman"/>
                      </a:endParaRPr>
                    </a:p>
                    <a:p>
                      <a:pPr>
                        <a:lnSpc>
                          <a:spcPct val="107000"/>
                        </a:lnSpc>
                        <a:spcBef>
                          <a:spcPts val="240"/>
                        </a:spcBef>
                        <a:spcAft>
                          <a:spcPts val="240"/>
                        </a:spcAft>
                      </a:pPr>
                      <a:r>
                        <a:rPr lang="en-GB" sz="1100">
                          <a:effectLst/>
                          <a:latin typeface="Calibri"/>
                          <a:ea typeface="Calibri"/>
                          <a:cs typeface="Times New Roman"/>
                        </a:rPr>
                        <a:t> </a:t>
                      </a:r>
                      <a:endParaRPr lang="lt-LT" sz="1100">
                        <a:effectLst/>
                        <a:latin typeface="Calibri"/>
                        <a:ea typeface="Calibri"/>
                        <a:cs typeface="Times New Roman"/>
                      </a:endParaRPr>
                    </a:p>
                    <a:p>
                      <a:pPr>
                        <a:lnSpc>
                          <a:spcPct val="107000"/>
                        </a:lnSpc>
                        <a:spcBef>
                          <a:spcPts val="240"/>
                        </a:spcBef>
                        <a:spcAft>
                          <a:spcPts val="240"/>
                        </a:spcAft>
                      </a:pPr>
                      <a:r>
                        <a:rPr lang="en-GB" sz="1100">
                          <a:effectLst/>
                          <a:latin typeface="Calibri"/>
                          <a:ea typeface="Calibri"/>
                          <a:cs typeface="Times New Roman"/>
                        </a:rPr>
                        <a:t>15.10 – 16.00</a:t>
                      </a:r>
                      <a:endParaRPr lang="lt-LT" sz="1100">
                        <a:effectLst/>
                        <a:latin typeface="Calibri"/>
                        <a:ea typeface="Calibri"/>
                        <a:cs typeface="Times New Roman"/>
                      </a:endParaRPr>
                    </a:p>
                    <a:p>
                      <a:pPr>
                        <a:lnSpc>
                          <a:spcPct val="107000"/>
                        </a:lnSpc>
                        <a:spcBef>
                          <a:spcPts val="240"/>
                        </a:spcBef>
                        <a:spcAft>
                          <a:spcPts val="240"/>
                        </a:spcAft>
                      </a:pPr>
                      <a:r>
                        <a:rPr lang="en-GB" sz="1100">
                          <a:effectLst/>
                          <a:latin typeface="Calibri"/>
                          <a:ea typeface="Calibri"/>
                          <a:cs typeface="Times New Roman"/>
                        </a:rPr>
                        <a:t>16.00 – 16.50</a:t>
                      </a:r>
                      <a:endParaRPr lang="lt-LT" sz="1100">
                        <a:effectLst/>
                        <a:latin typeface="Calibri"/>
                        <a:ea typeface="Calibri"/>
                        <a:cs typeface="Times New Roman"/>
                      </a:endParaRPr>
                    </a:p>
                  </a:txBody>
                  <a:tcPr marL="68580" marR="68580" marT="0" marB="0">
                    <a:lnL>
                      <a:noFill/>
                    </a:lnL>
                    <a:lnR>
                      <a:noFill/>
                    </a:lnR>
                    <a:lnT>
                      <a:noFill/>
                    </a:lnT>
                    <a:lnB>
                      <a:noFill/>
                    </a:lnB>
                    <a:solidFill>
                      <a:srgbClr val="D9D9D9"/>
                    </a:solidFill>
                  </a:tcPr>
                </a:tc>
                <a:tc>
                  <a:txBody>
                    <a:bodyPr/>
                    <a:lstStyle/>
                    <a:p>
                      <a:pPr algn="just">
                        <a:lnSpc>
                          <a:spcPct val="107000"/>
                        </a:lnSpc>
                        <a:spcBef>
                          <a:spcPts val="240"/>
                        </a:spcBef>
                        <a:spcAft>
                          <a:spcPts val="240"/>
                        </a:spcAft>
                      </a:pPr>
                      <a:r>
                        <a:rPr lang="en-GB" sz="1100">
                          <a:effectLst/>
                          <a:latin typeface="Calibri"/>
                          <a:ea typeface="Calibri"/>
                          <a:cs typeface="Times New Roman"/>
                        </a:rPr>
                        <a:t>Visiting classrooms, lecture halls, libraries, other facilities (studios, teaching spaces, computer rooms, etc.)</a:t>
                      </a:r>
                      <a:endParaRPr lang="lt-LT" sz="1100">
                        <a:effectLst/>
                        <a:latin typeface="Calibri"/>
                        <a:ea typeface="Calibri"/>
                        <a:cs typeface="Times New Roman"/>
                      </a:endParaRPr>
                    </a:p>
                    <a:p>
                      <a:pPr algn="just">
                        <a:lnSpc>
                          <a:spcPct val="107000"/>
                        </a:lnSpc>
                        <a:spcBef>
                          <a:spcPts val="240"/>
                        </a:spcBef>
                        <a:spcAft>
                          <a:spcPts val="240"/>
                        </a:spcAft>
                      </a:pPr>
                      <a:r>
                        <a:rPr lang="en-GB" sz="1100">
                          <a:effectLst/>
                          <a:latin typeface="Calibri"/>
                          <a:ea typeface="Calibri"/>
                          <a:cs typeface="Times New Roman"/>
                        </a:rPr>
                        <a:t>Meeting with graduates</a:t>
                      </a:r>
                      <a:endParaRPr lang="lt-LT" sz="1100">
                        <a:effectLst/>
                        <a:latin typeface="Calibri"/>
                        <a:ea typeface="Calibri"/>
                        <a:cs typeface="Times New Roman"/>
                      </a:endParaRPr>
                    </a:p>
                    <a:p>
                      <a:pPr algn="just">
                        <a:lnSpc>
                          <a:spcPct val="107000"/>
                        </a:lnSpc>
                        <a:spcBef>
                          <a:spcPts val="240"/>
                        </a:spcBef>
                        <a:spcAft>
                          <a:spcPts val="240"/>
                        </a:spcAft>
                      </a:pPr>
                      <a:r>
                        <a:rPr lang="en-GB" sz="1100">
                          <a:effectLst/>
                          <a:latin typeface="Calibri"/>
                          <a:ea typeface="Calibri"/>
                          <a:cs typeface="Times New Roman"/>
                        </a:rPr>
                        <a:t>Meeting with representatives of employers</a:t>
                      </a:r>
                      <a:endParaRPr lang="lt-LT" sz="1100">
                        <a:effectLst/>
                        <a:latin typeface="Calibri"/>
                        <a:ea typeface="Calibri"/>
                        <a:cs typeface="Times New Roman"/>
                      </a:endParaRPr>
                    </a:p>
                  </a:txBody>
                  <a:tcPr marL="68580" marR="68580" marT="0" marB="0">
                    <a:lnL>
                      <a:noFill/>
                    </a:lnL>
                    <a:lnR>
                      <a:noFill/>
                    </a:lnR>
                    <a:lnT>
                      <a:noFill/>
                    </a:lnT>
                    <a:lnB>
                      <a:noFill/>
                    </a:lnB>
                    <a:solidFill>
                      <a:srgbClr val="D9D9D9"/>
                    </a:solidFill>
                  </a:tcPr>
                </a:tc>
                <a:extLst>
                  <a:ext uri="{0D108BD9-81ED-4DB2-BD59-A6C34878D82A}">
                    <a16:rowId xmlns:a16="http://schemas.microsoft.com/office/drawing/2014/main" val="10005"/>
                  </a:ext>
                </a:extLst>
              </a:tr>
              <a:tr h="341764">
                <a:tc>
                  <a:txBody>
                    <a:bodyPr/>
                    <a:lstStyle/>
                    <a:p>
                      <a:pPr>
                        <a:lnSpc>
                          <a:spcPct val="107000"/>
                        </a:lnSpc>
                        <a:spcBef>
                          <a:spcPts val="240"/>
                        </a:spcBef>
                        <a:spcAft>
                          <a:spcPts val="240"/>
                        </a:spcAft>
                      </a:pPr>
                      <a:r>
                        <a:rPr lang="en-GB" sz="1100">
                          <a:effectLst/>
                          <a:latin typeface="Calibri"/>
                          <a:ea typeface="Calibri"/>
                          <a:cs typeface="Times New Roman"/>
                        </a:rPr>
                        <a:t>16.50 – 17.20</a:t>
                      </a:r>
                      <a:endParaRPr lang="lt-LT" sz="1100">
                        <a:effectLst/>
                        <a:latin typeface="Calibri"/>
                        <a:ea typeface="Calibri"/>
                        <a:cs typeface="Times New Roman"/>
                      </a:endParaRPr>
                    </a:p>
                  </a:txBody>
                  <a:tcPr marL="68580" marR="68580" marT="0" marB="0">
                    <a:lnL>
                      <a:noFill/>
                    </a:lnL>
                    <a:lnR>
                      <a:noFill/>
                    </a:lnR>
                    <a:lnT>
                      <a:noFill/>
                    </a:lnT>
                    <a:lnB>
                      <a:noFill/>
                    </a:lnB>
                    <a:solidFill>
                      <a:srgbClr val="D9D9D9"/>
                    </a:solidFill>
                  </a:tcPr>
                </a:tc>
                <a:tc>
                  <a:txBody>
                    <a:bodyPr/>
                    <a:lstStyle/>
                    <a:p>
                      <a:pPr algn="just">
                        <a:lnSpc>
                          <a:spcPct val="107000"/>
                        </a:lnSpc>
                        <a:spcBef>
                          <a:spcPts val="240"/>
                        </a:spcBef>
                        <a:spcAft>
                          <a:spcPts val="240"/>
                        </a:spcAft>
                      </a:pPr>
                      <a:r>
                        <a:rPr lang="en-GB" sz="1100">
                          <a:effectLst/>
                          <a:latin typeface="Calibri"/>
                          <a:ea typeface="Calibri"/>
                          <a:cs typeface="Times New Roman"/>
                        </a:rPr>
                        <a:t>Private Team discussion and finalisation of the visit</a:t>
                      </a:r>
                      <a:endParaRPr lang="lt-LT" sz="1100">
                        <a:effectLst/>
                        <a:latin typeface="Calibri"/>
                        <a:ea typeface="Calibri"/>
                        <a:cs typeface="Times New Roman"/>
                      </a:endParaRPr>
                    </a:p>
                  </a:txBody>
                  <a:tcPr marL="68580" marR="68580" marT="0" marB="0">
                    <a:lnL>
                      <a:noFill/>
                    </a:lnL>
                    <a:lnR>
                      <a:noFill/>
                    </a:lnR>
                    <a:lnT>
                      <a:noFill/>
                    </a:lnT>
                    <a:lnB>
                      <a:noFill/>
                    </a:lnB>
                    <a:solidFill>
                      <a:srgbClr val="D9D9D9"/>
                    </a:solidFill>
                  </a:tcPr>
                </a:tc>
                <a:extLst>
                  <a:ext uri="{0D108BD9-81ED-4DB2-BD59-A6C34878D82A}">
                    <a16:rowId xmlns:a16="http://schemas.microsoft.com/office/drawing/2014/main" val="10006"/>
                  </a:ext>
                </a:extLst>
              </a:tr>
              <a:tr h="341764">
                <a:tc>
                  <a:txBody>
                    <a:bodyPr/>
                    <a:lstStyle/>
                    <a:p>
                      <a:pPr>
                        <a:lnSpc>
                          <a:spcPct val="107000"/>
                        </a:lnSpc>
                        <a:spcBef>
                          <a:spcPts val="240"/>
                        </a:spcBef>
                        <a:spcAft>
                          <a:spcPts val="240"/>
                        </a:spcAft>
                      </a:pPr>
                      <a:r>
                        <a:rPr lang="en-GB" sz="1100">
                          <a:effectLst/>
                          <a:latin typeface="Calibri"/>
                          <a:ea typeface="Calibri"/>
                          <a:cs typeface="Times New Roman"/>
                        </a:rPr>
                        <a:t>17.20 – 17.30</a:t>
                      </a:r>
                      <a:endParaRPr lang="lt-LT" sz="1100">
                        <a:effectLst/>
                        <a:latin typeface="Calibri"/>
                        <a:ea typeface="Calibri"/>
                        <a:cs typeface="Times New Roman"/>
                      </a:endParaRPr>
                    </a:p>
                  </a:txBody>
                  <a:tcPr marL="68580" marR="68580" marT="0" marB="0">
                    <a:lnL>
                      <a:noFill/>
                    </a:lnL>
                    <a:lnR>
                      <a:noFill/>
                    </a:lnR>
                    <a:lnT>
                      <a:noFill/>
                    </a:lnT>
                    <a:lnB>
                      <a:noFill/>
                    </a:lnB>
                    <a:solidFill>
                      <a:srgbClr val="D9D9D9"/>
                    </a:solidFill>
                  </a:tcPr>
                </a:tc>
                <a:tc>
                  <a:txBody>
                    <a:bodyPr/>
                    <a:lstStyle/>
                    <a:p>
                      <a:pPr algn="just">
                        <a:lnSpc>
                          <a:spcPct val="107000"/>
                        </a:lnSpc>
                        <a:spcBef>
                          <a:spcPts val="240"/>
                        </a:spcBef>
                        <a:spcAft>
                          <a:spcPts val="240"/>
                        </a:spcAft>
                      </a:pPr>
                      <a:r>
                        <a:rPr lang="en-GB" sz="1100" dirty="0">
                          <a:effectLst/>
                          <a:latin typeface="Calibri"/>
                          <a:ea typeface="Calibri"/>
                          <a:cs typeface="Times New Roman"/>
                        </a:rPr>
                        <a:t>Introduction of general remarks of the visit to the university </a:t>
                      </a:r>
                      <a:endParaRPr lang="lt-LT" sz="1100" dirty="0">
                        <a:effectLst/>
                        <a:latin typeface="Calibri"/>
                        <a:ea typeface="Calibri"/>
                        <a:cs typeface="Times New Roman"/>
                      </a:endParaRPr>
                    </a:p>
                  </a:txBody>
                  <a:tcPr marL="68580" marR="68580" marT="0" marB="0">
                    <a:lnL>
                      <a:noFill/>
                    </a:lnL>
                    <a:lnR>
                      <a:noFill/>
                    </a:lnR>
                    <a:lnT>
                      <a:noFill/>
                    </a:lnT>
                    <a:lnB>
                      <a:noFill/>
                    </a:lnB>
                    <a:solidFill>
                      <a:srgbClr val="D9D9D9"/>
                    </a:solidFill>
                  </a:tcPr>
                </a:tc>
                <a:extLst>
                  <a:ext uri="{0D108BD9-81ED-4DB2-BD59-A6C34878D82A}">
                    <a16:rowId xmlns:a16="http://schemas.microsoft.com/office/drawing/2014/main" val="10007"/>
                  </a:ext>
                </a:extLst>
              </a:tr>
            </a:tbl>
          </a:graphicData>
        </a:graphic>
      </p:graphicFrame>
      <p:sp>
        <p:nvSpPr>
          <p:cNvPr id="13" name="Rectangle 2"/>
          <p:cNvSpPr>
            <a:spLocks noChangeArrowheads="1"/>
          </p:cNvSpPr>
          <p:nvPr/>
        </p:nvSpPr>
        <p:spPr bwMode="auto">
          <a:xfrm>
            <a:off x="4695801" y="75939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457200" algn="r"/>
                <a:tab pos="2636838" algn="ctr"/>
                <a:tab pos="5273675" algn="r"/>
              </a:tabLst>
              <a:defRPr>
                <a:solidFill>
                  <a:schemeClr val="tx1"/>
                </a:solidFill>
                <a:latin typeface="Arial" pitchFamily="34" charset="0"/>
                <a:cs typeface="Arial" pitchFamily="34" charset="0"/>
              </a:defRPr>
            </a:lvl1pPr>
            <a:lvl2pPr fontAlgn="base">
              <a:spcBef>
                <a:spcPct val="0"/>
              </a:spcBef>
              <a:spcAft>
                <a:spcPct val="0"/>
              </a:spcAft>
              <a:tabLst>
                <a:tab pos="457200" algn="r"/>
                <a:tab pos="2636838" algn="ctr"/>
                <a:tab pos="5273675" algn="r"/>
              </a:tabLst>
              <a:defRPr>
                <a:solidFill>
                  <a:schemeClr val="tx1"/>
                </a:solidFill>
                <a:latin typeface="Arial" pitchFamily="34" charset="0"/>
                <a:cs typeface="Arial" pitchFamily="34" charset="0"/>
              </a:defRPr>
            </a:lvl2pPr>
            <a:lvl3pPr fontAlgn="base">
              <a:spcBef>
                <a:spcPct val="0"/>
              </a:spcBef>
              <a:spcAft>
                <a:spcPct val="0"/>
              </a:spcAft>
              <a:tabLst>
                <a:tab pos="457200" algn="r"/>
                <a:tab pos="2636838" algn="ctr"/>
                <a:tab pos="5273675" algn="r"/>
              </a:tabLst>
              <a:defRPr>
                <a:solidFill>
                  <a:schemeClr val="tx1"/>
                </a:solidFill>
                <a:latin typeface="Arial" pitchFamily="34" charset="0"/>
                <a:cs typeface="Arial" pitchFamily="34" charset="0"/>
              </a:defRPr>
            </a:lvl3pPr>
            <a:lvl4pPr fontAlgn="base">
              <a:spcBef>
                <a:spcPct val="0"/>
              </a:spcBef>
              <a:spcAft>
                <a:spcPct val="0"/>
              </a:spcAft>
              <a:tabLst>
                <a:tab pos="457200" algn="r"/>
                <a:tab pos="2636838" algn="ctr"/>
                <a:tab pos="5273675" algn="r"/>
              </a:tabLst>
              <a:defRPr>
                <a:solidFill>
                  <a:schemeClr val="tx1"/>
                </a:solidFill>
                <a:latin typeface="Arial" pitchFamily="34" charset="0"/>
                <a:cs typeface="Arial" pitchFamily="34" charset="0"/>
              </a:defRPr>
            </a:lvl4pPr>
            <a:lvl5pPr fontAlgn="base">
              <a:spcBef>
                <a:spcPct val="0"/>
              </a:spcBef>
              <a:spcAft>
                <a:spcPct val="0"/>
              </a:spcAft>
              <a:tabLst>
                <a:tab pos="457200" algn="r"/>
                <a:tab pos="2636838" algn="ctr"/>
                <a:tab pos="5273675" algn="r"/>
              </a:tabLst>
              <a:defRPr>
                <a:solidFill>
                  <a:schemeClr val="tx1"/>
                </a:solidFill>
                <a:latin typeface="Arial" pitchFamily="34" charset="0"/>
                <a:cs typeface="Arial" pitchFamily="34" charset="0"/>
              </a:defRPr>
            </a:lvl5pPr>
            <a:lvl6pPr fontAlgn="base">
              <a:spcBef>
                <a:spcPct val="0"/>
              </a:spcBef>
              <a:spcAft>
                <a:spcPct val="0"/>
              </a:spcAft>
              <a:tabLst>
                <a:tab pos="457200" algn="r"/>
                <a:tab pos="2636838" algn="ctr"/>
                <a:tab pos="5273675" algn="r"/>
              </a:tabLst>
              <a:defRPr>
                <a:solidFill>
                  <a:schemeClr val="tx1"/>
                </a:solidFill>
                <a:latin typeface="Arial" pitchFamily="34" charset="0"/>
                <a:cs typeface="Arial" pitchFamily="34" charset="0"/>
              </a:defRPr>
            </a:lvl6pPr>
            <a:lvl7pPr fontAlgn="base">
              <a:spcBef>
                <a:spcPct val="0"/>
              </a:spcBef>
              <a:spcAft>
                <a:spcPct val="0"/>
              </a:spcAft>
              <a:tabLst>
                <a:tab pos="457200" algn="r"/>
                <a:tab pos="2636838" algn="ctr"/>
                <a:tab pos="5273675" algn="r"/>
              </a:tabLst>
              <a:defRPr>
                <a:solidFill>
                  <a:schemeClr val="tx1"/>
                </a:solidFill>
                <a:latin typeface="Arial" pitchFamily="34" charset="0"/>
                <a:cs typeface="Arial" pitchFamily="34" charset="0"/>
              </a:defRPr>
            </a:lvl7pPr>
            <a:lvl8pPr fontAlgn="base">
              <a:spcBef>
                <a:spcPct val="0"/>
              </a:spcBef>
              <a:spcAft>
                <a:spcPct val="0"/>
              </a:spcAft>
              <a:tabLst>
                <a:tab pos="457200" algn="r"/>
                <a:tab pos="2636838" algn="ctr"/>
                <a:tab pos="5273675" algn="r"/>
              </a:tabLst>
              <a:defRPr>
                <a:solidFill>
                  <a:schemeClr val="tx1"/>
                </a:solidFill>
                <a:latin typeface="Arial" pitchFamily="34" charset="0"/>
                <a:cs typeface="Arial" pitchFamily="34" charset="0"/>
              </a:defRPr>
            </a:lvl8pPr>
            <a:lvl9pPr fontAlgn="base">
              <a:spcBef>
                <a:spcPct val="0"/>
              </a:spcBef>
              <a:spcAft>
                <a:spcPct val="0"/>
              </a:spcAft>
              <a:tabLst>
                <a:tab pos="457200" algn="r"/>
                <a:tab pos="2636838" algn="ctr"/>
                <a:tab pos="5273675" algn="r"/>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57200" algn="r"/>
                <a:tab pos="2636838" algn="ctr"/>
                <a:tab pos="5273675" algn="r"/>
              </a:tabLst>
            </a:pPr>
            <a:r>
              <a:rPr kumimoji="0" lang="en-GB" altLang="lt-LT"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AGENDA OF THE VISIT </a:t>
            </a:r>
            <a:endParaRPr kumimoji="0" lang="lt-LT" altLang="lt-LT"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r"/>
                <a:tab pos="2636838" algn="ctr"/>
                <a:tab pos="5273675" algn="r"/>
              </a:tabLst>
            </a:pPr>
            <a:endParaRPr kumimoji="0" lang="lt-LT" altLang="lt-LT"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Stačiakampis 4"/>
          <p:cNvSpPr/>
          <p:nvPr/>
        </p:nvSpPr>
        <p:spPr>
          <a:xfrm>
            <a:off x="7178724" y="4694829"/>
            <a:ext cx="4408227" cy="8734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Be on time and observe the time</a:t>
            </a:r>
            <a:endParaRPr lang="lt-LT" sz="2400" dirty="0"/>
          </a:p>
        </p:txBody>
      </p:sp>
    </p:spTree>
    <p:extLst>
      <p:ext uri="{BB962C8B-B14F-4D97-AF65-F5344CB8AC3E}">
        <p14:creationId xmlns:p14="http://schemas.microsoft.com/office/powerpoint/2010/main" val="2703792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l"/>
            <a:r>
              <a:rPr lang="en-US" dirty="0" smtClean="0"/>
              <a:t>Introduction</a:t>
            </a:r>
            <a:endParaRPr lang="lt-LT" dirty="0"/>
          </a:p>
        </p:txBody>
      </p:sp>
      <p:sp>
        <p:nvSpPr>
          <p:cNvPr id="3" name="Turinio vietos rezervavimo ženklas 2"/>
          <p:cNvSpPr>
            <a:spLocks noGrp="1"/>
          </p:cNvSpPr>
          <p:nvPr>
            <p:ph idx="1"/>
          </p:nvPr>
        </p:nvSpPr>
        <p:spPr/>
        <p:txBody>
          <a:bodyPr>
            <a:normAutofit/>
          </a:bodyPr>
          <a:lstStyle/>
          <a:p>
            <a:r>
              <a:rPr lang="en-US" dirty="0" smtClean="0"/>
              <a:t>Welcome everyone</a:t>
            </a:r>
          </a:p>
          <a:p>
            <a:r>
              <a:rPr lang="en-US" dirty="0" smtClean="0"/>
              <a:t>Introduce the Team</a:t>
            </a:r>
          </a:p>
          <a:p>
            <a:r>
              <a:rPr lang="en-US" dirty="0" smtClean="0"/>
              <a:t>Remind the aims of the meeting, confidentiality </a:t>
            </a:r>
          </a:p>
          <a:p>
            <a:r>
              <a:rPr lang="en-US" dirty="0" smtClean="0"/>
              <a:t>Follow the agenda</a:t>
            </a:r>
          </a:p>
          <a:p>
            <a:r>
              <a:rPr lang="en-US" dirty="0" smtClean="0"/>
              <a:t>Mind the language issues</a:t>
            </a:r>
          </a:p>
          <a:p>
            <a:r>
              <a:rPr lang="en-US" dirty="0" smtClean="0"/>
              <a:t>Encourage to speak</a:t>
            </a:r>
          </a:p>
          <a:p>
            <a:r>
              <a:rPr lang="en-US" dirty="0" smtClean="0"/>
              <a:t>Write down the remarks</a:t>
            </a:r>
          </a:p>
          <a:p>
            <a:endParaRPr lang="en-US" dirty="0" smtClean="0"/>
          </a:p>
          <a:p>
            <a:endParaRPr lang="lt-LT" dirty="0"/>
          </a:p>
        </p:txBody>
      </p:sp>
      <p:sp>
        <p:nvSpPr>
          <p:cNvPr id="5" name="Stačiakampis 4"/>
          <p:cNvSpPr/>
          <p:nvPr/>
        </p:nvSpPr>
        <p:spPr>
          <a:xfrm>
            <a:off x="7001302" y="5186149"/>
            <a:ext cx="4408227" cy="11054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Please, turn off the phones and remind others to do the same</a:t>
            </a:r>
            <a:endParaRPr lang="lt-LT" sz="2400" dirty="0"/>
          </a:p>
        </p:txBody>
      </p:sp>
    </p:spTree>
    <p:extLst>
      <p:ext uri="{BB962C8B-B14F-4D97-AF65-F5344CB8AC3E}">
        <p14:creationId xmlns:p14="http://schemas.microsoft.com/office/powerpoint/2010/main" val="28958458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l"/>
            <a:r>
              <a:rPr lang="en-US" dirty="0" smtClean="0"/>
              <a:t>Interview techniques</a:t>
            </a:r>
            <a:endParaRPr lang="en-US" dirty="0"/>
          </a:p>
        </p:txBody>
      </p:sp>
      <p:sp>
        <p:nvSpPr>
          <p:cNvPr id="4" name="Turinio vietos rezervavimo ženklas 3"/>
          <p:cNvSpPr>
            <a:spLocks noGrp="1"/>
          </p:cNvSpPr>
          <p:nvPr>
            <p:ph idx="1"/>
          </p:nvPr>
        </p:nvSpPr>
        <p:spPr/>
        <p:txBody>
          <a:bodyPr/>
          <a:lstStyle/>
          <a:p>
            <a:r>
              <a:rPr lang="en-US" dirty="0" smtClean="0"/>
              <a:t>Tone – objective and neutral, professional, polite, respectful</a:t>
            </a:r>
          </a:p>
          <a:p>
            <a:r>
              <a:rPr lang="en-US" dirty="0" smtClean="0"/>
              <a:t>Adopted to different target groups</a:t>
            </a:r>
          </a:p>
          <a:p>
            <a:r>
              <a:rPr lang="en-US" dirty="0" smtClean="0"/>
              <a:t>Different organizational cultures must be in mind</a:t>
            </a:r>
          </a:p>
          <a:p>
            <a:r>
              <a:rPr lang="en-US" dirty="0" smtClean="0"/>
              <a:t>Prior perceptions/ prejudices should not appear</a:t>
            </a:r>
          </a:p>
          <a:p>
            <a:r>
              <a:rPr lang="en-US" dirty="0" smtClean="0"/>
              <a:t>Intercultural communication is important</a:t>
            </a:r>
          </a:p>
          <a:p>
            <a:endParaRPr lang="lt-LT" dirty="0"/>
          </a:p>
        </p:txBody>
      </p:sp>
    </p:spTree>
    <p:extLst>
      <p:ext uri="{BB962C8B-B14F-4D97-AF65-F5344CB8AC3E}">
        <p14:creationId xmlns:p14="http://schemas.microsoft.com/office/powerpoint/2010/main" val="4421130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l"/>
            <a:r>
              <a:rPr lang="en-US" dirty="0" smtClean="0"/>
              <a:t>Interview techniques</a:t>
            </a:r>
            <a:endParaRPr lang="lt-LT" dirty="0"/>
          </a:p>
        </p:txBody>
      </p:sp>
      <p:sp>
        <p:nvSpPr>
          <p:cNvPr id="3" name="Turinio vietos rezervavimo ženklas 2"/>
          <p:cNvSpPr>
            <a:spLocks noGrp="1"/>
          </p:cNvSpPr>
          <p:nvPr>
            <p:ph idx="1"/>
          </p:nvPr>
        </p:nvSpPr>
        <p:spPr/>
        <p:txBody>
          <a:bodyPr>
            <a:normAutofit/>
          </a:bodyPr>
          <a:lstStyle/>
          <a:p>
            <a:r>
              <a:rPr lang="en-US" b="1" dirty="0" smtClean="0"/>
              <a:t>Attention to data in the self-evaluation report</a:t>
            </a:r>
          </a:p>
          <a:p>
            <a:pPr marL="0" indent="0">
              <a:buNone/>
            </a:pPr>
            <a:endParaRPr lang="lt-LT" dirty="0"/>
          </a:p>
          <a:p>
            <a:r>
              <a:rPr lang="en-US" dirty="0" smtClean="0"/>
              <a:t>Looking for facts</a:t>
            </a:r>
            <a:r>
              <a:rPr lang="lt-LT" dirty="0" smtClean="0"/>
              <a:t> (</a:t>
            </a:r>
            <a:r>
              <a:rPr lang="en-US" dirty="0" smtClean="0"/>
              <a:t>who</a:t>
            </a:r>
            <a:r>
              <a:rPr lang="lt-LT" dirty="0" smtClean="0"/>
              <a:t>? </a:t>
            </a:r>
            <a:r>
              <a:rPr lang="en-US" dirty="0" smtClean="0"/>
              <a:t>when</a:t>
            </a:r>
            <a:r>
              <a:rPr lang="lt-LT" dirty="0" smtClean="0"/>
              <a:t>? </a:t>
            </a:r>
            <a:r>
              <a:rPr lang="en-US" dirty="0" smtClean="0"/>
              <a:t>how</a:t>
            </a:r>
            <a:r>
              <a:rPr lang="lt-LT" dirty="0" smtClean="0"/>
              <a:t>?)</a:t>
            </a:r>
            <a:r>
              <a:rPr lang="en-US" dirty="0" smtClean="0"/>
              <a:t>;</a:t>
            </a:r>
            <a:endParaRPr lang="lt-LT" dirty="0"/>
          </a:p>
          <a:p>
            <a:r>
              <a:rPr lang="en-US" dirty="0" smtClean="0"/>
              <a:t>Exploration</a:t>
            </a:r>
            <a:r>
              <a:rPr lang="lt-LT" dirty="0" smtClean="0"/>
              <a:t> (“</a:t>
            </a:r>
            <a:r>
              <a:rPr lang="en-US" dirty="0" smtClean="0"/>
              <a:t>please, tell more</a:t>
            </a:r>
            <a:r>
              <a:rPr lang="lt-LT" dirty="0" smtClean="0"/>
              <a:t>...”; “</a:t>
            </a:r>
            <a:r>
              <a:rPr lang="en-US" dirty="0" smtClean="0"/>
              <a:t>please, explain</a:t>
            </a:r>
            <a:r>
              <a:rPr lang="lt-LT" dirty="0" smtClean="0"/>
              <a:t>...”; “</a:t>
            </a:r>
            <a:r>
              <a:rPr lang="en-US" dirty="0" smtClean="0"/>
              <a:t>we have read, that</a:t>
            </a:r>
            <a:r>
              <a:rPr lang="lt-LT" dirty="0" smtClean="0"/>
              <a:t>...”);</a:t>
            </a:r>
            <a:endParaRPr lang="lt-LT" dirty="0"/>
          </a:p>
          <a:p>
            <a:r>
              <a:rPr lang="en-US" dirty="0" smtClean="0"/>
              <a:t>Generalization</a:t>
            </a:r>
            <a:r>
              <a:rPr lang="lt-LT" dirty="0" smtClean="0"/>
              <a:t> (“</a:t>
            </a:r>
            <a:r>
              <a:rPr lang="en-US" dirty="0" smtClean="0"/>
              <a:t>did you have in mind, that</a:t>
            </a:r>
            <a:r>
              <a:rPr lang="lt-LT" dirty="0" smtClean="0"/>
              <a:t>...”, “ </a:t>
            </a:r>
            <a:r>
              <a:rPr lang="en-US" dirty="0" smtClean="0"/>
              <a:t>can I summarize</a:t>
            </a:r>
            <a:r>
              <a:rPr lang="lt-LT" dirty="0" smtClean="0"/>
              <a:t>...”).</a:t>
            </a:r>
            <a:endParaRPr lang="lt-LT" dirty="0"/>
          </a:p>
          <a:p>
            <a:endParaRPr lang="lt-LT" dirty="0"/>
          </a:p>
        </p:txBody>
      </p:sp>
    </p:spTree>
    <p:extLst>
      <p:ext uri="{BB962C8B-B14F-4D97-AF65-F5344CB8AC3E}">
        <p14:creationId xmlns:p14="http://schemas.microsoft.com/office/powerpoint/2010/main" val="24718097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pPr algn="l"/>
            <a:r>
              <a:rPr lang="en-US" dirty="0" smtClean="0"/>
              <a:t>Questions and search for the evidence</a:t>
            </a:r>
            <a:endParaRPr lang="lt-LT" dirty="0"/>
          </a:p>
        </p:txBody>
      </p:sp>
      <p:sp>
        <p:nvSpPr>
          <p:cNvPr id="3" name="Turinio vietos rezervavimo ženklas 2"/>
          <p:cNvSpPr>
            <a:spLocks noGrp="1"/>
          </p:cNvSpPr>
          <p:nvPr>
            <p:ph idx="1"/>
          </p:nvPr>
        </p:nvSpPr>
        <p:spPr/>
        <p:txBody>
          <a:bodyPr>
            <a:normAutofit fontScale="92500"/>
          </a:bodyPr>
          <a:lstStyle/>
          <a:p>
            <a:r>
              <a:rPr lang="en-US" dirty="0" smtClean="0"/>
              <a:t>Approx. 6 overarching questions for one meeting</a:t>
            </a:r>
          </a:p>
          <a:p>
            <a:r>
              <a:rPr lang="en-US" dirty="0" smtClean="0"/>
              <a:t>Simple, short questions</a:t>
            </a:r>
          </a:p>
          <a:p>
            <a:r>
              <a:rPr lang="en-US" dirty="0" smtClean="0"/>
              <a:t>Avoid biased, tendentious questions </a:t>
            </a:r>
            <a:r>
              <a:rPr lang="en-US" dirty="0"/>
              <a:t>(“Don’t you think that…”)</a:t>
            </a:r>
          </a:p>
          <a:p>
            <a:r>
              <a:rPr lang="en-US" dirty="0" smtClean="0"/>
              <a:t>Avoid too </a:t>
            </a:r>
            <a:r>
              <a:rPr lang="en-US" dirty="0"/>
              <a:t>difficult questions  </a:t>
            </a:r>
            <a:endParaRPr lang="en-US" dirty="0" smtClean="0"/>
          </a:p>
          <a:p>
            <a:r>
              <a:rPr lang="en-US" dirty="0" smtClean="0"/>
              <a:t>Avoid giving your institution as an example (“We would always…”)</a:t>
            </a:r>
          </a:p>
          <a:p>
            <a:r>
              <a:rPr lang="en-US" dirty="0" smtClean="0"/>
              <a:t>Ask for examples</a:t>
            </a:r>
          </a:p>
          <a:p>
            <a:r>
              <a:rPr lang="en-US" dirty="0" smtClean="0"/>
              <a:t>Adjust questions to different groups. Repeat them to hear different opinions.</a:t>
            </a:r>
          </a:p>
          <a:p>
            <a:pPr marL="0" indent="0">
              <a:buNone/>
            </a:pPr>
            <a:endParaRPr lang="lt-LT" dirty="0"/>
          </a:p>
        </p:txBody>
      </p:sp>
    </p:spTree>
    <p:extLst>
      <p:ext uri="{BB962C8B-B14F-4D97-AF65-F5344CB8AC3E}">
        <p14:creationId xmlns:p14="http://schemas.microsoft.com/office/powerpoint/2010/main" val="8043043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l"/>
            <a:r>
              <a:rPr lang="en-US" dirty="0"/>
              <a:t>Questions and search for the evidence</a:t>
            </a:r>
            <a:endParaRPr lang="lt-LT" dirty="0"/>
          </a:p>
        </p:txBody>
      </p:sp>
      <p:sp>
        <p:nvSpPr>
          <p:cNvPr id="3" name="Turinio vietos rezervavimo ženklas 2"/>
          <p:cNvSpPr>
            <a:spLocks noGrp="1"/>
          </p:cNvSpPr>
          <p:nvPr>
            <p:ph idx="1"/>
          </p:nvPr>
        </p:nvSpPr>
        <p:spPr/>
        <p:txBody>
          <a:bodyPr>
            <a:normAutofit/>
          </a:bodyPr>
          <a:lstStyle/>
          <a:p>
            <a:r>
              <a:rPr lang="en-US" dirty="0" smtClean="0"/>
              <a:t>Explain the context if the question remains unanswered</a:t>
            </a:r>
          </a:p>
          <a:p>
            <a:r>
              <a:rPr lang="en-US" dirty="0" smtClean="0"/>
              <a:t>Ask, if there are any questions, but be careful on going into discussions or arguing</a:t>
            </a:r>
          </a:p>
          <a:p>
            <a:r>
              <a:rPr lang="en-US" dirty="0" smtClean="0"/>
              <a:t>Don’t discuss answers among yourselves during the interview</a:t>
            </a:r>
          </a:p>
          <a:p>
            <a:r>
              <a:rPr lang="en-US" dirty="0" smtClean="0"/>
              <a:t>No comments! (this is bad or this is good situation)</a:t>
            </a:r>
            <a:endParaRPr lang="lt-LT" dirty="0"/>
          </a:p>
          <a:p>
            <a:r>
              <a:rPr lang="en-US" dirty="0" smtClean="0"/>
              <a:t>Don’t show if the answer is not good enough</a:t>
            </a:r>
          </a:p>
          <a:p>
            <a:r>
              <a:rPr lang="en-US" dirty="0" smtClean="0"/>
              <a:t>No conclusions in advance!</a:t>
            </a:r>
            <a:endParaRPr lang="lt-LT" dirty="0"/>
          </a:p>
        </p:txBody>
      </p:sp>
      <p:sp>
        <p:nvSpPr>
          <p:cNvPr id="4" name="Stačiakampis 3"/>
          <p:cNvSpPr/>
          <p:nvPr/>
        </p:nvSpPr>
        <p:spPr>
          <a:xfrm>
            <a:off x="6578222" y="5929950"/>
            <a:ext cx="4408227" cy="7301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Don’t forget to </a:t>
            </a:r>
            <a:r>
              <a:rPr lang="en-US" sz="2400" dirty="0" err="1" smtClean="0"/>
              <a:t>tha</a:t>
            </a:r>
            <a:r>
              <a:rPr lang="lt-LT" sz="2400" dirty="0" err="1" smtClean="0"/>
              <a:t>nk</a:t>
            </a:r>
            <a:r>
              <a:rPr lang="en-US" sz="2400" dirty="0" smtClean="0"/>
              <a:t> participants</a:t>
            </a:r>
            <a:endParaRPr lang="lt-LT" sz="2400" dirty="0"/>
          </a:p>
        </p:txBody>
      </p:sp>
    </p:spTree>
    <p:extLst>
      <p:ext uri="{BB962C8B-B14F-4D97-AF65-F5344CB8AC3E}">
        <p14:creationId xmlns:p14="http://schemas.microsoft.com/office/powerpoint/2010/main" val="31968013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l"/>
            <a:r>
              <a:rPr lang="en-US" dirty="0" smtClean="0"/>
              <a:t>Example</a:t>
            </a:r>
            <a:endParaRPr lang="lt-LT" dirty="0"/>
          </a:p>
        </p:txBody>
      </p:sp>
      <p:sp>
        <p:nvSpPr>
          <p:cNvPr id="3" name="Turinio vietos rezervavimo ženklas 2"/>
          <p:cNvSpPr>
            <a:spLocks noGrp="1"/>
          </p:cNvSpPr>
          <p:nvPr>
            <p:ph idx="1"/>
          </p:nvPr>
        </p:nvSpPr>
        <p:spPr/>
        <p:txBody>
          <a:bodyPr>
            <a:normAutofit fontScale="77500" lnSpcReduction="20000"/>
          </a:bodyPr>
          <a:lstStyle/>
          <a:p>
            <a:pPr marL="0" indent="0">
              <a:buNone/>
            </a:pPr>
            <a:r>
              <a:rPr lang="en-US" dirty="0" smtClean="0"/>
              <a:t>Ask qualitative </a:t>
            </a:r>
            <a:r>
              <a:rPr lang="en-US" dirty="0"/>
              <a:t>questions </a:t>
            </a:r>
            <a:r>
              <a:rPr lang="en-US" dirty="0" smtClean="0"/>
              <a:t>which are open-ended </a:t>
            </a:r>
            <a:r>
              <a:rPr lang="en-US" dirty="0"/>
              <a:t>and </a:t>
            </a:r>
            <a:r>
              <a:rPr lang="en-US" dirty="0" smtClean="0"/>
              <a:t>allow </a:t>
            </a:r>
            <a:r>
              <a:rPr lang="en-US" dirty="0"/>
              <a:t>“informants to tell their story</a:t>
            </a:r>
            <a:r>
              <a:rPr lang="en-US" dirty="0" smtClean="0"/>
              <a:t>”: </a:t>
            </a:r>
            <a:endParaRPr lang="en-US" dirty="0"/>
          </a:p>
          <a:p>
            <a:endParaRPr lang="en-US" dirty="0"/>
          </a:p>
          <a:p>
            <a:pPr marL="0" indent="0">
              <a:buNone/>
            </a:pPr>
            <a:r>
              <a:rPr lang="en-US" i="1" dirty="0"/>
              <a:t>Questions for students and for student union:</a:t>
            </a:r>
            <a:r>
              <a:rPr lang="en-US" dirty="0"/>
              <a:t> </a:t>
            </a:r>
          </a:p>
          <a:p>
            <a:r>
              <a:rPr lang="en-US" dirty="0"/>
              <a:t>Do students‘ representatives or student union members participate in the meetings of the </a:t>
            </a:r>
            <a:r>
              <a:rPr lang="en-US" dirty="0" smtClean="0"/>
              <a:t>administration (closed </a:t>
            </a:r>
            <a:r>
              <a:rPr lang="en-US" dirty="0"/>
              <a:t>question) – Factual information.</a:t>
            </a:r>
          </a:p>
          <a:p>
            <a:r>
              <a:rPr lang="en-US" dirty="0" smtClean="0"/>
              <a:t>Is </a:t>
            </a:r>
            <a:r>
              <a:rPr lang="en-US" dirty="0"/>
              <a:t>student opinion heard at the decision making level?</a:t>
            </a:r>
          </a:p>
          <a:p>
            <a:r>
              <a:rPr lang="en-US" dirty="0"/>
              <a:t>Could you present any examples when the students’ opinion was taken into account? </a:t>
            </a:r>
          </a:p>
          <a:p>
            <a:pPr marL="0" indent="0">
              <a:buNone/>
            </a:pPr>
            <a:r>
              <a:rPr lang="en-US" u="sng" dirty="0"/>
              <a:t>Possible change: </a:t>
            </a:r>
          </a:p>
          <a:p>
            <a:r>
              <a:rPr lang="en-US" dirty="0" smtClean="0"/>
              <a:t>How </a:t>
            </a:r>
            <a:r>
              <a:rPr lang="en-US" dirty="0"/>
              <a:t>students are integrated into the decision making process at your HEI? Please present us with any example. </a:t>
            </a:r>
            <a:r>
              <a:rPr lang="en-US" dirty="0" smtClean="0"/>
              <a:t>(</a:t>
            </a:r>
            <a:r>
              <a:rPr lang="en-US" dirty="0"/>
              <a:t>open </a:t>
            </a:r>
            <a:r>
              <a:rPr lang="en-US" dirty="0" smtClean="0"/>
              <a:t>question)  </a:t>
            </a:r>
            <a:endParaRPr lang="en-US" dirty="0"/>
          </a:p>
          <a:p>
            <a:endParaRPr lang="en-US" dirty="0"/>
          </a:p>
          <a:p>
            <a:endParaRPr lang="en-US" dirty="0"/>
          </a:p>
          <a:p>
            <a:endParaRPr lang="lt-LT" dirty="0"/>
          </a:p>
        </p:txBody>
      </p:sp>
    </p:spTree>
    <p:extLst>
      <p:ext uri="{BB962C8B-B14F-4D97-AF65-F5344CB8AC3E}">
        <p14:creationId xmlns:p14="http://schemas.microsoft.com/office/powerpoint/2010/main" val="10825492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en-US" dirty="0" smtClean="0"/>
              <a:t>Principles</a:t>
            </a:r>
            <a:endParaRPr lang="lt-LT" dirty="0"/>
          </a:p>
        </p:txBody>
      </p:sp>
      <p:sp>
        <p:nvSpPr>
          <p:cNvPr id="3" name="Turinio vietos rezervavimo ženklas 2"/>
          <p:cNvSpPr>
            <a:spLocks noGrp="1"/>
          </p:cNvSpPr>
          <p:nvPr>
            <p:ph idx="1"/>
          </p:nvPr>
        </p:nvSpPr>
        <p:spPr/>
        <p:txBody>
          <a:bodyPr>
            <a:normAutofit fontScale="92500" lnSpcReduction="10000"/>
          </a:bodyPr>
          <a:lstStyle/>
          <a:p>
            <a:r>
              <a:rPr lang="en-US" dirty="0" smtClean="0"/>
              <a:t>The </a:t>
            </a:r>
            <a:r>
              <a:rPr lang="en-US" dirty="0"/>
              <a:t>evaluation is an evidence-based process carried out by an independent review following </a:t>
            </a:r>
            <a:r>
              <a:rPr lang="en-US" dirty="0" smtClean="0"/>
              <a:t>the approved </a:t>
            </a:r>
            <a:r>
              <a:rPr lang="en-US" dirty="0"/>
              <a:t>methodology;</a:t>
            </a:r>
          </a:p>
          <a:p>
            <a:r>
              <a:rPr lang="en-US" dirty="0" smtClean="0"/>
              <a:t>Reviewers </a:t>
            </a:r>
            <a:r>
              <a:rPr lang="en-US" dirty="0"/>
              <a:t>should neither assume the roles of inspectors nor consultants of HEIs, but act as critical, but friendly external experts;</a:t>
            </a:r>
          </a:p>
          <a:p>
            <a:r>
              <a:rPr lang="en-US" dirty="0" smtClean="0"/>
              <a:t>The </a:t>
            </a:r>
            <a:r>
              <a:rPr lang="en-US" dirty="0"/>
              <a:t>information provided by the Higher Education Institutions (HEIs) is assumed to be factually correct unless other evidence point to the contrary;</a:t>
            </a:r>
          </a:p>
          <a:p>
            <a:r>
              <a:rPr lang="en-US" dirty="0" smtClean="0"/>
              <a:t>The </a:t>
            </a:r>
            <a:r>
              <a:rPr lang="en-US" dirty="0"/>
              <a:t>evaluation is a process of verification of the information provided in the self-evaluation report (SER) and other documentation and the exploration of any matters which are omitted from that documentation and interviews with representatives of HEI under evaluation.</a:t>
            </a:r>
          </a:p>
          <a:p>
            <a:endParaRPr lang="lt-LT" dirty="0"/>
          </a:p>
        </p:txBody>
      </p:sp>
    </p:spTree>
    <p:extLst>
      <p:ext uri="{BB962C8B-B14F-4D97-AF65-F5344CB8AC3E}">
        <p14:creationId xmlns:p14="http://schemas.microsoft.com/office/powerpoint/2010/main" val="14359379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l"/>
            <a:r>
              <a:rPr lang="en-US" dirty="0" smtClean="0"/>
              <a:t>Place for the ideas</a:t>
            </a:r>
            <a:endParaRPr lang="lt-LT" dirty="0"/>
          </a:p>
        </p:txBody>
      </p:sp>
      <p:sp>
        <p:nvSpPr>
          <p:cNvPr id="3" name="Turinio vietos rezervavimo ženklas 2"/>
          <p:cNvSpPr>
            <a:spLocks noGrp="1"/>
          </p:cNvSpPr>
          <p:nvPr>
            <p:ph idx="1"/>
          </p:nvPr>
        </p:nvSpPr>
        <p:spPr/>
        <p:txBody>
          <a:bodyPr/>
          <a:lstStyle/>
          <a:p>
            <a:r>
              <a:rPr lang="en-US" dirty="0" smtClean="0"/>
              <a:t>Good examples</a:t>
            </a:r>
          </a:p>
          <a:p>
            <a:r>
              <a:rPr lang="en-US" dirty="0" smtClean="0"/>
              <a:t>One best thing about this study </a:t>
            </a:r>
            <a:r>
              <a:rPr lang="en-US" dirty="0" err="1" smtClean="0"/>
              <a:t>programme</a:t>
            </a:r>
            <a:endParaRPr lang="en-US" dirty="0" smtClean="0"/>
          </a:p>
          <a:p>
            <a:r>
              <a:rPr lang="en-US" dirty="0" smtClean="0"/>
              <a:t>One thing that needs to be improved</a:t>
            </a:r>
          </a:p>
          <a:p>
            <a:r>
              <a:rPr lang="en-US" dirty="0" smtClean="0"/>
              <a:t>Wish list </a:t>
            </a:r>
          </a:p>
          <a:p>
            <a:endParaRPr lang="lt-LT" dirty="0"/>
          </a:p>
        </p:txBody>
      </p:sp>
    </p:spTree>
    <p:extLst>
      <p:ext uri="{BB962C8B-B14F-4D97-AF65-F5344CB8AC3E}">
        <p14:creationId xmlns:p14="http://schemas.microsoft.com/office/powerpoint/2010/main" val="7472525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836281"/>
            <a:ext cx="10515600" cy="2852737"/>
          </a:xfrm>
        </p:spPr>
        <p:txBody>
          <a:bodyPr/>
          <a:lstStyle/>
          <a:p>
            <a:pPr algn="ctr"/>
            <a:r>
              <a:rPr lang="en-US" dirty="0"/>
              <a:t>Practical exercise on interviewing techniques: simulation of interviews</a:t>
            </a:r>
          </a:p>
        </p:txBody>
      </p:sp>
      <p:sp>
        <p:nvSpPr>
          <p:cNvPr id="3" name="Text Placeholder 2"/>
          <p:cNvSpPr>
            <a:spLocks noGrp="1"/>
          </p:cNvSpPr>
          <p:nvPr>
            <p:ph type="body" idx="1"/>
          </p:nvPr>
        </p:nvSpPr>
        <p:spPr/>
        <p:txBody>
          <a:bodyPr>
            <a:normAutofit/>
          </a:bodyPr>
          <a:lstStyle/>
          <a:p>
            <a:pPr algn="ctr"/>
            <a:r>
              <a:rPr lang="lv-LV" sz="3200" b="1" dirty="0" smtClean="0">
                <a:solidFill>
                  <a:schemeClr val="tx1"/>
                </a:solidFill>
              </a:rPr>
              <a:t>Session </a:t>
            </a:r>
            <a:r>
              <a:rPr lang="en-US" sz="3200" b="1" dirty="0" smtClean="0">
                <a:solidFill>
                  <a:schemeClr val="tx1"/>
                </a:solidFill>
              </a:rPr>
              <a:t>4</a:t>
            </a:r>
            <a:endParaRPr lang="en-GB" sz="3200" b="1" dirty="0">
              <a:solidFill>
                <a:schemeClr val="tx1"/>
              </a:solidFill>
            </a:endParaRPr>
          </a:p>
        </p:txBody>
      </p:sp>
    </p:spTree>
    <p:extLst>
      <p:ext uri="{BB962C8B-B14F-4D97-AF65-F5344CB8AC3E}">
        <p14:creationId xmlns:p14="http://schemas.microsoft.com/office/powerpoint/2010/main" val="20012561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Turinio vietos rezervavimo ženklas 4"/>
          <p:cNvSpPr>
            <a:spLocks noGrp="1"/>
          </p:cNvSpPr>
          <p:nvPr>
            <p:ph idx="1"/>
          </p:nvPr>
        </p:nvSpPr>
        <p:spPr>
          <a:solidFill>
            <a:schemeClr val="accent1">
              <a:lumMod val="20000"/>
              <a:lumOff val="80000"/>
            </a:schemeClr>
          </a:solidFill>
        </p:spPr>
        <p:txBody>
          <a:bodyPr>
            <a:normAutofit fontScale="92500" lnSpcReduction="10000"/>
          </a:bodyPr>
          <a:lstStyle/>
          <a:p>
            <a:r>
              <a:rPr lang="en-US" i="1" dirty="0" smtClean="0"/>
              <a:t>Participants divided into groups (interviewers, target group, observers)</a:t>
            </a:r>
          </a:p>
          <a:p>
            <a:r>
              <a:rPr lang="en-US" i="1" dirty="0" smtClean="0"/>
              <a:t>Different roles explained</a:t>
            </a:r>
          </a:p>
          <a:p>
            <a:r>
              <a:rPr lang="en-US" dirty="0" smtClean="0"/>
              <a:t>Extract from self evaluation report </a:t>
            </a:r>
            <a:r>
              <a:rPr lang="en-US" i="1" dirty="0" smtClean="0"/>
              <a:t>(reading in each group)</a:t>
            </a:r>
          </a:p>
          <a:p>
            <a:r>
              <a:rPr lang="en-US" dirty="0" smtClean="0"/>
              <a:t>Positives and negatives of the area </a:t>
            </a:r>
          </a:p>
          <a:p>
            <a:r>
              <a:rPr lang="en-US" dirty="0" smtClean="0"/>
              <a:t>Questions to the target groups</a:t>
            </a:r>
          </a:p>
          <a:p>
            <a:r>
              <a:rPr lang="en-US" dirty="0" smtClean="0"/>
              <a:t>Interview simulation</a:t>
            </a:r>
          </a:p>
          <a:p>
            <a:r>
              <a:rPr lang="en-US" dirty="0" smtClean="0"/>
              <a:t>Discussions</a:t>
            </a:r>
          </a:p>
          <a:p>
            <a:r>
              <a:rPr lang="en-US" i="1" dirty="0" smtClean="0"/>
              <a:t>If possible – round two</a:t>
            </a:r>
            <a:endParaRPr lang="lt-LT" i="1" dirty="0"/>
          </a:p>
        </p:txBody>
      </p:sp>
    </p:spTree>
    <p:extLst>
      <p:ext uri="{BB962C8B-B14F-4D97-AF65-F5344CB8AC3E}">
        <p14:creationId xmlns:p14="http://schemas.microsoft.com/office/powerpoint/2010/main" val="138391671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process</a:t>
            </a:r>
            <a:endParaRPr lang="en-GB" dirty="0"/>
          </a:p>
        </p:txBody>
      </p:sp>
      <p:sp>
        <p:nvSpPr>
          <p:cNvPr id="3" name="Content Placeholder 2"/>
          <p:cNvSpPr>
            <a:spLocks noGrp="1"/>
          </p:cNvSpPr>
          <p:nvPr>
            <p:ph idx="1"/>
          </p:nvPr>
        </p:nvSpPr>
        <p:spPr/>
        <p:txBody>
          <a:bodyPr>
            <a:normAutofit/>
          </a:bodyPr>
          <a:lstStyle/>
          <a:p>
            <a:endParaRPr lang="en-GB" dirty="0"/>
          </a:p>
          <a:p>
            <a:pPr marL="0" indent="0">
              <a:buNone/>
            </a:pPr>
            <a:endParaRPr lang="en-GB" dirty="0"/>
          </a:p>
        </p:txBody>
      </p:sp>
      <p:sp>
        <p:nvSpPr>
          <p:cNvPr id="4" name="Stačiakampis 3"/>
          <p:cNvSpPr/>
          <p:nvPr/>
        </p:nvSpPr>
        <p:spPr>
          <a:xfrm>
            <a:off x="4026090" y="1760560"/>
            <a:ext cx="4572000" cy="5868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Self-evaluation report</a:t>
            </a:r>
            <a:endParaRPr lang="lt-LT" sz="3200" dirty="0"/>
          </a:p>
        </p:txBody>
      </p:sp>
      <p:sp>
        <p:nvSpPr>
          <p:cNvPr id="5" name="Stačiakampis 4"/>
          <p:cNvSpPr/>
          <p:nvPr/>
        </p:nvSpPr>
        <p:spPr>
          <a:xfrm>
            <a:off x="4073857" y="2888775"/>
            <a:ext cx="4572000" cy="5868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Preparation for the visit</a:t>
            </a:r>
            <a:endParaRPr lang="lt-LT" sz="3200" dirty="0"/>
          </a:p>
        </p:txBody>
      </p:sp>
      <p:sp>
        <p:nvSpPr>
          <p:cNvPr id="6" name="Stačiakampis 5"/>
          <p:cNvSpPr/>
          <p:nvPr/>
        </p:nvSpPr>
        <p:spPr>
          <a:xfrm>
            <a:off x="4026090" y="5074691"/>
            <a:ext cx="4667534" cy="5868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Final report</a:t>
            </a:r>
            <a:endParaRPr lang="lt-LT" sz="3200" dirty="0"/>
          </a:p>
        </p:txBody>
      </p:sp>
      <p:sp>
        <p:nvSpPr>
          <p:cNvPr id="7" name="Stačiakampis 6"/>
          <p:cNvSpPr/>
          <p:nvPr/>
        </p:nvSpPr>
        <p:spPr>
          <a:xfrm>
            <a:off x="3193576" y="3780430"/>
            <a:ext cx="6237027" cy="103723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accent1">
                    <a:lumMod val="75000"/>
                  </a:schemeClr>
                </a:solidFill>
              </a:rPr>
              <a:t>Visit</a:t>
            </a:r>
            <a:endParaRPr lang="lt-LT" sz="4000" dirty="0">
              <a:solidFill>
                <a:schemeClr val="accent1">
                  <a:lumMod val="75000"/>
                </a:schemeClr>
              </a:solidFill>
            </a:endParaRPr>
          </a:p>
        </p:txBody>
      </p:sp>
    </p:spTree>
    <p:extLst>
      <p:ext uri="{BB962C8B-B14F-4D97-AF65-F5344CB8AC3E}">
        <p14:creationId xmlns:p14="http://schemas.microsoft.com/office/powerpoint/2010/main" val="1489956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en-US" dirty="0"/>
              <a:t>A site-visit by the </a:t>
            </a:r>
            <a:r>
              <a:rPr lang="en-US" dirty="0" smtClean="0"/>
              <a:t>Experts </a:t>
            </a:r>
            <a:r>
              <a:rPr lang="en-US" dirty="0"/>
              <a:t>to the HEI</a:t>
            </a:r>
            <a:endParaRPr lang="lt-LT" dirty="0"/>
          </a:p>
        </p:txBody>
      </p:sp>
      <p:sp>
        <p:nvSpPr>
          <p:cNvPr id="3" name="Turinio vietos rezervavimo ženklas 2"/>
          <p:cNvSpPr>
            <a:spLocks noGrp="1"/>
          </p:cNvSpPr>
          <p:nvPr>
            <p:ph idx="1"/>
          </p:nvPr>
        </p:nvSpPr>
        <p:spPr>
          <a:xfrm>
            <a:off x="783609" y="1498079"/>
            <a:ext cx="10515600" cy="3851844"/>
          </a:xfrm>
        </p:spPr>
        <p:txBody>
          <a:bodyPr>
            <a:normAutofit fontScale="92500"/>
          </a:bodyPr>
          <a:lstStyle/>
          <a:p>
            <a:r>
              <a:rPr lang="en-US" dirty="0" smtClean="0"/>
              <a:t>To </a:t>
            </a:r>
            <a:r>
              <a:rPr lang="en-US" dirty="0"/>
              <a:t>verify and clarify information provided in the SER; </a:t>
            </a:r>
          </a:p>
          <a:p>
            <a:r>
              <a:rPr lang="en-US" dirty="0" smtClean="0"/>
              <a:t>To </a:t>
            </a:r>
            <a:r>
              <a:rPr lang="en-US" dirty="0"/>
              <a:t>gather evidence to support the findings;</a:t>
            </a:r>
          </a:p>
          <a:p>
            <a:r>
              <a:rPr lang="en-US" dirty="0" smtClean="0"/>
              <a:t>To </a:t>
            </a:r>
            <a:r>
              <a:rPr lang="en-US" dirty="0"/>
              <a:t>explore the </a:t>
            </a:r>
            <a:r>
              <a:rPr lang="en-US" dirty="0" err="1"/>
              <a:t>programme</a:t>
            </a:r>
            <a:r>
              <a:rPr lang="en-US" dirty="0"/>
              <a:t> compliance with the </a:t>
            </a:r>
            <a:r>
              <a:rPr lang="en-US" dirty="0" smtClean="0"/>
              <a:t>set </a:t>
            </a:r>
            <a:r>
              <a:rPr lang="en-US" dirty="0"/>
              <a:t>criteria and discuss it during meetings and interviews with key individuals at the HEI;</a:t>
            </a:r>
          </a:p>
          <a:p>
            <a:r>
              <a:rPr lang="en-US" dirty="0" smtClean="0"/>
              <a:t>To </a:t>
            </a:r>
            <a:r>
              <a:rPr lang="en-US" dirty="0"/>
              <a:t>formulate the review team’s findings regarding compliance with the </a:t>
            </a:r>
            <a:r>
              <a:rPr lang="en-US" dirty="0" smtClean="0"/>
              <a:t>set </a:t>
            </a:r>
            <a:r>
              <a:rPr lang="en-US" dirty="0"/>
              <a:t>criteria, strengths and areas of improvement  and communicate these to the HEI;</a:t>
            </a:r>
          </a:p>
          <a:p>
            <a:r>
              <a:rPr lang="en-US" dirty="0" smtClean="0"/>
              <a:t>To </a:t>
            </a:r>
            <a:r>
              <a:rPr lang="en-US" dirty="0"/>
              <a:t>make sure that the team has all necessary information and evidence for producing a clear, detailed and evidence-based final evaluation report.</a:t>
            </a:r>
          </a:p>
          <a:p>
            <a:endParaRPr lang="en-US" dirty="0" smtClean="0"/>
          </a:p>
          <a:p>
            <a:endParaRPr lang="lt-LT" dirty="0"/>
          </a:p>
        </p:txBody>
      </p:sp>
      <p:sp>
        <p:nvSpPr>
          <p:cNvPr id="4" name="Stačiakampis 3"/>
          <p:cNvSpPr/>
          <p:nvPr/>
        </p:nvSpPr>
        <p:spPr>
          <a:xfrm>
            <a:off x="6264322" y="5404514"/>
            <a:ext cx="5011005" cy="1201002"/>
          </a:xfrm>
          <a:prstGeom prst="rect">
            <a:avLst/>
          </a:prstGeom>
          <a:solidFill>
            <a:srgbClr val="4F81BD">
              <a:lumMod val="20000"/>
              <a:lumOff val="80000"/>
            </a:srgbClr>
          </a:solidFill>
          <a:ln w="25400" cap="flat" cmpd="sng" algn="ctr">
            <a:solidFill>
              <a:srgbClr val="4F81BD">
                <a:shade val="50000"/>
              </a:srgbClr>
            </a:solidFill>
            <a:prstDash val="solid"/>
          </a:ln>
          <a:effectLst/>
        </p:spPr>
        <p:txBody>
          <a:bodyPr rtlCol="0" anchor="ctr"/>
          <a:lstStyle/>
          <a:p>
            <a:pPr lvl="0" algn="ctr"/>
            <a:r>
              <a:rPr lang="en-US" sz="2400" kern="0" dirty="0">
                <a:solidFill>
                  <a:srgbClr val="4F81BD">
                    <a:lumMod val="75000"/>
                  </a:srgbClr>
                </a:solidFill>
              </a:rPr>
              <a:t>The site visit e</a:t>
            </a:r>
            <a:r>
              <a:rPr lang="en-US" sz="2400" kern="0" dirty="0" smtClean="0">
                <a:solidFill>
                  <a:srgbClr val="4F81BD">
                    <a:lumMod val="75000"/>
                  </a:srgbClr>
                </a:solidFill>
              </a:rPr>
              <a:t>valuation should be </a:t>
            </a:r>
            <a:r>
              <a:rPr lang="en-US" sz="2400" kern="0" dirty="0">
                <a:solidFill>
                  <a:srgbClr val="4F81BD">
                    <a:lumMod val="75000"/>
                  </a:srgbClr>
                </a:solidFill>
              </a:rPr>
              <a:t>rigorous, fair, transparent and </a:t>
            </a:r>
            <a:r>
              <a:rPr lang="en-US" sz="2400" kern="0" dirty="0" smtClean="0">
                <a:solidFill>
                  <a:srgbClr val="4F81BD">
                    <a:lumMod val="75000"/>
                  </a:srgbClr>
                </a:solidFill>
              </a:rPr>
              <a:t>consistent. </a:t>
            </a:r>
            <a:endParaRPr lang="en-US" sz="2400" kern="0" dirty="0">
              <a:solidFill>
                <a:srgbClr val="4F81BD">
                  <a:lumMod val="75000"/>
                </a:srgbClr>
              </a:solidFill>
            </a:endParaRPr>
          </a:p>
        </p:txBody>
      </p:sp>
    </p:spTree>
    <p:extLst>
      <p:ext uri="{BB962C8B-B14F-4D97-AF65-F5344CB8AC3E}">
        <p14:creationId xmlns:p14="http://schemas.microsoft.com/office/powerpoint/2010/main" val="35679439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en-US" dirty="0"/>
              <a:t>A site-visit by the </a:t>
            </a:r>
            <a:r>
              <a:rPr lang="en-US" dirty="0" smtClean="0"/>
              <a:t>Experts </a:t>
            </a:r>
            <a:r>
              <a:rPr lang="en-US" dirty="0"/>
              <a:t>to the HEI</a:t>
            </a:r>
            <a:endParaRPr lang="lt-LT" dirty="0"/>
          </a:p>
        </p:txBody>
      </p:sp>
      <p:sp>
        <p:nvSpPr>
          <p:cNvPr id="3" name="Turinio vietos rezervavimo ženklas 2"/>
          <p:cNvSpPr>
            <a:spLocks noGrp="1"/>
          </p:cNvSpPr>
          <p:nvPr>
            <p:ph idx="1"/>
          </p:nvPr>
        </p:nvSpPr>
        <p:spPr>
          <a:xfrm>
            <a:off x="838200" y="1501254"/>
            <a:ext cx="10515600" cy="4675709"/>
          </a:xfrm>
        </p:spPr>
        <p:txBody>
          <a:bodyPr/>
          <a:lstStyle/>
          <a:p>
            <a:pPr marL="0" indent="0">
              <a:buNone/>
            </a:pPr>
            <a:r>
              <a:rPr lang="en-US" dirty="0"/>
              <a:t>During the visit the expert team will have meetings/interviews with key personnel of the study </a:t>
            </a:r>
            <a:r>
              <a:rPr lang="en-US" dirty="0" err="1"/>
              <a:t>programme</a:t>
            </a:r>
            <a:r>
              <a:rPr lang="en-US" dirty="0"/>
              <a:t>, students and stakeholders. Also, the experts will visit facilities and material resources dedicated to the evaluated study </a:t>
            </a:r>
            <a:r>
              <a:rPr lang="en-US" dirty="0" err="1"/>
              <a:t>programme</a:t>
            </a:r>
            <a:r>
              <a:rPr lang="en-US" dirty="0"/>
              <a:t>. There are three major sources of information available during the site visit:</a:t>
            </a:r>
          </a:p>
          <a:p>
            <a:r>
              <a:rPr lang="en-US" dirty="0" smtClean="0"/>
              <a:t>Interviews </a:t>
            </a:r>
            <a:r>
              <a:rPr lang="en-US" dirty="0"/>
              <a:t>with teachers, administration, students, graduates and </a:t>
            </a:r>
            <a:r>
              <a:rPr lang="en-US" dirty="0" smtClean="0"/>
              <a:t>representatives </a:t>
            </a:r>
            <a:r>
              <a:rPr lang="en-US" dirty="0"/>
              <a:t>of employers;</a:t>
            </a:r>
          </a:p>
          <a:p>
            <a:r>
              <a:rPr lang="en-US" dirty="0" smtClean="0"/>
              <a:t>Documentary </a:t>
            </a:r>
            <a:r>
              <a:rPr lang="en-US" dirty="0"/>
              <a:t>information the team asks for or the HEI wishes to make available on site;</a:t>
            </a:r>
          </a:p>
          <a:p>
            <a:r>
              <a:rPr lang="en-US" dirty="0" smtClean="0"/>
              <a:t>Visiting </a:t>
            </a:r>
            <a:r>
              <a:rPr lang="en-US" dirty="0"/>
              <a:t>of teaching and learning facilities.</a:t>
            </a:r>
          </a:p>
          <a:p>
            <a:endParaRPr lang="lt-LT" dirty="0"/>
          </a:p>
        </p:txBody>
      </p:sp>
    </p:spTree>
    <p:extLst>
      <p:ext uri="{BB962C8B-B14F-4D97-AF65-F5344CB8AC3E}">
        <p14:creationId xmlns:p14="http://schemas.microsoft.com/office/powerpoint/2010/main" val="31921002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836281"/>
            <a:ext cx="10515600" cy="2852737"/>
          </a:xfrm>
        </p:spPr>
        <p:txBody>
          <a:bodyPr/>
          <a:lstStyle/>
          <a:p>
            <a:pPr algn="ctr"/>
            <a:r>
              <a:rPr lang="en-US" dirty="0"/>
              <a:t>Interview ethics and techniques</a:t>
            </a:r>
          </a:p>
        </p:txBody>
      </p:sp>
      <p:sp>
        <p:nvSpPr>
          <p:cNvPr id="3" name="Text Placeholder 2"/>
          <p:cNvSpPr>
            <a:spLocks noGrp="1"/>
          </p:cNvSpPr>
          <p:nvPr>
            <p:ph type="body" idx="1"/>
          </p:nvPr>
        </p:nvSpPr>
        <p:spPr/>
        <p:txBody>
          <a:bodyPr>
            <a:normAutofit/>
          </a:bodyPr>
          <a:lstStyle/>
          <a:p>
            <a:pPr algn="ctr"/>
            <a:r>
              <a:rPr lang="lv-LV" sz="3200" b="1" dirty="0" smtClean="0">
                <a:solidFill>
                  <a:schemeClr val="tx1"/>
                </a:solidFill>
              </a:rPr>
              <a:t>Session </a:t>
            </a:r>
            <a:r>
              <a:rPr lang="en-US" sz="3200" b="1" dirty="0">
                <a:solidFill>
                  <a:schemeClr val="tx1"/>
                </a:solidFill>
              </a:rPr>
              <a:t>3</a:t>
            </a:r>
            <a:endParaRPr lang="en-GB" sz="3200" b="1" dirty="0">
              <a:solidFill>
                <a:schemeClr val="tx1"/>
              </a:solidFill>
            </a:endParaRPr>
          </a:p>
        </p:txBody>
      </p:sp>
    </p:spTree>
    <p:extLst>
      <p:ext uri="{BB962C8B-B14F-4D97-AF65-F5344CB8AC3E}">
        <p14:creationId xmlns:p14="http://schemas.microsoft.com/office/powerpoint/2010/main" val="9855552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l"/>
            <a:r>
              <a:rPr lang="en-US" dirty="0" smtClean="0"/>
              <a:t>Ethical principles</a:t>
            </a:r>
            <a:endParaRPr lang="lt-LT" dirty="0"/>
          </a:p>
        </p:txBody>
      </p:sp>
      <p:sp>
        <p:nvSpPr>
          <p:cNvPr id="3" name="Turinio vietos rezervavimo ženklas 2"/>
          <p:cNvSpPr>
            <a:spLocks noGrp="1"/>
          </p:cNvSpPr>
          <p:nvPr>
            <p:ph idx="1"/>
          </p:nvPr>
        </p:nvSpPr>
        <p:spPr>
          <a:xfrm>
            <a:off x="609600" y="1600201"/>
            <a:ext cx="10972800" cy="3026390"/>
          </a:xfrm>
          <a:solidFill>
            <a:schemeClr val="accent6">
              <a:lumMod val="20000"/>
              <a:lumOff val="80000"/>
            </a:schemeClr>
          </a:solidFill>
        </p:spPr>
        <p:txBody>
          <a:bodyPr>
            <a:normAutofit fontScale="77500" lnSpcReduction="20000"/>
          </a:bodyPr>
          <a:lstStyle/>
          <a:p>
            <a:pPr marL="0" indent="0">
              <a:buNone/>
            </a:pPr>
            <a:endParaRPr lang="en-US" dirty="0" smtClean="0"/>
          </a:p>
          <a:p>
            <a:pPr marL="0" indent="0" algn="just">
              <a:lnSpc>
                <a:spcPct val="115000"/>
              </a:lnSpc>
              <a:spcAft>
                <a:spcPts val="0"/>
              </a:spcAft>
              <a:buNone/>
            </a:pPr>
            <a:r>
              <a:rPr lang="en-GB" sz="3800" dirty="0">
                <a:ea typeface="Calibri"/>
                <a:cs typeface="Whitney-Book"/>
              </a:rPr>
              <a:t>Main values which review team should pursue are </a:t>
            </a:r>
            <a:r>
              <a:rPr lang="en-GB" sz="3800" b="1" dirty="0" smtClean="0">
                <a:ea typeface="Calibri"/>
                <a:cs typeface="Whitney-Book"/>
              </a:rPr>
              <a:t>Unbiased and fact-based findings,</a:t>
            </a:r>
            <a:r>
              <a:rPr lang="en-GB" sz="3800" dirty="0" smtClean="0">
                <a:ea typeface="Calibri"/>
                <a:cs typeface="Whitney-Book"/>
              </a:rPr>
              <a:t> </a:t>
            </a:r>
            <a:r>
              <a:rPr lang="en-GB" sz="3800" b="1" dirty="0">
                <a:ea typeface="Calibri"/>
                <a:cs typeface="Whitney-Book"/>
              </a:rPr>
              <a:t>Objectivity</a:t>
            </a:r>
            <a:r>
              <a:rPr lang="en-GB" sz="3800" dirty="0">
                <a:ea typeface="Calibri"/>
                <a:cs typeface="Whitney-Book"/>
              </a:rPr>
              <a:t>, </a:t>
            </a:r>
            <a:r>
              <a:rPr lang="en-GB" sz="3800" b="1" dirty="0" smtClean="0">
                <a:ea typeface="Calibri"/>
                <a:cs typeface="Whitney-Book"/>
              </a:rPr>
              <a:t>Respect for diversity</a:t>
            </a:r>
            <a:r>
              <a:rPr lang="en-GB" sz="3800" dirty="0" smtClean="0">
                <a:ea typeface="Calibri"/>
                <a:cs typeface="Whitney-Book"/>
              </a:rPr>
              <a:t>, </a:t>
            </a:r>
            <a:r>
              <a:rPr lang="en-GB" sz="3800" b="1" dirty="0">
                <a:ea typeface="Calibri"/>
                <a:cs typeface="Whitney-Book"/>
              </a:rPr>
              <a:t>Confidentiality</a:t>
            </a:r>
            <a:r>
              <a:rPr lang="en-GB" sz="3800" dirty="0">
                <a:ea typeface="Calibri"/>
                <a:cs typeface="Whitney-Book"/>
              </a:rPr>
              <a:t> and </a:t>
            </a:r>
            <a:r>
              <a:rPr lang="en-GB" sz="3800" b="1" dirty="0" smtClean="0">
                <a:ea typeface="Calibri"/>
                <a:cs typeface="Whitney-Book"/>
              </a:rPr>
              <a:t>Collaboration</a:t>
            </a:r>
            <a:r>
              <a:rPr lang="en-GB" sz="3800" dirty="0">
                <a:ea typeface="Calibri"/>
                <a:cs typeface="Whitney-Book"/>
              </a:rPr>
              <a:t>. Also, review team members should follow principles such as </a:t>
            </a:r>
            <a:r>
              <a:rPr lang="en-GB" sz="3800" dirty="0" smtClean="0">
                <a:ea typeface="Calibri"/>
                <a:cs typeface="Whitney-Book"/>
              </a:rPr>
              <a:t>respect for the participants of the evaluation, impartiality, transparency</a:t>
            </a:r>
            <a:r>
              <a:rPr lang="en-GB" sz="3800" dirty="0">
                <a:ea typeface="Calibri"/>
                <a:cs typeface="Whitney-Book"/>
              </a:rPr>
              <a:t>, accuracy, professionalism, lawfulness etc.</a:t>
            </a:r>
            <a:endParaRPr lang="lt-LT" sz="3800" dirty="0">
              <a:ea typeface="Calibri"/>
              <a:cs typeface="Times New Roman"/>
            </a:endParaRPr>
          </a:p>
          <a:p>
            <a:pPr marL="0" indent="0">
              <a:buNone/>
            </a:pPr>
            <a:endParaRPr lang="en-US" dirty="0"/>
          </a:p>
          <a:p>
            <a:endParaRPr lang="lt-LT" dirty="0"/>
          </a:p>
        </p:txBody>
      </p:sp>
    </p:spTree>
    <p:extLst>
      <p:ext uri="{BB962C8B-B14F-4D97-AF65-F5344CB8AC3E}">
        <p14:creationId xmlns:p14="http://schemas.microsoft.com/office/powerpoint/2010/main" val="30988691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solidFill>
            <a:schemeClr val="accent1">
              <a:lumMod val="20000"/>
              <a:lumOff val="80000"/>
            </a:schemeClr>
          </a:solidFill>
        </p:spPr>
        <p:txBody>
          <a:bodyPr>
            <a:normAutofit fontScale="90000"/>
          </a:bodyPr>
          <a:lstStyle/>
          <a:p>
            <a:r>
              <a:rPr lang="en-US" dirty="0"/>
              <a:t>The principle of </a:t>
            </a:r>
            <a:r>
              <a:rPr lang="en-US" dirty="0" smtClean="0"/>
              <a:t>unbiased and fact-based findings</a:t>
            </a:r>
            <a:endParaRPr lang="lt-LT" dirty="0"/>
          </a:p>
        </p:txBody>
      </p:sp>
      <p:sp>
        <p:nvSpPr>
          <p:cNvPr id="3" name="Turinio vietos rezervavimo ženklas 2"/>
          <p:cNvSpPr>
            <a:spLocks noGrp="1"/>
          </p:cNvSpPr>
          <p:nvPr>
            <p:ph idx="1"/>
          </p:nvPr>
        </p:nvSpPr>
        <p:spPr/>
        <p:txBody>
          <a:bodyPr>
            <a:normAutofit/>
          </a:bodyPr>
          <a:lstStyle/>
          <a:p>
            <a:pPr marL="0" indent="0">
              <a:buNone/>
            </a:pPr>
            <a:endParaRPr lang="en-US" sz="3000" dirty="0" smtClean="0"/>
          </a:p>
          <a:p>
            <a:pPr marL="0" indent="0">
              <a:buNone/>
            </a:pPr>
            <a:r>
              <a:rPr lang="en-US" dirty="0" smtClean="0"/>
              <a:t>The </a:t>
            </a:r>
            <a:r>
              <a:rPr lang="en-US" dirty="0"/>
              <a:t>experts shall act in an honest and unbiased manner in </a:t>
            </a:r>
            <a:r>
              <a:rPr lang="en-US" dirty="0" smtClean="0"/>
              <a:t>higher </a:t>
            </a:r>
            <a:r>
              <a:rPr lang="en-US" dirty="0"/>
              <a:t>education </a:t>
            </a:r>
            <a:r>
              <a:rPr lang="en-US" dirty="0" smtClean="0"/>
              <a:t>institution </a:t>
            </a:r>
            <a:r>
              <a:rPr lang="en-US" dirty="0"/>
              <a:t>efforts to reach the aim of the evaluation. When expressing </a:t>
            </a:r>
            <a:r>
              <a:rPr lang="en-US" dirty="0" smtClean="0"/>
              <a:t>higher </a:t>
            </a:r>
            <a:r>
              <a:rPr lang="en-US" dirty="0"/>
              <a:t>education </a:t>
            </a:r>
            <a:r>
              <a:rPr lang="en-US" dirty="0" smtClean="0"/>
              <a:t>institution </a:t>
            </a:r>
            <a:r>
              <a:rPr lang="en-US" dirty="0"/>
              <a:t>opinion, formulating conclusions or taking decisions, the expert shall rely on the facts, observations, and his/her personal </a:t>
            </a:r>
            <a:r>
              <a:rPr lang="en-US" dirty="0" smtClean="0"/>
              <a:t>competence.</a:t>
            </a:r>
          </a:p>
        </p:txBody>
      </p:sp>
    </p:spTree>
    <p:extLst>
      <p:ext uri="{BB962C8B-B14F-4D97-AF65-F5344CB8AC3E}">
        <p14:creationId xmlns:p14="http://schemas.microsoft.com/office/powerpoint/2010/main" val="21588151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633</TotalTime>
  <Words>3667</Words>
  <Application>Microsoft Office PowerPoint</Application>
  <PresentationFormat>Широкоэкранный</PresentationFormat>
  <Paragraphs>344</Paragraphs>
  <Slides>32</Slides>
  <Notes>14</Notes>
  <HiddenSlides>0</HiddenSlides>
  <MMClips>0</MMClips>
  <ScaleCrop>false</ScaleCrop>
  <HeadingPairs>
    <vt:vector size="6" baseType="variant">
      <vt:variant>
        <vt:lpstr>Использованные шрифты</vt:lpstr>
      </vt:variant>
      <vt:variant>
        <vt:i4>8</vt:i4>
      </vt:variant>
      <vt:variant>
        <vt:lpstr>Тема</vt:lpstr>
      </vt:variant>
      <vt:variant>
        <vt:i4>2</vt:i4>
      </vt:variant>
      <vt:variant>
        <vt:lpstr>Заголовки слайдов</vt:lpstr>
      </vt:variant>
      <vt:variant>
        <vt:i4>32</vt:i4>
      </vt:variant>
    </vt:vector>
  </HeadingPairs>
  <TitlesOfParts>
    <vt:vector size="42" baseType="lpstr">
      <vt:lpstr>Arial</vt:lpstr>
      <vt:lpstr>Calibri</vt:lpstr>
      <vt:lpstr>Calibri Light</vt:lpstr>
      <vt:lpstr>Cambria</vt:lpstr>
      <vt:lpstr>Times New Roman</vt:lpstr>
      <vt:lpstr>TimesLT</vt:lpstr>
      <vt:lpstr>Verdana</vt:lpstr>
      <vt:lpstr>Whitney-Book</vt:lpstr>
      <vt:lpstr>Office Theme</vt:lpstr>
      <vt:lpstr>Office tema</vt:lpstr>
      <vt:lpstr>Training of External Reviewers</vt:lpstr>
      <vt:lpstr>Outline</vt:lpstr>
      <vt:lpstr>Principles</vt:lpstr>
      <vt:lpstr>Review process</vt:lpstr>
      <vt:lpstr>A site-visit by the Experts to the HEI</vt:lpstr>
      <vt:lpstr>A site-visit by the Experts to the HEI</vt:lpstr>
      <vt:lpstr>Interview ethics and techniques</vt:lpstr>
      <vt:lpstr>Ethical principles</vt:lpstr>
      <vt:lpstr>The principle of unbiased and fact-based findings</vt:lpstr>
      <vt:lpstr>Objectivity principle</vt:lpstr>
      <vt:lpstr>Respect for diversity</vt:lpstr>
      <vt:lpstr>Confidentiality principle</vt:lpstr>
      <vt:lpstr>Collaboration principle</vt:lpstr>
      <vt:lpstr>Declaration of Interests</vt:lpstr>
      <vt:lpstr>Declaration of Interests</vt:lpstr>
      <vt:lpstr>Declaration of Interests</vt:lpstr>
      <vt:lpstr>Expert roles</vt:lpstr>
      <vt:lpstr>Responsibilities (Team leader)  </vt:lpstr>
      <vt:lpstr>Responsibilities (Expert team members)</vt:lpstr>
      <vt:lpstr>Презентация PowerPoint</vt:lpstr>
      <vt:lpstr>Презентация PowerPoint</vt:lpstr>
      <vt:lpstr>Презентация PowerPoint</vt:lpstr>
      <vt:lpstr>Visit timetable</vt:lpstr>
      <vt:lpstr>Introduction</vt:lpstr>
      <vt:lpstr>Interview techniques</vt:lpstr>
      <vt:lpstr>Interview techniques</vt:lpstr>
      <vt:lpstr>Questions and search for the evidence</vt:lpstr>
      <vt:lpstr>Questions and search for the evidence</vt:lpstr>
      <vt:lpstr>Example</vt:lpstr>
      <vt:lpstr>Place for the ideas</vt:lpstr>
      <vt:lpstr>Practical exercise on interviewing techniques: simulation of interviews</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of external reviewers</dc:title>
  <dc:creator>Jolanta</dc:creator>
  <cp:lastModifiedBy>Aytac Atakishiyeva</cp:lastModifiedBy>
  <cp:revision>83</cp:revision>
  <dcterms:created xsi:type="dcterms:W3CDTF">2019-09-01T07:00:42Z</dcterms:created>
  <dcterms:modified xsi:type="dcterms:W3CDTF">2019-09-03T06:10:02Z</dcterms:modified>
</cp:coreProperties>
</file>