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1" r:id="rId2"/>
    <p:sldId id="290" r:id="rId3"/>
    <p:sldId id="265" r:id="rId4"/>
    <p:sldId id="266" r:id="rId5"/>
    <p:sldId id="267" r:id="rId6"/>
    <p:sldId id="274" r:id="rId7"/>
    <p:sldId id="270" r:id="rId8"/>
    <p:sldId id="272" r:id="rId9"/>
    <p:sldId id="271" r:id="rId10"/>
    <p:sldId id="268" r:id="rId11"/>
    <p:sldId id="295" r:id="rId12"/>
    <p:sldId id="258" r:id="rId13"/>
    <p:sldId id="260" r:id="rId14"/>
    <p:sldId id="277" r:id="rId15"/>
    <p:sldId id="275" r:id="rId16"/>
    <p:sldId id="278" r:id="rId17"/>
    <p:sldId id="279" r:id="rId18"/>
    <p:sldId id="262" r:id="rId19"/>
    <p:sldId id="280" r:id="rId20"/>
    <p:sldId id="293" r:id="rId21"/>
    <p:sldId id="282" r:id="rId22"/>
    <p:sldId id="283" r:id="rId23"/>
    <p:sldId id="297" r:id="rId24"/>
    <p:sldId id="284" r:id="rId25"/>
    <p:sldId id="298" r:id="rId26"/>
    <p:sldId id="285" r:id="rId27"/>
    <p:sldId id="286" r:id="rId28"/>
    <p:sldId id="287" r:id="rId29"/>
    <p:sldId id="288" r:id="rId30"/>
    <p:sldId id="263" r:id="rId31"/>
    <p:sldId id="296" r:id="rId32"/>
    <p:sldId id="289" r:id="rId33"/>
    <p:sldId id="257" r:id="rId34"/>
    <p:sldId id="299" r:id="rId35"/>
    <p:sldId id="300" r:id="rId36"/>
    <p:sldId id="30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6176" autoAdjust="0"/>
  </p:normalViewPr>
  <p:slideViewPr>
    <p:cSldViewPr snapToGrid="0">
      <p:cViewPr varScale="1">
        <p:scale>
          <a:sx n="63" d="100"/>
          <a:sy n="63" d="100"/>
        </p:scale>
        <p:origin x="1014" y="72"/>
      </p:cViewPr>
      <p:guideLst>
        <p:guide orient="horz" pos="2160"/>
        <p:guide pos="3840"/>
      </p:guideLst>
    </p:cSldViewPr>
  </p:slid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2878C-80FF-44CD-8E42-D388C1C0636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A0CB33BB-8A74-4823-81FD-87389B811A2D}">
      <dgm:prSet phldrT="[Text]" custT="1"/>
      <dgm:spPr/>
      <dgm:t>
        <a:bodyPr/>
        <a:lstStyle/>
        <a:p>
          <a:pPr lvl="0" defTabSz="1333500">
            <a:lnSpc>
              <a:spcPct val="90000"/>
            </a:lnSpc>
            <a:spcBef>
              <a:spcPct val="0"/>
            </a:spcBef>
            <a:spcAft>
              <a:spcPct val="35000"/>
            </a:spcAft>
          </a:pPr>
          <a:r>
            <a:rPr lang="lv-LV" sz="2400" b="1" dirty="0" err="1" smtClean="0"/>
            <a:t>Part</a:t>
          </a:r>
          <a:r>
            <a:rPr lang="lv-LV" sz="2400" b="1" dirty="0" smtClean="0"/>
            <a:t> 1</a:t>
          </a:r>
          <a:endParaRPr lang="en-GB" sz="2400" b="1" dirty="0"/>
        </a:p>
      </dgm:t>
    </dgm:pt>
    <dgm:pt modelId="{59BCB3D1-7161-4775-8966-26707E6697B5}" type="parTrans" cxnId="{2532F56F-09AD-49CB-8E95-A9E6537788D1}">
      <dgm:prSet/>
      <dgm:spPr/>
      <dgm:t>
        <a:bodyPr/>
        <a:lstStyle/>
        <a:p>
          <a:endParaRPr lang="en-GB"/>
        </a:p>
      </dgm:t>
    </dgm:pt>
    <dgm:pt modelId="{10ED45AD-230C-4347-AF02-C9DBA776D532}" type="sibTrans" cxnId="{2532F56F-09AD-49CB-8E95-A9E6537788D1}">
      <dgm:prSet/>
      <dgm:spPr/>
      <dgm:t>
        <a:bodyPr/>
        <a:lstStyle/>
        <a:p>
          <a:endParaRPr lang="en-GB"/>
        </a:p>
      </dgm:t>
    </dgm:pt>
    <dgm:pt modelId="{0318A25E-4703-4B50-99E1-B44ADD724D61}">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dirty="0" smtClean="0"/>
            <a:t> </a:t>
          </a:r>
          <a:r>
            <a:rPr lang="en-GB" sz="2400" dirty="0" smtClean="0"/>
            <a:t>for </a:t>
          </a:r>
          <a:r>
            <a:rPr lang="en-GB" sz="2400" b="1" dirty="0" smtClean="0"/>
            <a:t>Internal QA within</a:t>
          </a:r>
          <a:r>
            <a:rPr lang="lv-LV" sz="2400" b="1" dirty="0" smtClean="0"/>
            <a:t> </a:t>
          </a:r>
          <a:r>
            <a:rPr lang="en-GB" sz="2400" dirty="0" smtClean="0"/>
            <a:t>Higher Education Institutions (</a:t>
          </a:r>
          <a:r>
            <a:rPr lang="lv-LV" sz="2400" dirty="0" smtClean="0"/>
            <a:t>10</a:t>
          </a:r>
          <a:r>
            <a:rPr lang="en-GB" sz="2400" dirty="0" smtClean="0"/>
            <a:t> standards)</a:t>
          </a:r>
          <a:endParaRPr lang="en-GB" sz="2400" dirty="0"/>
        </a:p>
      </dgm:t>
    </dgm:pt>
    <dgm:pt modelId="{0E0ABF20-9717-4F78-ACFF-5800A76A4A74}" type="parTrans" cxnId="{5EEC667E-25C5-4369-9303-2362DECFFC1D}">
      <dgm:prSet/>
      <dgm:spPr/>
      <dgm:t>
        <a:bodyPr/>
        <a:lstStyle/>
        <a:p>
          <a:endParaRPr lang="en-GB"/>
        </a:p>
      </dgm:t>
    </dgm:pt>
    <dgm:pt modelId="{9B55B63C-CC6C-47D0-BE98-C084F9A46E36}" type="sibTrans" cxnId="{5EEC667E-25C5-4369-9303-2362DECFFC1D}">
      <dgm:prSet/>
      <dgm:spPr/>
      <dgm:t>
        <a:bodyPr/>
        <a:lstStyle/>
        <a:p>
          <a:endParaRPr lang="en-GB"/>
        </a:p>
      </dgm:t>
    </dgm:pt>
    <dgm:pt modelId="{016A458E-3126-41CC-AD66-1E2455F63215}">
      <dgm:prSet phldrT="[Text]" custT="1"/>
      <dgm:spPr/>
      <dgm:t>
        <a:bodyPr/>
        <a:lstStyle/>
        <a:p>
          <a:pPr lvl="0" defTabSz="1200150">
            <a:lnSpc>
              <a:spcPct val="90000"/>
            </a:lnSpc>
            <a:spcBef>
              <a:spcPct val="0"/>
            </a:spcBef>
            <a:spcAft>
              <a:spcPct val="35000"/>
            </a:spcAft>
          </a:pPr>
          <a:r>
            <a:rPr lang="lv-LV" sz="2400" b="1" dirty="0" err="1" smtClean="0"/>
            <a:t>Part</a:t>
          </a:r>
          <a:r>
            <a:rPr lang="lv-LV" sz="2400" b="1" dirty="0" smtClean="0"/>
            <a:t> 2</a:t>
          </a:r>
          <a:endParaRPr lang="en-GB" sz="2400" b="1" dirty="0"/>
        </a:p>
      </dgm:t>
    </dgm:pt>
    <dgm:pt modelId="{621A7AA0-FBC8-4389-A345-50BD9E6BF40E}" type="parTrans" cxnId="{E8EAAC13-84B9-4A65-8252-4ACFFB1E4932}">
      <dgm:prSet/>
      <dgm:spPr/>
      <dgm:t>
        <a:bodyPr/>
        <a:lstStyle/>
        <a:p>
          <a:endParaRPr lang="en-GB"/>
        </a:p>
      </dgm:t>
    </dgm:pt>
    <dgm:pt modelId="{91517D23-B4EB-4FB4-8261-D00BE7B0C1FE}" type="sibTrans" cxnId="{E8EAAC13-84B9-4A65-8252-4ACFFB1E4932}">
      <dgm:prSet/>
      <dgm:spPr/>
      <dgm:t>
        <a:bodyPr/>
        <a:lstStyle/>
        <a:p>
          <a:endParaRPr lang="en-GB"/>
        </a:p>
      </dgm:t>
    </dgm:pt>
    <dgm:pt modelId="{B78ED84E-EFA7-4E5E-A98A-B70E5DEC73F7}">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dirty="0" smtClean="0"/>
            <a:t> </a:t>
          </a:r>
          <a:r>
            <a:rPr lang="en-GB" sz="2400" dirty="0" smtClean="0"/>
            <a:t>for </a:t>
          </a:r>
          <a:r>
            <a:rPr lang="en-GB" sz="2400" b="1" dirty="0" smtClean="0"/>
            <a:t>External QA </a:t>
          </a:r>
          <a:r>
            <a:rPr lang="en-GB" sz="2400" dirty="0" smtClean="0"/>
            <a:t>of Higher Education (7 standards)</a:t>
          </a:r>
          <a:endParaRPr lang="en-GB" sz="2400" dirty="0"/>
        </a:p>
      </dgm:t>
    </dgm:pt>
    <dgm:pt modelId="{C9E74998-8931-457F-95D1-323FBDDA7C04}" type="parTrans" cxnId="{02AAE8CA-A485-41C1-9580-AB19FEF3AB04}">
      <dgm:prSet/>
      <dgm:spPr/>
      <dgm:t>
        <a:bodyPr/>
        <a:lstStyle/>
        <a:p>
          <a:endParaRPr lang="en-GB"/>
        </a:p>
      </dgm:t>
    </dgm:pt>
    <dgm:pt modelId="{6B53713F-D6F6-46E2-B205-CAC5B81555F7}" type="sibTrans" cxnId="{02AAE8CA-A485-41C1-9580-AB19FEF3AB04}">
      <dgm:prSet/>
      <dgm:spPr/>
      <dgm:t>
        <a:bodyPr/>
        <a:lstStyle/>
        <a:p>
          <a:endParaRPr lang="en-GB"/>
        </a:p>
      </dgm:t>
    </dgm:pt>
    <dgm:pt modelId="{C5E55DC6-F877-4FEF-BC45-D7EE24F4298C}">
      <dgm:prSet phldrT="[Text]" custT="1"/>
      <dgm:spPr/>
      <dgm:t>
        <a:bodyPr/>
        <a:lstStyle/>
        <a:p>
          <a:r>
            <a:rPr lang="lv-LV" sz="2400" b="1" dirty="0" err="1" smtClean="0"/>
            <a:t>Part</a:t>
          </a:r>
          <a:r>
            <a:rPr lang="lv-LV" sz="2400" b="1" dirty="0" smtClean="0"/>
            <a:t> 3</a:t>
          </a:r>
          <a:endParaRPr lang="en-GB" sz="2400" b="1" dirty="0"/>
        </a:p>
      </dgm:t>
    </dgm:pt>
    <dgm:pt modelId="{17373FE8-EAB7-464F-A319-5D1312A99D64}" type="parTrans" cxnId="{587CAC96-FA86-4C06-BC90-A0E501B83989}">
      <dgm:prSet/>
      <dgm:spPr/>
      <dgm:t>
        <a:bodyPr/>
        <a:lstStyle/>
        <a:p>
          <a:endParaRPr lang="en-GB"/>
        </a:p>
      </dgm:t>
    </dgm:pt>
    <dgm:pt modelId="{D2830838-0C59-4C3D-A51F-0F0A0E82C3F2}" type="sibTrans" cxnId="{587CAC96-FA86-4C06-BC90-A0E501B83989}">
      <dgm:prSet/>
      <dgm:spPr/>
      <dgm:t>
        <a:bodyPr/>
        <a:lstStyle/>
        <a:p>
          <a:endParaRPr lang="en-GB"/>
        </a:p>
      </dgm:t>
    </dgm:pt>
    <dgm:pt modelId="{A188AA58-3F94-426B-B1FD-A32CE64BF556}">
      <dgm:prSet phldrT="[Text]" custT="1"/>
      <dgm:spPr/>
      <dgm:t>
        <a:bodyPr/>
        <a:lstStyle/>
        <a:p>
          <a:r>
            <a:rPr lang="en-GB" sz="2400" dirty="0" smtClean="0"/>
            <a:t>for </a:t>
          </a:r>
          <a:r>
            <a:rPr lang="en-GB" sz="2400" b="1" dirty="0" smtClean="0"/>
            <a:t>External QA Agencies</a:t>
          </a:r>
          <a:r>
            <a:rPr lang="lv-LV" sz="2400" b="1" dirty="0" smtClean="0"/>
            <a:t> </a:t>
          </a:r>
          <a:r>
            <a:rPr lang="en-GB" sz="2400" dirty="0" smtClean="0"/>
            <a:t>(7 standards)</a:t>
          </a:r>
          <a:endParaRPr lang="en-GB" sz="2400" dirty="0"/>
        </a:p>
      </dgm:t>
    </dgm:pt>
    <dgm:pt modelId="{A3E34B71-EB24-444D-A3A5-9BA1FC28C733}" type="parTrans" cxnId="{C584F272-4C26-4B79-B8AA-780FE841D036}">
      <dgm:prSet/>
      <dgm:spPr/>
      <dgm:t>
        <a:bodyPr/>
        <a:lstStyle/>
        <a:p>
          <a:endParaRPr lang="en-GB"/>
        </a:p>
      </dgm:t>
    </dgm:pt>
    <dgm:pt modelId="{83687CAA-2603-4110-9E28-ED25D227DD74}" type="sibTrans" cxnId="{C584F272-4C26-4B79-B8AA-780FE841D036}">
      <dgm:prSet/>
      <dgm:spPr/>
      <dgm:t>
        <a:bodyPr/>
        <a:lstStyle/>
        <a:p>
          <a:endParaRPr lang="en-GB"/>
        </a:p>
      </dgm:t>
    </dgm:pt>
    <dgm:pt modelId="{0E7A1CF0-457D-4AA6-B446-4A1E920413D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dirty="0" smtClean="0"/>
            <a:t> </a:t>
          </a:r>
          <a:r>
            <a:rPr lang="en-GB" sz="2400" dirty="0" smtClean="0"/>
            <a:t>the corner stone of QA in HE</a:t>
          </a:r>
        </a:p>
        <a:p>
          <a:pPr marL="228600" lvl="1" indent="0" defTabSz="1022350">
            <a:lnSpc>
              <a:spcPct val="90000"/>
            </a:lnSpc>
            <a:spcBef>
              <a:spcPct val="0"/>
            </a:spcBef>
            <a:spcAft>
              <a:spcPct val="15000"/>
            </a:spcAft>
            <a:buNone/>
          </a:pPr>
          <a:endParaRPr lang="en-GB" sz="1900" dirty="0"/>
        </a:p>
      </dgm:t>
    </dgm:pt>
    <dgm:pt modelId="{299BD675-ABAE-485E-A7E4-A1F92B99FC7A}" type="parTrans" cxnId="{72478C60-B5E0-4814-BB44-E01CF62E8A12}">
      <dgm:prSet/>
      <dgm:spPr/>
      <dgm:t>
        <a:bodyPr/>
        <a:lstStyle/>
        <a:p>
          <a:endParaRPr lang="en-GB"/>
        </a:p>
      </dgm:t>
    </dgm:pt>
    <dgm:pt modelId="{E7C57957-278B-4DC0-8FA1-C14BB08C548E}" type="sibTrans" cxnId="{72478C60-B5E0-4814-BB44-E01CF62E8A12}">
      <dgm:prSet/>
      <dgm:spPr/>
      <dgm:t>
        <a:bodyPr/>
        <a:lstStyle/>
        <a:p>
          <a:endParaRPr lang="en-GB"/>
        </a:p>
      </dgm:t>
    </dgm:pt>
    <dgm:pt modelId="{81CBF3BB-645E-46E3-84C1-B6F42197A620}">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400" dirty="0" smtClean="0"/>
            <a:t> </a:t>
          </a:r>
          <a:r>
            <a:rPr lang="en-GB" sz="2400" dirty="0" smtClean="0"/>
            <a:t>a condition of the credibility of the results of the internal evaluation</a:t>
          </a:r>
        </a:p>
        <a:p>
          <a:pPr marL="228600" lvl="1" indent="0" defTabSz="933450">
            <a:lnSpc>
              <a:spcPct val="90000"/>
            </a:lnSpc>
            <a:spcBef>
              <a:spcPct val="0"/>
            </a:spcBef>
            <a:spcAft>
              <a:spcPct val="15000"/>
            </a:spcAft>
            <a:buNone/>
          </a:pPr>
          <a:endParaRPr lang="en-GB" sz="1900" dirty="0"/>
        </a:p>
      </dgm:t>
    </dgm:pt>
    <dgm:pt modelId="{C63ACE26-1B96-417A-BBEB-38899D29582F}" type="parTrans" cxnId="{ADA30321-65E2-4218-8E78-BBE0B9A7BB7C}">
      <dgm:prSet/>
      <dgm:spPr/>
      <dgm:t>
        <a:bodyPr/>
        <a:lstStyle/>
        <a:p>
          <a:endParaRPr lang="en-GB"/>
        </a:p>
      </dgm:t>
    </dgm:pt>
    <dgm:pt modelId="{A847D622-9375-40F1-A181-4BF5C4435B99}" type="sibTrans" cxnId="{ADA30321-65E2-4218-8E78-BBE0B9A7BB7C}">
      <dgm:prSet/>
      <dgm:spPr/>
      <dgm:t>
        <a:bodyPr/>
        <a:lstStyle/>
        <a:p>
          <a:endParaRPr lang="en-GB"/>
        </a:p>
      </dgm:t>
    </dgm:pt>
    <dgm:pt modelId="{C201F297-4051-435A-8039-9A960458091E}">
      <dgm:prSet phldrT="[Text]" custT="1"/>
      <dgm:spPr/>
      <dgm:t>
        <a:bodyPr/>
        <a:lstStyle/>
        <a:p>
          <a:r>
            <a:rPr lang="lv-LV" sz="2400" dirty="0" smtClean="0"/>
            <a:t>e</a:t>
          </a:r>
          <a:r>
            <a:rPr lang="en-GB" sz="2400" dirty="0" err="1" smtClean="0"/>
            <a:t>xternal</a:t>
          </a:r>
          <a:r>
            <a:rPr lang="en-GB" sz="2400" dirty="0" smtClean="0"/>
            <a:t> evaluators (QA agencies) are accountable for the quality of their activities</a:t>
          </a:r>
          <a:endParaRPr lang="en-GB" sz="2400" dirty="0"/>
        </a:p>
      </dgm:t>
    </dgm:pt>
    <dgm:pt modelId="{1AA1642E-403D-4190-B588-ADFC1D96BB7F}" type="parTrans" cxnId="{C9860493-E462-4BA9-AD9C-3085E5B450B2}">
      <dgm:prSet/>
      <dgm:spPr/>
      <dgm:t>
        <a:bodyPr/>
        <a:lstStyle/>
        <a:p>
          <a:endParaRPr lang="en-GB"/>
        </a:p>
      </dgm:t>
    </dgm:pt>
    <dgm:pt modelId="{A7E190E1-1664-409C-8BD8-E2EB94A6170D}" type="sibTrans" cxnId="{C9860493-E462-4BA9-AD9C-3085E5B450B2}">
      <dgm:prSet/>
      <dgm:spPr/>
      <dgm:t>
        <a:bodyPr/>
        <a:lstStyle/>
        <a:p>
          <a:endParaRPr lang="en-GB"/>
        </a:p>
      </dgm:t>
    </dgm:pt>
    <dgm:pt modelId="{A3AB27FA-F76D-4271-9741-B0CB680C53C0}" type="pres">
      <dgm:prSet presAssocID="{4D02878C-80FF-44CD-8E42-D388C1C06363}" presName="Name0" presStyleCnt="0">
        <dgm:presLayoutVars>
          <dgm:dir/>
          <dgm:resizeHandles val="exact"/>
        </dgm:presLayoutVars>
      </dgm:prSet>
      <dgm:spPr/>
      <dgm:t>
        <a:bodyPr/>
        <a:lstStyle/>
        <a:p>
          <a:endParaRPr lang="lt-LT"/>
        </a:p>
      </dgm:t>
    </dgm:pt>
    <dgm:pt modelId="{15A5876C-B36F-4706-BD12-38FEA6F62915}" type="pres">
      <dgm:prSet presAssocID="{A0CB33BB-8A74-4823-81FD-87389B811A2D}" presName="node" presStyleLbl="node1" presStyleIdx="0" presStyleCnt="3">
        <dgm:presLayoutVars>
          <dgm:bulletEnabled val="1"/>
        </dgm:presLayoutVars>
      </dgm:prSet>
      <dgm:spPr/>
      <dgm:t>
        <a:bodyPr/>
        <a:lstStyle/>
        <a:p>
          <a:endParaRPr lang="en-GB"/>
        </a:p>
      </dgm:t>
    </dgm:pt>
    <dgm:pt modelId="{76EA9D63-1F02-4B68-988D-D76402B79D90}" type="pres">
      <dgm:prSet presAssocID="{10ED45AD-230C-4347-AF02-C9DBA776D532}" presName="sibTrans" presStyleCnt="0"/>
      <dgm:spPr/>
    </dgm:pt>
    <dgm:pt modelId="{B171E8B1-C618-4067-BD2B-A374B6E81DEC}" type="pres">
      <dgm:prSet presAssocID="{016A458E-3126-41CC-AD66-1E2455F63215}" presName="node" presStyleLbl="node1" presStyleIdx="1" presStyleCnt="3">
        <dgm:presLayoutVars>
          <dgm:bulletEnabled val="1"/>
        </dgm:presLayoutVars>
      </dgm:prSet>
      <dgm:spPr/>
      <dgm:t>
        <a:bodyPr/>
        <a:lstStyle/>
        <a:p>
          <a:endParaRPr lang="en-GB"/>
        </a:p>
      </dgm:t>
    </dgm:pt>
    <dgm:pt modelId="{CEC9246E-FE5E-4963-84A8-3F9BC63AB5AB}" type="pres">
      <dgm:prSet presAssocID="{91517D23-B4EB-4FB4-8261-D00BE7B0C1FE}" presName="sibTrans" presStyleCnt="0"/>
      <dgm:spPr/>
    </dgm:pt>
    <dgm:pt modelId="{E2AFB7D3-D3C7-4B44-AB0D-F46AD89D260E}" type="pres">
      <dgm:prSet presAssocID="{C5E55DC6-F877-4FEF-BC45-D7EE24F4298C}" presName="node" presStyleLbl="node1" presStyleIdx="2" presStyleCnt="3">
        <dgm:presLayoutVars>
          <dgm:bulletEnabled val="1"/>
        </dgm:presLayoutVars>
      </dgm:prSet>
      <dgm:spPr/>
      <dgm:t>
        <a:bodyPr/>
        <a:lstStyle/>
        <a:p>
          <a:endParaRPr lang="en-GB"/>
        </a:p>
      </dgm:t>
    </dgm:pt>
  </dgm:ptLst>
  <dgm:cxnLst>
    <dgm:cxn modelId="{9A4BD59A-1F11-4668-88C2-F82F212C4448}" type="presOf" srcId="{A0CB33BB-8A74-4823-81FD-87389B811A2D}" destId="{15A5876C-B36F-4706-BD12-38FEA6F62915}" srcOrd="0" destOrd="0" presId="urn:microsoft.com/office/officeart/2005/8/layout/hList6"/>
    <dgm:cxn modelId="{F90D7294-7D26-4411-9F66-F836600AE72E}" type="presOf" srcId="{C5E55DC6-F877-4FEF-BC45-D7EE24F4298C}" destId="{E2AFB7D3-D3C7-4B44-AB0D-F46AD89D260E}" srcOrd="0" destOrd="0" presId="urn:microsoft.com/office/officeart/2005/8/layout/hList6"/>
    <dgm:cxn modelId="{C584F272-4C26-4B79-B8AA-780FE841D036}" srcId="{C5E55DC6-F877-4FEF-BC45-D7EE24F4298C}" destId="{A188AA58-3F94-426B-B1FD-A32CE64BF556}" srcOrd="0" destOrd="0" parTransId="{A3E34B71-EB24-444D-A3A5-9BA1FC28C733}" sibTransId="{83687CAA-2603-4110-9E28-ED25D227DD74}"/>
    <dgm:cxn modelId="{E8EAAC13-84B9-4A65-8252-4ACFFB1E4932}" srcId="{4D02878C-80FF-44CD-8E42-D388C1C06363}" destId="{016A458E-3126-41CC-AD66-1E2455F63215}" srcOrd="1" destOrd="0" parTransId="{621A7AA0-FBC8-4389-A345-50BD9E6BF40E}" sibTransId="{91517D23-B4EB-4FB4-8261-D00BE7B0C1FE}"/>
    <dgm:cxn modelId="{72478C60-B5E0-4814-BB44-E01CF62E8A12}" srcId="{A0CB33BB-8A74-4823-81FD-87389B811A2D}" destId="{0E7A1CF0-457D-4AA6-B446-4A1E920413D9}" srcOrd="1" destOrd="0" parTransId="{299BD675-ABAE-485E-A7E4-A1F92B99FC7A}" sibTransId="{E7C57957-278B-4DC0-8FA1-C14BB08C548E}"/>
    <dgm:cxn modelId="{BDE6DBDA-E01F-4A69-A419-44C3339274E2}" type="presOf" srcId="{81CBF3BB-645E-46E3-84C1-B6F42197A620}" destId="{B171E8B1-C618-4067-BD2B-A374B6E81DEC}" srcOrd="0" destOrd="2" presId="urn:microsoft.com/office/officeart/2005/8/layout/hList6"/>
    <dgm:cxn modelId="{D5E069AA-0754-4521-AE58-5B30105231DE}" type="presOf" srcId="{0318A25E-4703-4B50-99E1-B44ADD724D61}" destId="{15A5876C-B36F-4706-BD12-38FEA6F62915}" srcOrd="0" destOrd="1" presId="urn:microsoft.com/office/officeart/2005/8/layout/hList6"/>
    <dgm:cxn modelId="{C9860493-E462-4BA9-AD9C-3085E5B450B2}" srcId="{C5E55DC6-F877-4FEF-BC45-D7EE24F4298C}" destId="{C201F297-4051-435A-8039-9A960458091E}" srcOrd="1" destOrd="0" parTransId="{1AA1642E-403D-4190-B588-ADFC1D96BB7F}" sibTransId="{A7E190E1-1664-409C-8BD8-E2EB94A6170D}"/>
    <dgm:cxn modelId="{02AAE8CA-A485-41C1-9580-AB19FEF3AB04}" srcId="{016A458E-3126-41CC-AD66-1E2455F63215}" destId="{B78ED84E-EFA7-4E5E-A98A-B70E5DEC73F7}" srcOrd="0" destOrd="0" parTransId="{C9E74998-8931-457F-95D1-323FBDDA7C04}" sibTransId="{6B53713F-D6F6-46E2-B205-CAC5B81555F7}"/>
    <dgm:cxn modelId="{D2DFC856-0BBD-4651-A6AC-A550531BC4A1}" type="presOf" srcId="{C201F297-4051-435A-8039-9A960458091E}" destId="{E2AFB7D3-D3C7-4B44-AB0D-F46AD89D260E}" srcOrd="0" destOrd="2" presId="urn:microsoft.com/office/officeart/2005/8/layout/hList6"/>
    <dgm:cxn modelId="{331819D2-3CAE-44D3-BDEC-03E807FEF1B1}" type="presOf" srcId="{0E7A1CF0-457D-4AA6-B446-4A1E920413D9}" destId="{15A5876C-B36F-4706-BD12-38FEA6F62915}" srcOrd="0" destOrd="2" presId="urn:microsoft.com/office/officeart/2005/8/layout/hList6"/>
    <dgm:cxn modelId="{ADA30321-65E2-4218-8E78-BBE0B9A7BB7C}" srcId="{016A458E-3126-41CC-AD66-1E2455F63215}" destId="{81CBF3BB-645E-46E3-84C1-B6F42197A620}" srcOrd="1" destOrd="0" parTransId="{C63ACE26-1B96-417A-BBEB-38899D29582F}" sibTransId="{A847D622-9375-40F1-A181-4BF5C4435B99}"/>
    <dgm:cxn modelId="{5EEC667E-25C5-4369-9303-2362DECFFC1D}" srcId="{A0CB33BB-8A74-4823-81FD-87389B811A2D}" destId="{0318A25E-4703-4B50-99E1-B44ADD724D61}" srcOrd="0" destOrd="0" parTransId="{0E0ABF20-9717-4F78-ACFF-5800A76A4A74}" sibTransId="{9B55B63C-CC6C-47D0-BE98-C084F9A46E36}"/>
    <dgm:cxn modelId="{587CAC96-FA86-4C06-BC90-A0E501B83989}" srcId="{4D02878C-80FF-44CD-8E42-D388C1C06363}" destId="{C5E55DC6-F877-4FEF-BC45-D7EE24F4298C}" srcOrd="2" destOrd="0" parTransId="{17373FE8-EAB7-464F-A319-5D1312A99D64}" sibTransId="{D2830838-0C59-4C3D-A51F-0F0A0E82C3F2}"/>
    <dgm:cxn modelId="{A9403116-A273-455F-8EC1-22F717D86BDB}" type="presOf" srcId="{B78ED84E-EFA7-4E5E-A98A-B70E5DEC73F7}" destId="{B171E8B1-C618-4067-BD2B-A374B6E81DEC}" srcOrd="0" destOrd="1" presId="urn:microsoft.com/office/officeart/2005/8/layout/hList6"/>
    <dgm:cxn modelId="{E3C541F9-0372-4FC4-89B7-4DDC0ABB8C93}" type="presOf" srcId="{4D02878C-80FF-44CD-8E42-D388C1C06363}" destId="{A3AB27FA-F76D-4271-9741-B0CB680C53C0}" srcOrd="0" destOrd="0" presId="urn:microsoft.com/office/officeart/2005/8/layout/hList6"/>
    <dgm:cxn modelId="{18E25D72-A55F-404A-A6A3-6916285C09E5}" type="presOf" srcId="{A188AA58-3F94-426B-B1FD-A32CE64BF556}" destId="{E2AFB7D3-D3C7-4B44-AB0D-F46AD89D260E}" srcOrd="0" destOrd="1" presId="urn:microsoft.com/office/officeart/2005/8/layout/hList6"/>
    <dgm:cxn modelId="{8A923541-8DD7-4B81-9CF5-7607F853C15A}" type="presOf" srcId="{016A458E-3126-41CC-AD66-1E2455F63215}" destId="{B171E8B1-C618-4067-BD2B-A374B6E81DEC}" srcOrd="0" destOrd="0" presId="urn:microsoft.com/office/officeart/2005/8/layout/hList6"/>
    <dgm:cxn modelId="{2532F56F-09AD-49CB-8E95-A9E6537788D1}" srcId="{4D02878C-80FF-44CD-8E42-D388C1C06363}" destId="{A0CB33BB-8A74-4823-81FD-87389B811A2D}" srcOrd="0" destOrd="0" parTransId="{59BCB3D1-7161-4775-8966-26707E6697B5}" sibTransId="{10ED45AD-230C-4347-AF02-C9DBA776D532}"/>
    <dgm:cxn modelId="{C27AE7E4-DA7B-403B-85CA-A4A968BCD59C}" type="presParOf" srcId="{A3AB27FA-F76D-4271-9741-B0CB680C53C0}" destId="{15A5876C-B36F-4706-BD12-38FEA6F62915}" srcOrd="0" destOrd="0" presId="urn:microsoft.com/office/officeart/2005/8/layout/hList6"/>
    <dgm:cxn modelId="{C82BF0D9-94B1-4418-A819-F730DF5E23BB}" type="presParOf" srcId="{A3AB27FA-F76D-4271-9741-B0CB680C53C0}" destId="{76EA9D63-1F02-4B68-988D-D76402B79D90}" srcOrd="1" destOrd="0" presId="urn:microsoft.com/office/officeart/2005/8/layout/hList6"/>
    <dgm:cxn modelId="{F98E1A54-9366-4669-938C-6D4BC71C7F13}" type="presParOf" srcId="{A3AB27FA-F76D-4271-9741-B0CB680C53C0}" destId="{B171E8B1-C618-4067-BD2B-A374B6E81DEC}" srcOrd="2" destOrd="0" presId="urn:microsoft.com/office/officeart/2005/8/layout/hList6"/>
    <dgm:cxn modelId="{6A8F7F6D-B9CA-4C91-ABBB-9D55C2E2171C}" type="presParOf" srcId="{A3AB27FA-F76D-4271-9741-B0CB680C53C0}" destId="{CEC9246E-FE5E-4963-84A8-3F9BC63AB5AB}" srcOrd="3" destOrd="0" presId="urn:microsoft.com/office/officeart/2005/8/layout/hList6"/>
    <dgm:cxn modelId="{9FBB4664-3283-463A-9FA7-0E324A020D5B}" type="presParOf" srcId="{A3AB27FA-F76D-4271-9741-B0CB680C53C0}" destId="{E2AFB7D3-D3C7-4B44-AB0D-F46AD89D260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FE0411-6282-40FD-9282-ADBA5EF2B06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smtClean="0"/>
            <a:t>1. </a:t>
          </a:r>
          <a:r>
            <a:rPr lang="lv-LV" sz="2100" b="1" dirty="0" err="1" smtClean="0"/>
            <a:t>Self-assessment</a:t>
          </a:r>
          <a:r>
            <a:rPr lang="lv-LV" sz="2100" b="1" dirty="0" smtClean="0"/>
            <a:t> process</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smtClean="0"/>
            <a:t>2. </a:t>
          </a:r>
          <a:r>
            <a:rPr lang="lv-LV" b="1" dirty="0" err="1" smtClean="0"/>
            <a:t>Submission</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application</a:t>
          </a:r>
          <a:r>
            <a:rPr lang="lv-LV" b="1" dirty="0" smtClean="0"/>
            <a:t> </a:t>
          </a:r>
          <a:r>
            <a:rPr lang="lv-LV" b="1" dirty="0" err="1" smtClean="0"/>
            <a:t>and</a:t>
          </a:r>
          <a:r>
            <a:rPr lang="lv-LV" b="1" dirty="0" smtClean="0"/>
            <a:t> </a:t>
          </a:r>
          <a:r>
            <a:rPr lang="lv-LV" b="1" dirty="0" err="1" smtClean="0"/>
            <a:t>self-assessment</a:t>
          </a:r>
          <a:r>
            <a:rPr lang="lv-LV" b="1" dirty="0" smtClean="0"/>
            <a:t> </a:t>
          </a:r>
          <a:r>
            <a:rPr lang="lv-LV" b="1" dirty="0" err="1" smtClean="0"/>
            <a:t>report</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smtClean="0"/>
            <a:t>3. </a:t>
          </a:r>
          <a:r>
            <a:rPr lang="lv-LV" b="1" dirty="0" err="1" smtClean="0"/>
            <a:t>Review</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documents</a:t>
          </a:r>
          <a:r>
            <a:rPr lang="lv-LV" b="1" dirty="0" smtClean="0"/>
            <a:t> </a:t>
          </a:r>
          <a:r>
            <a:rPr lang="lv-LV" b="1" dirty="0" err="1" smtClean="0"/>
            <a:t>by</a:t>
          </a:r>
          <a:r>
            <a:rPr lang="lv-LV" b="1" dirty="0" smtClean="0"/>
            <a:t> </a:t>
          </a:r>
          <a:r>
            <a:rPr lang="lv-LV" b="1" dirty="0" err="1" smtClean="0"/>
            <a:t>the</a:t>
          </a:r>
          <a:r>
            <a:rPr lang="lv-LV" b="1" dirty="0" smtClean="0"/>
            <a:t> </a:t>
          </a:r>
          <a:r>
            <a:rPr lang="lv-LV" b="1" dirty="0" err="1" smtClean="0"/>
            <a:t>Agency</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smtClean="0"/>
            <a:t>4. </a:t>
          </a:r>
          <a:r>
            <a:rPr lang="lv-LV" b="1" dirty="0" err="1" smtClean="0"/>
            <a:t>Composing</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smtClean="0"/>
            <a:t>6</a:t>
          </a:r>
          <a:r>
            <a:rPr lang="lv-LV" b="1" dirty="0" smtClean="0"/>
            <a:t>. </a:t>
          </a:r>
          <a:r>
            <a:rPr lang="lv-LV" b="1" dirty="0" err="1" smtClean="0"/>
            <a:t>Visit</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smtClean="0"/>
            <a:t>7</a:t>
          </a:r>
          <a:r>
            <a:rPr lang="lv-LV" b="1" dirty="0" smtClean="0"/>
            <a:t>. </a:t>
          </a:r>
          <a:r>
            <a:rPr lang="lv-LV" b="1" dirty="0" err="1" smtClean="0"/>
            <a:t>Joint</a:t>
          </a:r>
          <a:r>
            <a:rPr lang="lv-LV" b="1" dirty="0" smtClean="0"/>
            <a:t> </a:t>
          </a:r>
          <a:r>
            <a:rPr lang="lv-LV" b="1" dirty="0" err="1" smtClean="0"/>
            <a:t>report</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smtClean="0"/>
            <a:t>8</a:t>
          </a:r>
          <a:r>
            <a:rPr lang="lv-LV" b="1" dirty="0" smtClean="0"/>
            <a:t>. </a:t>
          </a:r>
          <a:r>
            <a:rPr lang="lv-LV" b="1" dirty="0" err="1" smtClean="0"/>
            <a:t>Comments</a:t>
          </a:r>
          <a:r>
            <a:rPr lang="lv-LV" b="1" dirty="0" smtClean="0"/>
            <a:t> </a:t>
          </a:r>
          <a:r>
            <a:rPr lang="lv-LV" b="1" dirty="0" err="1" smtClean="0"/>
            <a:t>by</a:t>
          </a:r>
          <a:r>
            <a:rPr lang="lv-LV" b="1" dirty="0" smtClean="0"/>
            <a:t> HEI </a:t>
          </a:r>
          <a:r>
            <a:rPr lang="lv-LV" b="1" dirty="0" err="1" smtClean="0"/>
            <a:t>on</a:t>
          </a:r>
          <a:r>
            <a:rPr lang="lv-LV" b="1" dirty="0" smtClean="0"/>
            <a:t> </a:t>
          </a:r>
          <a:r>
            <a:rPr lang="lv-LV" b="1" dirty="0" err="1" smtClean="0"/>
            <a:t>the</a:t>
          </a:r>
          <a:r>
            <a:rPr lang="lv-LV" b="1" dirty="0" smtClean="0"/>
            <a:t> </a:t>
          </a:r>
          <a:r>
            <a:rPr lang="lv-LV" b="1" dirty="0" err="1" smtClean="0"/>
            <a:t>factual</a:t>
          </a:r>
          <a:r>
            <a:rPr lang="lv-LV" b="1" dirty="0" smtClean="0"/>
            <a:t> </a:t>
          </a:r>
          <a:r>
            <a:rPr lang="lv-LV" b="1" dirty="0" err="1" smtClean="0"/>
            <a:t>errors</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smtClean="0"/>
            <a:t>9</a:t>
          </a:r>
          <a:r>
            <a:rPr lang="lv-LV" b="1" dirty="0" smtClean="0"/>
            <a:t>. </a:t>
          </a:r>
          <a:r>
            <a:rPr lang="lv-LV" b="1" dirty="0" err="1" smtClean="0"/>
            <a:t>Decision</a:t>
          </a:r>
          <a:r>
            <a:rPr lang="lv-LV" b="1" dirty="0" smtClean="0"/>
            <a:t> </a:t>
          </a:r>
          <a:r>
            <a:rPr lang="lv-LV" b="1" dirty="0" err="1" smtClean="0"/>
            <a:t>by</a:t>
          </a:r>
          <a:r>
            <a:rPr lang="lv-LV" b="1" dirty="0" smtClean="0"/>
            <a:t> </a:t>
          </a:r>
          <a:r>
            <a:rPr lang="lv-LV" b="1" dirty="0" err="1" smtClean="0"/>
            <a:t>the</a:t>
          </a:r>
          <a:r>
            <a:rPr lang="lv-LV" b="1" dirty="0" smtClean="0"/>
            <a:t> </a:t>
          </a:r>
          <a:r>
            <a:rPr lang="lv-LV" b="1" dirty="0" err="1" smtClean="0"/>
            <a:t>Committee</a:t>
          </a:r>
          <a:r>
            <a:rPr lang="lv-LV" b="1" dirty="0" smtClean="0"/>
            <a:t> (</a:t>
          </a:r>
          <a:r>
            <a:rPr lang="lv-LV" b="1" dirty="0" err="1" smtClean="0"/>
            <a:t>with</a:t>
          </a:r>
          <a:r>
            <a:rPr lang="lv-LV" b="1" dirty="0" smtClean="0"/>
            <a:t> </a:t>
          </a:r>
          <a:r>
            <a:rPr lang="lv-LV" b="1" dirty="0" err="1" smtClean="0"/>
            <a:t>the</a:t>
          </a:r>
          <a:r>
            <a:rPr lang="lv-LV" b="1" dirty="0" smtClean="0"/>
            <a:t> HEI </a:t>
          </a:r>
          <a:r>
            <a:rPr lang="lv-LV" b="1" dirty="0" err="1" smtClean="0"/>
            <a:t>present</a:t>
          </a:r>
          <a:r>
            <a:rPr lang="lv-LV" b="1" dirty="0" smtClean="0"/>
            <a:t>)</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smtClean="0"/>
            <a:t>10. </a:t>
          </a:r>
          <a:r>
            <a:rPr lang="lv-LV" b="1" dirty="0" err="1" smtClean="0"/>
            <a:t>Follow-up</a:t>
          </a:r>
          <a:r>
            <a:rPr lang="lv-LV" b="1" dirty="0" smtClean="0"/>
            <a:t> </a:t>
          </a:r>
          <a:r>
            <a:rPr lang="lv-LV" b="1" dirty="0" err="1" smtClean="0"/>
            <a:t>procedures</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6"/>
        </a:solidFill>
      </dgm:spPr>
      <dgm:t>
        <a:bodyPr/>
        <a:lstStyle/>
        <a:p>
          <a:r>
            <a:rPr lang="en-US" b="1" dirty="0" smtClean="0"/>
            <a:t>5. Experts work before the site visit</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t>
        <a:bodyPr/>
        <a:lstStyle/>
        <a:p>
          <a:endParaRPr lang="en-US"/>
        </a:p>
      </dgm:t>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t>
        <a:bodyPr/>
        <a:lstStyle/>
        <a:p>
          <a:endParaRPr lang="en-US"/>
        </a:p>
      </dgm:t>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t>
        <a:bodyPr/>
        <a:lstStyle/>
        <a:p>
          <a:endParaRPr lang="en-US"/>
        </a:p>
      </dgm:t>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t>
        <a:bodyPr/>
        <a:lstStyle/>
        <a:p>
          <a:endParaRPr lang="en-US"/>
        </a:p>
      </dgm:t>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t>
        <a:bodyPr/>
        <a:lstStyle/>
        <a:p>
          <a:endParaRPr lang="en-US"/>
        </a:p>
      </dgm:t>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t>
        <a:bodyPr/>
        <a:lstStyle/>
        <a:p>
          <a:endParaRPr lang="en-US"/>
        </a:p>
      </dgm:t>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t>
        <a:bodyPr/>
        <a:lstStyle/>
        <a:p>
          <a:endParaRPr lang="en-US"/>
        </a:p>
      </dgm:t>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t>
        <a:bodyPr/>
        <a:lstStyle/>
        <a:p>
          <a:endParaRPr lang="en-US"/>
        </a:p>
      </dgm:t>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t>
        <a:bodyPr/>
        <a:lstStyle/>
        <a:p>
          <a:endParaRPr lang="en-US"/>
        </a:p>
      </dgm:t>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t>
        <a:bodyPr/>
        <a:lstStyle/>
        <a:p>
          <a:endParaRPr lang="en-US"/>
        </a:p>
      </dgm:t>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
    <dgm:cxn modelId="{0810A6FA-046C-4CBD-B019-E21E0B3ED54A}" type="presOf" srcId="{DC539B8F-034E-4BAB-8A53-03EA5E9C246B}" destId="{C5ADF46F-7803-458F-B0DF-73A23D416FF2}" srcOrd="0" destOrd="0" presId="urn:microsoft.com/office/officeart/2005/8/layout/vList3"/>
    <dgm:cxn modelId="{4E1E1AFD-32CF-4A66-9F65-A876F7F173A7}" type="presOf" srcId="{3E991F27-D853-40AE-A1E9-36733659031C}" destId="{4D1BFC32-9C7C-4C2E-945A-4FBA29E5398E}" srcOrd="0" destOrd="0" presId="urn:microsoft.com/office/officeart/2005/8/layout/vList3"/>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
    <dgm:cxn modelId="{C3FEAF25-502A-4ABF-9A34-1BD840933084}" type="presOf" srcId="{2DA73B92-8D84-4488-B86B-8B56A9E92496}" destId="{CEBCC035-F70D-4DE0-9DD7-563C5D8C9486}" srcOrd="0" destOrd="0" presId="urn:microsoft.com/office/officeart/2005/8/layout/vList3"/>
    <dgm:cxn modelId="{C9FF2A54-2336-495C-A1A0-2189BA713C7A}" type="presOf" srcId="{C04904B6-70C0-4632-AB16-A1DF67B25662}" destId="{72C19A98-FBB8-4495-A90A-5F55D1A288CE}" srcOrd="0" destOrd="0" presId="urn:microsoft.com/office/officeart/2005/8/layout/vList3"/>
    <dgm:cxn modelId="{3D6B9FD6-FC3E-4E23-9E3D-5EFE4B520A02}" type="presOf" srcId="{4665C380-C17B-43A9-8894-CBFB09082CFE}" destId="{1273ABE4-8B0E-41E1-BAF4-FA98401C4CF1}" srcOrd="0" destOrd="0" presId="urn:microsoft.com/office/officeart/2005/8/layout/vList3"/>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
    <dgm:cxn modelId="{BF12F1ED-8562-4A52-8DAB-C5C566590936}" type="presParOf" srcId="{C48BCC91-20B4-44C7-BCD6-A0A744F66923}" destId="{E2C3AF42-086F-4707-B275-814D19B2D526}" srcOrd="0" destOrd="0" presId="urn:microsoft.com/office/officeart/2005/8/layout/vList3"/>
    <dgm:cxn modelId="{060F6E95-6675-4F40-A392-40ADEDD2D4D1}" type="presParOf" srcId="{C48BCC91-20B4-44C7-BCD6-A0A744F66923}" destId="{1273ABE4-8B0E-41E1-BAF4-FA98401C4CF1}" srcOrd="1" destOrd="0" presId="urn:microsoft.com/office/officeart/2005/8/layout/vList3"/>
    <dgm:cxn modelId="{54E50529-79C1-4A45-A60F-71FE65F802D9}" type="presParOf" srcId="{01E98E69-2805-4474-A4F7-9FADFAC26638}" destId="{1DCD0FE0-42E6-44EF-97D5-9F733C72FE8A}" srcOrd="1" destOrd="0" presId="urn:microsoft.com/office/officeart/2005/8/layout/vList3"/>
    <dgm:cxn modelId="{1144B332-4844-483B-8639-F95DE58022B7}" type="presParOf" srcId="{01E98E69-2805-4474-A4F7-9FADFAC26638}" destId="{FCEC8EAA-9368-4652-A21D-6EF0DF7DF395}" srcOrd="2" destOrd="0" presId="urn:microsoft.com/office/officeart/2005/8/layout/vList3"/>
    <dgm:cxn modelId="{06C42EBE-9A5A-495F-9719-201118663572}" type="presParOf" srcId="{FCEC8EAA-9368-4652-A21D-6EF0DF7DF395}" destId="{B49B4680-C1F8-45AB-BA11-97A54C8CEDAA}" srcOrd="0" destOrd="0" presId="urn:microsoft.com/office/officeart/2005/8/layout/vList3"/>
    <dgm:cxn modelId="{0552FD5B-7A2C-49EE-86E5-4E8463F3477A}" type="presParOf" srcId="{FCEC8EAA-9368-4652-A21D-6EF0DF7DF395}" destId="{48C2BDE2-AA0B-4F7E-865F-13C50FD5E6DD}" srcOrd="1" destOrd="0" presId="urn:microsoft.com/office/officeart/2005/8/layout/vList3"/>
    <dgm:cxn modelId="{15C5AA7A-B643-4C1A-9390-A02955027158}" type="presParOf" srcId="{01E98E69-2805-4474-A4F7-9FADFAC26638}" destId="{140F300D-2D64-4A39-9A7A-7E19E37F8E57}" srcOrd="3" destOrd="0" presId="urn:microsoft.com/office/officeart/2005/8/layout/vList3"/>
    <dgm:cxn modelId="{F42D6A13-4A29-4D0A-A16C-9A466A3BE65F}" type="presParOf" srcId="{01E98E69-2805-4474-A4F7-9FADFAC26638}" destId="{A85C7FDD-BE04-4B89-BB36-66E3ACBDDF28}" srcOrd="4" destOrd="0" presId="urn:microsoft.com/office/officeart/2005/8/layout/vList3"/>
    <dgm:cxn modelId="{3B17591A-E98F-4EA9-BEDE-485FA2C8C2EF}" type="presParOf" srcId="{A85C7FDD-BE04-4B89-BB36-66E3ACBDDF28}" destId="{2A6AECD8-6980-4D70-9E43-D6FA5B39248C}" srcOrd="0" destOrd="0" presId="urn:microsoft.com/office/officeart/2005/8/layout/vList3"/>
    <dgm:cxn modelId="{AE55F818-321B-4787-8428-4D2E9DA246EC}" type="presParOf" srcId="{A85C7FDD-BE04-4B89-BB36-66E3ACBDDF28}" destId="{4D1BFC32-9C7C-4C2E-945A-4FBA29E5398E}" srcOrd="1" destOrd="0" presId="urn:microsoft.com/office/officeart/2005/8/layout/vList3"/>
    <dgm:cxn modelId="{2864D056-1F3E-4C13-BB44-577B03440128}" type="presParOf" srcId="{01E98E69-2805-4474-A4F7-9FADFAC26638}" destId="{00044186-4C72-4066-B9B0-34E2485EEB93}" srcOrd="5" destOrd="0" presId="urn:microsoft.com/office/officeart/2005/8/layout/vList3"/>
    <dgm:cxn modelId="{4DDDFC6D-5E8A-4CE9-81E4-204DCF866271}" type="presParOf" srcId="{01E98E69-2805-4474-A4F7-9FADFAC26638}" destId="{CACC0E42-9211-4596-BEA1-F5B3C372BA83}" srcOrd="6" destOrd="0" presId="urn:microsoft.com/office/officeart/2005/8/layout/vList3"/>
    <dgm:cxn modelId="{B943F4FD-E438-4D02-8B10-C1EA1945D814}" type="presParOf" srcId="{CACC0E42-9211-4596-BEA1-F5B3C372BA83}" destId="{F3A1AAA4-42E2-4275-80EC-A39514B3ACCC}" srcOrd="0" destOrd="0" presId="urn:microsoft.com/office/officeart/2005/8/layout/vList3"/>
    <dgm:cxn modelId="{81BB5F7E-17EC-4729-AEE7-0C4C48FA25CA}" type="presParOf" srcId="{CACC0E42-9211-4596-BEA1-F5B3C372BA83}" destId="{BB1606FB-65B9-4E8B-BBAA-D5080D314816}" srcOrd="1" destOrd="0" presId="urn:microsoft.com/office/officeart/2005/8/layout/vList3"/>
    <dgm:cxn modelId="{1ADFE482-EC97-4ED5-8235-0213F1684CDA}" type="presParOf" srcId="{01E98E69-2805-4474-A4F7-9FADFAC26638}" destId="{D2CE5C7B-0D96-4F06-856E-0C88298B0F21}" srcOrd="7" destOrd="0" presId="urn:microsoft.com/office/officeart/2005/8/layout/vList3"/>
    <dgm:cxn modelId="{829793E3-4999-407F-BDB7-67969B731665}" type="presParOf" srcId="{01E98E69-2805-4474-A4F7-9FADFAC26638}" destId="{7795510C-9257-41CF-9B58-8B32D94858F5}" srcOrd="8" destOrd="0" presId="urn:microsoft.com/office/officeart/2005/8/layout/vList3"/>
    <dgm:cxn modelId="{40FC9857-6988-4903-B021-9DDAF3F08C02}" type="presParOf" srcId="{7795510C-9257-41CF-9B58-8B32D94858F5}" destId="{2352210E-3A7E-4133-AA65-1002D88397AB}" srcOrd="0" destOrd="0" presId="urn:microsoft.com/office/officeart/2005/8/layout/vList3"/>
    <dgm:cxn modelId="{1A054281-1D90-40F1-BDD6-7D74D8ECB170}" type="presParOf" srcId="{7795510C-9257-41CF-9B58-8B32D94858F5}" destId="{72C19A98-FBB8-4495-A90A-5F55D1A288CE}" srcOrd="1" destOrd="0" presId="urn:microsoft.com/office/officeart/2005/8/layout/vList3"/>
    <dgm:cxn modelId="{B472B9C1-6D68-42AB-94BA-752487C1DCDC}" type="presParOf" srcId="{01E98E69-2805-4474-A4F7-9FADFAC26638}" destId="{43E119DD-6138-4BE7-B2C8-986F104F950B}" srcOrd="9" destOrd="0" presId="urn:microsoft.com/office/officeart/2005/8/layout/vList3"/>
    <dgm:cxn modelId="{52AC0DBC-1474-4E8A-882F-EA72013A4D11}" type="presParOf" srcId="{01E98E69-2805-4474-A4F7-9FADFAC26638}" destId="{26D0CC5A-0980-498B-A9B8-E67D7F7F3281}" srcOrd="10" destOrd="0" presId="urn:microsoft.com/office/officeart/2005/8/layout/vList3"/>
    <dgm:cxn modelId="{8F027EF6-DDF2-495B-A702-602E30535666}" type="presParOf" srcId="{26D0CC5A-0980-498B-A9B8-E67D7F7F3281}" destId="{AEDD7280-2F10-424F-A634-013CCED39359}" srcOrd="0" destOrd="0" presId="urn:microsoft.com/office/officeart/2005/8/layout/vList3"/>
    <dgm:cxn modelId="{9008E979-A7E2-4FF8-B8C5-37A7B03F543F}" type="presParOf" srcId="{26D0CC5A-0980-498B-A9B8-E67D7F7F3281}" destId="{CF64DE1E-878E-4237-9D16-F97519873024}" srcOrd="1" destOrd="0" presId="urn:microsoft.com/office/officeart/2005/8/layout/vList3"/>
    <dgm:cxn modelId="{FFD28CAD-FF88-4A03-A1A6-4C9F4879F526}" type="presParOf" srcId="{01E98E69-2805-4474-A4F7-9FADFAC26638}" destId="{8B1CFE9C-7EDC-422D-A2F5-5F809D1C95B7}" srcOrd="11" destOrd="0" presId="urn:microsoft.com/office/officeart/2005/8/layout/vList3"/>
    <dgm:cxn modelId="{63B2E70C-75A4-4295-A459-C18AC15C0121}" type="presParOf" srcId="{01E98E69-2805-4474-A4F7-9FADFAC26638}" destId="{803AB0E3-64F7-4205-8F27-DC23685AFFFB}" srcOrd="12" destOrd="0" presId="urn:microsoft.com/office/officeart/2005/8/layout/vList3"/>
    <dgm:cxn modelId="{CFCB6B6E-B386-4FBC-8057-30E7174B57CB}" type="presParOf" srcId="{803AB0E3-64F7-4205-8F27-DC23685AFFFB}" destId="{2F286D19-741E-4ACF-9482-1573B0E78099}" srcOrd="0" destOrd="0" presId="urn:microsoft.com/office/officeart/2005/8/layout/vList3"/>
    <dgm:cxn modelId="{E6D14215-76A0-4808-870A-5145EFC3FA2E}" type="presParOf" srcId="{803AB0E3-64F7-4205-8F27-DC23685AFFFB}" destId="{38D1EEBF-A80F-43B3-BF2B-D29B6A83F674}" srcOrd="1" destOrd="0" presId="urn:microsoft.com/office/officeart/2005/8/layout/vList3"/>
    <dgm:cxn modelId="{B39A7521-3673-45CC-9CD3-DB9171C30A0B}" type="presParOf" srcId="{01E98E69-2805-4474-A4F7-9FADFAC26638}" destId="{3B68EC68-F29E-467F-A8E6-75A12A3F3674}" srcOrd="13" destOrd="0" presId="urn:microsoft.com/office/officeart/2005/8/layout/vList3"/>
    <dgm:cxn modelId="{09DE47FB-7055-4686-9582-383691391B16}" type="presParOf" srcId="{01E98E69-2805-4474-A4F7-9FADFAC26638}" destId="{DB6891D6-F52E-482D-A8C9-66DBF0416B17}" srcOrd="14" destOrd="0" presId="urn:microsoft.com/office/officeart/2005/8/layout/vList3"/>
    <dgm:cxn modelId="{F7C30463-841A-4407-BFF6-8DE177A4DD89}" type="presParOf" srcId="{DB6891D6-F52E-482D-A8C9-66DBF0416B17}" destId="{944904E4-FCBB-4CFA-8B36-17745C31506B}" srcOrd="0" destOrd="0" presId="urn:microsoft.com/office/officeart/2005/8/layout/vList3"/>
    <dgm:cxn modelId="{38B77E62-A242-413B-A628-B3B75C6166F7}" type="presParOf" srcId="{DB6891D6-F52E-482D-A8C9-66DBF0416B17}" destId="{CEBCC035-F70D-4DE0-9DD7-563C5D8C9486}" srcOrd="1" destOrd="0" presId="urn:microsoft.com/office/officeart/2005/8/layout/vList3"/>
    <dgm:cxn modelId="{575EEF8A-4CAE-44BC-859A-35A84C57E750}" type="presParOf" srcId="{01E98E69-2805-4474-A4F7-9FADFAC26638}" destId="{AFE27A1B-03B4-4BAF-9CBF-7A69B9C19E55}" srcOrd="15" destOrd="0" presId="urn:microsoft.com/office/officeart/2005/8/layout/vList3"/>
    <dgm:cxn modelId="{A1BE9FF5-4C2F-4945-B5B1-CB40E54C4677}" type="presParOf" srcId="{01E98E69-2805-4474-A4F7-9FADFAC26638}" destId="{246FF58E-BC73-4560-9544-3E9F3A4357FF}" srcOrd="16" destOrd="0" presId="urn:microsoft.com/office/officeart/2005/8/layout/vList3"/>
    <dgm:cxn modelId="{5235908F-C391-468B-8945-A31E29E9901D}" type="presParOf" srcId="{246FF58E-BC73-4560-9544-3E9F3A4357FF}" destId="{8AA75899-D180-4BFA-A15A-6002127271AF}" srcOrd="0" destOrd="0" presId="urn:microsoft.com/office/officeart/2005/8/layout/vList3"/>
    <dgm:cxn modelId="{4E3B0B5B-CCFC-41D1-BFD4-107DA3442A3F}" type="presParOf" srcId="{246FF58E-BC73-4560-9544-3E9F3A4357FF}" destId="{060ADDF9-40C9-424F-84CE-34697BF7B79B}" srcOrd="1" destOrd="0" presId="urn:microsoft.com/office/officeart/2005/8/layout/vList3"/>
    <dgm:cxn modelId="{B418CFAF-12B6-4311-92C6-E078423E98ED}" type="presParOf" srcId="{01E98E69-2805-4474-A4F7-9FADFAC26638}" destId="{5BE3CA96-4FFC-4B9D-AE8B-3E036FA3D7CD}" srcOrd="17" destOrd="0" presId="urn:microsoft.com/office/officeart/2005/8/layout/vList3"/>
    <dgm:cxn modelId="{37AA8F0B-054E-4EDF-94EC-7E26BBFA8627}" type="presParOf" srcId="{01E98E69-2805-4474-A4F7-9FADFAC26638}" destId="{BDE735D9-5D68-48B3-9872-CD1B7058C1DA}" srcOrd="18" destOrd="0" presId="urn:microsoft.com/office/officeart/2005/8/layout/vList3"/>
    <dgm:cxn modelId="{ECF166D3-7219-4086-83DC-44863B990CA6}" type="presParOf" srcId="{BDE735D9-5D68-48B3-9872-CD1B7058C1DA}" destId="{322B3B9E-3D8B-44E3-8517-85D78CF9EE8E}" srcOrd="0" destOrd="0" presId="urn:microsoft.com/office/officeart/2005/8/layout/vList3"/>
    <dgm:cxn modelId="{E9B6C0E5-1DBC-4BA6-984E-EE2DE7C7DB3A}" type="presParOf" srcId="{BDE735D9-5D68-48B3-9872-CD1B7058C1DA}" destId="{C5ADF46F-7803-458F-B0DF-73A23D416FF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3B8870-2AF4-4882-AF9F-81C824D9B013}" type="doc">
      <dgm:prSet loTypeId="urn:microsoft.com/office/officeart/2005/8/layout/hProcess9" loCatId="process" qsTypeId="urn:microsoft.com/office/officeart/2005/8/quickstyle/simple1" qsCatId="simple" csTypeId="urn:microsoft.com/office/officeart/2005/8/colors/accent1_2" csCatId="accent1" phldr="1"/>
      <dgm:spPr/>
    </dgm:pt>
    <dgm:pt modelId="{E12B9867-7EB1-4823-B5CE-A8BA63840010}">
      <dgm:prSet phldrT="[Text]" custT="1"/>
      <dgm:spPr>
        <a:solidFill>
          <a:schemeClr val="accent4">
            <a:lumMod val="60000"/>
            <a:lumOff val="40000"/>
          </a:schemeClr>
        </a:solidFill>
      </dgm:spPr>
      <dgm:t>
        <a:bodyPr/>
        <a:lstStyle/>
        <a:p>
          <a:r>
            <a:rPr lang="lv-LV" sz="2400" b="1" dirty="0" err="1" smtClean="0">
              <a:solidFill>
                <a:schemeClr val="tx1"/>
              </a:solidFill>
            </a:rPr>
            <a:t>Self-evaluation</a:t>
          </a:r>
          <a:r>
            <a:rPr lang="lv-LV" sz="2400" b="1" dirty="0" smtClean="0">
              <a:solidFill>
                <a:schemeClr val="tx1"/>
              </a:solidFill>
            </a:rPr>
            <a:t> </a:t>
          </a:r>
          <a:r>
            <a:rPr lang="lv-LV" sz="2400" b="1" dirty="0" err="1" smtClean="0">
              <a:solidFill>
                <a:schemeClr val="tx1"/>
              </a:solidFill>
            </a:rPr>
            <a:t>report</a:t>
          </a:r>
          <a:endParaRPr lang="lv-LV" sz="2400" b="1" dirty="0">
            <a:solidFill>
              <a:schemeClr val="tx1"/>
            </a:solidFill>
          </a:endParaRPr>
        </a:p>
      </dgm:t>
    </dgm:pt>
    <dgm:pt modelId="{9D4F784C-416C-4B5C-BA5F-57D67C139EAE}" type="parTrans" cxnId="{AD007B71-ABAB-4EEB-ADFB-B885793D1F05}">
      <dgm:prSet/>
      <dgm:spPr/>
      <dgm:t>
        <a:bodyPr/>
        <a:lstStyle/>
        <a:p>
          <a:endParaRPr lang="lv-LV" sz="2400" b="1">
            <a:solidFill>
              <a:schemeClr val="tx1"/>
            </a:solidFill>
          </a:endParaRPr>
        </a:p>
      </dgm:t>
    </dgm:pt>
    <dgm:pt modelId="{BD569D4F-0081-4550-96D0-141DEB7A38D3}" type="sibTrans" cxnId="{AD007B71-ABAB-4EEB-ADFB-B885793D1F05}">
      <dgm:prSet/>
      <dgm:spPr/>
      <dgm:t>
        <a:bodyPr/>
        <a:lstStyle/>
        <a:p>
          <a:endParaRPr lang="lv-LV" sz="2400" b="1">
            <a:solidFill>
              <a:schemeClr val="tx1"/>
            </a:solidFill>
          </a:endParaRPr>
        </a:p>
      </dgm:t>
    </dgm:pt>
    <dgm:pt modelId="{CFD135D5-C60E-4705-ADEE-7B1B1BA38D4D}">
      <dgm:prSet phldrT="[Text]" custT="1"/>
      <dgm:spPr>
        <a:solidFill>
          <a:schemeClr val="accent6">
            <a:lumMod val="40000"/>
            <a:lumOff val="60000"/>
          </a:schemeClr>
        </a:solidFill>
      </dgm:spPr>
      <dgm:t>
        <a:bodyPr/>
        <a:lstStyle/>
        <a:p>
          <a:r>
            <a:rPr lang="lv-LV" sz="2400" b="1" dirty="0" err="1" smtClean="0">
              <a:solidFill>
                <a:schemeClr val="tx1"/>
              </a:solidFill>
            </a:rPr>
            <a:t>Assessment</a:t>
          </a:r>
          <a:r>
            <a:rPr lang="lv-LV" sz="2400" b="1" dirty="0" smtClean="0">
              <a:solidFill>
                <a:schemeClr val="tx1"/>
              </a:solidFill>
            </a:rPr>
            <a:t> </a:t>
          </a:r>
          <a:r>
            <a:rPr lang="lv-LV" sz="2400" b="1" dirty="0" err="1" smtClean="0">
              <a:solidFill>
                <a:schemeClr val="tx1"/>
              </a:solidFill>
            </a:rPr>
            <a:t>criteria</a:t>
          </a:r>
          <a:endParaRPr lang="lv-LV" sz="2400" b="1" dirty="0">
            <a:solidFill>
              <a:schemeClr val="tx1"/>
            </a:solidFill>
          </a:endParaRPr>
        </a:p>
      </dgm:t>
    </dgm:pt>
    <dgm:pt modelId="{D7A9644C-5245-4319-908B-5905F6C03C73}" type="parTrans" cxnId="{B3075CE0-9D28-4FFB-ADBD-78DED800ACEA}">
      <dgm:prSet/>
      <dgm:spPr/>
      <dgm:t>
        <a:bodyPr/>
        <a:lstStyle/>
        <a:p>
          <a:endParaRPr lang="lv-LV" sz="2400" b="1">
            <a:solidFill>
              <a:schemeClr val="tx1"/>
            </a:solidFill>
          </a:endParaRPr>
        </a:p>
      </dgm:t>
    </dgm:pt>
    <dgm:pt modelId="{32E10416-8214-408C-9002-0EBB0A4092BB}" type="sibTrans" cxnId="{B3075CE0-9D28-4FFB-ADBD-78DED800ACEA}">
      <dgm:prSet/>
      <dgm:spPr/>
      <dgm:t>
        <a:bodyPr/>
        <a:lstStyle/>
        <a:p>
          <a:endParaRPr lang="lv-LV" sz="2400" b="1">
            <a:solidFill>
              <a:schemeClr val="tx1"/>
            </a:solidFill>
          </a:endParaRPr>
        </a:p>
      </dgm:t>
    </dgm:pt>
    <dgm:pt modelId="{F22DD4E8-A952-407D-B3A9-DDFEF394E653}">
      <dgm:prSet phldrT="[Text]" custT="1"/>
      <dgm:spPr>
        <a:solidFill>
          <a:schemeClr val="accent6">
            <a:lumMod val="40000"/>
            <a:lumOff val="60000"/>
          </a:schemeClr>
        </a:solidFill>
      </dgm:spPr>
      <dgm:t>
        <a:bodyPr/>
        <a:lstStyle/>
        <a:p>
          <a:r>
            <a:rPr lang="lv-LV" sz="2400" b="1" dirty="0" err="1" smtClean="0">
              <a:solidFill>
                <a:schemeClr val="tx1"/>
              </a:solidFill>
            </a:rPr>
            <a:t>Experts</a:t>
          </a:r>
          <a:r>
            <a:rPr lang="lv-LV" sz="2400" b="1" dirty="0" smtClean="0">
              <a:solidFill>
                <a:schemeClr val="tx1"/>
              </a:solidFill>
            </a:rPr>
            <a:t> </a:t>
          </a:r>
          <a:r>
            <a:rPr lang="lv-LV" sz="2400" b="1" dirty="0" err="1" smtClean="0">
              <a:solidFill>
                <a:schemeClr val="tx1"/>
              </a:solidFill>
            </a:rPr>
            <a:t>report</a:t>
          </a:r>
          <a:endParaRPr lang="lv-LV" sz="2400" b="1" dirty="0">
            <a:solidFill>
              <a:schemeClr val="tx1"/>
            </a:solidFill>
          </a:endParaRPr>
        </a:p>
      </dgm:t>
    </dgm:pt>
    <dgm:pt modelId="{D8F2F618-C45C-4C2E-B4D1-EABF12D22A38}" type="parTrans" cxnId="{B73758A0-0745-4EC6-8BEB-98241FA6FF95}">
      <dgm:prSet/>
      <dgm:spPr/>
      <dgm:t>
        <a:bodyPr/>
        <a:lstStyle/>
        <a:p>
          <a:endParaRPr lang="lv-LV" sz="2400" b="1">
            <a:solidFill>
              <a:schemeClr val="tx1"/>
            </a:solidFill>
          </a:endParaRPr>
        </a:p>
      </dgm:t>
    </dgm:pt>
    <dgm:pt modelId="{05C6389C-B892-4428-B462-4848B383DF1D}" type="sibTrans" cxnId="{B73758A0-0745-4EC6-8BEB-98241FA6FF95}">
      <dgm:prSet/>
      <dgm:spPr/>
      <dgm:t>
        <a:bodyPr/>
        <a:lstStyle/>
        <a:p>
          <a:endParaRPr lang="lv-LV" sz="2400" b="1">
            <a:solidFill>
              <a:schemeClr val="tx1"/>
            </a:solidFill>
          </a:endParaRPr>
        </a:p>
      </dgm:t>
    </dgm:pt>
    <dgm:pt modelId="{F1A1E37B-5023-46CA-8BC6-F0A5DCDCDBB7}" type="pres">
      <dgm:prSet presAssocID="{F13B8870-2AF4-4882-AF9F-81C824D9B013}" presName="CompostProcess" presStyleCnt="0">
        <dgm:presLayoutVars>
          <dgm:dir/>
          <dgm:resizeHandles val="exact"/>
        </dgm:presLayoutVars>
      </dgm:prSet>
      <dgm:spPr/>
    </dgm:pt>
    <dgm:pt modelId="{72F4008D-E8CD-48F1-B19F-E0D80471CE60}" type="pres">
      <dgm:prSet presAssocID="{F13B8870-2AF4-4882-AF9F-81C824D9B013}" presName="arrow" presStyleLbl="bgShp" presStyleIdx="0" presStyleCnt="1" custAng="16200000" custLinFactNeighborX="436" custLinFactNeighborY="-5660"/>
      <dgm:spPr>
        <a:solidFill>
          <a:schemeClr val="accent6">
            <a:lumMod val="60000"/>
            <a:lumOff val="40000"/>
          </a:schemeClr>
        </a:solidFill>
      </dgm:spPr>
    </dgm:pt>
    <dgm:pt modelId="{07CC7327-B46A-45B2-8BD2-58A1D6A68549}" type="pres">
      <dgm:prSet presAssocID="{F13B8870-2AF4-4882-AF9F-81C824D9B013}" presName="linearProcess" presStyleCnt="0"/>
      <dgm:spPr/>
    </dgm:pt>
    <dgm:pt modelId="{79AC8968-2753-463E-A07F-ABBC9AED14EE}" type="pres">
      <dgm:prSet presAssocID="{E12B9867-7EB1-4823-B5CE-A8BA63840010}" presName="textNode" presStyleLbl="node1" presStyleIdx="0" presStyleCnt="3" custScaleX="569108" custScaleY="64635" custLinFactX="200000" custLinFactNeighborX="283236" custLinFactNeighborY="84562">
        <dgm:presLayoutVars>
          <dgm:bulletEnabled val="1"/>
        </dgm:presLayoutVars>
      </dgm:prSet>
      <dgm:spPr/>
      <dgm:t>
        <a:bodyPr/>
        <a:lstStyle/>
        <a:p>
          <a:endParaRPr lang="lv-LV"/>
        </a:p>
      </dgm:t>
    </dgm:pt>
    <dgm:pt modelId="{53B5C6F1-2045-4E04-9643-1E0F1EF13159}" type="pres">
      <dgm:prSet presAssocID="{BD569D4F-0081-4550-96D0-141DEB7A38D3}" presName="sibTrans" presStyleCnt="0"/>
      <dgm:spPr/>
    </dgm:pt>
    <dgm:pt modelId="{7182C94D-AA84-40B5-8795-E7E69FC5E5E9}" type="pres">
      <dgm:prSet presAssocID="{CFD135D5-C60E-4705-ADEE-7B1B1BA38D4D}" presName="textNode" presStyleLbl="node1" presStyleIdx="1" presStyleCnt="3" custScaleX="430474" custScaleY="71166" custLinFactX="-200000" custLinFactNeighborX="-266192" custLinFactNeighborY="9942">
        <dgm:presLayoutVars>
          <dgm:bulletEnabled val="1"/>
        </dgm:presLayoutVars>
      </dgm:prSet>
      <dgm:spPr/>
      <dgm:t>
        <a:bodyPr/>
        <a:lstStyle/>
        <a:p>
          <a:endParaRPr lang="lv-LV"/>
        </a:p>
      </dgm:t>
    </dgm:pt>
    <dgm:pt modelId="{7366D00F-5311-4CAB-974F-80566E2B6196}" type="pres">
      <dgm:prSet presAssocID="{32E10416-8214-408C-9002-0EBB0A4092BB}" presName="sibTrans" presStyleCnt="0"/>
      <dgm:spPr/>
    </dgm:pt>
    <dgm:pt modelId="{D8CE4CBE-8911-46A3-ADF1-96C808FAC082}" type="pres">
      <dgm:prSet presAssocID="{F22DD4E8-A952-407D-B3A9-DDFEF394E653}" presName="textNode" presStyleLbl="node1" presStyleIdx="2" presStyleCnt="3" custScaleX="388755" custScaleY="66475" custLinFactX="-551811" custLinFactNeighborX="-600000" custLinFactNeighborY="-63324">
        <dgm:presLayoutVars>
          <dgm:bulletEnabled val="1"/>
        </dgm:presLayoutVars>
      </dgm:prSet>
      <dgm:spPr/>
      <dgm:t>
        <a:bodyPr/>
        <a:lstStyle/>
        <a:p>
          <a:endParaRPr lang="lv-LV"/>
        </a:p>
      </dgm:t>
    </dgm:pt>
  </dgm:ptLst>
  <dgm:cxnLst>
    <dgm:cxn modelId="{6AD27BA9-D006-4538-A556-A71742D5D47B}" type="presOf" srcId="{E12B9867-7EB1-4823-B5CE-A8BA63840010}" destId="{79AC8968-2753-463E-A07F-ABBC9AED14EE}" srcOrd="0" destOrd="0" presId="urn:microsoft.com/office/officeart/2005/8/layout/hProcess9"/>
    <dgm:cxn modelId="{A12E3E45-18CA-40E2-805B-2738E398FBDD}" type="presOf" srcId="{CFD135D5-C60E-4705-ADEE-7B1B1BA38D4D}" destId="{7182C94D-AA84-40B5-8795-E7E69FC5E5E9}" srcOrd="0" destOrd="0" presId="urn:microsoft.com/office/officeart/2005/8/layout/hProcess9"/>
    <dgm:cxn modelId="{8E5EC17D-4B3D-4E2F-9422-5DF0A1877937}" type="presOf" srcId="{F22DD4E8-A952-407D-B3A9-DDFEF394E653}" destId="{D8CE4CBE-8911-46A3-ADF1-96C808FAC082}" srcOrd="0" destOrd="0" presId="urn:microsoft.com/office/officeart/2005/8/layout/hProcess9"/>
    <dgm:cxn modelId="{B3075CE0-9D28-4FFB-ADBD-78DED800ACEA}" srcId="{F13B8870-2AF4-4882-AF9F-81C824D9B013}" destId="{CFD135D5-C60E-4705-ADEE-7B1B1BA38D4D}" srcOrd="1" destOrd="0" parTransId="{D7A9644C-5245-4319-908B-5905F6C03C73}" sibTransId="{32E10416-8214-408C-9002-0EBB0A4092BB}"/>
    <dgm:cxn modelId="{2BF7258E-592F-48B6-B1AA-BEB58A702AB0}" type="presOf" srcId="{F13B8870-2AF4-4882-AF9F-81C824D9B013}" destId="{F1A1E37B-5023-46CA-8BC6-F0A5DCDCDBB7}" srcOrd="0" destOrd="0" presId="urn:microsoft.com/office/officeart/2005/8/layout/hProcess9"/>
    <dgm:cxn modelId="{B73758A0-0745-4EC6-8BEB-98241FA6FF95}" srcId="{F13B8870-2AF4-4882-AF9F-81C824D9B013}" destId="{F22DD4E8-A952-407D-B3A9-DDFEF394E653}" srcOrd="2" destOrd="0" parTransId="{D8F2F618-C45C-4C2E-B4D1-EABF12D22A38}" sibTransId="{05C6389C-B892-4428-B462-4848B383DF1D}"/>
    <dgm:cxn modelId="{AD007B71-ABAB-4EEB-ADFB-B885793D1F05}" srcId="{F13B8870-2AF4-4882-AF9F-81C824D9B013}" destId="{E12B9867-7EB1-4823-B5CE-A8BA63840010}" srcOrd="0" destOrd="0" parTransId="{9D4F784C-416C-4B5C-BA5F-57D67C139EAE}" sibTransId="{BD569D4F-0081-4550-96D0-141DEB7A38D3}"/>
    <dgm:cxn modelId="{98DD6345-70CB-4B7F-B1A5-222F289AC889}" type="presParOf" srcId="{F1A1E37B-5023-46CA-8BC6-F0A5DCDCDBB7}" destId="{72F4008D-E8CD-48F1-B19F-E0D80471CE60}" srcOrd="0" destOrd="0" presId="urn:microsoft.com/office/officeart/2005/8/layout/hProcess9"/>
    <dgm:cxn modelId="{5CE507E8-DC46-4417-A671-44ECA17C7BB7}" type="presParOf" srcId="{F1A1E37B-5023-46CA-8BC6-F0A5DCDCDBB7}" destId="{07CC7327-B46A-45B2-8BD2-58A1D6A68549}" srcOrd="1" destOrd="0" presId="urn:microsoft.com/office/officeart/2005/8/layout/hProcess9"/>
    <dgm:cxn modelId="{C91B2567-AC26-4C65-B163-87D9F0075F72}" type="presParOf" srcId="{07CC7327-B46A-45B2-8BD2-58A1D6A68549}" destId="{79AC8968-2753-463E-A07F-ABBC9AED14EE}" srcOrd="0" destOrd="0" presId="urn:microsoft.com/office/officeart/2005/8/layout/hProcess9"/>
    <dgm:cxn modelId="{6773FEAB-9D7C-401A-A2EA-949610DC9150}" type="presParOf" srcId="{07CC7327-B46A-45B2-8BD2-58A1D6A68549}" destId="{53B5C6F1-2045-4E04-9643-1E0F1EF13159}" srcOrd="1" destOrd="0" presId="urn:microsoft.com/office/officeart/2005/8/layout/hProcess9"/>
    <dgm:cxn modelId="{1F05AC69-FB3B-4478-82F0-781E2A754C1D}" type="presParOf" srcId="{07CC7327-B46A-45B2-8BD2-58A1D6A68549}" destId="{7182C94D-AA84-40B5-8795-E7E69FC5E5E9}" srcOrd="2" destOrd="0" presId="urn:microsoft.com/office/officeart/2005/8/layout/hProcess9"/>
    <dgm:cxn modelId="{EE2EF140-A270-4EB4-BCAB-DB5DD1A82B13}" type="presParOf" srcId="{07CC7327-B46A-45B2-8BD2-58A1D6A68549}" destId="{7366D00F-5311-4CAB-974F-80566E2B6196}" srcOrd="3" destOrd="0" presId="urn:microsoft.com/office/officeart/2005/8/layout/hProcess9"/>
    <dgm:cxn modelId="{992843C0-9B12-4B0A-8BCD-B0F32C6717A1}" type="presParOf" srcId="{07CC7327-B46A-45B2-8BD2-58A1D6A68549}" destId="{D8CE4CBE-8911-46A3-ADF1-96C808FAC08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5876C-B36F-4706-BD12-38FEA6F62915}">
      <dsp:nvSpPr>
        <dsp:cNvPr id="0" name=""/>
        <dsp:cNvSpPr/>
      </dsp:nvSpPr>
      <dsp:spPr>
        <a:xfrm rot="16200000">
          <a:off x="-745587" y="746781"/>
          <a:ext cx="4599296" cy="310573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333500">
            <a:lnSpc>
              <a:spcPct val="90000"/>
            </a:lnSpc>
            <a:spcBef>
              <a:spcPct val="0"/>
            </a:spcBef>
            <a:spcAft>
              <a:spcPct val="35000"/>
            </a:spcAft>
          </a:pPr>
          <a:r>
            <a:rPr lang="lv-LV" sz="2400" b="1" kern="1200" dirty="0" err="1" smtClean="0"/>
            <a:t>Part</a:t>
          </a:r>
          <a:r>
            <a:rPr lang="lv-LV" sz="2400" b="1" kern="1200" dirty="0" smtClean="0"/>
            <a:t> 1</a:t>
          </a:r>
          <a:endParaRPr lang="en-GB" sz="24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400" kern="1200" dirty="0" smtClean="0"/>
            <a:t> </a:t>
          </a:r>
          <a:r>
            <a:rPr lang="en-GB" sz="2400" kern="1200" dirty="0" smtClean="0"/>
            <a:t>for </a:t>
          </a:r>
          <a:r>
            <a:rPr lang="en-GB" sz="2400" b="1" kern="1200" dirty="0" smtClean="0"/>
            <a:t>Internal QA within</a:t>
          </a:r>
          <a:r>
            <a:rPr lang="lv-LV" sz="2400" b="1" kern="1200" dirty="0" smtClean="0"/>
            <a:t> </a:t>
          </a:r>
          <a:r>
            <a:rPr lang="en-GB" sz="2400" kern="1200" dirty="0" smtClean="0"/>
            <a:t>Higher Education Institutions (</a:t>
          </a:r>
          <a:r>
            <a:rPr lang="lv-LV" sz="2400" kern="1200" dirty="0" smtClean="0"/>
            <a:t>10</a:t>
          </a:r>
          <a:r>
            <a:rPr lang="en-GB" sz="2400" kern="1200" dirty="0" smtClean="0"/>
            <a:t> standards)</a:t>
          </a:r>
          <a:endParaRPr lang="en-GB" sz="24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400" kern="1200" dirty="0" smtClean="0"/>
            <a:t> </a:t>
          </a:r>
          <a:r>
            <a:rPr lang="en-GB" sz="2400" kern="1200" dirty="0" smtClean="0"/>
            <a:t>the corner stone of QA in HE</a:t>
          </a:r>
        </a:p>
        <a:p>
          <a:pPr marL="228600" lvl="1" indent="0" algn="l" defTabSz="1022350">
            <a:lnSpc>
              <a:spcPct val="90000"/>
            </a:lnSpc>
            <a:spcBef>
              <a:spcPct val="0"/>
            </a:spcBef>
            <a:spcAft>
              <a:spcPct val="15000"/>
            </a:spcAft>
            <a:buChar char="••"/>
          </a:pPr>
          <a:endParaRPr lang="en-GB" sz="1900" kern="1200" dirty="0"/>
        </a:p>
      </dsp:txBody>
      <dsp:txXfrm rot="5400000">
        <a:off x="1195" y="919858"/>
        <a:ext cx="3105732" cy="2759578"/>
      </dsp:txXfrm>
    </dsp:sp>
    <dsp:sp modelId="{B171E8B1-C618-4067-BD2B-A374B6E81DEC}">
      <dsp:nvSpPr>
        <dsp:cNvPr id="0" name=""/>
        <dsp:cNvSpPr/>
      </dsp:nvSpPr>
      <dsp:spPr>
        <a:xfrm rot="16200000">
          <a:off x="2593074" y="746781"/>
          <a:ext cx="4599296" cy="310573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200150">
            <a:lnSpc>
              <a:spcPct val="90000"/>
            </a:lnSpc>
            <a:spcBef>
              <a:spcPct val="0"/>
            </a:spcBef>
            <a:spcAft>
              <a:spcPct val="35000"/>
            </a:spcAft>
          </a:pPr>
          <a:r>
            <a:rPr lang="lv-LV" sz="2400" b="1" kern="1200" dirty="0" err="1" smtClean="0"/>
            <a:t>Part</a:t>
          </a:r>
          <a:r>
            <a:rPr lang="lv-LV" sz="2400" b="1" kern="1200" dirty="0" smtClean="0"/>
            <a:t> 2</a:t>
          </a:r>
          <a:endParaRPr lang="en-GB" sz="24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400" kern="1200" dirty="0" smtClean="0"/>
            <a:t> </a:t>
          </a:r>
          <a:r>
            <a:rPr lang="en-GB" sz="2400" kern="1200" dirty="0" smtClean="0"/>
            <a:t>for </a:t>
          </a:r>
          <a:r>
            <a:rPr lang="en-GB" sz="2400" b="1" kern="1200" dirty="0" smtClean="0"/>
            <a:t>External QA </a:t>
          </a:r>
          <a:r>
            <a:rPr lang="en-GB" sz="2400" kern="1200" dirty="0" smtClean="0"/>
            <a:t>of Higher Education (7 standards)</a:t>
          </a:r>
          <a:endParaRPr lang="en-GB" sz="24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400" kern="1200" dirty="0" smtClean="0"/>
            <a:t> </a:t>
          </a:r>
          <a:r>
            <a:rPr lang="en-GB" sz="2400" kern="1200" dirty="0" smtClean="0"/>
            <a:t>a condition of the credibility of the results of the internal evaluation</a:t>
          </a:r>
        </a:p>
        <a:p>
          <a:pPr marL="228600" lvl="1" indent="0" algn="l" defTabSz="933450">
            <a:lnSpc>
              <a:spcPct val="90000"/>
            </a:lnSpc>
            <a:spcBef>
              <a:spcPct val="0"/>
            </a:spcBef>
            <a:spcAft>
              <a:spcPct val="15000"/>
            </a:spcAft>
            <a:buChar char="••"/>
          </a:pPr>
          <a:endParaRPr lang="en-GB" sz="1900" kern="1200" dirty="0"/>
        </a:p>
      </dsp:txBody>
      <dsp:txXfrm rot="5400000">
        <a:off x="3339856" y="919858"/>
        <a:ext cx="3105732" cy="2759578"/>
      </dsp:txXfrm>
    </dsp:sp>
    <dsp:sp modelId="{E2AFB7D3-D3C7-4B44-AB0D-F46AD89D260E}">
      <dsp:nvSpPr>
        <dsp:cNvPr id="0" name=""/>
        <dsp:cNvSpPr/>
      </dsp:nvSpPr>
      <dsp:spPr>
        <a:xfrm rot="16200000">
          <a:off x="5931736" y="746781"/>
          <a:ext cx="4599296" cy="310573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lv-LV" sz="2400" b="1" kern="1200" dirty="0" err="1" smtClean="0"/>
            <a:t>Part</a:t>
          </a:r>
          <a:r>
            <a:rPr lang="lv-LV" sz="2400" b="1" kern="1200" dirty="0" smtClean="0"/>
            <a:t> 3</a:t>
          </a:r>
          <a:endParaRPr lang="en-GB" sz="2400" b="1" kern="1200" dirty="0"/>
        </a:p>
        <a:p>
          <a:pPr marL="228600" lvl="1" indent="-228600" algn="l" defTabSz="1066800">
            <a:lnSpc>
              <a:spcPct val="90000"/>
            </a:lnSpc>
            <a:spcBef>
              <a:spcPct val="0"/>
            </a:spcBef>
            <a:spcAft>
              <a:spcPct val="15000"/>
            </a:spcAft>
            <a:buChar char="••"/>
          </a:pPr>
          <a:r>
            <a:rPr lang="en-GB" sz="2400" kern="1200" dirty="0" smtClean="0"/>
            <a:t>for </a:t>
          </a:r>
          <a:r>
            <a:rPr lang="en-GB" sz="2400" b="1" kern="1200" dirty="0" smtClean="0"/>
            <a:t>External QA Agencies</a:t>
          </a:r>
          <a:r>
            <a:rPr lang="lv-LV" sz="2400" b="1" kern="1200" dirty="0" smtClean="0"/>
            <a:t> </a:t>
          </a:r>
          <a:r>
            <a:rPr lang="en-GB" sz="2400" kern="1200" dirty="0" smtClean="0"/>
            <a:t>(7 standards)</a:t>
          </a:r>
          <a:endParaRPr lang="en-GB" sz="2400" kern="1200" dirty="0"/>
        </a:p>
        <a:p>
          <a:pPr marL="228600" lvl="1" indent="-228600" algn="l" defTabSz="1066800">
            <a:lnSpc>
              <a:spcPct val="90000"/>
            </a:lnSpc>
            <a:spcBef>
              <a:spcPct val="0"/>
            </a:spcBef>
            <a:spcAft>
              <a:spcPct val="15000"/>
            </a:spcAft>
            <a:buChar char="••"/>
          </a:pPr>
          <a:r>
            <a:rPr lang="lv-LV" sz="2400" kern="1200" dirty="0" smtClean="0"/>
            <a:t>e</a:t>
          </a:r>
          <a:r>
            <a:rPr lang="en-GB" sz="2400" kern="1200" dirty="0" err="1" smtClean="0"/>
            <a:t>xternal</a:t>
          </a:r>
          <a:r>
            <a:rPr lang="en-GB" sz="2400" kern="1200" dirty="0" smtClean="0"/>
            <a:t> evaluators (QA agencies) are accountable for the quality of their activities</a:t>
          </a:r>
          <a:endParaRPr lang="en-GB" sz="2400" kern="1200" dirty="0"/>
        </a:p>
      </dsp:txBody>
      <dsp:txXfrm rot="5400000">
        <a:off x="6678518" y="919858"/>
        <a:ext cx="3105732" cy="2759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995924" y="202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1. </a:t>
          </a:r>
          <a:r>
            <a:rPr lang="lv-LV" sz="2100" b="1" kern="1200" dirty="0" err="1" smtClean="0"/>
            <a:t>Self-assessment</a:t>
          </a:r>
          <a:r>
            <a:rPr lang="lv-LV" sz="2100" b="1" kern="1200" dirty="0" smtClean="0"/>
            <a:t> process</a:t>
          </a:r>
          <a:endParaRPr lang="en-GB" sz="2100" b="1" kern="1200" dirty="0"/>
        </a:p>
      </dsp:txBody>
      <dsp:txXfrm rot="10800000">
        <a:off x="2111603" y="2020"/>
        <a:ext cx="7349177" cy="462716"/>
      </dsp:txXfrm>
    </dsp:sp>
    <dsp:sp modelId="{E2C3AF42-086F-4707-B275-814D19B2D526}">
      <dsp:nvSpPr>
        <dsp:cNvPr id="0" name=""/>
        <dsp:cNvSpPr/>
      </dsp:nvSpPr>
      <dsp:spPr>
        <a:xfrm>
          <a:off x="1764566" y="2020"/>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995924" y="602861"/>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2. </a:t>
          </a:r>
          <a:r>
            <a:rPr lang="lv-LV" sz="2100" b="1" kern="1200" dirty="0" err="1" smtClean="0"/>
            <a:t>Submission</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application</a:t>
          </a:r>
          <a:r>
            <a:rPr lang="lv-LV" sz="2100" b="1" kern="1200" dirty="0" smtClean="0"/>
            <a:t> </a:t>
          </a:r>
          <a:r>
            <a:rPr lang="lv-LV" sz="2100" b="1" kern="1200" dirty="0" err="1" smtClean="0"/>
            <a:t>and</a:t>
          </a:r>
          <a:r>
            <a:rPr lang="lv-LV" sz="2100" b="1" kern="1200" dirty="0" smtClean="0"/>
            <a:t> </a:t>
          </a:r>
          <a:r>
            <a:rPr lang="lv-LV" sz="2100" b="1" kern="1200" dirty="0" err="1" smtClean="0"/>
            <a:t>self-assessment</a:t>
          </a:r>
          <a:r>
            <a:rPr lang="lv-LV" sz="2100" b="1" kern="1200" dirty="0" smtClean="0"/>
            <a:t> </a:t>
          </a:r>
          <a:r>
            <a:rPr lang="lv-LV" sz="2100" b="1" kern="1200" dirty="0" err="1" smtClean="0"/>
            <a:t>report</a:t>
          </a:r>
          <a:endParaRPr lang="en-GB" sz="2100" b="1" kern="1200" dirty="0"/>
        </a:p>
      </dsp:txBody>
      <dsp:txXfrm rot="10800000">
        <a:off x="2111603" y="602861"/>
        <a:ext cx="7349177" cy="462716"/>
      </dsp:txXfrm>
    </dsp:sp>
    <dsp:sp modelId="{B49B4680-C1F8-45AB-BA11-97A54C8CEDAA}">
      <dsp:nvSpPr>
        <dsp:cNvPr id="0" name=""/>
        <dsp:cNvSpPr/>
      </dsp:nvSpPr>
      <dsp:spPr>
        <a:xfrm>
          <a:off x="1764566" y="602861"/>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995924" y="1203702"/>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3. </a:t>
          </a:r>
          <a:r>
            <a:rPr lang="lv-LV" sz="2100" b="1" kern="1200" dirty="0" err="1" smtClean="0"/>
            <a:t>Review</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documents</a:t>
          </a:r>
          <a:r>
            <a:rPr lang="lv-LV" sz="2100" b="1" kern="1200" dirty="0" smtClean="0"/>
            <a:t> </a:t>
          </a:r>
          <a:r>
            <a:rPr lang="lv-LV" sz="2100" b="1" kern="1200" dirty="0" err="1" smtClean="0"/>
            <a:t>by</a:t>
          </a:r>
          <a:r>
            <a:rPr lang="lv-LV" sz="2100" b="1" kern="1200" dirty="0" smtClean="0"/>
            <a:t> </a:t>
          </a:r>
          <a:r>
            <a:rPr lang="lv-LV" sz="2100" b="1" kern="1200" dirty="0" err="1" smtClean="0"/>
            <a:t>the</a:t>
          </a:r>
          <a:r>
            <a:rPr lang="lv-LV" sz="2100" b="1" kern="1200" dirty="0" smtClean="0"/>
            <a:t> </a:t>
          </a:r>
          <a:r>
            <a:rPr lang="lv-LV" sz="2100" b="1" kern="1200" dirty="0" err="1" smtClean="0"/>
            <a:t>Agency</a:t>
          </a:r>
          <a:endParaRPr lang="en-GB" sz="2100" b="1" kern="1200" dirty="0"/>
        </a:p>
      </dsp:txBody>
      <dsp:txXfrm rot="10800000">
        <a:off x="2111603" y="1203702"/>
        <a:ext cx="7349177" cy="462716"/>
      </dsp:txXfrm>
    </dsp:sp>
    <dsp:sp modelId="{2A6AECD8-6980-4D70-9E43-D6FA5B39248C}">
      <dsp:nvSpPr>
        <dsp:cNvPr id="0" name=""/>
        <dsp:cNvSpPr/>
      </dsp:nvSpPr>
      <dsp:spPr>
        <a:xfrm>
          <a:off x="1764566" y="1203702"/>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995924" y="1804543"/>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4. </a:t>
          </a:r>
          <a:r>
            <a:rPr lang="lv-LV" sz="2100" b="1" kern="1200" dirty="0" err="1" smtClean="0"/>
            <a:t>Composing</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1804543"/>
        <a:ext cx="7349177" cy="462716"/>
      </dsp:txXfrm>
    </dsp:sp>
    <dsp:sp modelId="{F3A1AAA4-42E2-4275-80EC-A39514B3ACCC}">
      <dsp:nvSpPr>
        <dsp:cNvPr id="0" name=""/>
        <dsp:cNvSpPr/>
      </dsp:nvSpPr>
      <dsp:spPr>
        <a:xfrm>
          <a:off x="1764566" y="1804543"/>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995924" y="2405385"/>
          <a:ext cx="7464856" cy="462716"/>
        </a:xfrm>
        <a:prstGeom prst="homePlat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US" sz="2100" b="1" kern="1200" dirty="0" smtClean="0"/>
            <a:t>5. Experts work before the site visit</a:t>
          </a:r>
          <a:endParaRPr lang="en-US" sz="2100" b="1" kern="1200" dirty="0"/>
        </a:p>
      </dsp:txBody>
      <dsp:txXfrm rot="10800000">
        <a:off x="2111603" y="2405385"/>
        <a:ext cx="7349177" cy="462716"/>
      </dsp:txXfrm>
    </dsp:sp>
    <dsp:sp modelId="{2352210E-3A7E-4133-AA65-1002D88397AB}">
      <dsp:nvSpPr>
        <dsp:cNvPr id="0" name=""/>
        <dsp:cNvSpPr/>
      </dsp:nvSpPr>
      <dsp:spPr>
        <a:xfrm>
          <a:off x="1764566" y="2405385"/>
          <a:ext cx="462716" cy="462716"/>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995924" y="3006226"/>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6</a:t>
          </a:r>
          <a:r>
            <a:rPr lang="lv-LV" sz="2100" b="1" kern="1200" dirty="0" smtClean="0"/>
            <a:t>. </a:t>
          </a:r>
          <a:r>
            <a:rPr lang="lv-LV" sz="2100" b="1" kern="1200" dirty="0" err="1" smtClean="0"/>
            <a:t>Visit</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3006226"/>
        <a:ext cx="7349177" cy="462716"/>
      </dsp:txXfrm>
    </dsp:sp>
    <dsp:sp modelId="{AEDD7280-2F10-424F-A634-013CCED39359}">
      <dsp:nvSpPr>
        <dsp:cNvPr id="0" name=""/>
        <dsp:cNvSpPr/>
      </dsp:nvSpPr>
      <dsp:spPr>
        <a:xfrm>
          <a:off x="1764566" y="3006226"/>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995924" y="3607067"/>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7</a:t>
          </a:r>
          <a:r>
            <a:rPr lang="lv-LV" sz="2100" b="1" kern="1200" dirty="0" smtClean="0"/>
            <a:t>. </a:t>
          </a:r>
          <a:r>
            <a:rPr lang="lv-LV" sz="2100" b="1" kern="1200" dirty="0" err="1" smtClean="0"/>
            <a:t>Joint</a:t>
          </a:r>
          <a:r>
            <a:rPr lang="lv-LV" sz="2100" b="1" kern="1200" dirty="0" smtClean="0"/>
            <a:t> </a:t>
          </a:r>
          <a:r>
            <a:rPr lang="lv-LV" sz="2100" b="1" kern="1200" dirty="0" err="1" smtClean="0"/>
            <a:t>report</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3607067"/>
        <a:ext cx="7349177" cy="462716"/>
      </dsp:txXfrm>
    </dsp:sp>
    <dsp:sp modelId="{2F286D19-741E-4ACF-9482-1573B0E78099}">
      <dsp:nvSpPr>
        <dsp:cNvPr id="0" name=""/>
        <dsp:cNvSpPr/>
      </dsp:nvSpPr>
      <dsp:spPr>
        <a:xfrm>
          <a:off x="1764566" y="3607067"/>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995924" y="4207908"/>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8</a:t>
          </a:r>
          <a:r>
            <a:rPr lang="lv-LV" sz="2100" b="1" kern="1200" dirty="0" smtClean="0"/>
            <a:t>. </a:t>
          </a:r>
          <a:r>
            <a:rPr lang="lv-LV" sz="2100" b="1" kern="1200" dirty="0" err="1" smtClean="0"/>
            <a:t>Comments</a:t>
          </a:r>
          <a:r>
            <a:rPr lang="lv-LV" sz="2100" b="1" kern="1200" dirty="0" smtClean="0"/>
            <a:t> </a:t>
          </a:r>
          <a:r>
            <a:rPr lang="lv-LV" sz="2100" b="1" kern="1200" dirty="0" err="1" smtClean="0"/>
            <a:t>by</a:t>
          </a:r>
          <a:r>
            <a:rPr lang="lv-LV" sz="2100" b="1" kern="1200" dirty="0" smtClean="0"/>
            <a:t> HEI </a:t>
          </a:r>
          <a:r>
            <a:rPr lang="lv-LV" sz="2100" b="1" kern="1200" dirty="0" err="1" smtClean="0"/>
            <a:t>on</a:t>
          </a:r>
          <a:r>
            <a:rPr lang="lv-LV" sz="2100" b="1" kern="1200" dirty="0" smtClean="0"/>
            <a:t> </a:t>
          </a:r>
          <a:r>
            <a:rPr lang="lv-LV" sz="2100" b="1" kern="1200" dirty="0" err="1" smtClean="0"/>
            <a:t>the</a:t>
          </a:r>
          <a:r>
            <a:rPr lang="lv-LV" sz="2100" b="1" kern="1200" dirty="0" smtClean="0"/>
            <a:t> </a:t>
          </a:r>
          <a:r>
            <a:rPr lang="lv-LV" sz="2100" b="1" kern="1200" dirty="0" err="1" smtClean="0"/>
            <a:t>factual</a:t>
          </a:r>
          <a:r>
            <a:rPr lang="lv-LV" sz="2100" b="1" kern="1200" dirty="0" smtClean="0"/>
            <a:t> </a:t>
          </a:r>
          <a:r>
            <a:rPr lang="lv-LV" sz="2100" b="1" kern="1200" dirty="0" err="1" smtClean="0"/>
            <a:t>errors</a:t>
          </a:r>
          <a:endParaRPr lang="en-GB" sz="2100" b="1" kern="1200" dirty="0"/>
        </a:p>
      </dsp:txBody>
      <dsp:txXfrm rot="10800000">
        <a:off x="2111603" y="4207908"/>
        <a:ext cx="7349177" cy="462716"/>
      </dsp:txXfrm>
    </dsp:sp>
    <dsp:sp modelId="{944904E4-FCBB-4CFA-8B36-17745C31506B}">
      <dsp:nvSpPr>
        <dsp:cNvPr id="0" name=""/>
        <dsp:cNvSpPr/>
      </dsp:nvSpPr>
      <dsp:spPr>
        <a:xfrm>
          <a:off x="1764566" y="4207908"/>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995924" y="4808749"/>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9</a:t>
          </a:r>
          <a:r>
            <a:rPr lang="lv-LV" sz="2100" b="1" kern="1200" dirty="0" smtClean="0"/>
            <a:t>. </a:t>
          </a:r>
          <a:r>
            <a:rPr lang="lv-LV" sz="2100" b="1" kern="1200" dirty="0" err="1" smtClean="0"/>
            <a:t>Decision</a:t>
          </a:r>
          <a:r>
            <a:rPr lang="lv-LV" sz="2100" b="1" kern="1200" dirty="0" smtClean="0"/>
            <a:t> </a:t>
          </a:r>
          <a:r>
            <a:rPr lang="lv-LV" sz="2100" b="1" kern="1200" dirty="0" err="1" smtClean="0"/>
            <a:t>by</a:t>
          </a:r>
          <a:r>
            <a:rPr lang="lv-LV" sz="2100" b="1" kern="1200" dirty="0" smtClean="0"/>
            <a:t> </a:t>
          </a:r>
          <a:r>
            <a:rPr lang="lv-LV" sz="2100" b="1" kern="1200" dirty="0" err="1" smtClean="0"/>
            <a:t>the</a:t>
          </a:r>
          <a:r>
            <a:rPr lang="lv-LV" sz="2100" b="1" kern="1200" dirty="0" smtClean="0"/>
            <a:t> </a:t>
          </a:r>
          <a:r>
            <a:rPr lang="lv-LV" sz="2100" b="1" kern="1200" dirty="0" err="1" smtClean="0"/>
            <a:t>Committee</a:t>
          </a:r>
          <a:r>
            <a:rPr lang="lv-LV" sz="2100" b="1" kern="1200" dirty="0" smtClean="0"/>
            <a:t> (</a:t>
          </a:r>
          <a:r>
            <a:rPr lang="lv-LV" sz="2100" b="1" kern="1200" dirty="0" err="1" smtClean="0"/>
            <a:t>with</a:t>
          </a:r>
          <a:r>
            <a:rPr lang="lv-LV" sz="2100" b="1" kern="1200" dirty="0" smtClean="0"/>
            <a:t> </a:t>
          </a:r>
          <a:r>
            <a:rPr lang="lv-LV" sz="2100" b="1" kern="1200" dirty="0" err="1" smtClean="0"/>
            <a:t>the</a:t>
          </a:r>
          <a:r>
            <a:rPr lang="lv-LV" sz="2100" b="1" kern="1200" dirty="0" smtClean="0"/>
            <a:t> HEI </a:t>
          </a:r>
          <a:r>
            <a:rPr lang="lv-LV" sz="2100" b="1" kern="1200" dirty="0" err="1" smtClean="0"/>
            <a:t>present</a:t>
          </a:r>
          <a:r>
            <a:rPr lang="lv-LV" sz="2100" b="1" kern="1200" dirty="0" smtClean="0"/>
            <a:t>)</a:t>
          </a:r>
          <a:endParaRPr lang="en-GB" sz="2100" b="1" kern="1200" dirty="0"/>
        </a:p>
      </dsp:txBody>
      <dsp:txXfrm rot="10800000">
        <a:off x="2111603" y="4808749"/>
        <a:ext cx="7349177" cy="462716"/>
      </dsp:txXfrm>
    </dsp:sp>
    <dsp:sp modelId="{8AA75899-D180-4BFA-A15A-6002127271AF}">
      <dsp:nvSpPr>
        <dsp:cNvPr id="0" name=""/>
        <dsp:cNvSpPr/>
      </dsp:nvSpPr>
      <dsp:spPr>
        <a:xfrm>
          <a:off x="1764566" y="4808749"/>
          <a:ext cx="462716" cy="46271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995924" y="540959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10. </a:t>
          </a:r>
          <a:r>
            <a:rPr lang="lv-LV" sz="2100" b="1" kern="1200" dirty="0" err="1" smtClean="0"/>
            <a:t>Follow-up</a:t>
          </a:r>
          <a:r>
            <a:rPr lang="lv-LV" sz="2100" b="1" kern="1200" dirty="0" smtClean="0"/>
            <a:t> </a:t>
          </a:r>
          <a:r>
            <a:rPr lang="lv-LV" sz="2100" b="1" kern="1200" dirty="0" err="1" smtClean="0"/>
            <a:t>procedures</a:t>
          </a:r>
          <a:endParaRPr lang="en-GB" sz="2100" b="1" kern="1200" dirty="0"/>
        </a:p>
      </dsp:txBody>
      <dsp:txXfrm rot="10800000">
        <a:off x="2111603" y="5409590"/>
        <a:ext cx="7349177" cy="462716"/>
      </dsp:txXfrm>
    </dsp:sp>
    <dsp:sp modelId="{322B3B9E-3D8B-44E3-8517-85D78CF9EE8E}">
      <dsp:nvSpPr>
        <dsp:cNvPr id="0" name=""/>
        <dsp:cNvSpPr/>
      </dsp:nvSpPr>
      <dsp:spPr>
        <a:xfrm>
          <a:off x="1764566" y="5409590"/>
          <a:ext cx="462716" cy="462716"/>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4008D-E8CD-48F1-B19F-E0D80471CE60}">
      <dsp:nvSpPr>
        <dsp:cNvPr id="0" name=""/>
        <dsp:cNvSpPr/>
      </dsp:nvSpPr>
      <dsp:spPr>
        <a:xfrm rot="16200000">
          <a:off x="490227" y="-347429"/>
          <a:ext cx="5294307" cy="6138335"/>
        </a:xfrm>
        <a:prstGeom prst="rightArrow">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dsp:style>
    </dsp:sp>
    <dsp:sp modelId="{79AC8968-2753-463E-A07F-ABBC9AED14EE}">
      <dsp:nvSpPr>
        <dsp:cNvPr id="0" name=""/>
        <dsp:cNvSpPr/>
      </dsp:nvSpPr>
      <dsp:spPr>
        <a:xfrm>
          <a:off x="1083842" y="4351944"/>
          <a:ext cx="2492398" cy="1587005"/>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err="1" smtClean="0">
              <a:solidFill>
                <a:schemeClr val="tx1"/>
              </a:solidFill>
            </a:rPr>
            <a:t>Self-evaluation</a:t>
          </a:r>
          <a:r>
            <a:rPr lang="lv-LV" sz="2400" b="1" kern="1200" dirty="0" smtClean="0">
              <a:solidFill>
                <a:schemeClr val="tx1"/>
              </a:solidFill>
            </a:rPr>
            <a:t> </a:t>
          </a:r>
          <a:r>
            <a:rPr lang="lv-LV" sz="2400" b="1" kern="1200" dirty="0" err="1" smtClean="0">
              <a:solidFill>
                <a:schemeClr val="tx1"/>
              </a:solidFill>
            </a:rPr>
            <a:t>report</a:t>
          </a:r>
          <a:endParaRPr lang="lv-LV" sz="2400" b="1" kern="1200" dirty="0">
            <a:solidFill>
              <a:schemeClr val="tx1"/>
            </a:solidFill>
          </a:endParaRPr>
        </a:p>
      </dsp:txBody>
      <dsp:txXfrm>
        <a:off x="1161313" y="4429415"/>
        <a:ext cx="2337456" cy="1432063"/>
      </dsp:txXfrm>
    </dsp:sp>
    <dsp:sp modelId="{7182C94D-AA84-40B5-8795-E7E69FC5E5E9}">
      <dsp:nvSpPr>
        <dsp:cNvPr id="0" name=""/>
        <dsp:cNvSpPr/>
      </dsp:nvSpPr>
      <dsp:spPr>
        <a:xfrm>
          <a:off x="1496404" y="2439595"/>
          <a:ext cx="1885253" cy="1747362"/>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err="1" smtClean="0">
              <a:solidFill>
                <a:schemeClr val="tx1"/>
              </a:solidFill>
            </a:rPr>
            <a:t>Assessment</a:t>
          </a:r>
          <a:r>
            <a:rPr lang="lv-LV" sz="2400" b="1" kern="1200" dirty="0" smtClean="0">
              <a:solidFill>
                <a:schemeClr val="tx1"/>
              </a:solidFill>
            </a:rPr>
            <a:t> </a:t>
          </a:r>
          <a:r>
            <a:rPr lang="lv-LV" sz="2400" b="1" kern="1200" dirty="0" err="1" smtClean="0">
              <a:solidFill>
                <a:schemeClr val="tx1"/>
              </a:solidFill>
            </a:rPr>
            <a:t>criteria</a:t>
          </a:r>
          <a:endParaRPr lang="lv-LV" sz="2400" b="1" kern="1200" dirty="0">
            <a:solidFill>
              <a:schemeClr val="tx1"/>
            </a:solidFill>
          </a:endParaRPr>
        </a:p>
      </dsp:txBody>
      <dsp:txXfrm>
        <a:off x="1581703" y="2524894"/>
        <a:ext cx="1714655" cy="1576764"/>
      </dsp:txXfrm>
    </dsp:sp>
    <dsp:sp modelId="{D8CE4CBE-8911-46A3-ADF1-96C808FAC082}">
      <dsp:nvSpPr>
        <dsp:cNvPr id="0" name=""/>
        <dsp:cNvSpPr/>
      </dsp:nvSpPr>
      <dsp:spPr>
        <a:xfrm>
          <a:off x="1670248" y="698260"/>
          <a:ext cx="1702545" cy="1632183"/>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lv-LV" sz="2400" b="1" kern="1200" dirty="0" err="1" smtClean="0">
              <a:solidFill>
                <a:schemeClr val="tx1"/>
              </a:solidFill>
            </a:rPr>
            <a:t>Experts</a:t>
          </a:r>
          <a:r>
            <a:rPr lang="lv-LV" sz="2400" b="1" kern="1200" dirty="0" smtClean="0">
              <a:solidFill>
                <a:schemeClr val="tx1"/>
              </a:solidFill>
            </a:rPr>
            <a:t> </a:t>
          </a:r>
          <a:r>
            <a:rPr lang="lv-LV" sz="2400" b="1" kern="1200" dirty="0" err="1" smtClean="0">
              <a:solidFill>
                <a:schemeClr val="tx1"/>
              </a:solidFill>
            </a:rPr>
            <a:t>report</a:t>
          </a:r>
          <a:endParaRPr lang="lv-LV" sz="2400" b="1" kern="1200" dirty="0">
            <a:solidFill>
              <a:schemeClr val="tx1"/>
            </a:solidFill>
          </a:endParaRPr>
        </a:p>
      </dsp:txBody>
      <dsp:txXfrm>
        <a:off x="1749925" y="777937"/>
        <a:ext cx="1543191" cy="1472829"/>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8A739-7757-41B4-BA0D-BB618E957BC2}" type="datetimeFigureOut">
              <a:rPr lang="en-GB" smtClean="0"/>
              <a:t>10/09/2019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40411-5B31-436E-BDE0-52461E457E26}" type="slidenum">
              <a:rPr lang="en-GB" smtClean="0"/>
              <a:t>‹#›</a:t>
            </a:fld>
            <a:endParaRPr lang="en-GB"/>
          </a:p>
        </p:txBody>
      </p:sp>
    </p:spTree>
    <p:extLst>
      <p:ext uri="{BB962C8B-B14F-4D97-AF65-F5344CB8AC3E}">
        <p14:creationId xmlns:p14="http://schemas.microsoft.com/office/powerpoint/2010/main" val="273180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t>18</a:t>
            </a:fld>
            <a:endParaRPr lang="lv-LV"/>
          </a:p>
        </p:txBody>
      </p:sp>
    </p:spTree>
    <p:extLst>
      <p:ext uri="{BB962C8B-B14F-4D97-AF65-F5344CB8AC3E}">
        <p14:creationId xmlns:p14="http://schemas.microsoft.com/office/powerpoint/2010/main" val="935600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A40411-5B31-436E-BDE0-52461E457E26}" type="slidenum">
              <a:rPr lang="en-GB" smtClean="0"/>
              <a:t>23</a:t>
            </a:fld>
            <a:endParaRPr lang="en-GB"/>
          </a:p>
        </p:txBody>
      </p:sp>
    </p:spTree>
    <p:extLst>
      <p:ext uri="{BB962C8B-B14F-4D97-AF65-F5344CB8AC3E}">
        <p14:creationId xmlns:p14="http://schemas.microsoft.com/office/powerpoint/2010/main" val="2740834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3238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7420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39767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02501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86A7B-CF82-4D89-BA3F-4FB7239CB30F}"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739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D86A7B-CF82-4D89-BA3F-4FB7239CB30F}"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8233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D86A7B-CF82-4D89-BA3F-4FB7239CB30F}" type="datetimeFigureOut">
              <a:rPr lang="en-GB" smtClean="0"/>
              <a:t>10/09/2019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3674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D86A7B-CF82-4D89-BA3F-4FB7239CB30F}"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91488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86A7B-CF82-4D89-BA3F-4FB7239CB30F}" type="datetimeFigureOut">
              <a:rPr lang="en-GB" smtClean="0"/>
              <a:t>10/09/2019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129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19804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9305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86A7B-CF82-4D89-BA3F-4FB7239CB30F}" type="datetimeFigureOut">
              <a:rPr lang="en-GB" smtClean="0"/>
              <a:t>10/09/2019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1B04-842B-4E9A-9C60-892B95786513}" type="slidenum">
              <a:rPr lang="en-GB" smtClean="0"/>
              <a:t>‹#›</a:t>
            </a:fld>
            <a:endParaRPr lang="en-GB"/>
          </a:p>
        </p:txBody>
      </p:sp>
    </p:spTree>
    <p:extLst>
      <p:ext uri="{BB962C8B-B14F-4D97-AF65-F5344CB8AC3E}">
        <p14:creationId xmlns:p14="http://schemas.microsoft.com/office/powerpoint/2010/main" val="426795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943" y="1971485"/>
            <a:ext cx="11303319" cy="908193"/>
          </a:xfrm>
        </p:spPr>
        <p:txBody>
          <a:bodyPr>
            <a:noAutofit/>
          </a:bodyPr>
          <a:lstStyle/>
          <a:p>
            <a:r>
              <a:rPr lang="en-US" sz="4400" dirty="0" smtClean="0"/>
              <a:t>Training of External Reviewers</a:t>
            </a:r>
            <a:endParaRPr lang="en-US" sz="4400" b="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2764220" y="5698361"/>
            <a:ext cx="8828690" cy="987553"/>
          </a:xfrm>
        </p:spPr>
        <p:txBody>
          <a:bodyPr>
            <a:normAutofit/>
          </a:bodyPr>
          <a:lstStyle/>
          <a:p>
            <a:pPr lvl="1" algn="r"/>
            <a:endParaRPr lang="lv-LV" sz="1050" dirty="0">
              <a:solidFill>
                <a:schemeClr val="bg1">
                  <a:lumMod val="50000"/>
                </a:schemeClr>
              </a:solidFill>
            </a:endParaRPr>
          </a:p>
          <a:p>
            <a:pPr lvl="1" algn="r"/>
            <a:r>
              <a:rPr lang="en-GB" dirty="0">
                <a:solidFill>
                  <a:schemeClr val="bg1">
                    <a:lumMod val="50000"/>
                  </a:schemeClr>
                </a:solidFill>
              </a:rPr>
              <a:t>Twinning project “Support to strengthening the higher education system in Azerbaijan” (No AZ/14/ENI/OT/01/17 (AZ/49))</a:t>
            </a:r>
          </a:p>
        </p:txBody>
      </p:sp>
      <p:sp>
        <p:nvSpPr>
          <p:cNvPr id="4" name="Rectangle 3"/>
          <p:cNvSpPr/>
          <p:nvPr/>
        </p:nvSpPr>
        <p:spPr>
          <a:xfrm>
            <a:off x="280046" y="5918992"/>
            <a:ext cx="2132339" cy="461665"/>
          </a:xfrm>
          <a:prstGeom prst="rect">
            <a:avLst/>
          </a:prstGeom>
        </p:spPr>
        <p:txBody>
          <a:bodyPr wrap="square">
            <a:spAutoFit/>
          </a:bodyPr>
          <a:lstStyle/>
          <a:p>
            <a:pPr algn="ctr"/>
            <a:r>
              <a:rPr lang="en-US" sz="1200" dirty="0"/>
              <a:t>This project is funded by </a:t>
            </a:r>
            <a:endParaRPr lang="et-EE" sz="1200" dirty="0"/>
          </a:p>
          <a:p>
            <a:pPr algn="ctr"/>
            <a:r>
              <a:rPr lang="en-US" sz="1200" dirty="0"/>
              <a:t>the European Union</a:t>
            </a:r>
            <a:endParaRPr lang="et-EE" sz="1200" dirty="0"/>
          </a:p>
        </p:txBody>
      </p:sp>
      <p:pic>
        <p:nvPicPr>
          <p:cNvPr id="5"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43" y="4988460"/>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7511" y="579343"/>
            <a:ext cx="1115187" cy="666686"/>
          </a:xfrm>
          <a:prstGeom prst="rect">
            <a:avLst/>
          </a:prstGeom>
        </p:spPr>
      </p:pic>
      <p:pic>
        <p:nvPicPr>
          <p:cNvPr id="8" name="Image 248" descr="http://www.drapeauxdespays.fr/data/flags/ultra/fr.png">
            <a:extLst>
              <a:ext uri="{FF2B5EF4-FFF2-40B4-BE49-F238E27FC236}">
                <a16:creationId xmlns:a16="http://schemas.microsoft.com/office/drawing/2014/main" id="{A35C36DF-FAA6-4552-A0CD-B726DCA54B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5251" y="576898"/>
            <a:ext cx="1129665" cy="661606"/>
          </a:xfrm>
          <a:prstGeom prst="rect">
            <a:avLst/>
          </a:prstGeom>
          <a:noFill/>
          <a:ln>
            <a:noFill/>
          </a:ln>
          <a:extLst/>
        </p:spPr>
      </p:pic>
      <p:pic>
        <p:nvPicPr>
          <p:cNvPr id="9" name="Picture 8">
            <a:extLst>
              <a:ext uri="{FF2B5EF4-FFF2-40B4-BE49-F238E27FC236}">
                <a16:creationId xmlns:a16="http://schemas.microsoft.com/office/drawing/2014/main" id="{D2162F2B-3F66-40D4-9FF8-3B23292B2D69}"/>
              </a:ext>
            </a:extLst>
          </p:cNvPr>
          <p:cNvPicPr/>
          <p:nvPr/>
        </p:nvPicPr>
        <p:blipFill>
          <a:blip r:embed="rId5" cstate="print">
            <a:extLst>
              <a:ext uri="{28A0092B-C50C-407E-A947-70E740481C1C}">
                <a14:useLocalDpi xmlns:a14="http://schemas.microsoft.com/office/drawing/2010/main" val="0"/>
              </a:ext>
            </a:extLst>
          </a:blip>
          <a:srcRect r="79219"/>
          <a:stretch>
            <a:fillRect/>
          </a:stretch>
        </p:blipFill>
        <p:spPr bwMode="auto">
          <a:xfrm>
            <a:off x="4614862" y="576898"/>
            <a:ext cx="1048321" cy="666686"/>
          </a:xfrm>
          <a:prstGeom prst="rect">
            <a:avLst/>
          </a:prstGeom>
          <a:noFill/>
          <a:ln>
            <a:noFill/>
          </a:ln>
          <a:extLst/>
        </p:spPr>
      </p:pic>
      <p:sp>
        <p:nvSpPr>
          <p:cNvPr id="11" name="Rectangle 10"/>
          <p:cNvSpPr/>
          <p:nvPr/>
        </p:nvSpPr>
        <p:spPr>
          <a:xfrm>
            <a:off x="5086502" y="5329029"/>
            <a:ext cx="2026196" cy="369332"/>
          </a:xfrm>
          <a:prstGeom prst="rect">
            <a:avLst/>
          </a:prstGeom>
        </p:spPr>
        <p:txBody>
          <a:bodyPr wrap="none">
            <a:spAutoFit/>
          </a:bodyPr>
          <a:lstStyle/>
          <a:p>
            <a:pPr algn="ctr"/>
            <a:r>
              <a:rPr lang="lv-LV" dirty="0" smtClean="0"/>
              <a:t>10 </a:t>
            </a:r>
            <a:r>
              <a:rPr lang="lv-LV" dirty="0" err="1" smtClean="0"/>
              <a:t>September</a:t>
            </a:r>
            <a:r>
              <a:rPr lang="lv-LV" dirty="0" smtClean="0"/>
              <a:t> </a:t>
            </a:r>
            <a:r>
              <a:rPr lang="en-GB" dirty="0"/>
              <a:t>201</a:t>
            </a:r>
            <a:r>
              <a:rPr lang="lv-LV" dirty="0"/>
              <a:t>9</a:t>
            </a:r>
            <a:endParaRPr lang="en-GB" dirty="0"/>
          </a:p>
        </p:txBody>
      </p:sp>
      <p:pic>
        <p:nvPicPr>
          <p:cNvPr id="13" name="Graphic 12">
            <a:extLst>
              <a:ext uri="{FF2B5EF4-FFF2-40B4-BE49-F238E27FC236}">
                <a16:creationId xmlns:a16="http://schemas.microsoft.com/office/drawing/2014/main" id="{346742A6-EF3E-455A-8357-7B1210C48F80}"/>
              </a:ext>
            </a:extLst>
          </p:cNvPr>
          <p:cNvPicPr>
            <a:picLocks noChangeAspect="1"/>
          </p:cNvPicPr>
          <p:nvPr/>
        </p:nvPicPr>
        <p:blipFill>
          <a:blip r:embed="rId6">
            <a:extLst>
              <a:ext uri="{96DAC541-7B7A-43D3-8B79-37D633B846F1}">
                <asvg:svgBlip xmlns:asvg="http://schemas.microsoft.com/office/drawing/2016/SVG/main" xmlns="" r:embed="rId8"/>
              </a:ext>
            </a:extLst>
          </a:blip>
          <a:stretch>
            <a:fillRect/>
          </a:stretch>
        </p:blipFill>
        <p:spPr>
          <a:xfrm>
            <a:off x="7447026" y="559557"/>
            <a:ext cx="1392573" cy="696287"/>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1566396485"/>
              </p:ext>
            </p:extLst>
          </p:nvPr>
        </p:nvGraphicFramePr>
        <p:xfrm>
          <a:off x="2146478" y="3804975"/>
          <a:ext cx="10045522" cy="1188720"/>
        </p:xfrm>
        <a:graphic>
          <a:graphicData uri="http://schemas.openxmlformats.org/drawingml/2006/table">
            <a:tbl>
              <a:tblPr firstRow="1" bandRow="1">
                <a:tableStyleId>{5C22544A-7EE6-4342-B048-85BDC9FD1C3A}</a:tableStyleId>
              </a:tblPr>
              <a:tblGrid>
                <a:gridCol w="6117467">
                  <a:extLst>
                    <a:ext uri="{9D8B030D-6E8A-4147-A177-3AD203B41FA5}">
                      <a16:colId xmlns:a16="http://schemas.microsoft.com/office/drawing/2014/main" val="20000"/>
                    </a:ext>
                  </a:extLst>
                </a:gridCol>
                <a:gridCol w="3928055">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Rasa </a:t>
                      </a:r>
                      <a:r>
                        <a:rPr lang="lv-LV" b="0" dirty="0" err="1" smtClean="0">
                          <a:solidFill>
                            <a:schemeClr val="tx1"/>
                          </a:solidFill>
                        </a:rPr>
                        <a:t>Penkauskiene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chemeClr val="tx1"/>
                          </a:solidFill>
                        </a:rPr>
                        <a:t>C</a:t>
                      </a:r>
                      <a:r>
                        <a:rPr lang="lv-LV" b="0" dirty="0" err="1" smtClean="0">
                          <a:solidFill>
                            <a:schemeClr val="tx1"/>
                          </a:solidFill>
                        </a:rPr>
                        <a:t>entre</a:t>
                      </a:r>
                      <a:r>
                        <a:rPr lang="lv-LV" b="0" dirty="0" smtClean="0">
                          <a:solidFill>
                            <a:schemeClr val="tx1"/>
                          </a:solidFill>
                        </a:rPr>
                        <a:t> </a:t>
                      </a:r>
                      <a:r>
                        <a:rPr lang="lv-LV" b="0" dirty="0" err="1" smtClean="0">
                          <a:solidFill>
                            <a:schemeClr val="tx1"/>
                          </a:solidFill>
                        </a:rPr>
                        <a:t>for</a:t>
                      </a:r>
                      <a:r>
                        <a:rPr lang="lv-LV" b="0" dirty="0" smtClean="0">
                          <a:solidFill>
                            <a:schemeClr val="tx1"/>
                          </a:solidFill>
                        </a:rPr>
                        <a:t> </a:t>
                      </a:r>
                      <a:r>
                        <a:rPr lang="lv-LV" b="0" dirty="0" err="1" smtClean="0">
                          <a:solidFill>
                            <a:schemeClr val="tx1"/>
                          </a:solidFill>
                        </a:rPr>
                        <a:t>Quality</a:t>
                      </a:r>
                      <a:r>
                        <a:rPr lang="lv-LV" b="0" dirty="0" smtClean="0">
                          <a:solidFill>
                            <a:schemeClr val="tx1"/>
                          </a:solidFill>
                        </a:rPr>
                        <a:t> </a:t>
                      </a:r>
                      <a:r>
                        <a:rPr lang="lv-LV" b="0" dirty="0" err="1" smtClean="0">
                          <a:solidFill>
                            <a:schemeClr val="tx1"/>
                          </a:solidFill>
                        </a:rPr>
                        <a:t>Assessment</a:t>
                      </a:r>
                      <a:r>
                        <a:rPr lang="lv-LV" b="0" dirty="0" smtClean="0">
                          <a:solidFill>
                            <a:schemeClr val="tx1"/>
                          </a:solidFill>
                        </a:rPr>
                        <a:t> </a:t>
                      </a:r>
                      <a:r>
                        <a:rPr lang="lv-LV" b="0" dirty="0" err="1" smtClean="0">
                          <a:solidFill>
                            <a:schemeClr val="tx1"/>
                          </a:solidFill>
                        </a:rPr>
                        <a:t>in</a:t>
                      </a:r>
                      <a:r>
                        <a:rPr lang="lv-LV" b="0" dirty="0" smtClean="0">
                          <a:solidFill>
                            <a:schemeClr val="tx1"/>
                          </a:solidFill>
                        </a:rPr>
                        <a:t> </a:t>
                      </a:r>
                      <a:r>
                        <a:rPr lang="lv-LV" b="0" dirty="0" err="1" smtClean="0">
                          <a:solidFill>
                            <a:schemeClr val="tx1"/>
                          </a:solidFill>
                        </a:rPr>
                        <a:t>Higher</a:t>
                      </a:r>
                      <a:r>
                        <a:rPr lang="lv-LV" b="0" dirty="0" smtClean="0">
                          <a:solidFill>
                            <a:schemeClr val="tx1"/>
                          </a:solidFill>
                        </a:rPr>
                        <a:t> </a:t>
                      </a:r>
                      <a:r>
                        <a:rPr lang="lv-LV" b="0" dirty="0" err="1" smtClean="0">
                          <a:solidFill>
                            <a:schemeClr val="tx1"/>
                          </a:solidFill>
                        </a:rPr>
                        <a:t>Education</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Lithuania</a:t>
                      </a:r>
                      <a:endParaRPr lang="en-GB" b="0" dirty="0" smtClean="0">
                        <a:solidFill>
                          <a:schemeClr val="tx1"/>
                        </a:solidFill>
                      </a:endParaRPr>
                    </a:p>
                    <a:p>
                      <a:endParaRPr lang="en-GB"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Jolanta </a:t>
                      </a:r>
                      <a:r>
                        <a:rPr lang="lv-LV" b="0" dirty="0" err="1" smtClean="0">
                          <a:solidFill>
                            <a:schemeClr val="tx1"/>
                          </a:solidFill>
                        </a:rPr>
                        <a:t>Silka</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Academic</a:t>
                      </a:r>
                      <a:r>
                        <a:rPr lang="lv-LV" b="0" dirty="0" smtClean="0">
                          <a:solidFill>
                            <a:schemeClr val="tx1"/>
                          </a:solidFill>
                        </a:rPr>
                        <a:t> </a:t>
                      </a:r>
                      <a:r>
                        <a:rPr lang="lv-LV" b="0" dirty="0" err="1" smtClean="0">
                          <a:solidFill>
                            <a:schemeClr val="tx1"/>
                          </a:solidFill>
                        </a:rPr>
                        <a:t>Information</a:t>
                      </a:r>
                      <a:r>
                        <a:rPr lang="lv-LV" b="0" dirty="0" smtClean="0">
                          <a:solidFill>
                            <a:schemeClr val="tx1"/>
                          </a:solidFill>
                        </a:rPr>
                        <a:t> </a:t>
                      </a:r>
                      <a:r>
                        <a:rPr lang="lv-LV" b="0" dirty="0" err="1" smtClean="0">
                          <a:solidFill>
                            <a:schemeClr val="tx1"/>
                          </a:solidFill>
                        </a:rPr>
                        <a:t>Centre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Latvia</a:t>
                      </a:r>
                      <a:endParaRPr lang="lv-LV" b="0" dirty="0" smtClean="0">
                        <a:solidFill>
                          <a:schemeClr val="tx1"/>
                        </a:solidFill>
                      </a:endParaRPr>
                    </a:p>
                    <a:p>
                      <a:endParaRPr lang="en-GB" b="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27819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European Standards and Guidelines (ESG)</a:t>
            </a:r>
            <a:br>
              <a:rPr lang="en-GB" dirty="0" smtClean="0"/>
            </a:br>
            <a:endParaRPr lang="en-GB" dirty="0"/>
          </a:p>
        </p:txBody>
      </p:sp>
      <p:sp>
        <p:nvSpPr>
          <p:cNvPr id="3" name="Content Placeholder 2"/>
          <p:cNvSpPr>
            <a:spLocks noGrp="1"/>
          </p:cNvSpPr>
          <p:nvPr>
            <p:ph idx="1"/>
          </p:nvPr>
        </p:nvSpPr>
        <p:spPr>
          <a:xfrm>
            <a:off x="838200" y="1064524"/>
            <a:ext cx="10515600" cy="5581935"/>
          </a:xfrm>
        </p:spPr>
        <p:txBody>
          <a:bodyPr>
            <a:normAutofit/>
          </a:bodyPr>
          <a:lstStyle/>
          <a:p>
            <a:pPr marL="0" indent="0">
              <a:buNone/>
            </a:pPr>
            <a:endParaRPr lang="en-GB" dirty="0"/>
          </a:p>
          <a:p>
            <a:pPr marL="0" indent="0">
              <a:buNone/>
            </a:pPr>
            <a:endParaRPr lang="en-GB" dirty="0"/>
          </a:p>
        </p:txBody>
      </p:sp>
      <p:graphicFrame>
        <p:nvGraphicFramePr>
          <p:cNvPr id="13" name="Diagram 12"/>
          <p:cNvGraphicFramePr/>
          <p:nvPr>
            <p:extLst>
              <p:ext uri="{D42A27DB-BD31-4B8C-83A1-F6EECF244321}">
                <p14:modId xmlns:p14="http://schemas.microsoft.com/office/powerpoint/2010/main" val="1445133335"/>
              </p:ext>
            </p:extLst>
          </p:nvPr>
        </p:nvGraphicFramePr>
        <p:xfrm>
          <a:off x="1023581" y="1351128"/>
          <a:ext cx="9785445" cy="4599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67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6292"/>
          </a:xfrm>
        </p:spPr>
        <p:txBody>
          <a:bodyPr>
            <a:normAutofit fontScale="90000"/>
          </a:bodyPr>
          <a:lstStyle/>
          <a:p>
            <a:r>
              <a:rPr lang="lv-LV" dirty="0" err="1" smtClean="0"/>
              <a:t>Example</a:t>
            </a:r>
            <a:r>
              <a:rPr lang="lv-LV" dirty="0" smtClean="0"/>
              <a:t> – </a:t>
            </a:r>
            <a:r>
              <a:rPr lang="lv-LV" dirty="0" err="1" smtClean="0"/>
              <a:t>how</a:t>
            </a:r>
            <a:r>
              <a:rPr lang="lv-LV" dirty="0" smtClean="0"/>
              <a:t> </a:t>
            </a:r>
            <a:r>
              <a:rPr lang="lv-LV" dirty="0" err="1" smtClean="0"/>
              <a:t>the</a:t>
            </a:r>
            <a:r>
              <a:rPr lang="lv-LV" dirty="0" smtClean="0"/>
              <a:t> </a:t>
            </a:r>
            <a:r>
              <a:rPr lang="lv-LV" dirty="0" err="1" smtClean="0"/>
              <a:t>standards</a:t>
            </a:r>
            <a:r>
              <a:rPr lang="lv-LV" dirty="0" smtClean="0"/>
              <a:t> </a:t>
            </a:r>
            <a:r>
              <a:rPr lang="lv-LV" dirty="0" err="1" smtClean="0"/>
              <a:t>of</a:t>
            </a:r>
            <a:r>
              <a:rPr lang="lv-LV" dirty="0" smtClean="0"/>
              <a:t> </a:t>
            </a:r>
            <a:r>
              <a:rPr lang="lv-LV" dirty="0" err="1" smtClean="0"/>
              <a:t>the</a:t>
            </a:r>
            <a:r>
              <a:rPr lang="lv-LV" dirty="0" smtClean="0"/>
              <a:t> ESG </a:t>
            </a:r>
            <a:r>
              <a:rPr lang="lv-LV" dirty="0" err="1" smtClean="0"/>
              <a:t>are</a:t>
            </a:r>
            <a:r>
              <a:rPr lang="lv-LV" dirty="0" smtClean="0"/>
              <a:t> </a:t>
            </a:r>
            <a:r>
              <a:rPr lang="lv-LV" dirty="0" err="1" smtClean="0"/>
              <a:t>taken</a:t>
            </a:r>
            <a:r>
              <a:rPr lang="lv-LV" dirty="0" smtClean="0"/>
              <a:t> </a:t>
            </a:r>
            <a:r>
              <a:rPr lang="lv-LV" dirty="0" err="1" smtClean="0"/>
              <a:t>into</a:t>
            </a:r>
            <a:r>
              <a:rPr lang="lv-LV" dirty="0" smtClean="0"/>
              <a:t> </a:t>
            </a:r>
            <a:r>
              <a:rPr lang="lv-LV" dirty="0" err="1" smtClean="0"/>
              <a:t>account</a:t>
            </a:r>
            <a:r>
              <a:rPr lang="lv-LV" dirty="0" smtClean="0"/>
              <a:t> </a:t>
            </a:r>
            <a:r>
              <a:rPr lang="lv-LV" dirty="0" err="1" smtClean="0"/>
              <a:t>in</a:t>
            </a:r>
            <a:r>
              <a:rPr lang="lv-LV" dirty="0" smtClean="0"/>
              <a:t> </a:t>
            </a:r>
            <a:r>
              <a:rPr lang="lv-LV" dirty="0" err="1" smtClean="0"/>
              <a:t>assessment</a:t>
            </a:r>
            <a:r>
              <a:rPr lang="lv-LV" dirty="0" smtClean="0"/>
              <a:t> </a:t>
            </a:r>
            <a:r>
              <a:rPr lang="lv-LV" dirty="0" err="1" smtClean="0"/>
              <a:t>methodologies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6213175"/>
              </p:ext>
            </p:extLst>
          </p:nvPr>
        </p:nvGraphicFramePr>
        <p:xfrm>
          <a:off x="838200" y="1645920"/>
          <a:ext cx="10515600" cy="4920067"/>
        </p:xfrm>
        <a:graphic>
          <a:graphicData uri="http://schemas.openxmlformats.org/drawingml/2006/table">
            <a:tbl>
              <a:tblPr firstRow="1" bandRow="1">
                <a:tableStyleId>{5C22544A-7EE6-4342-B048-85BDC9FD1C3A}</a:tableStyleId>
              </a:tblPr>
              <a:tblGrid>
                <a:gridCol w="5588726">
                  <a:extLst>
                    <a:ext uri="{9D8B030D-6E8A-4147-A177-3AD203B41FA5}">
                      <a16:colId xmlns:a16="http://schemas.microsoft.com/office/drawing/2014/main" val="20000"/>
                    </a:ext>
                  </a:extLst>
                </a:gridCol>
                <a:gridCol w="4926874">
                  <a:extLst>
                    <a:ext uri="{9D8B030D-6E8A-4147-A177-3AD203B41FA5}">
                      <a16:colId xmlns:a16="http://schemas.microsoft.com/office/drawing/2014/main" val="20001"/>
                    </a:ext>
                  </a:extLst>
                </a:gridCol>
              </a:tblGrid>
              <a:tr h="605522">
                <a:tc>
                  <a:txBody>
                    <a:bodyPr/>
                    <a:lstStyle/>
                    <a:p>
                      <a:r>
                        <a:rPr lang="lv-LV" dirty="0" smtClean="0"/>
                        <a:t>ESG 2015</a:t>
                      </a:r>
                      <a:endParaRPr lang="en-GB" dirty="0"/>
                    </a:p>
                  </a:txBody>
                  <a:tcPr/>
                </a:tc>
                <a:tc>
                  <a:txBody>
                    <a:bodyPr/>
                    <a:lstStyle/>
                    <a:p>
                      <a:r>
                        <a:rPr lang="lv-LV" dirty="0" err="1" smtClean="0"/>
                        <a:t>Study</a:t>
                      </a:r>
                      <a:r>
                        <a:rPr lang="lv-LV" dirty="0" smtClean="0"/>
                        <a:t> </a:t>
                      </a:r>
                      <a:r>
                        <a:rPr lang="lv-LV" dirty="0" err="1" smtClean="0"/>
                        <a:t>programme</a:t>
                      </a:r>
                      <a:r>
                        <a:rPr lang="lv-LV" dirty="0" smtClean="0"/>
                        <a:t> </a:t>
                      </a:r>
                      <a:r>
                        <a:rPr lang="lv-LV" dirty="0" err="1" smtClean="0"/>
                        <a:t>evaluation</a:t>
                      </a:r>
                      <a:r>
                        <a:rPr lang="lv-LV" dirty="0" smtClean="0"/>
                        <a:t> </a:t>
                      </a:r>
                      <a:r>
                        <a:rPr lang="lv-LV" dirty="0" err="1" smtClean="0"/>
                        <a:t>methodology</a:t>
                      </a:r>
                      <a:r>
                        <a:rPr lang="lv-LV" dirty="0" smtClean="0"/>
                        <a:t> </a:t>
                      </a:r>
                      <a:r>
                        <a:rPr lang="lv-LV" dirty="0" err="1" smtClean="0"/>
                        <a:t>in</a:t>
                      </a:r>
                      <a:r>
                        <a:rPr lang="lv-LV" dirty="0" smtClean="0"/>
                        <a:t> </a:t>
                      </a:r>
                      <a:r>
                        <a:rPr lang="lv-LV" dirty="0" err="1" smtClean="0"/>
                        <a:t>Azerbaijan</a:t>
                      </a:r>
                      <a:endParaRPr lang="en-GB" dirty="0"/>
                    </a:p>
                  </a:txBody>
                  <a:tcPr/>
                </a:tc>
                <a:extLst>
                  <a:ext uri="{0D108BD9-81ED-4DB2-BD59-A6C34878D82A}">
                    <a16:rowId xmlns:a16="http://schemas.microsoft.com/office/drawing/2014/main" val="10000"/>
                  </a:ext>
                </a:extLst>
              </a:tr>
              <a:tr h="4279987">
                <a:tc>
                  <a:txBody>
                    <a:bodyPr/>
                    <a:lstStyle/>
                    <a:p>
                      <a:pPr algn="just"/>
                      <a:r>
                        <a:rPr lang="en-GB" sz="1400" b="1" dirty="0" smtClean="0"/>
                        <a:t>1.5 Teaching staff </a:t>
                      </a:r>
                      <a:endParaRPr lang="lv-LV" sz="1400" b="1" dirty="0" smtClean="0"/>
                    </a:p>
                    <a:p>
                      <a:pPr algn="just"/>
                      <a:r>
                        <a:rPr lang="en-GB" sz="1400" b="1" dirty="0" smtClean="0"/>
                        <a:t>Standard: Institutions should assure themselves of the competence of their teachers. They should apply fair and transparent processes for the recruitment and development of the staff.</a:t>
                      </a:r>
                      <a:endParaRPr lang="lv-LV" sz="1400" b="1" dirty="0" smtClean="0"/>
                    </a:p>
                    <a:p>
                      <a:pPr algn="just"/>
                      <a:endParaRPr lang="lv-LV" sz="1400" dirty="0" smtClean="0"/>
                    </a:p>
                    <a:p>
                      <a:pPr algn="just"/>
                      <a:r>
                        <a:rPr lang="en-GB" sz="1400" b="1" dirty="0" smtClean="0"/>
                        <a:t>Guidelines: </a:t>
                      </a:r>
                      <a:r>
                        <a:rPr lang="en-GB" sz="1400" dirty="0" smtClean="0"/>
                        <a:t>The teacher’s role is essential in creating a high quality student experience and enabling the acquisition of knowledge, competences and skills. The diversifying student population and stronger focus on learning outcomes require student-centred learning and teaching and the role of the teacher is, therefore, also changing (cf. Standard 1.3). Higher education </a:t>
                      </a:r>
                      <a:r>
                        <a:rPr lang="en-GB" sz="1400" b="1" dirty="0" smtClean="0"/>
                        <a:t>institutions have primary responsibility for the quality of their staff and for providing them with a supportive environment</a:t>
                      </a:r>
                      <a:r>
                        <a:rPr lang="en-GB" sz="1400" dirty="0" smtClean="0"/>
                        <a:t> that allows them to carry out their work effectively. Such an environment - sets up and follows </a:t>
                      </a:r>
                      <a:r>
                        <a:rPr lang="en-GB" sz="1400" b="1" dirty="0" smtClean="0"/>
                        <a:t>clear, transparent and fair processes for staff recruitment and conditions </a:t>
                      </a:r>
                      <a:r>
                        <a:rPr lang="en-GB" sz="1400" dirty="0" smtClean="0"/>
                        <a:t>of employment that recognise the importance of teaching; - offers opportunities for and promotes the professional development of teaching staff; - encourages scholarly activity to strengthen the link between education and research; - encourages innovation in teaching methods and the use of new technologies.</a:t>
                      </a:r>
                      <a:endParaRPr lang="en-GB" sz="1400" dirty="0"/>
                    </a:p>
                  </a:txBody>
                  <a:tcPr/>
                </a:tc>
                <a:tc>
                  <a:txBody>
                    <a:bodyPr/>
                    <a:lstStyle/>
                    <a:p>
                      <a:pPr lvl="0"/>
                      <a:r>
                        <a:rPr lang="en-GB" sz="1400" b="1" i="0" kern="1200" noProof="0" dirty="0" smtClean="0">
                          <a:solidFill>
                            <a:schemeClr val="dk1"/>
                          </a:solidFill>
                          <a:effectLst/>
                          <a:latin typeface="+mn-lt"/>
                          <a:ea typeface="+mn-ea"/>
                          <a:cs typeface="+mn-cs"/>
                        </a:rPr>
                        <a:t>Evaluation area 3 Teaching staff</a:t>
                      </a:r>
                      <a:endParaRPr lang="lv-LV" sz="1400" b="1" i="0" kern="1200" noProof="0" dirty="0" smtClean="0">
                        <a:solidFill>
                          <a:schemeClr val="dk1"/>
                        </a:solidFill>
                        <a:effectLst/>
                        <a:latin typeface="+mn-lt"/>
                        <a:ea typeface="+mn-ea"/>
                        <a:cs typeface="+mn-cs"/>
                      </a:endParaRPr>
                    </a:p>
                    <a:p>
                      <a:pPr lvl="0"/>
                      <a:endParaRPr lang="en-GB" sz="1400" b="1" i="0" kern="1200" noProof="0" dirty="0" smtClean="0">
                        <a:solidFill>
                          <a:schemeClr val="dk1"/>
                        </a:solidFill>
                        <a:effectLst/>
                        <a:latin typeface="+mn-lt"/>
                        <a:ea typeface="+mn-ea"/>
                        <a:cs typeface="+mn-cs"/>
                      </a:endParaRPr>
                    </a:p>
                    <a:p>
                      <a:pPr lvl="0" algn="just"/>
                      <a:r>
                        <a:rPr lang="lv-LV" sz="1400" b="1" i="0" kern="1200" noProof="0" dirty="0" err="1" smtClean="0">
                          <a:solidFill>
                            <a:schemeClr val="dk1"/>
                          </a:solidFill>
                          <a:effectLst/>
                          <a:latin typeface="+mn-lt"/>
                          <a:ea typeface="+mn-ea"/>
                          <a:cs typeface="+mn-cs"/>
                        </a:rPr>
                        <a:t>Criteria</a:t>
                      </a:r>
                      <a:r>
                        <a:rPr lang="lv-LV" sz="1400" b="1" i="0" kern="1200" noProof="0" dirty="0" smtClean="0">
                          <a:solidFill>
                            <a:schemeClr val="dk1"/>
                          </a:solidFill>
                          <a:effectLst/>
                          <a:latin typeface="+mn-lt"/>
                          <a:ea typeface="+mn-ea"/>
                          <a:cs typeface="+mn-cs"/>
                        </a:rPr>
                        <a:t>:</a:t>
                      </a:r>
                    </a:p>
                    <a:p>
                      <a:pPr lvl="0" algn="just"/>
                      <a:r>
                        <a:rPr lang="lv-LV" sz="1400" i="0" kern="1200" noProof="0" dirty="0" smtClean="0">
                          <a:solidFill>
                            <a:schemeClr val="dk1"/>
                          </a:solidFill>
                          <a:effectLst/>
                          <a:latin typeface="+mn-lt"/>
                          <a:ea typeface="+mn-ea"/>
                          <a:cs typeface="+mn-cs"/>
                        </a:rPr>
                        <a:t>3.1. </a:t>
                      </a:r>
                      <a:r>
                        <a:rPr lang="en-GB" sz="1400" i="0" kern="1200" noProof="0" dirty="0" smtClean="0">
                          <a:solidFill>
                            <a:schemeClr val="dk1"/>
                          </a:solidFill>
                          <a:effectLst/>
                          <a:latin typeface="+mn-lt"/>
                          <a:ea typeface="+mn-ea"/>
                          <a:cs typeface="+mn-cs"/>
                        </a:rPr>
                        <a:t>The study programme is provided by the staff meeting legal requirements;</a:t>
                      </a:r>
                    </a:p>
                    <a:p>
                      <a:pPr lvl="0" algn="just"/>
                      <a:r>
                        <a:rPr lang="lv-LV" sz="1400" i="0" kern="1200" noProof="0" dirty="0" smtClean="0">
                          <a:solidFill>
                            <a:schemeClr val="dk1"/>
                          </a:solidFill>
                          <a:effectLst/>
                          <a:latin typeface="+mn-lt"/>
                          <a:ea typeface="+mn-ea"/>
                          <a:cs typeface="+mn-cs"/>
                        </a:rPr>
                        <a:t>3.2. </a:t>
                      </a:r>
                      <a:r>
                        <a:rPr lang="en-GB" sz="1400" i="0" kern="1200" noProof="0" dirty="0" smtClean="0">
                          <a:solidFill>
                            <a:schemeClr val="dk1"/>
                          </a:solidFill>
                          <a:effectLst/>
                          <a:latin typeface="+mn-lt"/>
                          <a:ea typeface="+mn-ea"/>
                          <a:cs typeface="+mn-cs"/>
                        </a:rPr>
                        <a:t>The </a:t>
                      </a:r>
                      <a:r>
                        <a:rPr lang="en-GB" sz="1400" b="1" i="0" kern="1200" noProof="0" dirty="0" smtClean="0">
                          <a:solidFill>
                            <a:schemeClr val="dk1"/>
                          </a:solidFill>
                          <a:effectLst/>
                          <a:latin typeface="+mn-lt"/>
                          <a:ea typeface="+mn-ea"/>
                          <a:cs typeface="+mn-cs"/>
                        </a:rPr>
                        <a:t>qualifications of the teaching staff are adequate to ensure learning outcomes</a:t>
                      </a:r>
                      <a:r>
                        <a:rPr lang="en-GB" sz="1400" i="0" kern="1200" noProof="0" dirty="0" smtClean="0">
                          <a:solidFill>
                            <a:schemeClr val="dk1"/>
                          </a:solidFill>
                          <a:effectLst/>
                          <a:latin typeface="+mn-lt"/>
                          <a:ea typeface="+mn-ea"/>
                          <a:cs typeface="+mn-cs"/>
                        </a:rPr>
                        <a:t>;</a:t>
                      </a:r>
                    </a:p>
                    <a:p>
                      <a:pPr lvl="0" algn="just"/>
                      <a:r>
                        <a:rPr lang="lv-LV" sz="1400" i="0" kern="1200" noProof="0" dirty="0" smtClean="0">
                          <a:solidFill>
                            <a:schemeClr val="dk1"/>
                          </a:solidFill>
                          <a:effectLst/>
                          <a:latin typeface="+mn-lt"/>
                          <a:ea typeface="+mn-ea"/>
                          <a:cs typeface="+mn-cs"/>
                        </a:rPr>
                        <a:t>3.3. </a:t>
                      </a:r>
                      <a:r>
                        <a:rPr lang="en-GB" sz="1400" i="0" kern="1200" noProof="0" dirty="0" smtClean="0">
                          <a:solidFill>
                            <a:schemeClr val="dk1"/>
                          </a:solidFill>
                          <a:effectLst/>
                          <a:latin typeface="+mn-lt"/>
                          <a:ea typeface="+mn-ea"/>
                          <a:cs typeface="+mn-cs"/>
                        </a:rPr>
                        <a:t>The number of the teaching staff is adequate to ensure learning outcomes;</a:t>
                      </a:r>
                    </a:p>
                    <a:p>
                      <a:pPr lvl="0" algn="just"/>
                      <a:r>
                        <a:rPr lang="lv-LV" sz="1400" i="0" kern="1200" noProof="0" dirty="0" smtClean="0">
                          <a:solidFill>
                            <a:schemeClr val="dk1"/>
                          </a:solidFill>
                          <a:effectLst/>
                          <a:latin typeface="+mn-lt"/>
                          <a:ea typeface="+mn-ea"/>
                          <a:cs typeface="+mn-cs"/>
                        </a:rPr>
                        <a:t>3.4. </a:t>
                      </a:r>
                      <a:r>
                        <a:rPr lang="en-GB" sz="1400" i="0" kern="1200" noProof="0" dirty="0" smtClean="0">
                          <a:solidFill>
                            <a:schemeClr val="dk1"/>
                          </a:solidFill>
                          <a:effectLst/>
                          <a:latin typeface="+mn-lt"/>
                          <a:ea typeface="+mn-ea"/>
                          <a:cs typeface="+mn-cs"/>
                        </a:rPr>
                        <a:t>Teaching staff turnover </a:t>
                      </a:r>
                      <a:r>
                        <a:rPr lang="en-GB" sz="1400" b="1" i="0" kern="1200" noProof="0" dirty="0" smtClean="0">
                          <a:solidFill>
                            <a:schemeClr val="dk1"/>
                          </a:solidFill>
                          <a:effectLst/>
                          <a:latin typeface="+mn-lt"/>
                          <a:ea typeface="+mn-ea"/>
                          <a:cs typeface="+mn-cs"/>
                        </a:rPr>
                        <a:t>is able to ensure an adequate provision </a:t>
                      </a:r>
                      <a:r>
                        <a:rPr lang="en-GB" sz="1400" i="0" kern="1200" noProof="0" dirty="0" smtClean="0">
                          <a:solidFill>
                            <a:schemeClr val="dk1"/>
                          </a:solidFill>
                          <a:effectLst/>
                          <a:latin typeface="+mn-lt"/>
                          <a:ea typeface="+mn-ea"/>
                          <a:cs typeface="+mn-cs"/>
                        </a:rPr>
                        <a:t>of the programme;</a:t>
                      </a:r>
                    </a:p>
                    <a:p>
                      <a:pPr lvl="0" algn="just"/>
                      <a:r>
                        <a:rPr lang="lv-LV" sz="1400" i="0" kern="1200" noProof="0" dirty="0" smtClean="0">
                          <a:solidFill>
                            <a:schemeClr val="dk1"/>
                          </a:solidFill>
                          <a:effectLst/>
                          <a:latin typeface="+mn-lt"/>
                          <a:ea typeface="+mn-ea"/>
                          <a:cs typeface="+mn-cs"/>
                        </a:rPr>
                        <a:t>3.5. </a:t>
                      </a:r>
                      <a:r>
                        <a:rPr lang="en-GB" sz="1400" i="0" kern="1200" noProof="0" dirty="0" smtClean="0">
                          <a:solidFill>
                            <a:schemeClr val="dk1"/>
                          </a:solidFill>
                          <a:effectLst/>
                          <a:latin typeface="+mn-lt"/>
                          <a:ea typeface="+mn-ea"/>
                          <a:cs typeface="+mn-cs"/>
                        </a:rPr>
                        <a:t>There are </a:t>
                      </a:r>
                      <a:r>
                        <a:rPr lang="en-GB" sz="1400" b="1" i="0" kern="1200" noProof="0" dirty="0" smtClean="0">
                          <a:solidFill>
                            <a:schemeClr val="dk1"/>
                          </a:solidFill>
                          <a:effectLst/>
                          <a:latin typeface="+mn-lt"/>
                          <a:ea typeface="+mn-ea"/>
                          <a:cs typeface="+mn-cs"/>
                        </a:rPr>
                        <a:t>conditions in the higher education institution for the professional development</a:t>
                      </a:r>
                      <a:r>
                        <a:rPr lang="en-GB" sz="1400" i="0" kern="1200" noProof="0" dirty="0" smtClean="0">
                          <a:solidFill>
                            <a:schemeClr val="dk1"/>
                          </a:solidFill>
                          <a:effectLst/>
                          <a:latin typeface="+mn-lt"/>
                          <a:ea typeface="+mn-ea"/>
                          <a:cs typeface="+mn-cs"/>
                        </a:rPr>
                        <a:t> of the teaching staff;</a:t>
                      </a:r>
                    </a:p>
                    <a:p>
                      <a:pPr lvl="0" algn="just"/>
                      <a:r>
                        <a:rPr lang="lv-LV" sz="1400" i="0" kern="1200" noProof="0" dirty="0" smtClean="0">
                          <a:solidFill>
                            <a:schemeClr val="dk1"/>
                          </a:solidFill>
                          <a:effectLst/>
                          <a:latin typeface="+mn-lt"/>
                          <a:ea typeface="+mn-ea"/>
                          <a:cs typeface="+mn-cs"/>
                        </a:rPr>
                        <a:t>3.6. </a:t>
                      </a:r>
                      <a:r>
                        <a:rPr lang="en-GB" sz="1400" i="0" kern="1200" noProof="0" dirty="0" smtClean="0">
                          <a:solidFill>
                            <a:schemeClr val="dk1"/>
                          </a:solidFill>
                          <a:effectLst/>
                          <a:latin typeface="+mn-lt"/>
                          <a:ea typeface="+mn-ea"/>
                          <a:cs typeface="+mn-cs"/>
                        </a:rPr>
                        <a:t>The teaching staff of the programme is involved in research (art) directly related to the study programme being reviewed.</a:t>
                      </a:r>
                    </a:p>
                    <a:p>
                      <a:pPr lvl="0" algn="just"/>
                      <a:r>
                        <a:rPr lang="lv-LV" sz="1400" b="1" i="0" kern="1200" noProof="0" dirty="0" smtClean="0">
                          <a:solidFill>
                            <a:schemeClr val="dk1"/>
                          </a:solidFill>
                          <a:effectLst/>
                          <a:latin typeface="+mn-lt"/>
                          <a:ea typeface="+mn-ea"/>
                          <a:cs typeface="+mn-cs"/>
                        </a:rPr>
                        <a:t>3.7. </a:t>
                      </a:r>
                      <a:r>
                        <a:rPr lang="en-GB" sz="1400" b="1" i="0" kern="1200" noProof="0" dirty="0" smtClean="0">
                          <a:solidFill>
                            <a:schemeClr val="dk1"/>
                          </a:solidFill>
                          <a:effectLst/>
                          <a:latin typeface="+mn-lt"/>
                          <a:ea typeface="+mn-ea"/>
                          <a:cs typeface="+mn-cs"/>
                        </a:rPr>
                        <a:t>Recruitment of teaching staff is fair and transparent </a:t>
                      </a:r>
                      <a:r>
                        <a:rPr lang="en-GB" sz="1400" i="0" kern="1200" noProof="0" dirty="0" smtClean="0">
                          <a:solidFill>
                            <a:schemeClr val="dk1"/>
                          </a:solidFill>
                          <a:effectLst/>
                          <a:latin typeface="+mn-lt"/>
                          <a:ea typeface="+mn-ea"/>
                          <a:cs typeface="+mn-cs"/>
                        </a:rPr>
                        <a:t>and open to pubic, taking into account their teaching and research activity.</a:t>
                      </a:r>
                    </a:p>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1649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220340"/>
            <a:ext cx="10515600" cy="2852737"/>
          </a:xfrm>
        </p:spPr>
        <p:txBody>
          <a:bodyPr/>
          <a:lstStyle/>
          <a:p>
            <a:pPr algn="ctr"/>
            <a:r>
              <a:rPr lang="lv-LV" dirty="0" smtClean="0"/>
              <a:t>Methodology, criteria and ind</a:t>
            </a:r>
            <a:r>
              <a:rPr lang="en-US" dirty="0" smtClean="0"/>
              <a:t>i</a:t>
            </a:r>
            <a:r>
              <a:rPr lang="lv-LV" dirty="0" smtClean="0"/>
              <a:t>cators for study programme evaluation</a:t>
            </a:r>
            <a:endParaRPr lang="en-GB" dirty="0"/>
          </a:p>
        </p:txBody>
      </p:sp>
      <p:sp>
        <p:nvSpPr>
          <p:cNvPr id="3" name="Text Placeholder 2"/>
          <p:cNvSpPr>
            <a:spLocks noGrp="1"/>
          </p:cNvSpPr>
          <p:nvPr>
            <p:ph type="body" idx="1"/>
          </p:nvPr>
        </p:nvSpPr>
        <p:spPr>
          <a:xfrm>
            <a:off x="831850" y="4906851"/>
            <a:ext cx="10515600" cy="1182799"/>
          </a:xfrm>
        </p:spPr>
        <p:txBody>
          <a:bodyPr>
            <a:normAutofit/>
          </a:bodyPr>
          <a:lstStyle/>
          <a:p>
            <a:pPr algn="ctr"/>
            <a:r>
              <a:rPr lang="lv-LV" sz="3200" b="1" dirty="0" err="1" smtClean="0">
                <a:solidFill>
                  <a:schemeClr val="tx1"/>
                </a:solidFill>
              </a:rPr>
              <a:t>Session</a:t>
            </a:r>
            <a:r>
              <a:rPr lang="lv-LV" sz="3200" b="1" dirty="0" smtClean="0">
                <a:solidFill>
                  <a:schemeClr val="tx1"/>
                </a:solidFill>
              </a:rPr>
              <a:t> 1</a:t>
            </a:r>
            <a:endParaRPr lang="en-GB" sz="3200" b="1" dirty="0">
              <a:solidFill>
                <a:schemeClr val="tx1"/>
              </a:solidFill>
            </a:endParaRPr>
          </a:p>
        </p:txBody>
      </p:sp>
    </p:spTree>
    <p:extLst>
      <p:ext uri="{BB962C8B-B14F-4D97-AF65-F5344CB8AC3E}">
        <p14:creationId xmlns:p14="http://schemas.microsoft.com/office/powerpoint/2010/main" val="365704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The main parties involved in the assessment process</a:t>
            </a:r>
            <a:endParaRPr lang="en-GB" b="1"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lvl="0"/>
            <a:r>
              <a:rPr lang="en-US" sz="3200" dirty="0" smtClean="0"/>
              <a:t>Higher education institution whose study </a:t>
            </a:r>
            <a:r>
              <a:rPr lang="en-US" sz="3200" dirty="0" err="1" smtClean="0"/>
              <a:t>programme</a:t>
            </a:r>
            <a:r>
              <a:rPr lang="en-US" sz="3200" dirty="0" smtClean="0"/>
              <a:t> is being evaluated</a:t>
            </a:r>
          </a:p>
          <a:p>
            <a:pPr lvl="0"/>
            <a:r>
              <a:rPr lang="en-US" sz="3200" dirty="0" smtClean="0"/>
              <a:t>ANO</a:t>
            </a:r>
          </a:p>
          <a:p>
            <a:pPr lvl="0"/>
            <a:r>
              <a:rPr lang="en-US" sz="3200" dirty="0" smtClean="0"/>
              <a:t>Experts group composed by ANO</a:t>
            </a:r>
          </a:p>
          <a:p>
            <a:pPr lvl="0"/>
            <a:r>
              <a:rPr lang="en-US" sz="3200" dirty="0" smtClean="0"/>
              <a:t>Accreditation Council – decision making body</a:t>
            </a:r>
            <a:endParaRPr lang="en-US" sz="3200" dirty="0"/>
          </a:p>
        </p:txBody>
      </p:sp>
    </p:spTree>
    <p:extLst>
      <p:ext uri="{BB962C8B-B14F-4D97-AF65-F5344CB8AC3E}">
        <p14:creationId xmlns:p14="http://schemas.microsoft.com/office/powerpoint/2010/main" val="374159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7" y="0"/>
            <a:ext cx="10515600" cy="1091821"/>
          </a:xfrm>
        </p:spPr>
        <p:txBody>
          <a:bodyPr/>
          <a:lstStyle/>
          <a:p>
            <a:pPr algn="ctr"/>
            <a:r>
              <a:rPr lang="lv-LV" dirty="0" err="1" smtClean="0"/>
              <a:t>General</a:t>
            </a:r>
            <a:r>
              <a:rPr lang="lv-LV" dirty="0" smtClean="0"/>
              <a:t> Steps </a:t>
            </a:r>
            <a:r>
              <a:rPr lang="lv-LV" dirty="0" err="1" smtClean="0"/>
              <a:t>of</a:t>
            </a:r>
            <a:r>
              <a:rPr lang="lv-LV" dirty="0" smtClean="0"/>
              <a:t> </a:t>
            </a:r>
            <a:r>
              <a:rPr lang="lv-LV" dirty="0" err="1" smtClean="0"/>
              <a:t>Procedures</a:t>
            </a:r>
            <a:endParaRPr lang="en-GB" dirty="0"/>
          </a:p>
        </p:txBody>
      </p:sp>
      <p:graphicFrame>
        <p:nvGraphicFramePr>
          <p:cNvPr id="3" name="Diagram 2"/>
          <p:cNvGraphicFramePr/>
          <p:nvPr>
            <p:extLst>
              <p:ext uri="{D42A27DB-BD31-4B8C-83A1-F6EECF244321}">
                <p14:modId xmlns:p14="http://schemas.microsoft.com/office/powerpoint/2010/main" val="1319425960"/>
              </p:ext>
            </p:extLst>
          </p:nvPr>
        </p:nvGraphicFramePr>
        <p:xfrm>
          <a:off x="531223" y="794327"/>
          <a:ext cx="11225348" cy="587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7330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Process </a:t>
            </a:r>
            <a:r>
              <a:rPr lang="lv-LV" dirty="0" err="1" smtClean="0"/>
              <a:t>of</a:t>
            </a:r>
            <a:r>
              <a:rPr lang="lv-LV" dirty="0" smtClean="0"/>
              <a:t> </a:t>
            </a:r>
            <a:r>
              <a:rPr lang="lv-LV" dirty="0" err="1" smtClean="0"/>
              <a:t>accreditation</a:t>
            </a:r>
            <a:r>
              <a:rPr lang="lv-LV" dirty="0" smtClean="0"/>
              <a:t> </a:t>
            </a:r>
            <a:endParaRPr lang="en-GB" dirty="0"/>
          </a:p>
        </p:txBody>
      </p:sp>
      <p:pic>
        <p:nvPicPr>
          <p:cNvPr id="4" name="Content Placeholder 3"/>
          <p:cNvPicPr>
            <a:picLocks noGrp="1" noChangeAspect="1"/>
          </p:cNvPicPr>
          <p:nvPr>
            <p:ph idx="1"/>
          </p:nvPr>
        </p:nvPicPr>
        <p:blipFill>
          <a:blip r:embed="rId2"/>
          <a:stretch>
            <a:fillRect/>
          </a:stretch>
        </p:blipFill>
        <p:spPr>
          <a:xfrm>
            <a:off x="838200" y="2048669"/>
            <a:ext cx="10448925" cy="3905250"/>
          </a:xfrm>
          <a:prstGeom prst="rect">
            <a:avLst/>
          </a:prstGeom>
        </p:spPr>
      </p:pic>
      <p:sp>
        <p:nvSpPr>
          <p:cNvPr id="3" name="Oval 2"/>
          <p:cNvSpPr/>
          <p:nvPr/>
        </p:nvSpPr>
        <p:spPr>
          <a:xfrm>
            <a:off x="4394579" y="2292824"/>
            <a:ext cx="3289112" cy="4012442"/>
          </a:xfrm>
          <a:prstGeom prst="ellipse">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1869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lv-LV" dirty="0" err="1" smtClean="0"/>
              <a:t>The</a:t>
            </a:r>
            <a:r>
              <a:rPr lang="lv-LV" dirty="0" smtClean="0"/>
              <a:t> </a:t>
            </a:r>
            <a:r>
              <a:rPr lang="lv-LV" dirty="0" err="1" smtClean="0"/>
              <a:t>experts</a:t>
            </a:r>
            <a:r>
              <a:rPr lang="lv-LV" dirty="0" smtClean="0"/>
              <a:t> </a:t>
            </a:r>
            <a:r>
              <a:rPr lang="lv-LV" dirty="0" err="1" smtClean="0"/>
              <a:t>group</a:t>
            </a:r>
            <a:r>
              <a:rPr lang="lv-LV" dirty="0" smtClean="0"/>
              <a:t>:</a:t>
            </a:r>
            <a:endParaRPr lang="en-GB" dirty="0"/>
          </a:p>
        </p:txBody>
      </p:sp>
      <p:sp>
        <p:nvSpPr>
          <p:cNvPr id="3" name="Content Placeholder 2"/>
          <p:cNvSpPr>
            <a:spLocks noGrp="1"/>
          </p:cNvSpPr>
          <p:nvPr>
            <p:ph idx="1"/>
          </p:nvPr>
        </p:nvSpPr>
        <p:spPr>
          <a:xfrm>
            <a:off x="838200" y="1201004"/>
            <a:ext cx="10515600" cy="4975960"/>
          </a:xfrm>
        </p:spPr>
        <p:txBody>
          <a:bodyPr>
            <a:normAutofit fontScale="85000" lnSpcReduction="20000"/>
          </a:bodyPr>
          <a:lstStyle/>
          <a:p>
            <a:pPr lvl="0"/>
            <a:r>
              <a:rPr lang="en-GB" dirty="0" smtClean="0"/>
              <a:t>takes part in the </a:t>
            </a:r>
            <a:r>
              <a:rPr lang="en-GB" b="1" dirty="0" smtClean="0"/>
              <a:t>experts training </a:t>
            </a:r>
            <a:r>
              <a:rPr lang="en-GB" dirty="0" smtClean="0"/>
              <a:t>organised by ANO;</a:t>
            </a:r>
          </a:p>
          <a:p>
            <a:pPr lvl="0"/>
            <a:r>
              <a:rPr lang="en-GB" b="1" dirty="0" smtClean="0"/>
              <a:t>divides tasks </a:t>
            </a:r>
            <a:r>
              <a:rPr lang="en-GB" dirty="0" smtClean="0"/>
              <a:t>between the members of the experts group;</a:t>
            </a:r>
          </a:p>
          <a:p>
            <a:pPr lvl="0"/>
            <a:r>
              <a:rPr lang="en-GB" b="1" dirty="0" smtClean="0">
                <a:solidFill>
                  <a:schemeClr val="accent1">
                    <a:lumMod val="75000"/>
                  </a:schemeClr>
                </a:solidFill>
              </a:rPr>
              <a:t>analyses </a:t>
            </a:r>
            <a:r>
              <a:rPr lang="en-GB" dirty="0" smtClean="0">
                <a:solidFill>
                  <a:schemeClr val="accent1">
                    <a:lumMod val="75000"/>
                  </a:schemeClr>
                </a:solidFill>
              </a:rPr>
              <a:t>beforehand</a:t>
            </a:r>
            <a:r>
              <a:rPr lang="en-GB" b="1" dirty="0" smtClean="0">
                <a:solidFill>
                  <a:schemeClr val="accent1">
                    <a:lumMod val="75000"/>
                  </a:schemeClr>
                </a:solidFill>
              </a:rPr>
              <a:t> the self-evaluation report and other documents</a:t>
            </a:r>
            <a:r>
              <a:rPr lang="en-GB" dirty="0" smtClean="0">
                <a:solidFill>
                  <a:schemeClr val="accent1">
                    <a:lumMod val="75000"/>
                  </a:schemeClr>
                </a:solidFill>
              </a:rPr>
              <a:t>;</a:t>
            </a:r>
          </a:p>
          <a:p>
            <a:pPr lvl="0"/>
            <a:r>
              <a:rPr lang="en-GB" b="1" dirty="0" smtClean="0">
                <a:solidFill>
                  <a:schemeClr val="accent1">
                    <a:lumMod val="75000"/>
                  </a:schemeClr>
                </a:solidFill>
              </a:rPr>
              <a:t>identifies the issues to be looked into during the site visit and prepares questions for the site visit</a:t>
            </a:r>
            <a:r>
              <a:rPr lang="en-GB" dirty="0" smtClean="0">
                <a:solidFill>
                  <a:schemeClr val="accent1">
                    <a:lumMod val="75000"/>
                  </a:schemeClr>
                </a:solidFill>
              </a:rPr>
              <a:t>;</a:t>
            </a:r>
          </a:p>
          <a:p>
            <a:pPr lvl="0"/>
            <a:r>
              <a:rPr lang="en-GB" dirty="0" smtClean="0"/>
              <a:t>takes part in the </a:t>
            </a:r>
            <a:r>
              <a:rPr lang="en-GB" b="1" dirty="0" smtClean="0"/>
              <a:t>preparatory meetings</a:t>
            </a:r>
            <a:r>
              <a:rPr lang="en-GB" dirty="0" smtClean="0"/>
              <a:t>;</a:t>
            </a:r>
          </a:p>
          <a:p>
            <a:pPr lvl="0"/>
            <a:r>
              <a:rPr lang="en-GB" b="1" dirty="0" smtClean="0"/>
              <a:t>takes part in the site visit </a:t>
            </a:r>
            <a:r>
              <a:rPr lang="en-GB" dirty="0" smtClean="0"/>
              <a:t>according to the agreed agenda;</a:t>
            </a:r>
          </a:p>
          <a:p>
            <a:pPr lvl="0"/>
            <a:r>
              <a:rPr lang="en-GB" b="1" dirty="0" smtClean="0"/>
              <a:t>may request additional information </a:t>
            </a:r>
            <a:r>
              <a:rPr lang="en-GB" dirty="0" smtClean="0"/>
              <a:t>or documents that are necessary for evaluation of study programme;</a:t>
            </a:r>
          </a:p>
          <a:p>
            <a:pPr lvl="0"/>
            <a:r>
              <a:rPr lang="en-GB" b="1" dirty="0" smtClean="0"/>
              <a:t>discusses the findings </a:t>
            </a:r>
            <a:r>
              <a:rPr lang="en-GB" dirty="0" smtClean="0"/>
              <a:t>of the site visit;</a:t>
            </a:r>
          </a:p>
          <a:p>
            <a:pPr lvl="0"/>
            <a:r>
              <a:rPr lang="en-GB" b="1" dirty="0" smtClean="0"/>
              <a:t>compiles the final report</a:t>
            </a:r>
            <a:r>
              <a:rPr lang="en-GB" dirty="0" smtClean="0"/>
              <a:t>;</a:t>
            </a:r>
          </a:p>
          <a:p>
            <a:pPr lvl="0"/>
            <a:r>
              <a:rPr lang="en-GB" b="1" dirty="0" smtClean="0"/>
              <a:t>reviews the remarks </a:t>
            </a:r>
            <a:r>
              <a:rPr lang="en-GB" dirty="0" smtClean="0"/>
              <a:t>provided by the higher education institution on factual errors;</a:t>
            </a:r>
          </a:p>
          <a:p>
            <a:pPr lvl="0"/>
            <a:r>
              <a:rPr lang="en-GB" dirty="0" smtClean="0"/>
              <a:t>adheres to the agreed </a:t>
            </a:r>
            <a:r>
              <a:rPr lang="en-GB" b="1" dirty="0" smtClean="0"/>
              <a:t>deadlines.</a:t>
            </a:r>
          </a:p>
          <a:p>
            <a:endParaRPr lang="en-GB" dirty="0"/>
          </a:p>
        </p:txBody>
      </p:sp>
    </p:spTree>
    <p:extLst>
      <p:ext uri="{BB962C8B-B14F-4D97-AF65-F5344CB8AC3E}">
        <p14:creationId xmlns:p14="http://schemas.microsoft.com/office/powerpoint/2010/main" val="3177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947"/>
          </a:xfrm>
        </p:spPr>
        <p:txBody>
          <a:bodyPr>
            <a:normAutofit fontScale="90000"/>
          </a:bodyPr>
          <a:lstStyle/>
          <a:p>
            <a:r>
              <a:rPr lang="en-GB" dirty="0" smtClean="0"/>
              <a:t>The tasks of the experts before the site-visit are:</a:t>
            </a:r>
            <a:br>
              <a:rPr lang="en-GB" dirty="0" smtClean="0"/>
            </a:br>
            <a:endParaRPr lang="en-GB" dirty="0"/>
          </a:p>
        </p:txBody>
      </p:sp>
      <p:sp>
        <p:nvSpPr>
          <p:cNvPr id="3" name="Content Placeholder 2"/>
          <p:cNvSpPr>
            <a:spLocks noGrp="1"/>
          </p:cNvSpPr>
          <p:nvPr>
            <p:ph idx="1"/>
          </p:nvPr>
        </p:nvSpPr>
        <p:spPr>
          <a:xfrm>
            <a:off x="838200" y="1201003"/>
            <a:ext cx="10515600" cy="4975960"/>
          </a:xfrm>
        </p:spPr>
        <p:txBody>
          <a:bodyPr>
            <a:normAutofit/>
          </a:bodyPr>
          <a:lstStyle/>
          <a:p>
            <a:pPr lvl="0"/>
            <a:r>
              <a:rPr lang="en-GB" dirty="0" smtClean="0"/>
              <a:t>to be equal</a:t>
            </a:r>
            <a:r>
              <a:rPr lang="lv-LV" dirty="0" smtClean="0"/>
              <a:t>l</a:t>
            </a:r>
            <a:r>
              <a:rPr lang="en-GB" dirty="0" smtClean="0"/>
              <a:t>y involved in the expert group work;</a:t>
            </a:r>
          </a:p>
          <a:p>
            <a:pPr lvl="0"/>
            <a:r>
              <a:rPr lang="en-GB" b="1" u="sng" dirty="0" smtClean="0">
                <a:solidFill>
                  <a:schemeClr val="accent1">
                    <a:lumMod val="75000"/>
                  </a:schemeClr>
                </a:solidFill>
              </a:rPr>
              <a:t>to analyse the self-evaluation report and other documents related to accreditation process;</a:t>
            </a:r>
          </a:p>
          <a:p>
            <a:pPr lvl="0"/>
            <a:r>
              <a:rPr lang="en-GB" b="1" u="sng" dirty="0" smtClean="0">
                <a:solidFill>
                  <a:schemeClr val="accent1">
                    <a:lumMod val="75000"/>
                  </a:schemeClr>
                </a:solidFill>
              </a:rPr>
              <a:t>to draft preliminary comments or report before the site visit;</a:t>
            </a:r>
          </a:p>
          <a:p>
            <a:pPr lvl="0"/>
            <a:r>
              <a:rPr lang="en-GB" dirty="0" smtClean="0"/>
              <a:t>to participate in the preparation of the agenda;</a:t>
            </a:r>
          </a:p>
          <a:p>
            <a:pPr lvl="0"/>
            <a:r>
              <a:rPr lang="en-GB" dirty="0" smtClean="0"/>
              <a:t>to participate in compilation of the list of persons for interviews;</a:t>
            </a:r>
          </a:p>
          <a:p>
            <a:pPr lvl="0"/>
            <a:r>
              <a:rPr lang="en-GB" dirty="0" smtClean="0"/>
              <a:t>to identify additional materials that should be requested from the higher education institution;</a:t>
            </a:r>
          </a:p>
          <a:p>
            <a:pPr lvl="0"/>
            <a:r>
              <a:rPr lang="en-GB" dirty="0" smtClean="0"/>
              <a:t>to prepare questions for the site visit.</a:t>
            </a:r>
          </a:p>
          <a:p>
            <a:endParaRPr lang="en-GB" dirty="0"/>
          </a:p>
        </p:txBody>
      </p:sp>
    </p:spTree>
    <p:extLst>
      <p:ext uri="{BB962C8B-B14F-4D97-AF65-F5344CB8AC3E}">
        <p14:creationId xmlns:p14="http://schemas.microsoft.com/office/powerpoint/2010/main" val="10291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76294691"/>
              </p:ext>
            </p:extLst>
          </p:nvPr>
        </p:nvGraphicFramePr>
        <p:xfrm>
          <a:off x="2032000" y="472085"/>
          <a:ext cx="6228597" cy="6138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916262" y="4824032"/>
            <a:ext cx="2982077" cy="1200329"/>
          </a:xfrm>
          <a:prstGeom prst="rect">
            <a:avLst/>
          </a:prstGeom>
          <a:noFill/>
        </p:spPr>
        <p:txBody>
          <a:bodyPr wrap="square" rtlCol="0">
            <a:spAutoFit/>
          </a:bodyPr>
          <a:lstStyle/>
          <a:p>
            <a:r>
              <a:rPr lang="lv-LV" sz="2400" dirty="0" err="1" smtClean="0"/>
              <a:t>The</a:t>
            </a:r>
            <a:r>
              <a:rPr lang="lv-LV" sz="2400" dirty="0" smtClean="0"/>
              <a:t> </a:t>
            </a:r>
            <a:r>
              <a:rPr lang="lv-LV" sz="2400" dirty="0" err="1" smtClean="0"/>
              <a:t>main</a:t>
            </a:r>
            <a:r>
              <a:rPr lang="lv-LV" sz="2400" dirty="0" smtClean="0"/>
              <a:t> </a:t>
            </a:r>
            <a:r>
              <a:rPr lang="lv-LV" sz="2400" dirty="0" err="1" smtClean="0"/>
              <a:t>source</a:t>
            </a:r>
            <a:r>
              <a:rPr lang="lv-LV" sz="2400" dirty="0" smtClean="0"/>
              <a:t> </a:t>
            </a:r>
            <a:r>
              <a:rPr lang="lv-LV" sz="2400" dirty="0" err="1" smtClean="0"/>
              <a:t>of</a:t>
            </a:r>
            <a:r>
              <a:rPr lang="lv-LV" sz="2400" dirty="0" smtClean="0"/>
              <a:t> </a:t>
            </a:r>
            <a:r>
              <a:rPr lang="lv-LV" sz="2400" dirty="0" err="1" smtClean="0"/>
              <a:t>infomation</a:t>
            </a:r>
            <a:r>
              <a:rPr lang="lv-LV" sz="2400" dirty="0" smtClean="0"/>
              <a:t> </a:t>
            </a:r>
            <a:r>
              <a:rPr lang="lv-LV" sz="2400" dirty="0" err="1" smtClean="0"/>
              <a:t>which</a:t>
            </a:r>
            <a:r>
              <a:rPr lang="lv-LV" sz="2400" dirty="0" smtClean="0"/>
              <a:t> </a:t>
            </a:r>
            <a:r>
              <a:rPr lang="lv-LV" sz="2400" dirty="0" err="1" smtClean="0"/>
              <a:t>is</a:t>
            </a:r>
            <a:r>
              <a:rPr lang="lv-LV" sz="2400" dirty="0" smtClean="0"/>
              <a:t> </a:t>
            </a:r>
            <a:r>
              <a:rPr lang="lv-LV" sz="2400" dirty="0" err="1" smtClean="0"/>
              <a:t>reviewed</a:t>
            </a:r>
            <a:r>
              <a:rPr lang="lv-LV" sz="2400" dirty="0" smtClean="0"/>
              <a:t> </a:t>
            </a:r>
            <a:r>
              <a:rPr lang="lv-LV" sz="2400" dirty="0" err="1" smtClean="0"/>
              <a:t>by</a:t>
            </a:r>
            <a:r>
              <a:rPr lang="lv-LV" sz="2400" dirty="0" smtClean="0"/>
              <a:t> </a:t>
            </a:r>
            <a:r>
              <a:rPr lang="lv-LV" sz="2400" dirty="0" err="1" smtClean="0"/>
              <a:t>experts</a:t>
            </a:r>
            <a:r>
              <a:rPr lang="lv-LV" sz="2400" dirty="0" smtClean="0"/>
              <a:t> ...</a:t>
            </a:r>
            <a:endParaRPr lang="lv-LV" sz="2400" dirty="0"/>
          </a:p>
        </p:txBody>
      </p:sp>
      <p:sp>
        <p:nvSpPr>
          <p:cNvPr id="6" name="TextBox 5"/>
          <p:cNvSpPr txBox="1"/>
          <p:nvPr/>
        </p:nvSpPr>
        <p:spPr>
          <a:xfrm>
            <a:off x="5916263" y="3085183"/>
            <a:ext cx="2632990" cy="830997"/>
          </a:xfrm>
          <a:prstGeom prst="rect">
            <a:avLst/>
          </a:prstGeom>
          <a:noFill/>
        </p:spPr>
        <p:txBody>
          <a:bodyPr wrap="square" rtlCol="0">
            <a:spAutoFit/>
          </a:bodyPr>
          <a:lstStyle/>
          <a:p>
            <a:r>
              <a:rPr lang="lv-LV" sz="2400" dirty="0" err="1" smtClean="0"/>
              <a:t>Experts</a:t>
            </a:r>
            <a:r>
              <a:rPr lang="lv-LV" sz="2400" dirty="0" smtClean="0"/>
              <a:t> </a:t>
            </a:r>
            <a:r>
              <a:rPr lang="lv-LV" sz="2400" dirty="0" err="1" smtClean="0"/>
              <a:t>assess</a:t>
            </a:r>
            <a:r>
              <a:rPr lang="lv-LV" sz="2400" dirty="0" smtClean="0"/>
              <a:t> </a:t>
            </a:r>
            <a:r>
              <a:rPr lang="lv-LV" sz="2400" dirty="0" err="1" smtClean="0"/>
              <a:t>based</a:t>
            </a:r>
            <a:r>
              <a:rPr lang="lv-LV" sz="2400" dirty="0" smtClean="0"/>
              <a:t> </a:t>
            </a:r>
            <a:r>
              <a:rPr lang="lv-LV" sz="2400" dirty="0" err="1" smtClean="0"/>
              <a:t>on</a:t>
            </a:r>
            <a:r>
              <a:rPr lang="lv-LV" sz="2400" dirty="0" smtClean="0"/>
              <a:t> ...</a:t>
            </a:r>
            <a:endParaRPr lang="lv-LV" sz="2400" dirty="0"/>
          </a:p>
        </p:txBody>
      </p:sp>
      <p:sp>
        <p:nvSpPr>
          <p:cNvPr id="9" name="TextBox 8"/>
          <p:cNvSpPr txBox="1"/>
          <p:nvPr/>
        </p:nvSpPr>
        <p:spPr>
          <a:xfrm>
            <a:off x="5871275" y="1356647"/>
            <a:ext cx="2632990" cy="461665"/>
          </a:xfrm>
          <a:prstGeom prst="rect">
            <a:avLst/>
          </a:prstGeom>
          <a:noFill/>
        </p:spPr>
        <p:txBody>
          <a:bodyPr wrap="square" rtlCol="0">
            <a:spAutoFit/>
          </a:bodyPr>
          <a:lstStyle/>
          <a:p>
            <a:r>
              <a:rPr lang="lv-LV" sz="2400" dirty="0" err="1" smtClean="0"/>
              <a:t>Experts</a:t>
            </a:r>
            <a:r>
              <a:rPr lang="lv-LV" sz="2400" dirty="0" smtClean="0"/>
              <a:t> </a:t>
            </a:r>
            <a:r>
              <a:rPr lang="lv-LV" sz="2400" dirty="0" err="1" smtClean="0"/>
              <a:t>write</a:t>
            </a:r>
            <a:r>
              <a:rPr lang="lv-LV" sz="2400" dirty="0" smtClean="0"/>
              <a:t>....</a:t>
            </a:r>
            <a:endParaRPr lang="lv-LV" sz="2400" dirty="0"/>
          </a:p>
        </p:txBody>
      </p:sp>
    </p:spTree>
    <p:extLst>
      <p:ext uri="{BB962C8B-B14F-4D97-AF65-F5344CB8AC3E}">
        <p14:creationId xmlns:p14="http://schemas.microsoft.com/office/powerpoint/2010/main" val="1970922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4"/>
            <a:ext cx="10515600" cy="1013299"/>
          </a:xfrm>
        </p:spPr>
        <p:txBody>
          <a:bodyPr/>
          <a:lstStyle/>
          <a:p>
            <a:r>
              <a:rPr lang="lv-LV" dirty="0" err="1" smtClean="0"/>
              <a:t>Self-evaluation</a:t>
            </a:r>
            <a:r>
              <a:rPr lang="lv-LV" dirty="0" smtClean="0"/>
              <a:t> </a:t>
            </a:r>
            <a:r>
              <a:rPr lang="lv-LV" dirty="0" err="1" smtClean="0"/>
              <a:t>report</a:t>
            </a:r>
            <a:r>
              <a:rPr lang="lv-LV" dirty="0" smtClean="0"/>
              <a:t>:</a:t>
            </a:r>
            <a:endParaRPr lang="en-GB" dirty="0"/>
          </a:p>
        </p:txBody>
      </p:sp>
      <p:sp>
        <p:nvSpPr>
          <p:cNvPr id="3" name="Content Placeholder 2"/>
          <p:cNvSpPr>
            <a:spLocks noGrp="1"/>
          </p:cNvSpPr>
          <p:nvPr>
            <p:ph idx="1"/>
          </p:nvPr>
        </p:nvSpPr>
        <p:spPr>
          <a:xfrm>
            <a:off x="838200" y="1064525"/>
            <a:ext cx="10515600" cy="5112438"/>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57824685"/>
              </p:ext>
            </p:extLst>
          </p:nvPr>
        </p:nvGraphicFramePr>
        <p:xfrm>
          <a:off x="486769" y="1064525"/>
          <a:ext cx="11218462" cy="5112438"/>
        </p:xfrm>
        <a:graphic>
          <a:graphicData uri="http://schemas.openxmlformats.org/drawingml/2006/table">
            <a:tbl>
              <a:tblPr firstRow="1" bandRow="1">
                <a:tableStyleId>{5C22544A-7EE6-4342-B048-85BDC9FD1C3A}</a:tableStyleId>
              </a:tblPr>
              <a:tblGrid>
                <a:gridCol w="6241577">
                  <a:extLst>
                    <a:ext uri="{9D8B030D-6E8A-4147-A177-3AD203B41FA5}">
                      <a16:colId xmlns:a16="http://schemas.microsoft.com/office/drawing/2014/main" val="20000"/>
                    </a:ext>
                  </a:extLst>
                </a:gridCol>
                <a:gridCol w="4976885">
                  <a:extLst>
                    <a:ext uri="{9D8B030D-6E8A-4147-A177-3AD203B41FA5}">
                      <a16:colId xmlns:a16="http://schemas.microsoft.com/office/drawing/2014/main" val="20001"/>
                    </a:ext>
                  </a:extLst>
                </a:gridCol>
              </a:tblGrid>
              <a:tr h="5112438">
                <a:tc>
                  <a:txBody>
                    <a:bodyPr/>
                    <a:lstStyle/>
                    <a:p>
                      <a:r>
                        <a:rPr lang="en-GB" sz="2200" b="1" noProof="0" dirty="0" smtClean="0">
                          <a:solidFill>
                            <a:schemeClr val="tx1"/>
                          </a:solidFill>
                        </a:rPr>
                        <a:t>INTRODUCTION</a:t>
                      </a:r>
                    </a:p>
                    <a:p>
                      <a:r>
                        <a:rPr lang="en-GB" sz="2200" b="0" noProof="0" dirty="0" smtClean="0">
                          <a:solidFill>
                            <a:schemeClr val="tx1"/>
                          </a:solidFill>
                        </a:rPr>
                        <a:t>Structure of University and Faculty</a:t>
                      </a:r>
                      <a:endParaRPr lang="lv-LV" sz="2200" b="0" noProof="0" dirty="0" smtClean="0">
                        <a:solidFill>
                          <a:schemeClr val="tx1"/>
                        </a:solidFill>
                      </a:endParaRPr>
                    </a:p>
                    <a:p>
                      <a:r>
                        <a:rPr lang="en-GB" sz="2200" b="0" noProof="0" dirty="0" smtClean="0">
                          <a:solidFill>
                            <a:schemeClr val="tx1"/>
                          </a:solidFill>
                        </a:rPr>
                        <a:t>Workload and work </a:t>
                      </a:r>
                      <a:r>
                        <a:rPr lang="lv-LV" sz="2200" b="0" noProof="0" dirty="0" smtClean="0">
                          <a:solidFill>
                            <a:schemeClr val="tx1"/>
                          </a:solidFill>
                        </a:rPr>
                        <a:t>s</a:t>
                      </a:r>
                      <a:r>
                        <a:rPr lang="en-GB" sz="2200" b="0" noProof="0" dirty="0" err="1" smtClean="0">
                          <a:solidFill>
                            <a:schemeClr val="tx1"/>
                          </a:solidFill>
                        </a:rPr>
                        <a:t>chedule</a:t>
                      </a:r>
                      <a:r>
                        <a:rPr lang="en-GB" sz="2200" b="0" noProof="0" dirty="0" smtClean="0">
                          <a:solidFill>
                            <a:schemeClr val="tx1"/>
                          </a:solidFill>
                        </a:rPr>
                        <a:t> o</a:t>
                      </a:r>
                      <a:r>
                        <a:rPr lang="lv-LV" sz="2200" b="0" noProof="0" dirty="0" smtClean="0">
                          <a:solidFill>
                            <a:schemeClr val="tx1"/>
                          </a:solidFill>
                        </a:rPr>
                        <a:t>f</a:t>
                      </a:r>
                      <a:r>
                        <a:rPr lang="en-GB" sz="2200" b="0" noProof="0" dirty="0" smtClean="0">
                          <a:solidFill>
                            <a:schemeClr val="tx1"/>
                          </a:solidFill>
                        </a:rPr>
                        <a:t> self-evaluation group </a:t>
                      </a:r>
                    </a:p>
                    <a:p>
                      <a:r>
                        <a:rPr lang="en-GB" sz="2200" b="0" noProof="0" dirty="0" smtClean="0">
                          <a:solidFill>
                            <a:schemeClr val="tx1"/>
                          </a:solidFill>
                        </a:rPr>
                        <a:t>Position of the Programme among other </a:t>
                      </a:r>
                      <a:r>
                        <a:rPr lang="en-GB" sz="2200" b="0" noProof="0" dirty="0" err="1" smtClean="0">
                          <a:solidFill>
                            <a:schemeClr val="tx1"/>
                          </a:solidFill>
                        </a:rPr>
                        <a:t>univer</a:t>
                      </a:r>
                      <a:r>
                        <a:rPr lang="lv-LV" sz="2200" b="0" noProof="0" dirty="0" smtClean="0">
                          <a:solidFill>
                            <a:schemeClr val="tx1"/>
                          </a:solidFill>
                        </a:rPr>
                        <a:t>s</a:t>
                      </a:r>
                      <a:r>
                        <a:rPr lang="en-GB" sz="2200" b="0" noProof="0" dirty="0" err="1" smtClean="0">
                          <a:solidFill>
                            <a:schemeClr val="tx1"/>
                          </a:solidFill>
                        </a:rPr>
                        <a:t>ity</a:t>
                      </a:r>
                      <a:r>
                        <a:rPr lang="en-GB" sz="2200" b="0" noProof="0" dirty="0" smtClean="0">
                          <a:solidFill>
                            <a:schemeClr val="tx1"/>
                          </a:solidFill>
                        </a:rPr>
                        <a:t> studies and other universities programmes </a:t>
                      </a:r>
                    </a:p>
                    <a:p>
                      <a:r>
                        <a:rPr lang="en-GB" sz="2200" b="0" noProof="0" dirty="0" smtClean="0">
                          <a:solidFill>
                            <a:schemeClr val="tx1"/>
                          </a:solidFill>
                        </a:rPr>
                        <a:t>Previous assessment of the Programme </a:t>
                      </a:r>
                      <a:r>
                        <a:rPr lang="lv-LV" sz="1800" b="0" i="1" noProof="0" dirty="0" smtClean="0">
                          <a:solidFill>
                            <a:schemeClr val="tx1"/>
                          </a:solidFill>
                        </a:rPr>
                        <a:t>(</a:t>
                      </a:r>
                      <a:r>
                        <a:rPr lang="lv-LV" sz="1800" b="0" i="1" noProof="0" dirty="0" err="1" smtClean="0">
                          <a:solidFill>
                            <a:schemeClr val="tx1"/>
                          </a:solidFill>
                        </a:rPr>
                        <a:t>if</a:t>
                      </a:r>
                      <a:r>
                        <a:rPr lang="lv-LV" sz="1800" b="0" i="1" noProof="0" dirty="0" smtClean="0">
                          <a:solidFill>
                            <a:schemeClr val="tx1"/>
                          </a:solidFill>
                        </a:rPr>
                        <a:t> </a:t>
                      </a:r>
                      <a:r>
                        <a:rPr lang="lv-LV" sz="1800" b="0" i="1" noProof="0" dirty="0" err="1" smtClean="0">
                          <a:solidFill>
                            <a:schemeClr val="tx1"/>
                          </a:solidFill>
                        </a:rPr>
                        <a:t>applicable</a:t>
                      </a:r>
                      <a:r>
                        <a:rPr lang="lv-LV" sz="1800" b="0" i="1" noProof="0" dirty="0" smtClean="0">
                          <a:solidFill>
                            <a:schemeClr val="tx1"/>
                          </a:solidFill>
                        </a:rPr>
                        <a:t>)</a:t>
                      </a:r>
                    </a:p>
                    <a:p>
                      <a:endParaRPr lang="en-GB" sz="1800" b="0" i="1" noProof="0" dirty="0" smtClean="0">
                        <a:solidFill>
                          <a:schemeClr val="tx1"/>
                        </a:solidFill>
                      </a:endParaRPr>
                    </a:p>
                    <a:p>
                      <a:r>
                        <a:rPr lang="en-GB" sz="2200" b="1" noProof="0" dirty="0" smtClean="0">
                          <a:solidFill>
                            <a:schemeClr val="tx1"/>
                          </a:solidFill>
                        </a:rPr>
                        <a:t>STUDY PROGRAMME ANALYSIS </a:t>
                      </a:r>
                    </a:p>
                    <a:p>
                      <a:pPr marL="342900" indent="-342900">
                        <a:buAutoNum type="arabicPeriod"/>
                      </a:pPr>
                      <a:r>
                        <a:rPr lang="lv-LV" sz="2200" b="0" noProof="0" dirty="0" err="1" smtClean="0">
                          <a:solidFill>
                            <a:schemeClr val="tx1"/>
                          </a:solidFill>
                        </a:rPr>
                        <a:t>Programme</a:t>
                      </a:r>
                      <a:r>
                        <a:rPr lang="lv-LV" sz="2200" b="0" noProof="0" dirty="0" smtClean="0">
                          <a:solidFill>
                            <a:schemeClr val="tx1"/>
                          </a:solidFill>
                        </a:rPr>
                        <a:t> a</a:t>
                      </a:r>
                      <a:r>
                        <a:rPr lang="en-GB" sz="2200" b="0" noProof="0" dirty="0" err="1" smtClean="0">
                          <a:solidFill>
                            <a:schemeClr val="tx1"/>
                          </a:solidFill>
                        </a:rPr>
                        <a:t>im</a:t>
                      </a:r>
                      <a:r>
                        <a:rPr lang="lv-LV" sz="2200" b="0" noProof="0" dirty="0" smtClean="0">
                          <a:solidFill>
                            <a:schemeClr val="tx1"/>
                          </a:solidFill>
                        </a:rPr>
                        <a:t>s</a:t>
                      </a:r>
                      <a:r>
                        <a:rPr lang="en-GB" sz="2200" b="0" noProof="0" dirty="0" smtClean="0">
                          <a:solidFill>
                            <a:schemeClr val="tx1"/>
                          </a:solidFill>
                        </a:rPr>
                        <a:t> and learning outcomes</a:t>
                      </a:r>
                      <a:endParaRPr lang="lv-LV" sz="2200" b="0" noProof="0" dirty="0" smtClean="0">
                        <a:solidFill>
                          <a:schemeClr val="tx1"/>
                        </a:solidFill>
                      </a:endParaRPr>
                    </a:p>
                    <a:p>
                      <a:pPr marL="342900" indent="-342900">
                        <a:buAutoNum type="arabicPeriod"/>
                      </a:pPr>
                      <a:r>
                        <a:rPr lang="en-GB" sz="2200" b="0" noProof="0" dirty="0" smtClean="0">
                          <a:solidFill>
                            <a:schemeClr val="tx1"/>
                          </a:solidFill>
                        </a:rPr>
                        <a:t>Curriculum design </a:t>
                      </a:r>
                    </a:p>
                    <a:p>
                      <a:pPr marL="342900" indent="-342900">
                        <a:buAutoNum type="arabicPeriod"/>
                      </a:pPr>
                      <a:r>
                        <a:rPr lang="en-GB" sz="2200" b="0" noProof="0" dirty="0" smtClean="0">
                          <a:solidFill>
                            <a:schemeClr val="tx1"/>
                          </a:solidFill>
                        </a:rPr>
                        <a:t>Teaching staff </a:t>
                      </a:r>
                    </a:p>
                    <a:p>
                      <a:pPr marL="342900" indent="-342900">
                        <a:buAutoNum type="arabicPeriod"/>
                      </a:pPr>
                      <a:r>
                        <a:rPr lang="en-GB" sz="2200" b="0" noProof="0" dirty="0" smtClean="0">
                          <a:solidFill>
                            <a:schemeClr val="tx1"/>
                          </a:solidFill>
                        </a:rPr>
                        <a:t>Facilities and learning resources </a:t>
                      </a:r>
                    </a:p>
                    <a:p>
                      <a:pPr marL="342900" indent="-342900">
                        <a:buAutoNum type="arabicPeriod"/>
                      </a:pPr>
                      <a:r>
                        <a:rPr lang="en-GB" sz="2200" b="0" noProof="0" dirty="0" smtClean="0">
                          <a:solidFill>
                            <a:schemeClr val="tx1"/>
                          </a:solidFill>
                        </a:rPr>
                        <a:t>Study process and students‘ performance assessment</a:t>
                      </a:r>
                    </a:p>
                    <a:p>
                      <a:pPr marL="342900" indent="-342900">
                        <a:buAutoNum type="arabicPeriod"/>
                      </a:pPr>
                      <a:r>
                        <a:rPr lang="en-GB" sz="2200" b="0" noProof="0" dirty="0" smtClean="0">
                          <a:solidFill>
                            <a:schemeClr val="tx1"/>
                          </a:solidFill>
                        </a:rPr>
                        <a:t>Programme </a:t>
                      </a:r>
                      <a:r>
                        <a:rPr lang="en-GB" sz="2200" b="0" noProof="0" dirty="0" err="1" smtClean="0">
                          <a:solidFill>
                            <a:schemeClr val="tx1"/>
                          </a:solidFill>
                        </a:rPr>
                        <a:t>manag</a:t>
                      </a:r>
                      <a:r>
                        <a:rPr lang="lv-LV" sz="2200" b="0" noProof="0" dirty="0" smtClean="0">
                          <a:solidFill>
                            <a:schemeClr val="tx1"/>
                          </a:solidFill>
                        </a:rPr>
                        <a:t>e</a:t>
                      </a:r>
                      <a:r>
                        <a:rPr lang="en-GB" sz="2200" b="0" noProof="0" dirty="0" err="1" smtClean="0">
                          <a:solidFill>
                            <a:schemeClr val="tx1"/>
                          </a:solidFill>
                        </a:rPr>
                        <a:t>ment</a:t>
                      </a:r>
                      <a:endParaRPr lang="en-GB" sz="2200" b="0" noProof="0" dirty="0">
                        <a:solidFill>
                          <a:schemeClr val="tx1"/>
                        </a:solidFill>
                      </a:endParaRPr>
                    </a:p>
                  </a:txBody>
                  <a:tcPr>
                    <a:solidFill>
                      <a:schemeClr val="accent1">
                        <a:lumMod val="20000"/>
                        <a:lumOff val="80000"/>
                      </a:schemeClr>
                    </a:solidFill>
                  </a:tcPr>
                </a:tc>
                <a:tc>
                  <a:txBody>
                    <a:bodyPr/>
                    <a:lstStyle/>
                    <a:p>
                      <a:r>
                        <a:rPr lang="en-GB" sz="2200" b="1" noProof="0" dirty="0" smtClean="0">
                          <a:solidFill>
                            <a:schemeClr val="tx1"/>
                          </a:solidFill>
                        </a:rPr>
                        <a:t>ANNEXES</a:t>
                      </a:r>
                    </a:p>
                    <a:p>
                      <a:pPr lvl="0"/>
                      <a:r>
                        <a:rPr lang="en-GB" sz="2200" b="0" noProof="0" dirty="0" smtClean="0">
                          <a:solidFill>
                            <a:schemeClr val="tx1"/>
                          </a:solidFill>
                        </a:rPr>
                        <a:t>Study plan of the programme</a:t>
                      </a:r>
                    </a:p>
                    <a:p>
                      <a:pPr lvl="0"/>
                      <a:r>
                        <a:rPr lang="en-GB" sz="2200" b="0" noProof="0" dirty="0" smtClean="0">
                          <a:solidFill>
                            <a:schemeClr val="tx1"/>
                          </a:solidFill>
                        </a:rPr>
                        <a:t>Description of study subjects and/or modules </a:t>
                      </a:r>
                    </a:p>
                    <a:p>
                      <a:pPr lvl="0"/>
                      <a:r>
                        <a:rPr lang="en-GB" sz="2200" b="0" noProof="0" dirty="0" smtClean="0">
                          <a:solidFill>
                            <a:schemeClr val="tx1"/>
                          </a:solidFill>
                        </a:rPr>
                        <a:t>List of lecturers </a:t>
                      </a:r>
                    </a:p>
                    <a:p>
                      <a:pPr lvl="0"/>
                      <a:r>
                        <a:rPr lang="en-GB" sz="2200" b="0" noProof="0" dirty="0" smtClean="0">
                          <a:solidFill>
                            <a:schemeClr val="tx1"/>
                          </a:solidFill>
                        </a:rPr>
                        <a:t>Descriptions of the activities of teaching staff </a:t>
                      </a:r>
                    </a:p>
                    <a:p>
                      <a:pPr lvl="0"/>
                      <a:r>
                        <a:rPr lang="en-GB" sz="2200" b="0" noProof="0" dirty="0" smtClean="0">
                          <a:solidFill>
                            <a:schemeClr val="tx1"/>
                          </a:solidFill>
                        </a:rPr>
                        <a:t>List of students‘ final theses</a:t>
                      </a:r>
                    </a:p>
                    <a:p>
                      <a:pPr lvl="0"/>
                      <a:r>
                        <a:rPr lang="en-GB" sz="2200" b="0" noProof="0" dirty="0" smtClean="0">
                          <a:solidFill>
                            <a:schemeClr val="tx1"/>
                          </a:solidFill>
                        </a:rPr>
                        <a:t>Summary of previous assessment conclusions </a:t>
                      </a:r>
                      <a:r>
                        <a:rPr lang="en-GB" sz="1800" b="0" noProof="0" dirty="0" smtClean="0">
                          <a:solidFill>
                            <a:schemeClr val="tx1"/>
                          </a:solidFill>
                        </a:rPr>
                        <a:t>(</a:t>
                      </a:r>
                      <a:r>
                        <a:rPr lang="en-GB" sz="1800" b="0" i="1" noProof="0" dirty="0" smtClean="0">
                          <a:solidFill>
                            <a:schemeClr val="tx1"/>
                          </a:solidFill>
                        </a:rPr>
                        <a:t>optional</a:t>
                      </a:r>
                      <a:r>
                        <a:rPr lang="en-GB" sz="1800" b="0" noProof="0" dirty="0" smtClean="0">
                          <a:solidFill>
                            <a:schemeClr val="tx1"/>
                          </a:solidFill>
                        </a:rPr>
                        <a:t>)</a:t>
                      </a:r>
                    </a:p>
                    <a:p>
                      <a:r>
                        <a:rPr lang="en-GB" sz="2200" b="0" noProof="0" dirty="0" smtClean="0">
                          <a:solidFill>
                            <a:schemeClr val="tx1"/>
                          </a:solidFill>
                        </a:rPr>
                        <a:t>Agreement concluded among higher education </a:t>
                      </a:r>
                      <a:r>
                        <a:rPr lang="en-GB" sz="2200" b="0" noProof="0" dirty="0" err="1" smtClean="0">
                          <a:solidFill>
                            <a:schemeClr val="tx1"/>
                          </a:solidFill>
                        </a:rPr>
                        <a:t>institu</a:t>
                      </a:r>
                      <a:r>
                        <a:rPr lang="lv-LV" sz="2200" b="0" noProof="0" dirty="0" smtClean="0">
                          <a:solidFill>
                            <a:schemeClr val="tx1"/>
                          </a:solidFill>
                        </a:rPr>
                        <a:t>t</a:t>
                      </a:r>
                      <a:r>
                        <a:rPr lang="en-GB" sz="2200" b="0" noProof="0" dirty="0" smtClean="0">
                          <a:solidFill>
                            <a:schemeClr val="tx1"/>
                          </a:solidFill>
                        </a:rPr>
                        <a:t>ions performing the programme </a:t>
                      </a:r>
                      <a:r>
                        <a:rPr lang="en-GB" sz="1800" b="0" noProof="0" dirty="0" smtClean="0">
                          <a:solidFill>
                            <a:schemeClr val="tx1"/>
                          </a:solidFill>
                        </a:rPr>
                        <a:t>(</a:t>
                      </a:r>
                      <a:r>
                        <a:rPr lang="en-GB" sz="1800" b="0" i="1" noProof="0" dirty="0" smtClean="0">
                          <a:solidFill>
                            <a:schemeClr val="tx1"/>
                          </a:solidFill>
                        </a:rPr>
                        <a:t>optional, when a joint study programme is assessed</a:t>
                      </a:r>
                      <a:r>
                        <a:rPr lang="en-GB" sz="1800" b="0" noProof="0" dirty="0" smtClean="0">
                          <a:solidFill>
                            <a:schemeClr val="tx1"/>
                          </a:solidFill>
                        </a:rPr>
                        <a:t>)</a:t>
                      </a:r>
                    </a:p>
                    <a:p>
                      <a:endParaRPr lang="en-GB" sz="2200" b="0"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4169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Outline</a:t>
            </a:r>
            <a:endParaRPr lang="en-GB" dirty="0"/>
          </a:p>
        </p:txBody>
      </p:sp>
      <p:sp>
        <p:nvSpPr>
          <p:cNvPr id="3" name="Content Placeholder 2"/>
          <p:cNvSpPr>
            <a:spLocks noGrp="1"/>
          </p:cNvSpPr>
          <p:nvPr>
            <p:ph idx="1"/>
          </p:nvPr>
        </p:nvSpPr>
        <p:spPr/>
        <p:txBody>
          <a:bodyPr/>
          <a:lstStyle/>
          <a:p>
            <a:r>
              <a:rPr lang="lv-LV" dirty="0" err="1" smtClean="0"/>
              <a:t>Introductory</a:t>
            </a:r>
            <a:r>
              <a:rPr lang="lv-LV" dirty="0" smtClean="0"/>
              <a:t> </a:t>
            </a:r>
            <a:r>
              <a:rPr lang="lv-LV" dirty="0" err="1" smtClean="0"/>
              <a:t>part</a:t>
            </a:r>
            <a:endParaRPr lang="lv-LV" dirty="0" smtClean="0"/>
          </a:p>
          <a:p>
            <a:pPr marL="0" indent="0">
              <a:buNone/>
            </a:pPr>
            <a:endParaRPr lang="lv-LV" dirty="0" smtClean="0"/>
          </a:p>
          <a:p>
            <a:r>
              <a:rPr lang="lv-LV" dirty="0" err="1" smtClean="0"/>
              <a:t>Session</a:t>
            </a:r>
            <a:r>
              <a:rPr lang="lv-LV" dirty="0" smtClean="0"/>
              <a:t> 1: </a:t>
            </a:r>
            <a:r>
              <a:rPr lang="lv-LV" dirty="0" err="1" smtClean="0"/>
              <a:t>Methodology</a:t>
            </a:r>
            <a:r>
              <a:rPr lang="lv-LV" dirty="0" smtClean="0"/>
              <a:t>, </a:t>
            </a:r>
            <a:r>
              <a:rPr lang="lv-LV" dirty="0" err="1" smtClean="0"/>
              <a:t>criteria</a:t>
            </a:r>
            <a:r>
              <a:rPr lang="lv-LV" dirty="0" smtClean="0"/>
              <a:t> </a:t>
            </a:r>
            <a:r>
              <a:rPr lang="lv-LV" dirty="0" err="1" smtClean="0"/>
              <a:t>and</a:t>
            </a:r>
            <a:r>
              <a:rPr lang="lv-LV" dirty="0" smtClean="0"/>
              <a:t> </a:t>
            </a:r>
            <a:r>
              <a:rPr lang="lv-LV" dirty="0" err="1" smtClean="0"/>
              <a:t>indicators</a:t>
            </a:r>
            <a:r>
              <a:rPr lang="lv-LV" dirty="0" smtClean="0"/>
              <a:t> </a:t>
            </a:r>
            <a:r>
              <a:rPr lang="lv-LV" dirty="0" err="1" smtClean="0"/>
              <a:t>for</a:t>
            </a:r>
            <a:r>
              <a:rPr lang="lv-LV" dirty="0" smtClean="0"/>
              <a:t> </a:t>
            </a:r>
            <a:r>
              <a:rPr lang="lv-LV" dirty="0" err="1" smtClean="0"/>
              <a:t>study</a:t>
            </a:r>
            <a:r>
              <a:rPr lang="lv-LV" dirty="0" smtClean="0"/>
              <a:t> </a:t>
            </a:r>
            <a:r>
              <a:rPr lang="lv-LV" dirty="0" err="1" smtClean="0"/>
              <a:t>programme</a:t>
            </a:r>
            <a:r>
              <a:rPr lang="lv-LV" dirty="0" smtClean="0"/>
              <a:t> </a:t>
            </a:r>
            <a:r>
              <a:rPr lang="lv-LV" dirty="0" err="1" smtClean="0"/>
              <a:t>evaluation</a:t>
            </a:r>
            <a:endParaRPr lang="lv-LV" dirty="0" smtClean="0"/>
          </a:p>
          <a:p>
            <a:pPr marL="0" indent="0">
              <a:buNone/>
            </a:pPr>
            <a:endParaRPr lang="lv-LV" dirty="0" smtClean="0"/>
          </a:p>
          <a:p>
            <a:r>
              <a:rPr lang="lv-LV" dirty="0" err="1" smtClean="0"/>
              <a:t>Session</a:t>
            </a:r>
            <a:r>
              <a:rPr lang="lv-LV" dirty="0" smtClean="0"/>
              <a:t> 2: </a:t>
            </a:r>
            <a:r>
              <a:rPr lang="lv-LV" dirty="0" err="1"/>
              <a:t>P</a:t>
            </a:r>
            <a:r>
              <a:rPr lang="lv-LV" dirty="0" err="1" smtClean="0"/>
              <a:t>ractical</a:t>
            </a:r>
            <a:r>
              <a:rPr lang="lv-LV" dirty="0" smtClean="0"/>
              <a:t> </a:t>
            </a:r>
            <a:r>
              <a:rPr lang="lv-LV" dirty="0" err="1" smtClean="0"/>
              <a:t>exercises</a:t>
            </a:r>
            <a:r>
              <a:rPr lang="lv-LV" dirty="0" smtClean="0"/>
              <a:t> </a:t>
            </a:r>
            <a:r>
              <a:rPr lang="lv-LV" dirty="0" err="1" smtClean="0"/>
              <a:t>on</a:t>
            </a:r>
            <a:r>
              <a:rPr lang="lv-LV" dirty="0" smtClean="0"/>
              <a:t> </a:t>
            </a:r>
            <a:r>
              <a:rPr lang="lv-LV" dirty="0" err="1" smtClean="0"/>
              <a:t>how</a:t>
            </a:r>
            <a:r>
              <a:rPr lang="lv-LV" dirty="0" smtClean="0"/>
              <a:t> to </a:t>
            </a:r>
            <a:r>
              <a:rPr lang="lv-LV" dirty="0" err="1" smtClean="0"/>
              <a:t>work</a:t>
            </a:r>
            <a:r>
              <a:rPr lang="lv-LV" dirty="0" smtClean="0"/>
              <a:t> </a:t>
            </a:r>
            <a:r>
              <a:rPr lang="lv-LV" dirty="0" err="1" smtClean="0"/>
              <a:t>with</a:t>
            </a:r>
            <a:r>
              <a:rPr lang="lv-LV" dirty="0" smtClean="0"/>
              <a:t> </a:t>
            </a:r>
            <a:r>
              <a:rPr lang="lv-LV" dirty="0" err="1" smtClean="0"/>
              <a:t>self-evaluation</a:t>
            </a:r>
            <a:r>
              <a:rPr lang="lv-LV" dirty="0" smtClean="0"/>
              <a:t> </a:t>
            </a:r>
            <a:r>
              <a:rPr lang="lv-LV" dirty="0" err="1" smtClean="0"/>
              <a:t>reports</a:t>
            </a:r>
            <a:endParaRPr lang="en-GB" dirty="0"/>
          </a:p>
        </p:txBody>
      </p:sp>
    </p:spTree>
    <p:extLst>
      <p:ext uri="{BB962C8B-B14F-4D97-AF65-F5344CB8AC3E}">
        <p14:creationId xmlns:p14="http://schemas.microsoft.com/office/powerpoint/2010/main" val="653708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8086"/>
          </a:xfrm>
        </p:spPr>
        <p:txBody>
          <a:bodyPr>
            <a:normAutofit fontScale="90000"/>
          </a:bodyPr>
          <a:lstStyle/>
          <a:p>
            <a:r>
              <a:rPr lang="lv-LV" dirty="0" err="1"/>
              <a:t>Study</a:t>
            </a:r>
            <a:r>
              <a:rPr lang="lv-LV" dirty="0"/>
              <a:t> </a:t>
            </a:r>
            <a:r>
              <a:rPr lang="lv-LV" dirty="0" err="1"/>
              <a:t>programme</a:t>
            </a:r>
            <a:r>
              <a:rPr lang="lv-LV" dirty="0"/>
              <a:t> </a:t>
            </a:r>
            <a:r>
              <a:rPr lang="lv-LV" dirty="0" err="1" smtClean="0"/>
              <a:t>analysis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3458540"/>
              </p:ext>
            </p:extLst>
          </p:nvPr>
        </p:nvGraphicFramePr>
        <p:xfrm>
          <a:off x="681681" y="1018317"/>
          <a:ext cx="10993082" cy="4738010"/>
        </p:xfrm>
        <a:graphic>
          <a:graphicData uri="http://schemas.openxmlformats.org/drawingml/2006/table">
            <a:tbl>
              <a:tblPr firstRow="1" bandRow="1">
                <a:tableStyleId>{5C22544A-7EE6-4342-B048-85BDC9FD1C3A}</a:tableStyleId>
              </a:tblPr>
              <a:tblGrid>
                <a:gridCol w="1104045">
                  <a:extLst>
                    <a:ext uri="{9D8B030D-6E8A-4147-A177-3AD203B41FA5}">
                      <a16:colId xmlns:a16="http://schemas.microsoft.com/office/drawing/2014/main" val="20000"/>
                    </a:ext>
                  </a:extLst>
                </a:gridCol>
                <a:gridCol w="3334914">
                  <a:extLst>
                    <a:ext uri="{9D8B030D-6E8A-4147-A177-3AD203B41FA5}">
                      <a16:colId xmlns:a16="http://schemas.microsoft.com/office/drawing/2014/main" val="20001"/>
                    </a:ext>
                  </a:extLst>
                </a:gridCol>
                <a:gridCol w="3829396">
                  <a:extLst>
                    <a:ext uri="{9D8B030D-6E8A-4147-A177-3AD203B41FA5}">
                      <a16:colId xmlns:a16="http://schemas.microsoft.com/office/drawing/2014/main" val="20002"/>
                    </a:ext>
                  </a:extLst>
                </a:gridCol>
                <a:gridCol w="1330037">
                  <a:extLst>
                    <a:ext uri="{9D8B030D-6E8A-4147-A177-3AD203B41FA5}">
                      <a16:colId xmlns:a16="http://schemas.microsoft.com/office/drawing/2014/main" val="20003"/>
                    </a:ext>
                  </a:extLst>
                </a:gridCol>
                <a:gridCol w="1394690">
                  <a:extLst>
                    <a:ext uri="{9D8B030D-6E8A-4147-A177-3AD203B41FA5}">
                      <a16:colId xmlns:a16="http://schemas.microsoft.com/office/drawing/2014/main" val="20004"/>
                    </a:ext>
                  </a:extLst>
                </a:gridCol>
              </a:tblGrid>
              <a:tr h="370840">
                <a:tc>
                  <a:txBody>
                    <a:bodyPr/>
                    <a:lstStyle/>
                    <a:p>
                      <a:endParaRPr lang="en-GB" dirty="0"/>
                    </a:p>
                  </a:txBody>
                  <a:tcPr/>
                </a:tc>
                <a:tc>
                  <a:txBody>
                    <a:bodyPr/>
                    <a:lstStyle/>
                    <a:p>
                      <a:r>
                        <a:rPr lang="lv-LV" sz="2200" dirty="0" err="1" smtClean="0"/>
                        <a:t>Self-evaluation</a:t>
                      </a:r>
                      <a:r>
                        <a:rPr lang="lv-LV" sz="2200" dirty="0" smtClean="0"/>
                        <a:t> </a:t>
                      </a:r>
                      <a:r>
                        <a:rPr lang="lv-LV" sz="2200" dirty="0" err="1" smtClean="0"/>
                        <a:t>report</a:t>
                      </a:r>
                      <a:endParaRPr lang="en-GB" sz="2200" dirty="0"/>
                    </a:p>
                  </a:txBody>
                  <a:tcPr/>
                </a:tc>
                <a:tc>
                  <a:txBody>
                    <a:bodyPr/>
                    <a:lstStyle/>
                    <a:p>
                      <a:r>
                        <a:rPr lang="lv-LV" sz="2200" dirty="0" err="1" smtClean="0"/>
                        <a:t>Experts</a:t>
                      </a:r>
                      <a:r>
                        <a:rPr lang="lv-LV" sz="2200" dirty="0" smtClean="0"/>
                        <a:t> </a:t>
                      </a:r>
                      <a:r>
                        <a:rPr lang="lv-LV" sz="2200" dirty="0" err="1" smtClean="0"/>
                        <a:t>report</a:t>
                      </a:r>
                      <a:endParaRPr lang="en-GB" sz="2200" dirty="0"/>
                    </a:p>
                  </a:txBody>
                  <a:tcPr/>
                </a:tc>
                <a:tc>
                  <a:txBody>
                    <a:bodyPr/>
                    <a:lstStyle/>
                    <a:p>
                      <a:r>
                        <a:rPr lang="lv-LV" sz="2000" dirty="0" err="1" smtClean="0"/>
                        <a:t>Number</a:t>
                      </a:r>
                      <a:r>
                        <a:rPr lang="lv-LV" sz="2000" dirty="0" smtClean="0"/>
                        <a:t> </a:t>
                      </a:r>
                      <a:r>
                        <a:rPr lang="lv-LV" sz="2000" dirty="0" err="1" smtClean="0"/>
                        <a:t>of</a:t>
                      </a:r>
                      <a:r>
                        <a:rPr lang="lv-LV" sz="2000" dirty="0" smtClean="0"/>
                        <a:t> </a:t>
                      </a:r>
                      <a:r>
                        <a:rPr lang="lv-LV" sz="2000" dirty="0" err="1" smtClean="0"/>
                        <a:t>criteria</a:t>
                      </a:r>
                      <a:endParaRPr lang="en-GB" sz="2000" dirty="0"/>
                    </a:p>
                  </a:txBody>
                  <a:tcPr/>
                </a:tc>
                <a:tc>
                  <a:txBody>
                    <a:bodyPr/>
                    <a:lstStyle/>
                    <a:p>
                      <a:r>
                        <a:rPr lang="lv-LV" sz="2000" dirty="0" err="1" smtClean="0"/>
                        <a:t>Number</a:t>
                      </a:r>
                      <a:r>
                        <a:rPr lang="lv-LV" sz="2000" dirty="0" smtClean="0"/>
                        <a:t> </a:t>
                      </a:r>
                      <a:r>
                        <a:rPr lang="lv-LV" sz="2000" dirty="0" err="1" smtClean="0"/>
                        <a:t>of</a:t>
                      </a:r>
                      <a:r>
                        <a:rPr lang="lv-LV" sz="2000" dirty="0" smtClean="0"/>
                        <a:t> </a:t>
                      </a:r>
                      <a:r>
                        <a:rPr lang="lv-LV" sz="2000" dirty="0" err="1" smtClean="0"/>
                        <a:t>indicators</a:t>
                      </a:r>
                      <a:r>
                        <a:rPr lang="lv-LV" sz="2000" dirty="0" smtClean="0"/>
                        <a:t> </a:t>
                      </a:r>
                      <a:endParaRPr lang="en-GB" sz="2000" dirty="0"/>
                    </a:p>
                  </a:txBody>
                  <a:tcPr/>
                </a:tc>
                <a:extLst>
                  <a:ext uri="{0D108BD9-81ED-4DB2-BD59-A6C34878D82A}">
                    <a16:rowId xmlns:a16="http://schemas.microsoft.com/office/drawing/2014/main" val="10000"/>
                  </a:ext>
                </a:extLst>
              </a:tr>
              <a:tr h="370840">
                <a:tc rowSpan="6">
                  <a:txBody>
                    <a:bodyPr/>
                    <a:lstStyle/>
                    <a:p>
                      <a:pPr marL="0" indent="0" algn="ctr">
                        <a:lnSpc>
                          <a:spcPct val="100000"/>
                        </a:lnSpc>
                        <a:buNone/>
                      </a:pPr>
                      <a:r>
                        <a:rPr lang="lv-LV" sz="3600" b="0" noProof="0" dirty="0" smtClean="0">
                          <a:solidFill>
                            <a:schemeClr val="tx1"/>
                          </a:solidFill>
                        </a:rPr>
                        <a:t>EVALUATION AREAS</a:t>
                      </a:r>
                    </a:p>
                    <a:p>
                      <a:pPr marL="0" indent="0" algn="ctr">
                        <a:lnSpc>
                          <a:spcPct val="100000"/>
                        </a:lnSpc>
                        <a:buNone/>
                      </a:pPr>
                      <a:r>
                        <a:rPr lang="lv-LV" sz="3600" b="0" noProof="0" dirty="0" smtClean="0">
                          <a:solidFill>
                            <a:schemeClr val="tx1"/>
                          </a:solidFill>
                        </a:rPr>
                        <a:t> (6)</a:t>
                      </a:r>
                      <a:endParaRPr lang="en-GB" sz="3600" b="0" noProof="0" dirty="0" smtClean="0">
                        <a:solidFill>
                          <a:schemeClr val="tx1"/>
                        </a:solidFill>
                      </a:endParaRPr>
                    </a:p>
                  </a:txBody>
                  <a:tcPr vert="vert270" anchor="ctr"/>
                </a:tc>
                <a:tc>
                  <a:txBody>
                    <a:bodyPr/>
                    <a:lstStyle/>
                    <a:p>
                      <a:pPr marL="0" indent="0">
                        <a:buNone/>
                      </a:pPr>
                      <a:r>
                        <a:rPr lang="lv-LV" sz="1800" b="0" noProof="0" dirty="0" err="1" smtClean="0">
                          <a:solidFill>
                            <a:schemeClr val="tx1"/>
                          </a:solidFill>
                          <a:latin typeface="+mn-lt"/>
                        </a:rPr>
                        <a:t>Programme</a:t>
                      </a:r>
                      <a:r>
                        <a:rPr lang="lv-LV" sz="1800" b="0" noProof="0" dirty="0" smtClean="0">
                          <a:solidFill>
                            <a:schemeClr val="tx1"/>
                          </a:solidFill>
                          <a:latin typeface="+mn-lt"/>
                        </a:rPr>
                        <a:t> a</a:t>
                      </a:r>
                      <a:r>
                        <a:rPr lang="en-GB" sz="1800" b="0" noProof="0" dirty="0" err="1" smtClean="0">
                          <a:solidFill>
                            <a:schemeClr val="tx1"/>
                          </a:solidFill>
                          <a:latin typeface="+mn-lt"/>
                        </a:rPr>
                        <a:t>im</a:t>
                      </a:r>
                      <a:r>
                        <a:rPr lang="lv-LV" sz="1800" b="0" noProof="0" dirty="0" smtClean="0">
                          <a:solidFill>
                            <a:schemeClr val="tx1"/>
                          </a:solidFill>
                          <a:latin typeface="+mn-lt"/>
                        </a:rPr>
                        <a:t>s</a:t>
                      </a:r>
                      <a:r>
                        <a:rPr lang="en-GB" sz="1800" b="0" noProof="0" dirty="0" smtClean="0">
                          <a:solidFill>
                            <a:schemeClr val="tx1"/>
                          </a:solidFill>
                          <a:latin typeface="+mn-lt"/>
                        </a:rPr>
                        <a:t> and learning outcomes </a:t>
                      </a:r>
                    </a:p>
                  </a:txBody>
                  <a:tcPr/>
                </a:tc>
                <a:tc>
                  <a:txBody>
                    <a:bodyPr/>
                    <a:lstStyle/>
                    <a:p>
                      <a:pPr marL="0" indent="0">
                        <a:buNone/>
                      </a:pPr>
                      <a:r>
                        <a:rPr lang="lv-LV" sz="1800" b="0" noProof="0" dirty="0" err="1" smtClean="0">
                          <a:solidFill>
                            <a:schemeClr val="tx1"/>
                          </a:solidFill>
                          <a:latin typeface="+mn-lt"/>
                        </a:rPr>
                        <a:t>Programme</a:t>
                      </a:r>
                      <a:r>
                        <a:rPr lang="lv-LV" sz="1800" b="0" noProof="0" dirty="0" smtClean="0">
                          <a:solidFill>
                            <a:schemeClr val="tx1"/>
                          </a:solidFill>
                          <a:latin typeface="+mn-lt"/>
                        </a:rPr>
                        <a:t> a</a:t>
                      </a:r>
                      <a:r>
                        <a:rPr lang="en-GB" sz="1800" b="0" noProof="0" dirty="0" err="1" smtClean="0">
                          <a:solidFill>
                            <a:schemeClr val="tx1"/>
                          </a:solidFill>
                          <a:latin typeface="+mn-lt"/>
                        </a:rPr>
                        <a:t>im</a:t>
                      </a:r>
                      <a:r>
                        <a:rPr lang="lv-LV" sz="1800" b="0" noProof="0" dirty="0" smtClean="0">
                          <a:solidFill>
                            <a:schemeClr val="tx1"/>
                          </a:solidFill>
                          <a:latin typeface="+mn-lt"/>
                        </a:rPr>
                        <a:t>s</a:t>
                      </a:r>
                      <a:r>
                        <a:rPr lang="en-GB" sz="1800" b="0" noProof="0" dirty="0" smtClean="0">
                          <a:solidFill>
                            <a:schemeClr val="tx1"/>
                          </a:solidFill>
                          <a:latin typeface="+mn-lt"/>
                        </a:rPr>
                        <a:t> and learning outcomes </a:t>
                      </a:r>
                    </a:p>
                  </a:txBody>
                  <a:tcPr/>
                </a:tc>
                <a:tc>
                  <a:txBody>
                    <a:bodyPr/>
                    <a:lstStyle/>
                    <a:p>
                      <a:r>
                        <a:rPr lang="lv-LV" sz="1800" dirty="0" smtClean="0">
                          <a:latin typeface="+mn-lt"/>
                        </a:rPr>
                        <a:t>6</a:t>
                      </a:r>
                      <a:endParaRPr lang="en-GB" sz="1800" dirty="0">
                        <a:latin typeface="+mn-lt"/>
                      </a:endParaRPr>
                    </a:p>
                  </a:txBody>
                  <a:tcPr/>
                </a:tc>
                <a:tc>
                  <a:txBody>
                    <a:bodyPr/>
                    <a:lstStyle/>
                    <a:p>
                      <a:r>
                        <a:rPr lang="lv-LV" sz="1800" dirty="0" smtClean="0">
                          <a:latin typeface="+mn-lt"/>
                        </a:rPr>
                        <a:t>10</a:t>
                      </a:r>
                      <a:endParaRPr lang="en-GB" sz="1800" dirty="0">
                        <a:latin typeface="+mn-lt"/>
                      </a:endParaRPr>
                    </a:p>
                  </a:txBody>
                  <a:tcPr/>
                </a:tc>
                <a:extLst>
                  <a:ext uri="{0D108BD9-81ED-4DB2-BD59-A6C34878D82A}">
                    <a16:rowId xmlns:a16="http://schemas.microsoft.com/office/drawing/2014/main" val="10001"/>
                  </a:ext>
                </a:extLst>
              </a:tr>
              <a:tr h="370840">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smtClean="0">
                          <a:solidFill>
                            <a:schemeClr val="tx1"/>
                          </a:solidFill>
                          <a:latin typeface="+mn-lt"/>
                        </a:rPr>
                        <a:t>Curriculum design </a:t>
                      </a:r>
                    </a:p>
                    <a:p>
                      <a:endParaRPr lang="en-GB"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smtClean="0">
                          <a:solidFill>
                            <a:schemeClr val="tx1"/>
                          </a:solidFill>
                          <a:latin typeface="+mn-lt"/>
                        </a:rPr>
                        <a:t>Curriculum design </a:t>
                      </a:r>
                    </a:p>
                  </a:txBody>
                  <a:tcPr/>
                </a:tc>
                <a:tc>
                  <a:txBody>
                    <a:bodyPr/>
                    <a:lstStyle/>
                    <a:p>
                      <a:r>
                        <a:rPr lang="lv-LV" sz="1800" dirty="0" smtClean="0">
                          <a:latin typeface="+mn-lt"/>
                        </a:rPr>
                        <a:t>9</a:t>
                      </a:r>
                      <a:endParaRPr lang="en-GB" sz="1800" dirty="0">
                        <a:latin typeface="+mn-lt"/>
                      </a:endParaRPr>
                    </a:p>
                  </a:txBody>
                  <a:tcPr/>
                </a:tc>
                <a:tc>
                  <a:txBody>
                    <a:bodyPr/>
                    <a:lstStyle/>
                    <a:p>
                      <a:r>
                        <a:rPr lang="lv-LV" sz="1800" dirty="0" smtClean="0">
                          <a:latin typeface="+mn-lt"/>
                        </a:rPr>
                        <a:t>9</a:t>
                      </a:r>
                      <a:endParaRPr lang="en-GB" sz="1800" dirty="0">
                        <a:latin typeface="+mn-lt"/>
                      </a:endParaRPr>
                    </a:p>
                  </a:txBody>
                  <a:tcPr/>
                </a:tc>
                <a:extLst>
                  <a:ext uri="{0D108BD9-81ED-4DB2-BD59-A6C34878D82A}">
                    <a16:rowId xmlns:a16="http://schemas.microsoft.com/office/drawing/2014/main" val="10002"/>
                  </a:ext>
                </a:extLst>
              </a:tr>
              <a:tr h="370840">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smtClean="0">
                          <a:solidFill>
                            <a:schemeClr val="tx1"/>
                          </a:solidFill>
                          <a:latin typeface="+mn-lt"/>
                        </a:rPr>
                        <a:t>Teaching staff </a:t>
                      </a:r>
                      <a:endParaRPr lang="lv-LV" sz="1800" b="0" noProof="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mn-lt"/>
                          <a:ea typeface="Calibri" panose="020F0502020204030204" pitchFamily="34" charset="0"/>
                          <a:cs typeface="Times New Roman" panose="02020603050405020304" pitchFamily="18" charset="0"/>
                        </a:rPr>
                        <a:t>Teaching staff</a:t>
                      </a:r>
                      <a:endParaRPr lang="en-GB" sz="1800" dirty="0">
                        <a:latin typeface="+mn-lt"/>
                      </a:endParaRPr>
                    </a:p>
                  </a:txBody>
                  <a:tcPr/>
                </a:tc>
                <a:tc>
                  <a:txBody>
                    <a:bodyPr/>
                    <a:lstStyle/>
                    <a:p>
                      <a:r>
                        <a:rPr lang="lv-LV" sz="1800" dirty="0" smtClean="0">
                          <a:latin typeface="+mn-lt"/>
                        </a:rPr>
                        <a:t>7</a:t>
                      </a:r>
                      <a:endParaRPr lang="en-GB" sz="1800" dirty="0">
                        <a:latin typeface="+mn-lt"/>
                      </a:endParaRPr>
                    </a:p>
                  </a:txBody>
                  <a:tcPr/>
                </a:tc>
                <a:tc>
                  <a:txBody>
                    <a:bodyPr/>
                    <a:lstStyle/>
                    <a:p>
                      <a:r>
                        <a:rPr lang="lv-LV" sz="1800" dirty="0" smtClean="0">
                          <a:latin typeface="+mn-lt"/>
                        </a:rPr>
                        <a:t>16</a:t>
                      </a:r>
                      <a:endParaRPr lang="en-GB" sz="1800" dirty="0">
                        <a:latin typeface="+mn-lt"/>
                      </a:endParaRPr>
                    </a:p>
                  </a:txBody>
                  <a:tcPr/>
                </a:tc>
                <a:extLst>
                  <a:ext uri="{0D108BD9-81ED-4DB2-BD59-A6C34878D82A}">
                    <a16:rowId xmlns:a16="http://schemas.microsoft.com/office/drawing/2014/main" val="10003"/>
                  </a:ext>
                </a:extLst>
              </a:tr>
              <a:tr h="370840">
                <a:tc vMerge="1">
                  <a:txBody>
                    <a:bodyPr/>
                    <a:lstStyle/>
                    <a:p>
                      <a:endParaRPr lang="en-GB" dirty="0"/>
                    </a:p>
                  </a:txBody>
                  <a:tcPr vert="vert270" anchor="ctr"/>
                </a:tc>
                <a:tc>
                  <a:txBody>
                    <a:bodyPr/>
                    <a:lstStyle/>
                    <a:p>
                      <a:r>
                        <a:rPr lang="en-GB" sz="1800" b="0" noProof="0" dirty="0" smtClean="0">
                          <a:solidFill>
                            <a:schemeClr val="tx1"/>
                          </a:solidFill>
                          <a:latin typeface="+mn-lt"/>
                        </a:rPr>
                        <a:t>Facilities and learning </a:t>
                      </a:r>
                      <a:r>
                        <a:rPr lang="en-GB" sz="1800" b="0" noProof="0" dirty="0" err="1" smtClean="0">
                          <a:solidFill>
                            <a:schemeClr val="tx1"/>
                          </a:solidFill>
                          <a:latin typeface="+mn-lt"/>
                        </a:rPr>
                        <a:t>resou</a:t>
                      </a:r>
                      <a:r>
                        <a:rPr lang="lv-LV" sz="1800" b="0" noProof="0" dirty="0" err="1" smtClean="0">
                          <a:solidFill>
                            <a:schemeClr val="tx1"/>
                          </a:solidFill>
                          <a:latin typeface="+mn-lt"/>
                        </a:rPr>
                        <a:t>rces</a:t>
                      </a:r>
                      <a:endParaRPr lang="en-GB"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smtClean="0">
                          <a:solidFill>
                            <a:schemeClr val="tx1"/>
                          </a:solidFill>
                          <a:latin typeface="+mn-lt"/>
                        </a:rPr>
                        <a:t>Facilities and learning </a:t>
                      </a:r>
                      <a:r>
                        <a:rPr lang="en-GB" sz="1800" b="0" noProof="0" dirty="0" err="1" smtClean="0">
                          <a:solidFill>
                            <a:schemeClr val="tx1"/>
                          </a:solidFill>
                          <a:latin typeface="+mn-lt"/>
                        </a:rPr>
                        <a:t>resou</a:t>
                      </a:r>
                      <a:r>
                        <a:rPr lang="lv-LV" sz="1800" b="0" noProof="0" dirty="0" err="1" smtClean="0">
                          <a:solidFill>
                            <a:schemeClr val="tx1"/>
                          </a:solidFill>
                          <a:latin typeface="+mn-lt"/>
                        </a:rPr>
                        <a:t>rces</a:t>
                      </a:r>
                      <a:endParaRPr lang="en-GB" sz="1800" dirty="0" smtClean="0">
                        <a:latin typeface="+mn-lt"/>
                      </a:endParaRPr>
                    </a:p>
                    <a:p>
                      <a:endParaRPr lang="en-GB" sz="1800" dirty="0">
                        <a:latin typeface="+mn-lt"/>
                      </a:endParaRPr>
                    </a:p>
                  </a:txBody>
                  <a:tcPr/>
                </a:tc>
                <a:tc>
                  <a:txBody>
                    <a:bodyPr/>
                    <a:lstStyle/>
                    <a:p>
                      <a:r>
                        <a:rPr lang="lv-LV" sz="1800" dirty="0" smtClean="0">
                          <a:latin typeface="+mn-lt"/>
                        </a:rPr>
                        <a:t>5</a:t>
                      </a:r>
                      <a:endParaRPr lang="en-GB" sz="1800" dirty="0">
                        <a:latin typeface="+mn-lt"/>
                      </a:endParaRPr>
                    </a:p>
                  </a:txBody>
                  <a:tcPr/>
                </a:tc>
                <a:tc>
                  <a:txBody>
                    <a:bodyPr/>
                    <a:lstStyle/>
                    <a:p>
                      <a:r>
                        <a:rPr lang="lv-LV" sz="1800" dirty="0" smtClean="0">
                          <a:latin typeface="+mn-lt"/>
                        </a:rPr>
                        <a:t>6</a:t>
                      </a:r>
                      <a:endParaRPr lang="en-GB" sz="1800" dirty="0">
                        <a:latin typeface="+mn-lt"/>
                      </a:endParaRPr>
                    </a:p>
                  </a:txBody>
                  <a:tcPr/>
                </a:tc>
                <a:extLst>
                  <a:ext uri="{0D108BD9-81ED-4DB2-BD59-A6C34878D82A}">
                    <a16:rowId xmlns:a16="http://schemas.microsoft.com/office/drawing/2014/main" val="10004"/>
                  </a:ext>
                </a:extLst>
              </a:tr>
              <a:tr h="370840">
                <a:tc vMerge="1">
                  <a:txBody>
                    <a:bodyPr/>
                    <a:lstStyle/>
                    <a:p>
                      <a:endParaRPr lang="en-GB"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smtClean="0">
                          <a:solidFill>
                            <a:schemeClr val="tx1"/>
                          </a:solidFill>
                          <a:latin typeface="+mn-lt"/>
                        </a:rPr>
                        <a:t>Study process and student</a:t>
                      </a:r>
                      <a:r>
                        <a:rPr lang="lv-LV" sz="1800" b="0" noProof="0" dirty="0" smtClean="0">
                          <a:solidFill>
                            <a:schemeClr val="tx1"/>
                          </a:solidFill>
                          <a:latin typeface="+mn-lt"/>
                        </a:rPr>
                        <a:t>s`</a:t>
                      </a:r>
                      <a:r>
                        <a:rPr lang="en-GB" sz="1800" b="0" noProof="0" dirty="0" smtClean="0">
                          <a:solidFill>
                            <a:schemeClr val="tx1"/>
                          </a:solidFill>
                          <a:latin typeface="+mn-lt"/>
                        </a:rPr>
                        <a:t> performance assessment</a:t>
                      </a:r>
                    </a:p>
                    <a:p>
                      <a:endParaRPr lang="en-GB"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Study process and student</a:t>
                      </a:r>
                      <a:r>
                        <a:rPr kumimoji="0" lang="lv-LV"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performance assessment</a:t>
                      </a:r>
                      <a:endParaRPr lang="en-GB" sz="1800" b="0" dirty="0" smtClean="0"/>
                    </a:p>
                    <a:p>
                      <a:endParaRPr lang="en-GB" sz="1800" dirty="0">
                        <a:latin typeface="+mn-lt"/>
                      </a:endParaRPr>
                    </a:p>
                  </a:txBody>
                  <a:tcPr/>
                </a:tc>
                <a:tc>
                  <a:txBody>
                    <a:bodyPr/>
                    <a:lstStyle/>
                    <a:p>
                      <a:r>
                        <a:rPr lang="lv-LV" sz="1800" dirty="0" smtClean="0">
                          <a:latin typeface="+mn-lt"/>
                        </a:rPr>
                        <a:t>8</a:t>
                      </a:r>
                      <a:endParaRPr lang="en-GB" sz="1800" dirty="0">
                        <a:latin typeface="+mn-lt"/>
                      </a:endParaRPr>
                    </a:p>
                  </a:txBody>
                  <a:tcPr/>
                </a:tc>
                <a:tc>
                  <a:txBody>
                    <a:bodyPr/>
                    <a:lstStyle/>
                    <a:p>
                      <a:r>
                        <a:rPr lang="lv-LV" sz="1800" dirty="0" smtClean="0">
                          <a:latin typeface="+mn-lt"/>
                        </a:rPr>
                        <a:t>24</a:t>
                      </a:r>
                      <a:endParaRPr lang="en-GB" sz="1800" dirty="0">
                        <a:latin typeface="+mn-lt"/>
                      </a:endParaRPr>
                    </a:p>
                  </a:txBody>
                  <a:tcPr/>
                </a:tc>
                <a:extLst>
                  <a:ext uri="{0D108BD9-81ED-4DB2-BD59-A6C34878D82A}">
                    <a16:rowId xmlns:a16="http://schemas.microsoft.com/office/drawing/2014/main" val="10005"/>
                  </a:ext>
                </a:extLst>
              </a:tr>
              <a:tr h="562250">
                <a:tc vMerge="1">
                  <a:txBody>
                    <a:bodyPr/>
                    <a:lstStyle/>
                    <a:p>
                      <a:endParaRPr lang="en-GB" dirty="0"/>
                    </a:p>
                  </a:txBody>
                  <a:tcPr vert="vert270" anchor="ctr"/>
                </a:tc>
                <a:tc>
                  <a:txBody>
                    <a:bodyPr/>
                    <a:lstStyle/>
                    <a:p>
                      <a:r>
                        <a:rPr lang="en-GB" sz="1800" b="0" noProof="0" dirty="0" smtClean="0">
                          <a:solidFill>
                            <a:schemeClr val="tx1"/>
                          </a:solidFill>
                          <a:latin typeface="+mn-lt"/>
                        </a:rPr>
                        <a:t>Programme </a:t>
                      </a:r>
                      <a:r>
                        <a:rPr lang="en-GB" sz="1800" b="0" noProof="0" dirty="0" err="1" smtClean="0">
                          <a:solidFill>
                            <a:schemeClr val="tx1"/>
                          </a:solidFill>
                          <a:latin typeface="+mn-lt"/>
                        </a:rPr>
                        <a:t>manag</a:t>
                      </a:r>
                      <a:r>
                        <a:rPr lang="lv-LV" sz="1800" b="0" noProof="0" dirty="0" smtClean="0">
                          <a:solidFill>
                            <a:schemeClr val="tx1"/>
                          </a:solidFill>
                          <a:latin typeface="+mn-lt"/>
                        </a:rPr>
                        <a:t>e</a:t>
                      </a:r>
                      <a:r>
                        <a:rPr lang="en-GB" sz="1800" b="0" noProof="0" dirty="0" smtClean="0">
                          <a:solidFill>
                            <a:schemeClr val="tx1"/>
                          </a:solidFill>
                          <a:latin typeface="+mn-lt"/>
                        </a:rPr>
                        <a:t>me</a:t>
                      </a:r>
                      <a:r>
                        <a:rPr lang="lv-LV" sz="1800" b="0" noProof="0" dirty="0" smtClean="0">
                          <a:solidFill>
                            <a:schemeClr val="tx1"/>
                          </a:solidFill>
                          <a:latin typeface="+mn-lt"/>
                        </a:rPr>
                        <a:t>nt</a:t>
                      </a:r>
                      <a:endParaRPr lang="en-GB" sz="1800" dirty="0">
                        <a:latin typeface="+mn-lt"/>
                      </a:endParaRPr>
                    </a:p>
                  </a:txBody>
                  <a:tcPr/>
                </a:tc>
                <a:tc>
                  <a:txBody>
                    <a:bodyPr/>
                    <a:lstStyle/>
                    <a:p>
                      <a:r>
                        <a:rPr kumimoji="0" lang="lv-LV"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kumimoji="0" lang="en-GB" altLang="en-US" sz="18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rogramme</a:t>
                      </a: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management</a:t>
                      </a:r>
                      <a:endParaRPr lang="en-GB" sz="1800" b="0" dirty="0">
                        <a:latin typeface="+mn-lt"/>
                      </a:endParaRPr>
                    </a:p>
                  </a:txBody>
                  <a:tcPr/>
                </a:tc>
                <a:tc>
                  <a:txBody>
                    <a:bodyPr/>
                    <a:lstStyle/>
                    <a:p>
                      <a:r>
                        <a:rPr lang="lv-LV" sz="1800" dirty="0" smtClean="0">
                          <a:latin typeface="+mn-lt"/>
                        </a:rPr>
                        <a:t>9</a:t>
                      </a:r>
                      <a:endParaRPr lang="en-GB" sz="1800" dirty="0">
                        <a:latin typeface="+mn-lt"/>
                      </a:endParaRPr>
                    </a:p>
                  </a:txBody>
                  <a:tcPr/>
                </a:tc>
                <a:tc>
                  <a:txBody>
                    <a:bodyPr/>
                    <a:lstStyle/>
                    <a:p>
                      <a:r>
                        <a:rPr lang="lv-LV" sz="1800" dirty="0" smtClean="0">
                          <a:latin typeface="+mn-lt"/>
                        </a:rPr>
                        <a:t>19</a:t>
                      </a:r>
                      <a:endParaRPr lang="en-GB" sz="1800" dirty="0">
                        <a:latin typeface="+mn-lt"/>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33030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0"/>
            <a:ext cx="10515600" cy="1325563"/>
          </a:xfrm>
        </p:spPr>
        <p:txBody>
          <a:bodyPr/>
          <a:lstStyle/>
          <a:p>
            <a:r>
              <a:rPr lang="lv-LV" dirty="0" err="1" smtClean="0"/>
              <a:t>Study</a:t>
            </a:r>
            <a:r>
              <a:rPr lang="lv-LV" dirty="0" smtClean="0"/>
              <a:t> </a:t>
            </a:r>
            <a:r>
              <a:rPr lang="lv-LV" dirty="0" err="1" smtClean="0"/>
              <a:t>programme</a:t>
            </a:r>
            <a:r>
              <a:rPr lang="lv-LV" dirty="0" smtClean="0"/>
              <a:t> </a:t>
            </a:r>
            <a:r>
              <a:rPr lang="lv-LV" dirty="0" err="1" smtClean="0"/>
              <a:t>analysis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90941922"/>
              </p:ext>
            </p:extLst>
          </p:nvPr>
        </p:nvGraphicFramePr>
        <p:xfrm>
          <a:off x="838200" y="1187355"/>
          <a:ext cx="10515600" cy="5476392"/>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6687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noProof="0" dirty="0" smtClean="0">
                          <a:solidFill>
                            <a:schemeClr val="tx1"/>
                          </a:solidFill>
                        </a:rPr>
                        <a:t>6 evaluation areas</a:t>
                      </a:r>
                    </a:p>
                    <a:p>
                      <a:endParaRPr lang="en-GB" noProof="0" dirty="0"/>
                    </a:p>
                  </a:txBody>
                  <a:tcPr/>
                </a:tc>
                <a:extLst>
                  <a:ext uri="{0D108BD9-81ED-4DB2-BD59-A6C34878D82A}">
                    <a16:rowId xmlns:a16="http://schemas.microsoft.com/office/drawing/2014/main" val="10000"/>
                  </a:ext>
                </a:extLst>
              </a:tr>
              <a:tr h="6687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noProof="0" dirty="0" smtClean="0">
                          <a:solidFill>
                            <a:schemeClr val="tx1"/>
                          </a:solidFill>
                        </a:rPr>
                        <a:t>For each evaluation area:</a:t>
                      </a:r>
                    </a:p>
                  </a:txBody>
                  <a:tcPr/>
                </a:tc>
                <a:extLst>
                  <a:ext uri="{0D108BD9-81ED-4DB2-BD59-A6C34878D82A}">
                    <a16:rowId xmlns:a16="http://schemas.microsoft.com/office/drawing/2014/main" val="10001"/>
                  </a:ext>
                </a:extLst>
              </a:tr>
              <a:tr h="1015362">
                <a:tc>
                  <a:txBody>
                    <a:bodyPr/>
                    <a:lstStyle/>
                    <a:p>
                      <a:pPr marL="0" indent="0" algn="ctr">
                        <a:buFont typeface="Arial" panose="020B0604020202020204" pitchFamily="34" charset="0"/>
                        <a:buNone/>
                      </a:pPr>
                      <a:r>
                        <a:rPr lang="en-GB" sz="2000" b="1" noProof="0" dirty="0" smtClean="0">
                          <a:solidFill>
                            <a:schemeClr val="tx1"/>
                          </a:solidFill>
                        </a:rPr>
                        <a:t>Comments (analyses)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noProof="0" dirty="0" smtClean="0">
                          <a:solidFill>
                            <a:schemeClr val="tx1"/>
                          </a:solidFill>
                          <a:effectLst/>
                          <a:latin typeface="+mn-lt"/>
                          <a:ea typeface="+mn-ea"/>
                          <a:cs typeface="+mn-cs"/>
                        </a:rPr>
                        <a:t>A short description of the situation in the study programme, based on elements from the self-evaluation report and on findings from the site-visit indicating the compliance and/or not-compliance with standards.</a:t>
                      </a:r>
                      <a:endParaRPr lang="en-GB" noProof="0" dirty="0"/>
                    </a:p>
                  </a:txBody>
                  <a:tcPr/>
                </a:tc>
                <a:extLst>
                  <a:ext uri="{0D108BD9-81ED-4DB2-BD59-A6C34878D82A}">
                    <a16:rowId xmlns:a16="http://schemas.microsoft.com/office/drawing/2014/main" val="10002"/>
                  </a:ext>
                </a:extLst>
              </a:tr>
              <a:tr h="955388">
                <a:tc>
                  <a:txBody>
                    <a:bodyPr/>
                    <a:lstStyle/>
                    <a:p>
                      <a:pPr marL="0" indent="0" algn="ctr">
                        <a:buFont typeface="Arial" panose="020B0604020202020204" pitchFamily="34" charset="0"/>
                        <a:buNone/>
                      </a:pPr>
                      <a:r>
                        <a:rPr lang="en-GB" sz="2000" b="1" noProof="0" dirty="0" smtClean="0">
                          <a:solidFill>
                            <a:schemeClr val="tx1"/>
                          </a:solidFill>
                        </a:rPr>
                        <a:t>Strengths</a:t>
                      </a:r>
                    </a:p>
                    <a:p>
                      <a:pPr marL="0" indent="0">
                        <a:buFont typeface="Arial" panose="020B0604020202020204" pitchFamily="34" charset="0"/>
                        <a:buNone/>
                      </a:pPr>
                      <a:r>
                        <a:rPr lang="en-GB" sz="1800" b="0" kern="1200" noProof="0" dirty="0" smtClean="0">
                          <a:solidFill>
                            <a:schemeClr val="tx1"/>
                          </a:solidFill>
                          <a:effectLst/>
                          <a:latin typeface="+mn-lt"/>
                          <a:ea typeface="+mn-ea"/>
                          <a:cs typeface="+mn-cs"/>
                        </a:rPr>
                        <a:t>A list of strengths (if applicable) – examples of good practices, excellent achievements, innovative solutions etc.</a:t>
                      </a:r>
                      <a:endParaRPr lang="en-GB" sz="1800" b="0" noProof="0" dirty="0" smtClean="0">
                        <a:solidFill>
                          <a:schemeClr val="tx1"/>
                        </a:solidFill>
                      </a:endParaRPr>
                    </a:p>
                  </a:txBody>
                  <a:tcPr/>
                </a:tc>
                <a:extLst>
                  <a:ext uri="{0D108BD9-81ED-4DB2-BD59-A6C34878D82A}">
                    <a16:rowId xmlns:a16="http://schemas.microsoft.com/office/drawing/2014/main" val="10003"/>
                  </a:ext>
                </a:extLst>
              </a:tr>
              <a:tr h="764230">
                <a:tc>
                  <a:txBody>
                    <a:bodyPr/>
                    <a:lstStyle/>
                    <a:p>
                      <a:pPr marL="0" indent="0" algn="ctr">
                        <a:buFont typeface="Arial" panose="020B0604020202020204" pitchFamily="34" charset="0"/>
                        <a:buNone/>
                      </a:pPr>
                      <a:r>
                        <a:rPr lang="en-GB" sz="2000" b="1" noProof="0" dirty="0" smtClean="0">
                          <a:solidFill>
                            <a:schemeClr val="tx1"/>
                          </a:solidFill>
                        </a:rPr>
                        <a:t>Weaknesses</a:t>
                      </a:r>
                    </a:p>
                    <a:p>
                      <a:pPr marL="0" indent="0">
                        <a:buFont typeface="Arial" panose="020B0604020202020204" pitchFamily="34" charset="0"/>
                        <a:buNone/>
                      </a:pPr>
                      <a:r>
                        <a:rPr lang="en-GB" sz="1800" b="0" kern="1200" noProof="0" dirty="0" smtClean="0">
                          <a:solidFill>
                            <a:schemeClr val="tx1"/>
                          </a:solidFill>
                          <a:effectLst/>
                          <a:latin typeface="+mn-lt"/>
                          <a:ea typeface="+mn-ea"/>
                          <a:cs typeface="+mn-cs"/>
                        </a:rPr>
                        <a:t>A list of weaknesses (if applicable) – problem areas (and non-compliances, if applicable) to be dealt with.</a:t>
                      </a:r>
                    </a:p>
                  </a:txBody>
                  <a:tcPr/>
                </a:tc>
                <a:extLst>
                  <a:ext uri="{0D108BD9-81ED-4DB2-BD59-A6C34878D82A}">
                    <a16:rowId xmlns:a16="http://schemas.microsoft.com/office/drawing/2014/main" val="10004"/>
                  </a:ext>
                </a:extLst>
              </a:tr>
              <a:tr h="387463">
                <a:tc>
                  <a:txBody>
                    <a:bodyPr/>
                    <a:lstStyle/>
                    <a:p>
                      <a:pPr marL="0" indent="0" algn="ctr">
                        <a:buFont typeface="Arial" panose="020B0604020202020204" pitchFamily="34" charset="0"/>
                        <a:buNone/>
                      </a:pPr>
                      <a:r>
                        <a:rPr lang="en-GB" sz="2000" b="1" noProof="0" dirty="0" smtClean="0">
                          <a:solidFill>
                            <a:schemeClr val="tx1"/>
                          </a:solidFill>
                        </a:rPr>
                        <a:t>Recommendations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noProof="0" dirty="0" smtClean="0">
                          <a:solidFill>
                            <a:schemeClr val="tx1"/>
                          </a:solidFill>
                          <a:effectLst/>
                          <a:latin typeface="+mn-lt"/>
                          <a:ea typeface="+mn-ea"/>
                          <a:cs typeface="+mn-cs"/>
                        </a:rPr>
                        <a:t>Recommendations of how to address the weaknesses and on further improvements (if applicable).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noProof="0" dirty="0"/>
                    </a:p>
                  </a:txBody>
                  <a:tcPr/>
                </a:tc>
                <a:extLst>
                  <a:ext uri="{0D108BD9-81ED-4DB2-BD59-A6C34878D82A}">
                    <a16:rowId xmlns:a16="http://schemas.microsoft.com/office/drawing/2014/main" val="10005"/>
                  </a:ext>
                </a:extLst>
              </a:tr>
              <a:tr h="38746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b="1" noProof="0" dirty="0" smtClean="0">
                          <a:solidFill>
                            <a:schemeClr val="tx1"/>
                          </a:solidFill>
                        </a:rPr>
                        <a:t>Evaluation results</a:t>
                      </a:r>
                      <a:endParaRPr lang="en-GB" noProof="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67962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89504"/>
          </a:xfrm>
        </p:spPr>
        <p:txBody>
          <a:bodyPr>
            <a:normAutofit fontScale="90000"/>
          </a:bodyPr>
          <a:lstStyle/>
          <a:p>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1</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lv-LV" altLang="en-US" sz="4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kumimoji="0" lang="en-GB"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rogramme</a:t>
            </a:r>
            <a:r>
              <a:rPr kumimoji="0" lang="en-GB"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aims</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learning</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outcomes</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9751886"/>
              </p:ext>
            </p:extLst>
          </p:nvPr>
        </p:nvGraphicFramePr>
        <p:xfrm>
          <a:off x="1132764" y="1767840"/>
          <a:ext cx="9962866" cy="4478729"/>
        </p:xfrm>
        <a:graphic>
          <a:graphicData uri="http://schemas.openxmlformats.org/drawingml/2006/table">
            <a:tbl>
              <a:tblPr firstRow="1" firstCol="1" bandRow="1">
                <a:tableStyleId>{5C22544A-7EE6-4342-B048-85BDC9FD1C3A}</a:tableStyleId>
              </a:tblPr>
              <a:tblGrid>
                <a:gridCol w="9962866">
                  <a:extLst>
                    <a:ext uri="{9D8B030D-6E8A-4147-A177-3AD203B41FA5}">
                      <a16:colId xmlns:a16="http://schemas.microsoft.com/office/drawing/2014/main" val="20000"/>
                    </a:ext>
                  </a:extLst>
                </a:gridCol>
              </a:tblGrid>
              <a:tr h="4478729">
                <a:tc>
                  <a:txBody>
                    <a:bodyPr/>
                    <a:lstStyle/>
                    <a:p>
                      <a:pPr>
                        <a:lnSpc>
                          <a:spcPct val="107000"/>
                        </a:lnSpc>
                        <a:spcAft>
                          <a:spcPts val="0"/>
                        </a:spcAft>
                      </a:pPr>
                      <a:r>
                        <a:rPr lang="en-GB" sz="2000" b="0" noProof="0" dirty="0" smtClean="0">
                          <a:solidFill>
                            <a:schemeClr val="tx1"/>
                          </a:solidFill>
                          <a:effectLst/>
                        </a:rPr>
                        <a:t>1.1. </a:t>
                      </a:r>
                      <a:r>
                        <a:rPr lang="lv-LV" sz="2000" b="0" noProof="0" dirty="0" err="1" smtClean="0">
                          <a:solidFill>
                            <a:schemeClr val="tx1"/>
                          </a:solidFill>
                          <a:effectLst/>
                        </a:rPr>
                        <a:t>Relevant</a:t>
                      </a:r>
                      <a:r>
                        <a:rPr lang="lv-LV" sz="2000" b="0" noProof="0" dirty="0" smtClean="0">
                          <a:solidFill>
                            <a:schemeClr val="tx1"/>
                          </a:solidFill>
                          <a:effectLst/>
                        </a:rPr>
                        <a:t> </a:t>
                      </a:r>
                      <a:r>
                        <a:rPr lang="lv-LV" sz="2000" b="0" noProof="0" dirty="0" err="1" smtClean="0">
                          <a:solidFill>
                            <a:schemeClr val="tx1"/>
                          </a:solidFill>
                          <a:effectLst/>
                        </a:rPr>
                        <a:t>teaching</a:t>
                      </a:r>
                      <a:r>
                        <a:rPr lang="lv-LV" sz="2000" b="0" noProof="0" dirty="0" smtClean="0">
                          <a:solidFill>
                            <a:schemeClr val="tx1"/>
                          </a:solidFill>
                          <a:effectLst/>
                        </a:rPr>
                        <a:t> </a:t>
                      </a:r>
                      <a:r>
                        <a:rPr lang="lv-LV" sz="2000" b="0" noProof="0" dirty="0" err="1" smtClean="0">
                          <a:solidFill>
                            <a:schemeClr val="tx1"/>
                          </a:solidFill>
                          <a:effectLst/>
                        </a:rPr>
                        <a:t>documents</a:t>
                      </a:r>
                      <a:r>
                        <a:rPr lang="lv-LV" sz="2000" b="0" noProof="0" dirty="0" smtClean="0">
                          <a:solidFill>
                            <a:schemeClr val="tx1"/>
                          </a:solidFill>
                          <a:effectLst/>
                        </a:rPr>
                        <a:t> </a:t>
                      </a:r>
                      <a:r>
                        <a:rPr lang="lv-LV" sz="2000" b="0" noProof="0" dirty="0" err="1" smtClean="0">
                          <a:solidFill>
                            <a:schemeClr val="tx1"/>
                          </a:solidFill>
                          <a:effectLst/>
                        </a:rPr>
                        <a:t>are</a:t>
                      </a:r>
                      <a:r>
                        <a:rPr lang="lv-LV" sz="2000" b="0" noProof="0" dirty="0" smtClean="0">
                          <a:solidFill>
                            <a:schemeClr val="tx1"/>
                          </a:solidFill>
                          <a:effectLst/>
                        </a:rPr>
                        <a:t> </a:t>
                      </a:r>
                      <a:r>
                        <a:rPr lang="lv-LV" sz="2000" b="0" noProof="0" dirty="0" err="1" smtClean="0">
                          <a:solidFill>
                            <a:schemeClr val="tx1"/>
                          </a:solidFill>
                          <a:effectLst/>
                        </a:rPr>
                        <a:t>in</a:t>
                      </a:r>
                      <a:r>
                        <a:rPr lang="lv-LV" sz="2000" b="0" noProof="0" dirty="0" smtClean="0">
                          <a:solidFill>
                            <a:schemeClr val="tx1"/>
                          </a:solidFill>
                          <a:effectLst/>
                        </a:rPr>
                        <a:t> </a:t>
                      </a:r>
                      <a:r>
                        <a:rPr lang="lv-LV" sz="2000" b="0" noProof="0" dirty="0" err="1" smtClean="0">
                          <a:solidFill>
                            <a:schemeClr val="tx1"/>
                          </a:solidFill>
                          <a:effectLst/>
                        </a:rPr>
                        <a:t>line</a:t>
                      </a:r>
                      <a:r>
                        <a:rPr lang="lv-LV" sz="2000" b="0" noProof="0" dirty="0" smtClean="0">
                          <a:solidFill>
                            <a:schemeClr val="tx1"/>
                          </a:solidFill>
                          <a:effectLst/>
                        </a:rPr>
                        <a:t> </a:t>
                      </a:r>
                      <a:r>
                        <a:rPr lang="lv-LV" sz="2000" b="0" noProof="0" dirty="0" err="1" smtClean="0">
                          <a:solidFill>
                            <a:schemeClr val="tx1"/>
                          </a:solidFill>
                          <a:effectLst/>
                        </a:rPr>
                        <a:t>with</a:t>
                      </a:r>
                      <a:r>
                        <a:rPr lang="lv-LV" sz="2000" b="0" noProof="0" dirty="0" smtClean="0">
                          <a:solidFill>
                            <a:schemeClr val="tx1"/>
                          </a:solidFill>
                          <a:effectLst/>
                        </a:rPr>
                        <a:t> </a:t>
                      </a:r>
                      <a:r>
                        <a:rPr lang="lv-LV" sz="2000" b="0" noProof="0" dirty="0" err="1" smtClean="0">
                          <a:solidFill>
                            <a:schemeClr val="tx1"/>
                          </a:solidFill>
                          <a:effectLst/>
                        </a:rPr>
                        <a:t>the</a:t>
                      </a:r>
                      <a:r>
                        <a:rPr lang="en-GB" sz="2000" b="0" noProof="0" dirty="0" smtClean="0">
                          <a:solidFill>
                            <a:schemeClr val="tx1"/>
                          </a:solidFill>
                          <a:effectLst/>
                        </a:rPr>
                        <a:t> aims and learning outcomes</a:t>
                      </a:r>
                      <a:r>
                        <a:rPr lang="lv-LV" sz="2000" b="0" noProof="0" dirty="0" smtClean="0">
                          <a:solidFill>
                            <a:schemeClr val="tx1"/>
                          </a:solidFill>
                          <a:effectLst/>
                        </a:rPr>
                        <a:t> </a:t>
                      </a:r>
                      <a:r>
                        <a:rPr lang="lv-LV" sz="2000" b="0" noProof="0" dirty="0" err="1" smtClean="0">
                          <a:solidFill>
                            <a:schemeClr val="tx1"/>
                          </a:solidFill>
                          <a:effectLst/>
                        </a:rPr>
                        <a:t>of</a:t>
                      </a:r>
                      <a:r>
                        <a:rPr lang="lv-LV" sz="2000" b="0" noProof="0" dirty="0" smtClean="0">
                          <a:solidFill>
                            <a:schemeClr val="tx1"/>
                          </a:solidFill>
                          <a:effectLst/>
                        </a:rPr>
                        <a:t> </a:t>
                      </a:r>
                      <a:r>
                        <a:rPr lang="lv-LV" sz="2000" b="0" noProof="0" dirty="0" err="1" smtClean="0">
                          <a:solidFill>
                            <a:schemeClr val="tx1"/>
                          </a:solidFill>
                          <a:effectLst/>
                        </a:rPr>
                        <a:t>the</a:t>
                      </a:r>
                      <a:r>
                        <a:rPr lang="lv-LV" sz="2000" b="0" noProof="0" dirty="0" smtClean="0">
                          <a:solidFill>
                            <a:schemeClr val="tx1"/>
                          </a:solidFill>
                          <a:effectLst/>
                        </a:rPr>
                        <a:t> </a:t>
                      </a:r>
                      <a:r>
                        <a:rPr lang="lv-LV" sz="2000" b="0" noProof="0" dirty="0" err="1" smtClean="0">
                          <a:solidFill>
                            <a:schemeClr val="tx1"/>
                          </a:solidFill>
                          <a:effectLst/>
                        </a:rPr>
                        <a:t>programme</a:t>
                      </a:r>
                      <a:r>
                        <a:rPr lang="lv-LV" sz="2000" b="0" noProof="0" dirty="0" smtClean="0">
                          <a:solidFill>
                            <a:schemeClr val="tx1"/>
                          </a:solidFill>
                          <a:effectLst/>
                        </a:rPr>
                        <a:t>, </a:t>
                      </a:r>
                      <a:r>
                        <a:rPr lang="en-GB" sz="2000" b="0" noProof="0" dirty="0" smtClean="0">
                          <a:solidFill>
                            <a:schemeClr val="tx1"/>
                          </a:solidFill>
                          <a:effectLst/>
                        </a:rPr>
                        <a:t>are </a:t>
                      </a:r>
                      <a:r>
                        <a:rPr lang="en-GB" sz="2000" b="1" noProof="0" dirty="0" smtClean="0">
                          <a:solidFill>
                            <a:schemeClr val="tx1"/>
                          </a:solidFill>
                          <a:effectLst/>
                        </a:rPr>
                        <a:t>well defined and publicly accessible.</a:t>
                      </a:r>
                    </a:p>
                    <a:p>
                      <a:pPr>
                        <a:lnSpc>
                          <a:spcPct val="107000"/>
                        </a:lnSpc>
                        <a:spcAft>
                          <a:spcPts val="0"/>
                        </a:spcAft>
                      </a:pPr>
                      <a:r>
                        <a:rPr lang="en-GB" sz="2000" b="0" noProof="0" dirty="0" smtClean="0">
                          <a:solidFill>
                            <a:schemeClr val="tx1"/>
                          </a:solidFill>
                          <a:effectLst/>
                        </a:rPr>
                        <a:t>1.2. The programme aims and learning outcomes are </a:t>
                      </a:r>
                      <a:r>
                        <a:rPr lang="en-GB" sz="2000" b="1" noProof="0" dirty="0" smtClean="0">
                          <a:solidFill>
                            <a:schemeClr val="tx1"/>
                          </a:solidFill>
                          <a:effectLst/>
                        </a:rPr>
                        <a:t>based on the academic and/or professional requirements, public needs and the needs of the labour mark</a:t>
                      </a:r>
                      <a:r>
                        <a:rPr lang="en-GB" sz="2000" b="0" noProof="0" dirty="0" smtClean="0">
                          <a:solidFill>
                            <a:schemeClr val="tx1"/>
                          </a:solidFill>
                          <a:effectLst/>
                        </a:rPr>
                        <a:t>et.</a:t>
                      </a:r>
                    </a:p>
                    <a:p>
                      <a:pPr>
                        <a:lnSpc>
                          <a:spcPct val="107000"/>
                        </a:lnSpc>
                        <a:spcAft>
                          <a:spcPts val="0"/>
                        </a:spcAft>
                      </a:pPr>
                      <a:r>
                        <a:rPr lang="en-GB" sz="2000" b="0" noProof="0" dirty="0" smtClean="0">
                          <a:solidFill>
                            <a:schemeClr val="tx1"/>
                          </a:solidFill>
                          <a:effectLst/>
                        </a:rPr>
                        <a:t>1.3. The programme aims and learning outcomes </a:t>
                      </a:r>
                      <a:r>
                        <a:rPr lang="en-GB" sz="2000" b="1" noProof="0" dirty="0" smtClean="0">
                          <a:solidFill>
                            <a:schemeClr val="tx1"/>
                          </a:solidFill>
                          <a:effectLst/>
                        </a:rPr>
                        <a:t>are consistent with the type and level of studies.</a:t>
                      </a:r>
                    </a:p>
                    <a:p>
                      <a:pPr>
                        <a:lnSpc>
                          <a:spcPct val="107000"/>
                        </a:lnSpc>
                        <a:spcAft>
                          <a:spcPts val="0"/>
                        </a:spcAft>
                      </a:pPr>
                      <a:r>
                        <a:rPr lang="en-GB" sz="2000" b="0" noProof="0" dirty="0" smtClean="0">
                          <a:solidFill>
                            <a:schemeClr val="tx1"/>
                          </a:solidFill>
                          <a:effectLst/>
                        </a:rPr>
                        <a:t>1.4. </a:t>
                      </a:r>
                      <a:r>
                        <a:rPr lang="lv-LV" sz="2000" b="0" noProof="0" dirty="0" err="1" smtClean="0">
                          <a:solidFill>
                            <a:schemeClr val="tx1"/>
                          </a:solidFill>
                          <a:effectLst/>
                        </a:rPr>
                        <a:t>Relevant</a:t>
                      </a:r>
                      <a:r>
                        <a:rPr lang="lv-LV" sz="2000" b="0" noProof="0" dirty="0" smtClean="0">
                          <a:solidFill>
                            <a:schemeClr val="tx1"/>
                          </a:solidFill>
                          <a:effectLst/>
                        </a:rPr>
                        <a:t> </a:t>
                      </a:r>
                      <a:r>
                        <a:rPr lang="lv-LV" sz="2000" b="0" noProof="0" dirty="0" err="1" smtClean="0">
                          <a:solidFill>
                            <a:schemeClr val="tx1"/>
                          </a:solidFill>
                          <a:effectLst/>
                        </a:rPr>
                        <a:t>teaching</a:t>
                      </a:r>
                      <a:r>
                        <a:rPr lang="lv-LV" sz="2000" b="0" noProof="0" dirty="0" smtClean="0">
                          <a:solidFill>
                            <a:schemeClr val="tx1"/>
                          </a:solidFill>
                          <a:effectLst/>
                        </a:rPr>
                        <a:t> </a:t>
                      </a:r>
                      <a:r>
                        <a:rPr lang="lv-LV" sz="2000" b="0" noProof="0" dirty="0" err="1" smtClean="0">
                          <a:solidFill>
                            <a:schemeClr val="tx1"/>
                          </a:solidFill>
                          <a:effectLst/>
                        </a:rPr>
                        <a:t>documents</a:t>
                      </a:r>
                      <a:r>
                        <a:rPr lang="lv-LV" sz="2000" b="0" noProof="0" dirty="0" smtClean="0">
                          <a:solidFill>
                            <a:schemeClr val="tx1"/>
                          </a:solidFill>
                          <a:effectLst/>
                        </a:rPr>
                        <a:t> </a:t>
                      </a:r>
                      <a:r>
                        <a:rPr lang="lv-LV" sz="2000" b="0" noProof="0" dirty="0" err="1" smtClean="0">
                          <a:solidFill>
                            <a:schemeClr val="tx1"/>
                          </a:solidFill>
                          <a:effectLst/>
                        </a:rPr>
                        <a:t>are</a:t>
                      </a:r>
                      <a:r>
                        <a:rPr lang="lv-LV" sz="2000" b="0" noProof="0" dirty="0" smtClean="0">
                          <a:solidFill>
                            <a:schemeClr val="tx1"/>
                          </a:solidFill>
                          <a:effectLst/>
                        </a:rPr>
                        <a:t> </a:t>
                      </a:r>
                      <a:r>
                        <a:rPr lang="lv-LV" sz="2000" b="0" noProof="0" dirty="0" err="1" smtClean="0">
                          <a:solidFill>
                            <a:schemeClr val="tx1"/>
                          </a:solidFill>
                          <a:effectLst/>
                        </a:rPr>
                        <a:t>aligned</a:t>
                      </a:r>
                      <a:r>
                        <a:rPr lang="lv-LV" sz="2000" b="0" noProof="0" dirty="0" smtClean="0">
                          <a:solidFill>
                            <a:schemeClr val="tx1"/>
                          </a:solidFill>
                          <a:effectLst/>
                        </a:rPr>
                        <a:t> </a:t>
                      </a:r>
                      <a:r>
                        <a:rPr lang="lv-LV" sz="2000" b="0" noProof="0" dirty="0" err="1" smtClean="0">
                          <a:solidFill>
                            <a:schemeClr val="tx1"/>
                          </a:solidFill>
                          <a:effectLst/>
                        </a:rPr>
                        <a:t>with</a:t>
                      </a:r>
                      <a:r>
                        <a:rPr lang="lv-LV" sz="2000" b="0" noProof="0" dirty="0" smtClean="0">
                          <a:solidFill>
                            <a:schemeClr val="tx1"/>
                          </a:solidFill>
                          <a:effectLst/>
                        </a:rPr>
                        <a:t> </a:t>
                      </a:r>
                      <a:r>
                        <a:rPr lang="lv-LV" sz="2000" b="0" noProof="0" dirty="0" err="1" smtClean="0">
                          <a:solidFill>
                            <a:schemeClr val="tx1"/>
                          </a:solidFill>
                          <a:effectLst/>
                        </a:rPr>
                        <a:t>the</a:t>
                      </a:r>
                      <a:r>
                        <a:rPr lang="lv-LV" sz="2000" b="0" noProof="0" dirty="0" smtClean="0">
                          <a:solidFill>
                            <a:schemeClr val="tx1"/>
                          </a:solidFill>
                          <a:effectLst/>
                        </a:rPr>
                        <a:t> </a:t>
                      </a:r>
                      <a:r>
                        <a:rPr lang="lv-LV" sz="2000" b="0" noProof="0" dirty="0" err="1" smtClean="0">
                          <a:solidFill>
                            <a:schemeClr val="tx1"/>
                          </a:solidFill>
                          <a:effectLst/>
                        </a:rPr>
                        <a:t>content</a:t>
                      </a:r>
                      <a:r>
                        <a:rPr lang="lv-LV" sz="2000" b="0" noProof="0" dirty="0" smtClean="0">
                          <a:solidFill>
                            <a:schemeClr val="tx1"/>
                          </a:solidFill>
                          <a:effectLst/>
                        </a:rPr>
                        <a:t>, </a:t>
                      </a:r>
                      <a:r>
                        <a:rPr lang="en-GB" sz="2000" b="0" noProof="0" dirty="0" smtClean="0">
                          <a:solidFill>
                            <a:schemeClr val="tx1"/>
                          </a:solidFill>
                          <a:effectLst/>
                        </a:rPr>
                        <a:t>learning outcomes</a:t>
                      </a:r>
                      <a:r>
                        <a:rPr lang="lv-LV" sz="2000" b="0" noProof="0" dirty="0" smtClean="0">
                          <a:solidFill>
                            <a:schemeClr val="tx1"/>
                          </a:solidFill>
                          <a:effectLst/>
                        </a:rPr>
                        <a:t> </a:t>
                      </a:r>
                      <a:r>
                        <a:rPr lang="lv-LV" sz="2000" b="0" noProof="0" dirty="0" err="1" smtClean="0">
                          <a:solidFill>
                            <a:schemeClr val="tx1"/>
                          </a:solidFill>
                          <a:effectLst/>
                        </a:rPr>
                        <a:t>and</a:t>
                      </a:r>
                      <a:r>
                        <a:rPr lang="lv-LV" sz="2000" b="0" noProof="0" dirty="0" smtClean="0">
                          <a:solidFill>
                            <a:schemeClr val="tx1"/>
                          </a:solidFill>
                          <a:effectLst/>
                        </a:rPr>
                        <a:t> </a:t>
                      </a:r>
                      <a:r>
                        <a:rPr lang="lv-LV" sz="2000" b="0" noProof="0" dirty="0" err="1" smtClean="0">
                          <a:solidFill>
                            <a:schemeClr val="tx1"/>
                          </a:solidFill>
                          <a:effectLst/>
                        </a:rPr>
                        <a:t>qualifications</a:t>
                      </a:r>
                      <a:r>
                        <a:rPr lang="lv-LV" sz="2000" b="0" noProof="0" dirty="0" smtClean="0">
                          <a:solidFill>
                            <a:schemeClr val="tx1"/>
                          </a:solidFill>
                          <a:effectLst/>
                        </a:rPr>
                        <a:t> </a:t>
                      </a:r>
                      <a:r>
                        <a:rPr lang="lv-LV" sz="2000" b="0" noProof="0" dirty="0" err="1" smtClean="0">
                          <a:solidFill>
                            <a:schemeClr val="tx1"/>
                          </a:solidFill>
                          <a:effectLst/>
                        </a:rPr>
                        <a:t>of</a:t>
                      </a:r>
                      <a:r>
                        <a:rPr lang="lv-LV" sz="2000" b="0" noProof="0" dirty="0" smtClean="0">
                          <a:solidFill>
                            <a:schemeClr val="tx1"/>
                          </a:solidFill>
                          <a:effectLst/>
                        </a:rPr>
                        <a:t> </a:t>
                      </a:r>
                      <a:r>
                        <a:rPr lang="lv-LV" sz="2000" b="0" noProof="0" dirty="0" err="1" smtClean="0">
                          <a:solidFill>
                            <a:schemeClr val="tx1"/>
                          </a:solidFill>
                          <a:effectLst/>
                        </a:rPr>
                        <a:t>the</a:t>
                      </a:r>
                      <a:r>
                        <a:rPr lang="lv-LV" sz="2000" b="0" noProof="0" dirty="0" smtClean="0">
                          <a:solidFill>
                            <a:schemeClr val="tx1"/>
                          </a:solidFill>
                          <a:effectLst/>
                        </a:rPr>
                        <a:t> </a:t>
                      </a:r>
                      <a:r>
                        <a:rPr lang="lv-LV" sz="2000" b="0" noProof="0" dirty="0" err="1" smtClean="0">
                          <a:solidFill>
                            <a:schemeClr val="tx1"/>
                          </a:solidFill>
                          <a:effectLst/>
                        </a:rPr>
                        <a:t>programme</a:t>
                      </a:r>
                      <a:r>
                        <a:rPr lang="lv-LV" sz="2000" b="0" noProof="0" dirty="0" smtClean="0">
                          <a:solidFill>
                            <a:schemeClr val="tx1"/>
                          </a:solidFill>
                          <a:effectLst/>
                        </a:rPr>
                        <a:t>.</a:t>
                      </a:r>
                    </a:p>
                    <a:p>
                      <a:pPr>
                        <a:lnSpc>
                          <a:spcPct val="107000"/>
                        </a:lnSpc>
                        <a:spcAft>
                          <a:spcPts val="0"/>
                        </a:spcAft>
                      </a:pPr>
                      <a:r>
                        <a:rPr lang="en-GB" sz="2000" b="0" noProof="0" dirty="0" smtClean="0">
                          <a:solidFill>
                            <a:schemeClr val="tx1"/>
                          </a:solidFill>
                          <a:effectLst/>
                        </a:rPr>
                        <a:t>1.5. </a:t>
                      </a:r>
                      <a:r>
                        <a:rPr lang="lv-LV" sz="2000" b="0" noProof="0" dirty="0" err="1" smtClean="0">
                          <a:solidFill>
                            <a:schemeClr val="tx1"/>
                          </a:solidFill>
                          <a:effectLst/>
                        </a:rPr>
                        <a:t>Application</a:t>
                      </a:r>
                      <a:r>
                        <a:rPr lang="lv-LV" sz="2000" b="0" noProof="0" dirty="0" smtClean="0">
                          <a:solidFill>
                            <a:schemeClr val="tx1"/>
                          </a:solidFill>
                          <a:effectLst/>
                        </a:rPr>
                        <a:t> </a:t>
                      </a:r>
                      <a:r>
                        <a:rPr lang="lv-LV" sz="2000" b="0" noProof="0" dirty="0" err="1" smtClean="0">
                          <a:solidFill>
                            <a:schemeClr val="tx1"/>
                          </a:solidFill>
                          <a:effectLst/>
                        </a:rPr>
                        <a:t>and</a:t>
                      </a:r>
                      <a:r>
                        <a:rPr lang="lv-LV" sz="2000" b="0" noProof="0" dirty="0" smtClean="0">
                          <a:solidFill>
                            <a:schemeClr val="tx1"/>
                          </a:solidFill>
                          <a:effectLst/>
                        </a:rPr>
                        <a:t> l</a:t>
                      </a:r>
                      <a:r>
                        <a:rPr lang="en-GB" sz="2000" b="0" noProof="0" dirty="0" smtClean="0">
                          <a:solidFill>
                            <a:schemeClr val="tx1"/>
                          </a:solidFill>
                          <a:effectLst/>
                        </a:rPr>
                        <a:t>earning outcomes of the programme </a:t>
                      </a:r>
                      <a:r>
                        <a:rPr lang="en-GB" sz="2000" b="1" noProof="0" dirty="0" smtClean="0">
                          <a:solidFill>
                            <a:schemeClr val="tx1"/>
                          </a:solidFill>
                          <a:effectLst/>
                        </a:rPr>
                        <a:t>correlate with the strategy of the HEI and regional context. </a:t>
                      </a:r>
                    </a:p>
                    <a:p>
                      <a:pPr>
                        <a:lnSpc>
                          <a:spcPct val="107000"/>
                        </a:lnSpc>
                        <a:spcAft>
                          <a:spcPts val="0"/>
                        </a:spcAft>
                      </a:pPr>
                      <a:r>
                        <a:rPr lang="en-GB" sz="2000" b="0" noProof="0" dirty="0" smtClean="0">
                          <a:solidFill>
                            <a:schemeClr val="tx1"/>
                          </a:solidFill>
                          <a:effectLst/>
                        </a:rPr>
                        <a:t>1.6. </a:t>
                      </a:r>
                      <a:r>
                        <a:rPr lang="en-GB" sz="2000" b="1" noProof="0" dirty="0" smtClean="0">
                          <a:solidFill>
                            <a:schemeClr val="tx1"/>
                          </a:solidFill>
                          <a:effectLst/>
                        </a:rPr>
                        <a:t>Opportunities for further education and employment </a:t>
                      </a:r>
                      <a:r>
                        <a:rPr lang="en-GB" sz="2000" b="0" noProof="0" dirty="0" smtClean="0">
                          <a:solidFill>
                            <a:schemeClr val="tx1"/>
                          </a:solidFill>
                          <a:effectLst/>
                        </a:rPr>
                        <a:t>are brought to the attention of students and other stakeholders.</a:t>
                      </a:r>
                      <a:endParaRPr lang="en-GB" sz="20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18434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925"/>
            <a:ext cx="10869118" cy="879059"/>
          </a:xfrm>
        </p:spPr>
        <p:txBody>
          <a:bodyPr>
            <a:normAutofit fontScale="90000"/>
          </a:bodyPr>
          <a:lstStyle/>
          <a:p>
            <a:r>
              <a:rPr lang="lv-LV" dirty="0" err="1" smtClean="0"/>
              <a:t>Example</a:t>
            </a:r>
            <a:r>
              <a:rPr lang="lv-LV" dirty="0" smtClean="0"/>
              <a:t>: </a:t>
            </a:r>
            <a:r>
              <a:rPr lang="lv-LV" dirty="0" err="1" smtClean="0"/>
              <a:t>Evaluation</a:t>
            </a:r>
            <a:r>
              <a:rPr lang="lv-LV" dirty="0" smtClean="0"/>
              <a:t> </a:t>
            </a:r>
            <a:r>
              <a:rPr lang="lv-LV" dirty="0" err="1" smtClean="0"/>
              <a:t>area</a:t>
            </a:r>
            <a:r>
              <a:rPr lang="lv-LV" dirty="0" smtClean="0"/>
              <a:t> 1 - </a:t>
            </a:r>
            <a:r>
              <a:rPr lang="lv-LV" altLang="en-US" sz="4000" dirty="0">
                <a:latin typeface="Calibri" panose="020F0502020204030204" pitchFamily="34" charset="0"/>
                <a:ea typeface="Calibri" panose="020F0502020204030204" pitchFamily="34" charset="0"/>
                <a:cs typeface="Times New Roman" panose="02020603050405020304" pitchFamily="18" charset="0"/>
              </a:rPr>
              <a:t>P</a:t>
            </a:r>
            <a:r>
              <a:rPr lang="en-GB" altLang="en-US" dirty="0" err="1">
                <a:latin typeface="Calibri" panose="020F0502020204030204" pitchFamily="34" charset="0"/>
                <a:ea typeface="Calibri" panose="020F0502020204030204" pitchFamily="34" charset="0"/>
                <a:cs typeface="Times New Roman" panose="02020603050405020304" pitchFamily="18" charset="0"/>
              </a:rPr>
              <a:t>rogramme</a:t>
            </a:r>
            <a:r>
              <a:rPr lang="en-GB" altLang="en-US" dirty="0">
                <a:latin typeface="Calibri" panose="020F0502020204030204" pitchFamily="34" charset="0"/>
                <a:ea typeface="Calibri" panose="020F0502020204030204" pitchFamily="34" charset="0"/>
                <a:cs typeface="Times New Roman" panose="02020603050405020304" pitchFamily="18" charset="0"/>
              </a:rPr>
              <a:t> </a:t>
            </a:r>
            <a:r>
              <a:rPr lang="lv-LV" altLang="en-US" dirty="0" err="1">
                <a:latin typeface="Calibri" panose="020F0502020204030204" pitchFamily="34" charset="0"/>
                <a:ea typeface="Calibri" panose="020F0502020204030204" pitchFamily="34" charset="0"/>
                <a:cs typeface="Times New Roman" panose="02020603050405020304" pitchFamily="18" charset="0"/>
              </a:rPr>
              <a:t>aims</a:t>
            </a:r>
            <a:r>
              <a:rPr lang="lv-LV" altLang="en-US" dirty="0">
                <a:latin typeface="Calibri" panose="020F0502020204030204" pitchFamily="34" charset="0"/>
                <a:ea typeface="Calibri" panose="020F0502020204030204" pitchFamily="34" charset="0"/>
                <a:cs typeface="Times New Roman" panose="02020603050405020304" pitchFamily="18" charset="0"/>
              </a:rPr>
              <a:t> </a:t>
            </a:r>
            <a:r>
              <a:rPr lang="lv-LV" altLang="en-US" dirty="0" err="1">
                <a:latin typeface="Calibri" panose="020F0502020204030204" pitchFamily="34" charset="0"/>
                <a:ea typeface="Calibri" panose="020F0502020204030204" pitchFamily="34" charset="0"/>
                <a:cs typeface="Times New Roman" panose="02020603050405020304" pitchFamily="18" charset="0"/>
              </a:rPr>
              <a:t>and</a:t>
            </a:r>
            <a:r>
              <a:rPr lang="lv-LV" altLang="en-US" dirty="0">
                <a:latin typeface="Calibri" panose="020F0502020204030204" pitchFamily="34" charset="0"/>
                <a:ea typeface="Calibri" panose="020F0502020204030204" pitchFamily="34" charset="0"/>
                <a:cs typeface="Times New Roman" panose="02020603050405020304" pitchFamily="18" charset="0"/>
              </a:rPr>
              <a:t> </a:t>
            </a:r>
            <a:r>
              <a:rPr lang="lv-LV" altLang="en-US" dirty="0" err="1">
                <a:latin typeface="Calibri" panose="020F0502020204030204" pitchFamily="34" charset="0"/>
                <a:ea typeface="Calibri" panose="020F0502020204030204" pitchFamily="34" charset="0"/>
                <a:cs typeface="Times New Roman" panose="02020603050405020304" pitchFamily="18" charset="0"/>
              </a:rPr>
              <a:t>learning</a:t>
            </a:r>
            <a:r>
              <a:rPr lang="lv-LV" altLang="en-US" dirty="0">
                <a:latin typeface="Calibri" panose="020F0502020204030204" pitchFamily="34" charset="0"/>
                <a:ea typeface="Calibri" panose="020F0502020204030204" pitchFamily="34" charset="0"/>
                <a:cs typeface="Times New Roman" panose="02020603050405020304" pitchFamily="18" charset="0"/>
              </a:rPr>
              <a:t> </a:t>
            </a:r>
            <a:r>
              <a:rPr lang="lv-LV" altLang="en-US" dirty="0" err="1">
                <a:latin typeface="Calibri" panose="020F0502020204030204" pitchFamily="34" charset="0"/>
                <a:ea typeface="Calibri" panose="020F0502020204030204" pitchFamily="34" charset="0"/>
                <a:cs typeface="Times New Roman" panose="02020603050405020304" pitchFamily="18" charset="0"/>
              </a:rPr>
              <a:t>outcomes</a:t>
            </a:r>
            <a:endParaRPr lang="en-GB" dirty="0"/>
          </a:p>
        </p:txBody>
      </p:sp>
      <p:sp>
        <p:nvSpPr>
          <p:cNvPr id="3" name="Content Placeholder 2"/>
          <p:cNvSpPr>
            <a:spLocks noGrp="1"/>
          </p:cNvSpPr>
          <p:nvPr>
            <p:ph idx="1"/>
          </p:nvPr>
        </p:nvSpPr>
        <p:spPr>
          <a:xfrm>
            <a:off x="838200" y="1244184"/>
            <a:ext cx="10515600" cy="4932779"/>
          </a:xfrm>
        </p:spPr>
        <p:txBody>
          <a:bodyPr>
            <a:normAutofit/>
          </a:bodyPr>
          <a:lstStyle/>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783980583"/>
              </p:ext>
            </p:extLst>
          </p:nvPr>
        </p:nvGraphicFramePr>
        <p:xfrm>
          <a:off x="838200" y="1244184"/>
          <a:ext cx="10704226" cy="5500508"/>
        </p:xfrm>
        <a:graphic>
          <a:graphicData uri="http://schemas.openxmlformats.org/drawingml/2006/table">
            <a:tbl>
              <a:tblPr firstRow="1" bandRow="1">
                <a:tableStyleId>{5C22544A-7EE6-4342-B048-85BDC9FD1C3A}</a:tableStyleId>
              </a:tblPr>
              <a:tblGrid>
                <a:gridCol w="10704226">
                  <a:extLst>
                    <a:ext uri="{9D8B030D-6E8A-4147-A177-3AD203B41FA5}">
                      <a16:colId xmlns:a16="http://schemas.microsoft.com/office/drawing/2014/main" val="20000"/>
                    </a:ext>
                  </a:extLst>
                </a:gridCol>
              </a:tblGrid>
              <a:tr h="3354681">
                <a:tc>
                  <a:txBody>
                    <a:bodyPr/>
                    <a:lstStyle/>
                    <a:p>
                      <a:pPr marL="0" indent="0">
                        <a:buNone/>
                      </a:pPr>
                      <a:r>
                        <a:rPr lang="en-GB" sz="2000" b="1" noProof="0" dirty="0" smtClean="0">
                          <a:solidFill>
                            <a:schemeClr val="tx1"/>
                          </a:solidFill>
                        </a:rPr>
                        <a:t>Extract from the SER:</a:t>
                      </a:r>
                    </a:p>
                    <a:p>
                      <a:pPr marL="0" indent="0">
                        <a:buNone/>
                      </a:pPr>
                      <a:r>
                        <a:rPr lang="en-GB" sz="2000" b="0" noProof="0" dirty="0" smtClean="0">
                          <a:solidFill>
                            <a:schemeClr val="tx1"/>
                          </a:solidFill>
                        </a:rPr>
                        <a:t>The educational program of the department is confirmed by interdisciplinary and has been developed and applied in accordance with general requirements.  The relevant curriculum reflects the program's objectives and learning outcomes. At the department, the organization of the up-to-date training and educational process along with modern information and scientific-methodological data base; carrying out of scientific researches, preparation of highly qualified scientific and pedagogical personnel, scientific personnel, international activity and external relations. The students are trained as professionals who enjoy the well-being of our society over their interests, who play a role in the development of the country, who value our national cultural values ​​and who are constantly involved in innovation projects.  </a:t>
                      </a:r>
                    </a:p>
                    <a:p>
                      <a:endParaRPr lang="en-GB" noProof="0" dirty="0"/>
                    </a:p>
                  </a:txBody>
                  <a:tcPr>
                    <a:solidFill>
                      <a:schemeClr val="accent5">
                        <a:lumMod val="20000"/>
                        <a:lumOff val="80000"/>
                      </a:schemeClr>
                    </a:solidFill>
                  </a:tcPr>
                </a:tc>
                <a:extLst>
                  <a:ext uri="{0D108BD9-81ED-4DB2-BD59-A6C34878D82A}">
                    <a16:rowId xmlns:a16="http://schemas.microsoft.com/office/drawing/2014/main" val="10000"/>
                  </a:ext>
                </a:extLst>
              </a:tr>
              <a:tr h="2086748">
                <a:tc>
                  <a:txBody>
                    <a:bodyPr/>
                    <a:lstStyle/>
                    <a:p>
                      <a:r>
                        <a:rPr lang="en-GB" sz="2000" b="1" i="1" noProof="0" dirty="0" smtClean="0"/>
                        <a:t>(NOT) Findings of the experts:</a:t>
                      </a:r>
                    </a:p>
                    <a:p>
                      <a:r>
                        <a:rPr lang="en-GB" sz="2000" i="1" noProof="0" dirty="0" smtClean="0"/>
                        <a:t>The clear programme</a:t>
                      </a:r>
                      <a:r>
                        <a:rPr lang="en-GB" sz="2000" i="1" baseline="0" noProof="0" dirty="0" smtClean="0"/>
                        <a:t> aim is missing. </a:t>
                      </a:r>
                    </a:p>
                    <a:p>
                      <a:r>
                        <a:rPr lang="en-GB" sz="2000" i="1" baseline="0" noProof="0" dirty="0" smtClean="0"/>
                        <a:t>What are the learning outcomes?</a:t>
                      </a:r>
                    </a:p>
                    <a:p>
                      <a:r>
                        <a:rPr lang="en-GB" sz="2000" i="1" baseline="0" noProof="0" dirty="0" smtClean="0"/>
                        <a:t>Where it is possible to read the aim and learning outcomes, are they available publicly?</a:t>
                      </a:r>
                    </a:p>
                    <a:p>
                      <a:r>
                        <a:rPr lang="en-GB" sz="2000" i="1" noProof="0" dirty="0" smtClean="0"/>
                        <a:t>How learning outcomes meet</a:t>
                      </a:r>
                      <a:r>
                        <a:rPr lang="en-GB" sz="2000" i="1" baseline="0" noProof="0" dirty="0" smtClean="0"/>
                        <a:t> the</a:t>
                      </a:r>
                      <a:r>
                        <a:rPr lang="en-GB" sz="2000" i="1" noProof="0" dirty="0" smtClean="0"/>
                        <a:t> needs of labour market? </a:t>
                      </a:r>
                    </a:p>
                    <a:p>
                      <a:r>
                        <a:rPr lang="en-GB" sz="2000" i="1" noProof="0" dirty="0" smtClean="0"/>
                        <a:t>How learning outcomes correlate with the strategy of HEI and regional context?</a:t>
                      </a:r>
                      <a:endParaRPr lang="en-GB" sz="2000" noProof="0" dirty="0"/>
                    </a:p>
                  </a:txBody>
                  <a:tcPr>
                    <a:solidFill>
                      <a:schemeClr val="accent4">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63133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012"/>
            <a:ext cx="10515600" cy="1518411"/>
          </a:xfrm>
        </p:spPr>
        <p:txBody>
          <a:bodyPr>
            <a:noAutofit/>
          </a:bodyPr>
          <a:lstStyle/>
          <a:p>
            <a:r>
              <a:rPr kumimoji="0" lang="en-GB"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2 </a:t>
            </a:r>
            <a:r>
              <a:rPr kumimoji="0" lang="lv-LV"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lv-LV" altLang="en-US" sz="32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Curriculum</a:t>
            </a:r>
            <a:r>
              <a:rPr kumimoji="0" lang="lv-LV" altLang="en-US" sz="3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sz="32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design</a:t>
            </a:r>
            <a:r>
              <a:rPr kumimoji="0" lang="en-GB" altLang="en-US" sz="3200" b="0" i="0" u="none" strike="noStrike" cap="none" normalizeH="0" baseline="0" dirty="0" smtClean="0">
                <a:ln>
                  <a:noFill/>
                </a:ln>
                <a:solidFill>
                  <a:schemeClr val="tx1"/>
                </a:solidFill>
                <a:effectLst/>
                <a:latin typeface="Arial" panose="020B0604020202020204" pitchFamily="34" charset="0"/>
              </a:rPr>
              <a:t/>
            </a:r>
            <a:br>
              <a:rPr kumimoji="0" lang="en-GB" altLang="en-US" sz="3200" b="0" i="0" u="none" strike="noStrike" cap="none" normalizeH="0" baseline="0" dirty="0" smtClean="0">
                <a:ln>
                  <a:noFill/>
                </a:ln>
                <a:solidFill>
                  <a:schemeClr val="tx1"/>
                </a:solidFill>
                <a:effectLst/>
                <a:latin typeface="Arial" panose="020B0604020202020204" pitchFamily="34" charset="0"/>
              </a:rPr>
            </a:b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5939874"/>
              </p:ext>
            </p:extLst>
          </p:nvPr>
        </p:nvGraphicFramePr>
        <p:xfrm>
          <a:off x="838200" y="1541425"/>
          <a:ext cx="10366612" cy="4556760"/>
        </p:xfrm>
        <a:graphic>
          <a:graphicData uri="http://schemas.openxmlformats.org/drawingml/2006/table">
            <a:tbl>
              <a:tblPr firstRow="1" firstCol="1" bandRow="1">
                <a:tableStyleId>{5C22544A-7EE6-4342-B048-85BDC9FD1C3A}</a:tableStyleId>
              </a:tblPr>
              <a:tblGrid>
                <a:gridCol w="10366612">
                  <a:extLst>
                    <a:ext uri="{9D8B030D-6E8A-4147-A177-3AD203B41FA5}">
                      <a16:colId xmlns:a16="http://schemas.microsoft.com/office/drawing/2014/main" val="20000"/>
                    </a:ext>
                  </a:extLst>
                </a:gridCol>
              </a:tblGrid>
              <a:tr h="4065791">
                <a:tc>
                  <a:txBody>
                    <a:bodyPr/>
                    <a:lstStyle/>
                    <a:p>
                      <a:pPr>
                        <a:lnSpc>
                          <a:spcPct val="115000"/>
                        </a:lnSpc>
                        <a:spcAft>
                          <a:spcPts val="0"/>
                        </a:spcAft>
                      </a:pPr>
                      <a:r>
                        <a:rPr lang="en-GB" sz="2000" b="0" dirty="0">
                          <a:solidFill>
                            <a:schemeClr val="tx1"/>
                          </a:solidFill>
                          <a:effectLst/>
                        </a:rPr>
                        <a:t>2.1. The curriculum design meets legal requirements;</a:t>
                      </a:r>
                    </a:p>
                    <a:p>
                      <a:pPr>
                        <a:lnSpc>
                          <a:spcPct val="115000"/>
                        </a:lnSpc>
                        <a:spcAft>
                          <a:spcPts val="0"/>
                        </a:spcAft>
                      </a:pPr>
                      <a:r>
                        <a:rPr lang="en-GB" sz="2000" b="0" dirty="0">
                          <a:solidFill>
                            <a:schemeClr val="tx1"/>
                          </a:solidFill>
                          <a:effectLst/>
                        </a:rPr>
                        <a:t>2.2. </a:t>
                      </a:r>
                      <a:r>
                        <a:rPr lang="lv-LV" sz="2000" b="0" dirty="0" smtClean="0">
                          <a:solidFill>
                            <a:schemeClr val="tx1"/>
                          </a:solidFill>
                          <a:effectLst/>
                        </a:rPr>
                        <a:t>S</a:t>
                      </a:r>
                      <a:r>
                        <a:rPr lang="en-GB" sz="2000" b="0" dirty="0" err="1" smtClean="0">
                          <a:solidFill>
                            <a:schemeClr val="tx1"/>
                          </a:solidFill>
                          <a:effectLst/>
                        </a:rPr>
                        <a:t>tudy</a:t>
                      </a:r>
                      <a:r>
                        <a:rPr lang="en-GB" sz="2000" b="0" dirty="0" smtClean="0">
                          <a:solidFill>
                            <a:schemeClr val="tx1"/>
                          </a:solidFill>
                          <a:effectLst/>
                        </a:rPr>
                        <a:t> </a:t>
                      </a:r>
                      <a:r>
                        <a:rPr lang="en-GB" sz="2000" b="1" dirty="0">
                          <a:solidFill>
                            <a:schemeClr val="tx1"/>
                          </a:solidFill>
                          <a:effectLst/>
                        </a:rPr>
                        <a:t>subjects and/or modules are spread evenly</a:t>
                      </a:r>
                      <a:r>
                        <a:rPr lang="en-GB" sz="2000" b="0" dirty="0">
                          <a:solidFill>
                            <a:schemeClr val="tx1"/>
                          </a:solidFill>
                          <a:effectLst/>
                        </a:rPr>
                        <a:t>, their themes are not repetitive;</a:t>
                      </a:r>
                    </a:p>
                    <a:p>
                      <a:pPr>
                        <a:lnSpc>
                          <a:spcPct val="115000"/>
                        </a:lnSpc>
                        <a:spcAft>
                          <a:spcPts val="0"/>
                        </a:spcAft>
                      </a:pPr>
                      <a:r>
                        <a:rPr lang="en-GB" sz="2000" b="0" dirty="0">
                          <a:solidFill>
                            <a:schemeClr val="tx1"/>
                          </a:solidFill>
                          <a:effectLst/>
                        </a:rPr>
                        <a:t>2.3. </a:t>
                      </a:r>
                      <a:r>
                        <a:rPr lang="lv-LV" sz="2000" b="1" dirty="0" smtClean="0">
                          <a:solidFill>
                            <a:schemeClr val="tx1"/>
                          </a:solidFill>
                          <a:effectLst/>
                        </a:rPr>
                        <a:t>T</a:t>
                      </a:r>
                      <a:r>
                        <a:rPr lang="en-GB" sz="2000" b="1" dirty="0" smtClean="0">
                          <a:solidFill>
                            <a:schemeClr val="tx1"/>
                          </a:solidFill>
                          <a:effectLst/>
                        </a:rPr>
                        <a:t>he </a:t>
                      </a:r>
                      <a:r>
                        <a:rPr lang="en-GB" sz="2000" b="1" dirty="0">
                          <a:solidFill>
                            <a:schemeClr val="tx1"/>
                          </a:solidFill>
                          <a:effectLst/>
                        </a:rPr>
                        <a:t>content of the subjects and/or modules is consistent </a:t>
                      </a:r>
                      <a:r>
                        <a:rPr lang="en-GB" sz="2000" b="0" dirty="0">
                          <a:solidFill>
                            <a:schemeClr val="tx1"/>
                          </a:solidFill>
                          <a:effectLst/>
                        </a:rPr>
                        <a:t>with the type and level of the studies;</a:t>
                      </a:r>
                    </a:p>
                    <a:p>
                      <a:pPr>
                        <a:lnSpc>
                          <a:spcPct val="115000"/>
                        </a:lnSpc>
                        <a:spcAft>
                          <a:spcPts val="0"/>
                        </a:spcAft>
                      </a:pPr>
                      <a:r>
                        <a:rPr lang="en-GB" sz="2000" b="0" dirty="0">
                          <a:solidFill>
                            <a:schemeClr val="tx1"/>
                          </a:solidFill>
                          <a:effectLst/>
                        </a:rPr>
                        <a:t>2.4. The content of the subjects/modules are </a:t>
                      </a:r>
                      <a:r>
                        <a:rPr lang="en-GB" sz="2000" b="1" dirty="0">
                          <a:solidFill>
                            <a:schemeClr val="tx1"/>
                          </a:solidFill>
                          <a:effectLst/>
                        </a:rPr>
                        <a:t>appropriate for the achievement of the intended learning outcomes;</a:t>
                      </a:r>
                    </a:p>
                    <a:p>
                      <a:pPr>
                        <a:lnSpc>
                          <a:spcPct val="115000"/>
                        </a:lnSpc>
                        <a:spcAft>
                          <a:spcPts val="0"/>
                        </a:spcAft>
                      </a:pPr>
                      <a:r>
                        <a:rPr lang="en-GB" sz="2000" b="0" dirty="0">
                          <a:solidFill>
                            <a:schemeClr val="tx1"/>
                          </a:solidFill>
                          <a:effectLst/>
                        </a:rPr>
                        <a:t>2.5. </a:t>
                      </a:r>
                      <a:r>
                        <a:rPr lang="en-GB" sz="2000" b="1" dirty="0">
                          <a:solidFill>
                            <a:schemeClr val="tx1"/>
                          </a:solidFill>
                          <a:effectLst/>
                        </a:rPr>
                        <a:t>The methods of the subjects/modules are innovative </a:t>
                      </a:r>
                      <a:r>
                        <a:rPr lang="en-GB" sz="2000" b="0" dirty="0">
                          <a:solidFill>
                            <a:schemeClr val="tx1"/>
                          </a:solidFill>
                          <a:effectLst/>
                        </a:rPr>
                        <a:t>and support the achievement of the intended learning outcomes;</a:t>
                      </a:r>
                    </a:p>
                    <a:p>
                      <a:pPr>
                        <a:lnSpc>
                          <a:spcPct val="115000"/>
                        </a:lnSpc>
                        <a:spcAft>
                          <a:spcPts val="0"/>
                        </a:spcAft>
                      </a:pPr>
                      <a:r>
                        <a:rPr lang="en-GB" sz="2000" b="0" dirty="0">
                          <a:solidFill>
                            <a:schemeClr val="tx1"/>
                          </a:solidFill>
                          <a:effectLst/>
                        </a:rPr>
                        <a:t>2.6. </a:t>
                      </a:r>
                      <a:r>
                        <a:rPr lang="en-GB" sz="2000" b="1" dirty="0">
                          <a:solidFill>
                            <a:schemeClr val="tx1"/>
                          </a:solidFill>
                          <a:effectLst/>
                        </a:rPr>
                        <a:t>The scope of the programme is sufficient </a:t>
                      </a:r>
                      <a:r>
                        <a:rPr lang="en-GB" sz="2000" b="0" dirty="0">
                          <a:solidFill>
                            <a:schemeClr val="tx1"/>
                          </a:solidFill>
                          <a:effectLst/>
                        </a:rPr>
                        <a:t>to ensure learning outcomes;</a:t>
                      </a:r>
                    </a:p>
                    <a:p>
                      <a:pPr>
                        <a:lnSpc>
                          <a:spcPct val="115000"/>
                        </a:lnSpc>
                        <a:spcAft>
                          <a:spcPts val="0"/>
                        </a:spcAft>
                      </a:pPr>
                      <a:r>
                        <a:rPr lang="en-GB" sz="2000" b="0" dirty="0">
                          <a:solidFill>
                            <a:schemeClr val="tx1"/>
                          </a:solidFill>
                          <a:effectLst/>
                        </a:rPr>
                        <a:t>2.7. The content of the programme </a:t>
                      </a:r>
                      <a:r>
                        <a:rPr lang="en-GB" sz="2000" b="1" dirty="0">
                          <a:solidFill>
                            <a:schemeClr val="tx1"/>
                          </a:solidFill>
                          <a:effectLst/>
                        </a:rPr>
                        <a:t>reflects the latest achievements in science, art and technologies.</a:t>
                      </a:r>
                    </a:p>
                    <a:p>
                      <a:pPr>
                        <a:lnSpc>
                          <a:spcPct val="115000"/>
                        </a:lnSpc>
                        <a:spcAft>
                          <a:spcPts val="0"/>
                        </a:spcAft>
                      </a:pPr>
                      <a:r>
                        <a:rPr lang="en-GB" sz="2000" b="0" dirty="0">
                          <a:solidFill>
                            <a:schemeClr val="tx1"/>
                          </a:solidFill>
                          <a:effectLst/>
                        </a:rPr>
                        <a:t>2.8. </a:t>
                      </a:r>
                      <a:r>
                        <a:rPr lang="en-GB" sz="2000" b="1" dirty="0">
                          <a:solidFill>
                            <a:schemeClr val="tx1"/>
                          </a:solidFill>
                          <a:effectLst/>
                        </a:rPr>
                        <a:t>Internship is appropriate </a:t>
                      </a:r>
                      <a:r>
                        <a:rPr lang="en-GB" sz="2000" b="0" dirty="0">
                          <a:solidFill>
                            <a:schemeClr val="tx1"/>
                          </a:solidFill>
                          <a:effectLst/>
                        </a:rPr>
                        <a:t>for achievement of learning outcomes.</a:t>
                      </a:r>
                    </a:p>
                    <a:p>
                      <a:pPr>
                        <a:lnSpc>
                          <a:spcPct val="115000"/>
                        </a:lnSpc>
                        <a:spcAft>
                          <a:spcPts val="0"/>
                        </a:spcAft>
                      </a:pPr>
                      <a:r>
                        <a:rPr lang="en-GB" sz="2000" b="0" dirty="0">
                          <a:solidFill>
                            <a:schemeClr val="tx1"/>
                          </a:solidFill>
                          <a:effectLst/>
                        </a:rPr>
                        <a:t>2.9. </a:t>
                      </a:r>
                      <a:r>
                        <a:rPr lang="en-GB" sz="2000" b="1" dirty="0">
                          <a:solidFill>
                            <a:schemeClr val="tx1"/>
                          </a:solidFill>
                          <a:effectLst/>
                        </a:rPr>
                        <a:t>Different pathways </a:t>
                      </a:r>
                      <a:r>
                        <a:rPr lang="en-GB" sz="2000" b="0" dirty="0">
                          <a:solidFill>
                            <a:schemeClr val="tx1"/>
                          </a:solidFill>
                          <a:effectLst/>
                        </a:rPr>
                        <a:t>for students exists in the programme.</a:t>
                      </a:r>
                      <a:endParaRPr lang="en-GB"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12073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err="1" smtClean="0"/>
              <a:t>Example</a:t>
            </a:r>
            <a:r>
              <a:rPr lang="lv-LV" dirty="0" smtClean="0"/>
              <a:t>: </a:t>
            </a:r>
            <a:r>
              <a:rPr lang="lv-LV" dirty="0" err="1" smtClean="0"/>
              <a:t>Evaluation</a:t>
            </a:r>
            <a:r>
              <a:rPr lang="lv-LV" dirty="0" smtClean="0"/>
              <a:t> </a:t>
            </a:r>
            <a:r>
              <a:rPr lang="lv-LV" dirty="0" err="1" smtClean="0"/>
              <a:t>area</a:t>
            </a:r>
            <a:r>
              <a:rPr lang="lv-LV" dirty="0" smtClean="0"/>
              <a:t> 2 - </a:t>
            </a:r>
            <a:r>
              <a:rPr lang="lv-LV" dirty="0" err="1" smtClean="0"/>
              <a:t>Curriculum</a:t>
            </a:r>
            <a:r>
              <a:rPr lang="lv-LV" dirty="0" smtClean="0"/>
              <a:t> </a:t>
            </a:r>
            <a:r>
              <a:rPr lang="lv-LV" dirty="0" err="1" smtClean="0"/>
              <a:t>design</a:t>
            </a:r>
            <a:r>
              <a:rPr lang="lv-LV" dirty="0" smtClean="0"/>
              <a:t/>
            </a:r>
            <a:br>
              <a:rPr lang="lv-LV" dirty="0" smtClean="0"/>
            </a:br>
            <a:endParaRPr lang="en-GB" dirty="0"/>
          </a:p>
        </p:txBody>
      </p:sp>
      <p:sp>
        <p:nvSpPr>
          <p:cNvPr id="3" name="Content Placeholder 2"/>
          <p:cNvSpPr>
            <a:spLocks noGrp="1"/>
          </p:cNvSpPr>
          <p:nvPr>
            <p:ph idx="1"/>
          </p:nvPr>
        </p:nvSpPr>
        <p:spPr>
          <a:xfrm>
            <a:off x="838200" y="1528997"/>
            <a:ext cx="10515600" cy="4647966"/>
          </a:xfrm>
        </p:spPr>
        <p:txBody>
          <a:bodyPr/>
          <a:lstStyle/>
          <a:p>
            <a:pPr marL="0" indent="0">
              <a:buNone/>
            </a:pPr>
            <a:r>
              <a:rPr lang="lv-LV" dirty="0" err="1" smtClean="0"/>
              <a:t>Criteria</a:t>
            </a:r>
            <a:r>
              <a:rPr lang="lv-LV" dirty="0" smtClean="0"/>
              <a:t> </a:t>
            </a:r>
            <a:r>
              <a:rPr lang="lv-LV" dirty="0"/>
              <a:t>8: </a:t>
            </a:r>
            <a:r>
              <a:rPr lang="lv-LV" dirty="0" err="1"/>
              <a:t>Internship</a:t>
            </a:r>
            <a:r>
              <a:rPr lang="lv-LV" dirty="0"/>
              <a:t> </a:t>
            </a:r>
            <a:r>
              <a:rPr lang="lv-LV" dirty="0" err="1"/>
              <a:t>and</a:t>
            </a:r>
            <a:r>
              <a:rPr lang="lv-LV" dirty="0"/>
              <a:t>/</a:t>
            </a:r>
            <a:r>
              <a:rPr lang="lv-LV" dirty="0" err="1"/>
              <a:t>or</a:t>
            </a:r>
            <a:r>
              <a:rPr lang="lv-LV" dirty="0"/>
              <a:t> </a:t>
            </a:r>
            <a:r>
              <a:rPr lang="lv-LV" dirty="0" err="1"/>
              <a:t>pedagogical</a:t>
            </a:r>
            <a:r>
              <a:rPr lang="lv-LV" dirty="0"/>
              <a:t> </a:t>
            </a:r>
            <a:r>
              <a:rPr lang="lv-LV" dirty="0" err="1"/>
              <a:t>internship</a:t>
            </a:r>
            <a:r>
              <a:rPr lang="lv-LV" dirty="0"/>
              <a:t> </a:t>
            </a:r>
            <a:r>
              <a:rPr lang="lv-LV" dirty="0" err="1"/>
              <a:t>is</a:t>
            </a:r>
            <a:r>
              <a:rPr lang="lv-LV" dirty="0"/>
              <a:t> </a:t>
            </a:r>
            <a:r>
              <a:rPr lang="lv-LV" dirty="0" err="1"/>
              <a:t>appropriate</a:t>
            </a:r>
            <a:r>
              <a:rPr lang="lv-LV" dirty="0"/>
              <a:t> </a:t>
            </a:r>
            <a:r>
              <a:rPr lang="lv-LV" dirty="0" err="1"/>
              <a:t>for</a:t>
            </a:r>
            <a:r>
              <a:rPr lang="lv-LV" dirty="0"/>
              <a:t> </a:t>
            </a:r>
            <a:r>
              <a:rPr lang="lv-LV" dirty="0" err="1"/>
              <a:t>achievement</a:t>
            </a:r>
            <a:r>
              <a:rPr lang="lv-LV" dirty="0"/>
              <a:t> </a:t>
            </a:r>
            <a:r>
              <a:rPr lang="lv-LV" dirty="0" err="1"/>
              <a:t>of</a:t>
            </a:r>
            <a:r>
              <a:rPr lang="lv-LV" dirty="0"/>
              <a:t> </a:t>
            </a:r>
            <a:r>
              <a:rPr lang="lv-LV" dirty="0" err="1"/>
              <a:t>learning</a:t>
            </a:r>
            <a:r>
              <a:rPr lang="lv-LV" dirty="0"/>
              <a:t> </a:t>
            </a:r>
            <a:r>
              <a:rPr lang="lv-LV" dirty="0" err="1"/>
              <a:t>outcomes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387821377"/>
              </p:ext>
            </p:extLst>
          </p:nvPr>
        </p:nvGraphicFramePr>
        <p:xfrm>
          <a:off x="1164237" y="2576213"/>
          <a:ext cx="9863526" cy="4059172"/>
        </p:xfrm>
        <a:graphic>
          <a:graphicData uri="http://schemas.openxmlformats.org/drawingml/2006/table">
            <a:tbl>
              <a:tblPr firstRow="1" bandRow="1">
                <a:tableStyleId>{5C22544A-7EE6-4342-B048-85BDC9FD1C3A}</a:tableStyleId>
              </a:tblPr>
              <a:tblGrid>
                <a:gridCol w="9863526">
                  <a:extLst>
                    <a:ext uri="{9D8B030D-6E8A-4147-A177-3AD203B41FA5}">
                      <a16:colId xmlns:a16="http://schemas.microsoft.com/office/drawing/2014/main" val="20000"/>
                    </a:ext>
                  </a:extLst>
                </a:gridCol>
              </a:tblGrid>
              <a:tr h="1988457">
                <a:tc>
                  <a:txBody>
                    <a:bodyPr/>
                    <a:lstStyle/>
                    <a:p>
                      <a:r>
                        <a:rPr lang="az-Latn-AZ" sz="2200" b="1" dirty="0" smtClean="0">
                          <a:solidFill>
                            <a:schemeClr val="tx1"/>
                          </a:solidFill>
                        </a:rPr>
                        <a:t>Extract from the SER</a:t>
                      </a:r>
                    </a:p>
                    <a:p>
                      <a:r>
                        <a:rPr lang="az-Latn-AZ" sz="2200" b="0" dirty="0" smtClean="0">
                          <a:solidFill>
                            <a:schemeClr val="tx1"/>
                          </a:solidFill>
                        </a:rPr>
                        <a:t>Production and pedagogical practices in the preparation of bachelor's degree in «04378 – Business</a:t>
                      </a:r>
                      <a:r>
                        <a:rPr lang="az-Latn-AZ" sz="2200" b="0" baseline="0" dirty="0" smtClean="0">
                          <a:solidFill>
                            <a:schemeClr val="tx1"/>
                          </a:solidFill>
                        </a:rPr>
                        <a:t> organisation</a:t>
                      </a:r>
                      <a:r>
                        <a:rPr lang="az-Latn-AZ" sz="2200" b="0" dirty="0" smtClean="0">
                          <a:solidFill>
                            <a:schemeClr val="tx1"/>
                          </a:solidFill>
                        </a:rPr>
                        <a:t>" (the goals and objectives of the experiments are determined depending on the specialty). Depending on the type of experience, you will have the appropriate management and organization, schools, and so on. can be passed</a:t>
                      </a:r>
                      <a:r>
                        <a:rPr lang="en-US" sz="2200" b="0" dirty="0" smtClean="0">
                          <a:solidFill>
                            <a:schemeClr val="tx1"/>
                          </a:solidFill>
                        </a:rPr>
                        <a:t> </a:t>
                      </a:r>
                      <a:r>
                        <a:rPr lang="az-Latn-AZ" sz="2200" b="0" dirty="0" smtClean="0">
                          <a:solidFill>
                            <a:schemeClr val="tx1"/>
                          </a:solidFill>
                        </a:rPr>
                        <a:t>.</a:t>
                      </a:r>
                      <a:r>
                        <a:rPr lang="en-GB" sz="2200" b="0" dirty="0" smtClean="0">
                          <a:solidFill>
                            <a:schemeClr val="tx1"/>
                          </a:solidFill>
                        </a:rPr>
                        <a:t> </a:t>
                      </a:r>
                      <a:endParaRPr lang="en-GB" sz="2200" b="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r h="195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2200" b="1" dirty="0" smtClean="0">
                          <a:solidFill>
                            <a:schemeClr val="tx1"/>
                          </a:solidFill>
                        </a:rPr>
                        <a:t>(</a:t>
                      </a:r>
                      <a:r>
                        <a:rPr lang="lv-LV" sz="2200" b="1" i="1" dirty="0" smtClean="0">
                          <a:solidFill>
                            <a:schemeClr val="tx1"/>
                          </a:solidFill>
                        </a:rPr>
                        <a:t>NOT) </a:t>
                      </a:r>
                      <a:r>
                        <a:rPr lang="en-GB" sz="2400" b="1" i="1" noProof="0" dirty="0" smtClean="0"/>
                        <a:t>Findings of the experts:</a:t>
                      </a:r>
                    </a:p>
                    <a:p>
                      <a:pPr marL="0" indent="0">
                        <a:buNone/>
                      </a:pPr>
                      <a:r>
                        <a:rPr lang="lv-LV" sz="2200" b="0" i="1" dirty="0" err="1" smtClean="0">
                          <a:solidFill>
                            <a:schemeClr val="tx1"/>
                          </a:solidFill>
                        </a:rPr>
                        <a:t>How</a:t>
                      </a:r>
                      <a:r>
                        <a:rPr lang="lv-LV" sz="2200" b="0" i="1" dirty="0" smtClean="0">
                          <a:solidFill>
                            <a:schemeClr val="tx1"/>
                          </a:solidFill>
                        </a:rPr>
                        <a:t> </a:t>
                      </a:r>
                      <a:r>
                        <a:rPr lang="lv-LV" sz="2200" b="0" i="1" dirty="0" err="1" smtClean="0">
                          <a:solidFill>
                            <a:schemeClr val="tx1"/>
                          </a:solidFill>
                        </a:rPr>
                        <a:t>internship</a:t>
                      </a:r>
                      <a:r>
                        <a:rPr lang="lv-LV" sz="2200" b="0" i="1" dirty="0" smtClean="0">
                          <a:solidFill>
                            <a:schemeClr val="tx1"/>
                          </a:solidFill>
                        </a:rPr>
                        <a:t> </a:t>
                      </a:r>
                      <a:r>
                        <a:rPr lang="lv-LV" sz="2200" b="0" i="1" dirty="0" err="1" smtClean="0">
                          <a:solidFill>
                            <a:schemeClr val="tx1"/>
                          </a:solidFill>
                        </a:rPr>
                        <a:t>is</a:t>
                      </a:r>
                      <a:r>
                        <a:rPr lang="lv-LV" sz="2200" b="0" i="1" dirty="0" smtClean="0">
                          <a:solidFill>
                            <a:schemeClr val="tx1"/>
                          </a:solidFill>
                        </a:rPr>
                        <a:t> </a:t>
                      </a:r>
                      <a:r>
                        <a:rPr lang="lv-LV" sz="2200" b="0" i="1" dirty="0" err="1" smtClean="0">
                          <a:solidFill>
                            <a:schemeClr val="tx1"/>
                          </a:solidFill>
                        </a:rPr>
                        <a:t>organised</a:t>
                      </a:r>
                      <a:r>
                        <a:rPr lang="lv-LV" sz="2200" b="0" i="1" dirty="0" smtClean="0">
                          <a:solidFill>
                            <a:schemeClr val="tx1"/>
                          </a:solidFill>
                        </a:rPr>
                        <a:t>?</a:t>
                      </a:r>
                    </a:p>
                    <a:p>
                      <a:pPr marL="0" indent="0">
                        <a:buNone/>
                      </a:pPr>
                      <a:r>
                        <a:rPr lang="lv-LV" sz="2200" b="0" i="1" dirty="0" err="1" smtClean="0">
                          <a:solidFill>
                            <a:schemeClr val="tx1"/>
                          </a:solidFill>
                        </a:rPr>
                        <a:t>What</a:t>
                      </a:r>
                      <a:r>
                        <a:rPr lang="lv-LV" sz="2200" b="0" i="1" baseline="0" dirty="0" smtClean="0">
                          <a:solidFill>
                            <a:schemeClr val="tx1"/>
                          </a:solidFill>
                        </a:rPr>
                        <a:t> </a:t>
                      </a:r>
                      <a:r>
                        <a:rPr lang="lv-LV" sz="2200" b="0" i="1" baseline="0" dirty="0" err="1" smtClean="0">
                          <a:solidFill>
                            <a:schemeClr val="tx1"/>
                          </a:solidFill>
                        </a:rPr>
                        <a:t>are</a:t>
                      </a:r>
                      <a:r>
                        <a:rPr lang="lv-LV" sz="2200" b="0" i="1" baseline="0" dirty="0" smtClean="0">
                          <a:solidFill>
                            <a:schemeClr val="tx1"/>
                          </a:solidFill>
                        </a:rPr>
                        <a:t> </a:t>
                      </a:r>
                      <a:r>
                        <a:rPr lang="lv-LV" sz="2200" b="0" i="1" baseline="0" dirty="0" err="1" smtClean="0">
                          <a:solidFill>
                            <a:schemeClr val="tx1"/>
                          </a:solidFill>
                        </a:rPr>
                        <a:t>placements</a:t>
                      </a:r>
                      <a:r>
                        <a:rPr lang="lv-LV" sz="2200" b="0" i="1" baseline="0" dirty="0" smtClean="0">
                          <a:solidFill>
                            <a:schemeClr val="tx1"/>
                          </a:solidFill>
                        </a:rPr>
                        <a:t> </a:t>
                      </a:r>
                      <a:r>
                        <a:rPr lang="lv-LV" sz="2200" b="0" i="1" baseline="0" dirty="0" err="1" smtClean="0">
                          <a:solidFill>
                            <a:schemeClr val="tx1"/>
                          </a:solidFill>
                        </a:rPr>
                        <a:t>for</a:t>
                      </a:r>
                      <a:r>
                        <a:rPr lang="lv-LV" sz="2200" b="0" i="1" baseline="0" dirty="0" smtClean="0">
                          <a:solidFill>
                            <a:schemeClr val="tx1"/>
                          </a:solidFill>
                        </a:rPr>
                        <a:t> </a:t>
                      </a:r>
                      <a:r>
                        <a:rPr lang="lv-LV" sz="2200" b="0" i="1" baseline="0" dirty="0" err="1" smtClean="0">
                          <a:solidFill>
                            <a:schemeClr val="tx1"/>
                          </a:solidFill>
                        </a:rPr>
                        <a:t>internship</a:t>
                      </a:r>
                      <a:r>
                        <a:rPr lang="lv-LV" sz="2200" b="0" i="1" baseline="0" dirty="0" smtClean="0">
                          <a:solidFill>
                            <a:schemeClr val="tx1"/>
                          </a:solidFill>
                        </a:rPr>
                        <a:t> (</a:t>
                      </a:r>
                      <a:r>
                        <a:rPr lang="lv-LV" sz="2200" b="0" i="1" baseline="0" dirty="0" err="1" smtClean="0">
                          <a:solidFill>
                            <a:schemeClr val="tx1"/>
                          </a:solidFill>
                        </a:rPr>
                        <a:t>some</a:t>
                      </a:r>
                      <a:r>
                        <a:rPr lang="lv-LV" sz="2200" b="0" i="1" baseline="0" dirty="0" smtClean="0">
                          <a:solidFill>
                            <a:schemeClr val="tx1"/>
                          </a:solidFill>
                        </a:rPr>
                        <a:t> </a:t>
                      </a:r>
                      <a:r>
                        <a:rPr lang="lv-LV" sz="2200" b="0" i="1" baseline="0" dirty="0" err="1" smtClean="0">
                          <a:solidFill>
                            <a:schemeClr val="tx1"/>
                          </a:solidFill>
                        </a:rPr>
                        <a:t>examples</a:t>
                      </a:r>
                      <a:r>
                        <a:rPr lang="lv-LV" sz="2200" b="0" i="1" baseline="0" dirty="0" smtClean="0">
                          <a:solidFill>
                            <a:schemeClr val="tx1"/>
                          </a:solidFill>
                        </a:rPr>
                        <a:t>)?</a:t>
                      </a:r>
                    </a:p>
                    <a:p>
                      <a:pPr marL="0" indent="0">
                        <a:buNone/>
                      </a:pPr>
                      <a:r>
                        <a:rPr lang="lv-LV" sz="2200" b="0" i="1" dirty="0" smtClean="0">
                          <a:solidFill>
                            <a:schemeClr val="tx1"/>
                          </a:solidFill>
                        </a:rPr>
                        <a:t>H</a:t>
                      </a:r>
                      <a:r>
                        <a:rPr lang="en-US" sz="2200" b="0" i="1" dirty="0" smtClean="0">
                          <a:solidFill>
                            <a:schemeClr val="tx1"/>
                          </a:solidFill>
                        </a:rPr>
                        <a:t>ow these places are selected</a:t>
                      </a:r>
                      <a:r>
                        <a:rPr lang="lv-LV" sz="2200" b="0" i="1" dirty="0" smtClean="0">
                          <a:solidFill>
                            <a:schemeClr val="tx1"/>
                          </a:solidFill>
                        </a:rPr>
                        <a:t>?</a:t>
                      </a:r>
                    </a:p>
                    <a:p>
                      <a:pPr marL="0" indent="0">
                        <a:buNone/>
                      </a:pPr>
                      <a:r>
                        <a:rPr lang="en-US" sz="2200" b="0" i="1" dirty="0" smtClean="0">
                          <a:solidFill>
                            <a:schemeClr val="tx1"/>
                          </a:solidFill>
                        </a:rPr>
                        <a:t>How supervision of students in </a:t>
                      </a:r>
                      <a:r>
                        <a:rPr lang="lv-LV" sz="2200" b="0" i="1" dirty="0" err="1" smtClean="0">
                          <a:solidFill>
                            <a:schemeClr val="tx1"/>
                          </a:solidFill>
                        </a:rPr>
                        <a:t>internships</a:t>
                      </a:r>
                      <a:r>
                        <a:rPr lang="en-US" sz="2200" b="0" i="1" dirty="0" smtClean="0">
                          <a:solidFill>
                            <a:schemeClr val="tx1"/>
                          </a:solidFill>
                        </a:rPr>
                        <a:t> is implemented?</a:t>
                      </a:r>
                      <a:endParaRPr lang="en-GB" sz="2200" b="0" dirty="0">
                        <a:solidFill>
                          <a:schemeClr val="tx1"/>
                        </a:solidFill>
                      </a:endParaRPr>
                    </a:p>
                  </a:txBody>
                  <a:tcPr>
                    <a:solidFill>
                      <a:schemeClr val="accent4">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1523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23530"/>
          </a:xfrm>
        </p:spPr>
        <p:txBody>
          <a:bodyPr>
            <a:normAutofit fontScale="90000"/>
          </a:bodyPr>
          <a:lstStyle/>
          <a:p>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3 </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en-GB"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Teaching staff</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7517304"/>
              </p:ext>
            </p:extLst>
          </p:nvPr>
        </p:nvGraphicFramePr>
        <p:xfrm>
          <a:off x="1064526" y="1754910"/>
          <a:ext cx="9703558" cy="4358894"/>
        </p:xfrm>
        <a:graphic>
          <a:graphicData uri="http://schemas.openxmlformats.org/drawingml/2006/table">
            <a:tbl>
              <a:tblPr firstRow="1" firstCol="1" bandRow="1">
                <a:tableStyleId>{5C22544A-7EE6-4342-B048-85BDC9FD1C3A}</a:tableStyleId>
              </a:tblPr>
              <a:tblGrid>
                <a:gridCol w="9703558">
                  <a:extLst>
                    <a:ext uri="{9D8B030D-6E8A-4147-A177-3AD203B41FA5}">
                      <a16:colId xmlns:a16="http://schemas.microsoft.com/office/drawing/2014/main" val="20000"/>
                    </a:ext>
                  </a:extLst>
                </a:gridCol>
              </a:tblGrid>
              <a:tr h="4304696">
                <a:tc>
                  <a:txBody>
                    <a:bodyPr/>
                    <a:lstStyle/>
                    <a:p>
                      <a:pPr algn="just">
                        <a:lnSpc>
                          <a:spcPct val="107000"/>
                        </a:lnSpc>
                        <a:spcAft>
                          <a:spcPts val="0"/>
                        </a:spcAft>
                      </a:pPr>
                      <a:r>
                        <a:rPr lang="en-GB" sz="2200" b="0" noProof="0" dirty="0" smtClean="0">
                          <a:solidFill>
                            <a:schemeClr val="tx1"/>
                          </a:solidFill>
                          <a:effectLst/>
                        </a:rPr>
                        <a:t>1. The study programme is provided by the staff meeting legal requirements;</a:t>
                      </a:r>
                    </a:p>
                    <a:p>
                      <a:pPr algn="just">
                        <a:lnSpc>
                          <a:spcPct val="107000"/>
                        </a:lnSpc>
                        <a:spcAft>
                          <a:spcPts val="0"/>
                        </a:spcAft>
                      </a:pPr>
                      <a:r>
                        <a:rPr lang="en-GB" sz="2200" b="0" noProof="0" dirty="0" smtClean="0">
                          <a:solidFill>
                            <a:schemeClr val="tx1"/>
                          </a:solidFill>
                          <a:effectLst/>
                        </a:rPr>
                        <a:t>2. The </a:t>
                      </a:r>
                      <a:r>
                        <a:rPr lang="en-GB" sz="2200" b="1" noProof="0" dirty="0" smtClean="0">
                          <a:solidFill>
                            <a:schemeClr val="tx1"/>
                          </a:solidFill>
                          <a:effectLst/>
                        </a:rPr>
                        <a:t>qualifications of the teaching staff are adequate to ensure learning outcomes</a:t>
                      </a:r>
                      <a:r>
                        <a:rPr lang="en-GB" sz="2200" b="0" noProof="0" dirty="0" smtClean="0">
                          <a:solidFill>
                            <a:schemeClr val="tx1"/>
                          </a:solidFill>
                          <a:effectLst/>
                        </a:rPr>
                        <a:t>;</a:t>
                      </a:r>
                    </a:p>
                    <a:p>
                      <a:pPr algn="just">
                        <a:lnSpc>
                          <a:spcPct val="107000"/>
                        </a:lnSpc>
                        <a:spcAft>
                          <a:spcPts val="0"/>
                        </a:spcAft>
                      </a:pPr>
                      <a:r>
                        <a:rPr lang="en-GB" sz="2200" b="0" noProof="0" dirty="0" smtClean="0">
                          <a:solidFill>
                            <a:schemeClr val="tx1"/>
                          </a:solidFill>
                          <a:effectLst/>
                        </a:rPr>
                        <a:t>3. The </a:t>
                      </a:r>
                      <a:r>
                        <a:rPr lang="en-GB" sz="2200" b="1" noProof="0" dirty="0" smtClean="0">
                          <a:solidFill>
                            <a:schemeClr val="tx1"/>
                          </a:solidFill>
                          <a:effectLst/>
                        </a:rPr>
                        <a:t>number of the teaching staff is adequate </a:t>
                      </a:r>
                      <a:r>
                        <a:rPr lang="en-GB" sz="2200" b="0" noProof="0" dirty="0" smtClean="0">
                          <a:solidFill>
                            <a:schemeClr val="tx1"/>
                          </a:solidFill>
                          <a:effectLst/>
                        </a:rPr>
                        <a:t>to ensure learning outcomes;</a:t>
                      </a:r>
                    </a:p>
                    <a:p>
                      <a:pPr algn="just">
                        <a:lnSpc>
                          <a:spcPct val="107000"/>
                        </a:lnSpc>
                        <a:spcAft>
                          <a:spcPts val="0"/>
                        </a:spcAft>
                      </a:pPr>
                      <a:r>
                        <a:rPr lang="en-GB" sz="2200" b="0" noProof="0" dirty="0" smtClean="0">
                          <a:solidFill>
                            <a:schemeClr val="tx1"/>
                          </a:solidFill>
                          <a:effectLst/>
                        </a:rPr>
                        <a:t>4. Teaching staff </a:t>
                      </a:r>
                      <a:r>
                        <a:rPr lang="en-GB" sz="2200" b="1" noProof="0" dirty="0" smtClean="0">
                          <a:solidFill>
                            <a:schemeClr val="tx1"/>
                          </a:solidFill>
                          <a:effectLst/>
                        </a:rPr>
                        <a:t>turnover is able to ensure an adequate provision </a:t>
                      </a:r>
                      <a:r>
                        <a:rPr lang="en-GB" sz="2200" b="0" noProof="0" dirty="0" smtClean="0">
                          <a:solidFill>
                            <a:schemeClr val="tx1"/>
                          </a:solidFill>
                          <a:effectLst/>
                        </a:rPr>
                        <a:t>of the programme;</a:t>
                      </a:r>
                    </a:p>
                    <a:p>
                      <a:pPr algn="just">
                        <a:lnSpc>
                          <a:spcPct val="107000"/>
                        </a:lnSpc>
                        <a:spcAft>
                          <a:spcPts val="0"/>
                        </a:spcAft>
                      </a:pPr>
                      <a:r>
                        <a:rPr lang="en-GB" sz="2200" b="0" noProof="0" dirty="0" smtClean="0">
                          <a:solidFill>
                            <a:schemeClr val="tx1"/>
                          </a:solidFill>
                          <a:effectLst/>
                        </a:rPr>
                        <a:t>5. </a:t>
                      </a:r>
                      <a:r>
                        <a:rPr lang="lv-LV" sz="2200" b="0" noProof="0" dirty="0" err="1" smtClean="0">
                          <a:solidFill>
                            <a:schemeClr val="tx1"/>
                          </a:solidFill>
                          <a:effectLst/>
                        </a:rPr>
                        <a:t>There</a:t>
                      </a:r>
                      <a:r>
                        <a:rPr lang="lv-LV" sz="2200" b="0" noProof="0" dirty="0" smtClean="0">
                          <a:solidFill>
                            <a:schemeClr val="tx1"/>
                          </a:solidFill>
                          <a:effectLst/>
                        </a:rPr>
                        <a:t> </a:t>
                      </a:r>
                      <a:r>
                        <a:rPr lang="lv-LV" sz="2200" b="0" noProof="0" dirty="0" err="1" smtClean="0">
                          <a:solidFill>
                            <a:schemeClr val="tx1"/>
                          </a:solidFill>
                          <a:effectLst/>
                        </a:rPr>
                        <a:t>are</a:t>
                      </a:r>
                      <a:r>
                        <a:rPr lang="lv-LV" sz="2200" b="0" noProof="0" dirty="0" smtClean="0">
                          <a:solidFill>
                            <a:schemeClr val="tx1"/>
                          </a:solidFill>
                          <a:effectLst/>
                        </a:rPr>
                        <a:t> </a:t>
                      </a:r>
                      <a:r>
                        <a:rPr lang="en-GB" sz="2200" b="1" noProof="0" dirty="0" smtClean="0">
                          <a:solidFill>
                            <a:schemeClr val="tx1"/>
                          </a:solidFill>
                          <a:effectLst/>
                        </a:rPr>
                        <a:t>conditions </a:t>
                      </a:r>
                      <a:r>
                        <a:rPr lang="lv-LV" sz="2200" b="1" noProof="0" dirty="0" err="1" smtClean="0">
                          <a:solidFill>
                            <a:schemeClr val="tx1"/>
                          </a:solidFill>
                          <a:effectLst/>
                        </a:rPr>
                        <a:t>in</a:t>
                      </a:r>
                      <a:r>
                        <a:rPr lang="lv-LV" sz="2200" b="1" noProof="0" dirty="0" smtClean="0">
                          <a:solidFill>
                            <a:schemeClr val="tx1"/>
                          </a:solidFill>
                          <a:effectLst/>
                        </a:rPr>
                        <a:t> </a:t>
                      </a:r>
                      <a:r>
                        <a:rPr lang="lv-LV" sz="2200" b="1" noProof="0" dirty="0" err="1" smtClean="0">
                          <a:solidFill>
                            <a:schemeClr val="tx1"/>
                          </a:solidFill>
                          <a:effectLst/>
                        </a:rPr>
                        <a:t>the</a:t>
                      </a:r>
                      <a:r>
                        <a:rPr lang="lv-LV" sz="2200" b="1" noProof="0" dirty="0" smtClean="0">
                          <a:solidFill>
                            <a:schemeClr val="tx1"/>
                          </a:solidFill>
                          <a:effectLst/>
                        </a:rPr>
                        <a:t> </a:t>
                      </a:r>
                      <a:r>
                        <a:rPr lang="lv-LV" sz="2200" b="1" noProof="0" dirty="0" err="1" smtClean="0">
                          <a:solidFill>
                            <a:schemeClr val="tx1"/>
                          </a:solidFill>
                          <a:effectLst/>
                        </a:rPr>
                        <a:t>higher</a:t>
                      </a:r>
                      <a:r>
                        <a:rPr lang="lv-LV" sz="2200" b="1" noProof="0" dirty="0" smtClean="0">
                          <a:solidFill>
                            <a:schemeClr val="tx1"/>
                          </a:solidFill>
                          <a:effectLst/>
                        </a:rPr>
                        <a:t> </a:t>
                      </a:r>
                      <a:r>
                        <a:rPr lang="lv-LV" sz="2200" b="1" noProof="0" dirty="0" err="1" smtClean="0">
                          <a:solidFill>
                            <a:schemeClr val="tx1"/>
                          </a:solidFill>
                          <a:effectLst/>
                        </a:rPr>
                        <a:t>education</a:t>
                      </a:r>
                      <a:r>
                        <a:rPr lang="lv-LV" sz="2200" b="1" noProof="0" dirty="0" smtClean="0">
                          <a:solidFill>
                            <a:schemeClr val="tx1"/>
                          </a:solidFill>
                          <a:effectLst/>
                        </a:rPr>
                        <a:t> </a:t>
                      </a:r>
                      <a:r>
                        <a:rPr lang="lv-LV" sz="2200" b="1" noProof="0" dirty="0" err="1" smtClean="0">
                          <a:solidFill>
                            <a:schemeClr val="tx1"/>
                          </a:solidFill>
                          <a:effectLst/>
                        </a:rPr>
                        <a:t>institution</a:t>
                      </a:r>
                      <a:r>
                        <a:rPr lang="lv-LV" sz="2200" b="1" noProof="0" dirty="0" smtClean="0">
                          <a:solidFill>
                            <a:schemeClr val="tx1"/>
                          </a:solidFill>
                          <a:effectLst/>
                        </a:rPr>
                        <a:t> </a:t>
                      </a:r>
                      <a:r>
                        <a:rPr lang="en-GB" sz="2200" b="1" noProof="0" dirty="0" smtClean="0">
                          <a:solidFill>
                            <a:schemeClr val="tx1"/>
                          </a:solidFill>
                          <a:effectLst/>
                        </a:rPr>
                        <a:t>for the professional development of the teaching staff</a:t>
                      </a:r>
                      <a:r>
                        <a:rPr lang="en-GB" sz="2200" b="0" noProof="0" dirty="0" smtClean="0">
                          <a:solidFill>
                            <a:schemeClr val="tx1"/>
                          </a:solidFill>
                          <a:effectLst/>
                        </a:rPr>
                        <a:t>;</a:t>
                      </a:r>
                    </a:p>
                    <a:p>
                      <a:pPr algn="just">
                        <a:lnSpc>
                          <a:spcPct val="107000"/>
                        </a:lnSpc>
                        <a:spcAft>
                          <a:spcPts val="0"/>
                        </a:spcAft>
                      </a:pPr>
                      <a:r>
                        <a:rPr lang="en-GB" sz="2200" b="0" noProof="0" dirty="0" smtClean="0">
                          <a:solidFill>
                            <a:schemeClr val="tx1"/>
                          </a:solidFill>
                          <a:effectLst/>
                        </a:rPr>
                        <a:t>6. The </a:t>
                      </a:r>
                      <a:r>
                        <a:rPr lang="en-GB" sz="2200" b="1" noProof="0" dirty="0" smtClean="0">
                          <a:solidFill>
                            <a:schemeClr val="tx1"/>
                          </a:solidFill>
                          <a:effectLst/>
                        </a:rPr>
                        <a:t>teaching staff of the programme is involved in research (art)</a:t>
                      </a:r>
                      <a:r>
                        <a:rPr lang="en-GB" sz="2200" b="0" noProof="0" dirty="0" smtClean="0">
                          <a:solidFill>
                            <a:schemeClr val="tx1"/>
                          </a:solidFill>
                          <a:effectLst/>
                        </a:rPr>
                        <a:t> directly related to the study programme being reviewed.</a:t>
                      </a:r>
                    </a:p>
                    <a:p>
                      <a:pPr algn="just">
                        <a:lnSpc>
                          <a:spcPct val="115000"/>
                        </a:lnSpc>
                        <a:spcAft>
                          <a:spcPts val="1000"/>
                        </a:spcAft>
                      </a:pPr>
                      <a:r>
                        <a:rPr lang="en-GB" sz="2200" b="0" noProof="0" dirty="0" smtClean="0">
                          <a:solidFill>
                            <a:schemeClr val="tx1"/>
                          </a:solidFill>
                          <a:effectLst/>
                        </a:rPr>
                        <a:t>7. </a:t>
                      </a:r>
                      <a:r>
                        <a:rPr lang="en-GB" sz="2200" b="1" noProof="0" dirty="0" smtClean="0">
                          <a:solidFill>
                            <a:schemeClr val="tx1"/>
                          </a:solidFill>
                          <a:effectLst/>
                        </a:rPr>
                        <a:t>Recruitment of teaching staff is fair and transparent</a:t>
                      </a:r>
                      <a:r>
                        <a:rPr lang="en-GB" sz="2200" b="0" noProof="0" dirty="0" smtClean="0">
                          <a:solidFill>
                            <a:schemeClr val="tx1"/>
                          </a:solidFill>
                          <a:effectLst/>
                        </a:rPr>
                        <a:t>, taking into account the link between teaching and research.</a:t>
                      </a:r>
                      <a:endParaRPr lang="en-GB" sz="22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52867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68178"/>
          </a:xfrm>
        </p:spPr>
        <p:txBody>
          <a:bodyPr>
            <a:normAutofit fontScale="90000"/>
          </a:bodyPr>
          <a:lstStyle/>
          <a:p>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4</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Facilities</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learning</a:t>
            </a:r>
            <a:r>
              <a:rPr kumimoji="0" lang="lv-LV"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lv-LV" altLang="en-US"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resiurces</a:t>
            </a: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7162247"/>
              </p:ext>
            </p:extLst>
          </p:nvPr>
        </p:nvGraphicFramePr>
        <p:xfrm>
          <a:off x="1323833" y="1933303"/>
          <a:ext cx="9239533" cy="3457563"/>
        </p:xfrm>
        <a:graphic>
          <a:graphicData uri="http://schemas.openxmlformats.org/drawingml/2006/table">
            <a:tbl>
              <a:tblPr firstRow="1" firstCol="1" bandRow="1">
                <a:tableStyleId>{5C22544A-7EE6-4342-B048-85BDC9FD1C3A}</a:tableStyleId>
              </a:tblPr>
              <a:tblGrid>
                <a:gridCol w="9239533">
                  <a:extLst>
                    <a:ext uri="{9D8B030D-6E8A-4147-A177-3AD203B41FA5}">
                      <a16:colId xmlns:a16="http://schemas.microsoft.com/office/drawing/2014/main" val="20000"/>
                    </a:ext>
                  </a:extLst>
                </a:gridCol>
              </a:tblGrid>
              <a:tr h="3457563">
                <a:tc>
                  <a:txBody>
                    <a:bodyPr/>
                    <a:lstStyle/>
                    <a:p>
                      <a:pPr algn="just">
                        <a:lnSpc>
                          <a:spcPct val="115000"/>
                        </a:lnSpc>
                        <a:spcAft>
                          <a:spcPts val="0"/>
                        </a:spcAft>
                      </a:pPr>
                      <a:r>
                        <a:rPr lang="en-GB" sz="2200" b="0" dirty="0">
                          <a:solidFill>
                            <a:schemeClr val="tx1"/>
                          </a:solidFill>
                          <a:effectLst/>
                        </a:rPr>
                        <a:t>1. The </a:t>
                      </a:r>
                      <a:r>
                        <a:rPr lang="en-GB" sz="2200" b="1" dirty="0">
                          <a:solidFill>
                            <a:schemeClr val="tx1"/>
                          </a:solidFill>
                          <a:effectLst/>
                        </a:rPr>
                        <a:t>premises for studies are adequate </a:t>
                      </a:r>
                      <a:r>
                        <a:rPr lang="en-GB" sz="2200" b="0" dirty="0">
                          <a:solidFill>
                            <a:schemeClr val="tx1"/>
                          </a:solidFill>
                          <a:effectLst/>
                        </a:rPr>
                        <a:t>both in their size and quality;</a:t>
                      </a:r>
                    </a:p>
                    <a:p>
                      <a:pPr algn="just">
                        <a:lnSpc>
                          <a:spcPct val="115000"/>
                        </a:lnSpc>
                        <a:spcAft>
                          <a:spcPts val="0"/>
                        </a:spcAft>
                      </a:pPr>
                      <a:r>
                        <a:rPr lang="en-GB" sz="2200" b="0" dirty="0">
                          <a:solidFill>
                            <a:schemeClr val="tx1"/>
                          </a:solidFill>
                          <a:effectLst/>
                        </a:rPr>
                        <a:t>2. The </a:t>
                      </a:r>
                      <a:r>
                        <a:rPr lang="en-GB" sz="2200" b="1" dirty="0">
                          <a:solidFill>
                            <a:schemeClr val="tx1"/>
                          </a:solidFill>
                          <a:effectLst/>
                        </a:rPr>
                        <a:t>teaching and learning equipment </a:t>
                      </a:r>
                      <a:r>
                        <a:rPr lang="en-GB" sz="2200" b="0" dirty="0">
                          <a:solidFill>
                            <a:schemeClr val="tx1"/>
                          </a:solidFill>
                          <a:effectLst/>
                        </a:rPr>
                        <a:t>(laboratory and computer equipment, consumables) </a:t>
                      </a:r>
                      <a:r>
                        <a:rPr lang="en-GB" sz="2200" b="1" dirty="0">
                          <a:solidFill>
                            <a:schemeClr val="tx1"/>
                          </a:solidFill>
                          <a:effectLst/>
                        </a:rPr>
                        <a:t>are adequate </a:t>
                      </a:r>
                      <a:r>
                        <a:rPr lang="en-GB" sz="2200" b="0" dirty="0">
                          <a:solidFill>
                            <a:schemeClr val="tx1"/>
                          </a:solidFill>
                          <a:effectLst/>
                        </a:rPr>
                        <a:t>both in size and quality;</a:t>
                      </a:r>
                    </a:p>
                    <a:p>
                      <a:pPr algn="just">
                        <a:lnSpc>
                          <a:spcPct val="115000"/>
                        </a:lnSpc>
                        <a:spcAft>
                          <a:spcPts val="0"/>
                        </a:spcAft>
                      </a:pPr>
                      <a:r>
                        <a:rPr lang="en-GB" sz="2200" b="0" dirty="0">
                          <a:solidFill>
                            <a:schemeClr val="tx1"/>
                          </a:solidFill>
                          <a:effectLst/>
                        </a:rPr>
                        <a:t>3. </a:t>
                      </a:r>
                      <a:r>
                        <a:rPr lang="lv-LV" sz="2200" b="0" dirty="0" err="1" smtClean="0">
                          <a:solidFill>
                            <a:schemeClr val="tx1"/>
                          </a:solidFill>
                          <a:effectLst/>
                        </a:rPr>
                        <a:t>Internship</a:t>
                      </a:r>
                      <a:r>
                        <a:rPr lang="lv-LV" sz="2200" b="0" baseline="0" dirty="0" smtClean="0">
                          <a:solidFill>
                            <a:schemeClr val="tx1"/>
                          </a:solidFill>
                          <a:effectLst/>
                        </a:rPr>
                        <a:t>/ </a:t>
                      </a:r>
                      <a:r>
                        <a:rPr lang="lv-LV" sz="2200" b="0" baseline="0" dirty="0" err="1" smtClean="0">
                          <a:solidFill>
                            <a:schemeClr val="tx1"/>
                          </a:solidFill>
                          <a:effectLst/>
                        </a:rPr>
                        <a:t>pedagogical</a:t>
                      </a:r>
                      <a:r>
                        <a:rPr lang="lv-LV" sz="2200" b="0" baseline="0" dirty="0" smtClean="0">
                          <a:solidFill>
                            <a:schemeClr val="tx1"/>
                          </a:solidFill>
                          <a:effectLst/>
                        </a:rPr>
                        <a:t> </a:t>
                      </a:r>
                      <a:r>
                        <a:rPr lang="lv-LV" sz="2200" b="0" baseline="0" dirty="0" err="1" smtClean="0">
                          <a:solidFill>
                            <a:schemeClr val="tx1"/>
                          </a:solidFill>
                          <a:effectLst/>
                        </a:rPr>
                        <a:t>internship</a:t>
                      </a:r>
                      <a:r>
                        <a:rPr lang="lv-LV" sz="2200" b="0" baseline="0" dirty="0" smtClean="0">
                          <a:solidFill>
                            <a:schemeClr val="tx1"/>
                          </a:solidFill>
                          <a:effectLst/>
                        </a:rPr>
                        <a:t> </a:t>
                      </a:r>
                      <a:r>
                        <a:rPr lang="lv-LV" sz="2200" b="0" baseline="0" dirty="0" err="1" smtClean="0">
                          <a:solidFill>
                            <a:schemeClr val="tx1"/>
                          </a:solidFill>
                          <a:effectLst/>
                        </a:rPr>
                        <a:t>supports</a:t>
                      </a:r>
                      <a:r>
                        <a:rPr lang="lv-LV" sz="2200" b="0" baseline="0" dirty="0" smtClean="0">
                          <a:solidFill>
                            <a:schemeClr val="tx1"/>
                          </a:solidFill>
                          <a:effectLst/>
                        </a:rPr>
                        <a:t> </a:t>
                      </a:r>
                      <a:r>
                        <a:rPr lang="lv-LV" sz="2200" b="0" baseline="0" dirty="0" err="1" smtClean="0">
                          <a:solidFill>
                            <a:schemeClr val="tx1"/>
                          </a:solidFill>
                          <a:effectLst/>
                        </a:rPr>
                        <a:t>obtaining</a:t>
                      </a:r>
                      <a:r>
                        <a:rPr lang="lv-LV" sz="2200" b="0" baseline="0" dirty="0" smtClean="0">
                          <a:solidFill>
                            <a:schemeClr val="tx1"/>
                          </a:solidFill>
                          <a:effectLst/>
                        </a:rPr>
                        <a:t> </a:t>
                      </a:r>
                      <a:r>
                        <a:rPr lang="lv-LV" sz="2200" b="0" baseline="0" dirty="0" err="1" smtClean="0">
                          <a:solidFill>
                            <a:schemeClr val="tx1"/>
                          </a:solidFill>
                          <a:effectLst/>
                        </a:rPr>
                        <a:t>the</a:t>
                      </a:r>
                      <a:r>
                        <a:rPr lang="lv-LV" sz="2200" b="0" baseline="0" dirty="0" smtClean="0">
                          <a:solidFill>
                            <a:schemeClr val="tx1"/>
                          </a:solidFill>
                          <a:effectLst/>
                        </a:rPr>
                        <a:t> </a:t>
                      </a:r>
                      <a:r>
                        <a:rPr lang="lv-LV" sz="2200" b="0" baseline="0" dirty="0" err="1" smtClean="0">
                          <a:solidFill>
                            <a:schemeClr val="tx1"/>
                          </a:solidFill>
                          <a:effectLst/>
                        </a:rPr>
                        <a:t>learning</a:t>
                      </a:r>
                      <a:r>
                        <a:rPr lang="lv-LV" sz="2200" b="0" baseline="0" dirty="0" smtClean="0">
                          <a:solidFill>
                            <a:schemeClr val="tx1"/>
                          </a:solidFill>
                          <a:effectLst/>
                        </a:rPr>
                        <a:t> </a:t>
                      </a:r>
                      <a:r>
                        <a:rPr lang="lv-LV" sz="2200" b="0" baseline="0" dirty="0" err="1" smtClean="0">
                          <a:solidFill>
                            <a:schemeClr val="tx1"/>
                          </a:solidFill>
                          <a:effectLst/>
                        </a:rPr>
                        <a:t>outcomes</a:t>
                      </a:r>
                      <a:r>
                        <a:rPr lang="lv-LV" sz="2200" b="0" baseline="0" dirty="0" smtClean="0">
                          <a:solidFill>
                            <a:schemeClr val="tx1"/>
                          </a:solidFill>
                          <a:effectLst/>
                        </a:rPr>
                        <a:t>;</a:t>
                      </a:r>
                      <a:endParaRPr lang="en-GB" sz="2200" b="0" dirty="0">
                        <a:solidFill>
                          <a:schemeClr val="tx1"/>
                        </a:solidFill>
                        <a:effectLst/>
                      </a:endParaRPr>
                    </a:p>
                    <a:p>
                      <a:pPr algn="just">
                        <a:lnSpc>
                          <a:spcPct val="115000"/>
                        </a:lnSpc>
                        <a:spcAft>
                          <a:spcPts val="0"/>
                        </a:spcAft>
                      </a:pPr>
                      <a:r>
                        <a:rPr lang="en-GB" sz="2200" b="0" dirty="0">
                          <a:solidFill>
                            <a:schemeClr val="tx1"/>
                          </a:solidFill>
                          <a:effectLst/>
                        </a:rPr>
                        <a:t>4. </a:t>
                      </a:r>
                      <a:r>
                        <a:rPr lang="en-GB" sz="2200" b="1" dirty="0">
                          <a:solidFill>
                            <a:schemeClr val="tx1"/>
                          </a:solidFill>
                          <a:effectLst/>
                        </a:rPr>
                        <a:t>Teaching materials </a:t>
                      </a:r>
                      <a:r>
                        <a:rPr lang="en-GB" sz="2200" b="0" dirty="0">
                          <a:solidFill>
                            <a:schemeClr val="tx1"/>
                          </a:solidFill>
                          <a:effectLst/>
                        </a:rPr>
                        <a:t>(textbooks, books, periodical publications, databases) are adequate and accessible.</a:t>
                      </a:r>
                    </a:p>
                    <a:p>
                      <a:pPr algn="just">
                        <a:lnSpc>
                          <a:spcPct val="115000"/>
                        </a:lnSpc>
                        <a:spcAft>
                          <a:spcPts val="0"/>
                        </a:spcAft>
                      </a:pPr>
                      <a:r>
                        <a:rPr lang="en-GB" sz="2200" b="0" dirty="0">
                          <a:solidFill>
                            <a:schemeClr val="tx1"/>
                          </a:solidFill>
                          <a:effectLst/>
                        </a:rPr>
                        <a:t>5. </a:t>
                      </a:r>
                      <a:r>
                        <a:rPr lang="en-GB" sz="2200" b="1" dirty="0">
                          <a:solidFill>
                            <a:schemeClr val="tx1"/>
                          </a:solidFill>
                          <a:effectLst/>
                        </a:rPr>
                        <a:t>Financing </a:t>
                      </a:r>
                      <a:r>
                        <a:rPr lang="en-GB" sz="2200" b="0" dirty="0">
                          <a:solidFill>
                            <a:schemeClr val="tx1"/>
                          </a:solidFill>
                          <a:effectLst/>
                        </a:rPr>
                        <a:t>of the programme is </a:t>
                      </a:r>
                      <a:r>
                        <a:rPr lang="en-GB" sz="2200" b="0" dirty="0" smtClean="0">
                          <a:solidFill>
                            <a:schemeClr val="tx1"/>
                          </a:solidFill>
                          <a:effectLst/>
                        </a:rPr>
                        <a:t>appropriate</a:t>
                      </a:r>
                      <a:r>
                        <a:rPr lang="lv-LV" sz="2200" b="0" dirty="0" smtClean="0">
                          <a:solidFill>
                            <a:schemeClr val="tx1"/>
                          </a:solidFill>
                          <a:effectLst/>
                        </a:rPr>
                        <a:t> </a:t>
                      </a:r>
                      <a:endParaRPr lang="en-GB"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1548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0259"/>
            <a:ext cx="10515600" cy="850429"/>
          </a:xfrm>
        </p:spPr>
        <p:txBody>
          <a:bodyPr>
            <a:normAutofit fontScale="90000"/>
          </a:bodyPr>
          <a:lstStyle/>
          <a:p>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5</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altLang="en-US" b="1" dirty="0">
                <a:latin typeface="Calibri" panose="020F0502020204030204" pitchFamily="34" charset="0"/>
                <a:ea typeface="Calibri" panose="020F0502020204030204" pitchFamily="34" charset="0"/>
                <a:cs typeface="Times New Roman" panose="02020603050405020304" pitchFamily="18" charset="0"/>
              </a:rPr>
              <a:t>Study process and student performance assessment</a:t>
            </a:r>
            <a:r>
              <a:rPr lang="en-GB" dirty="0"/>
              <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4747729"/>
              </p:ext>
            </p:extLst>
          </p:nvPr>
        </p:nvGraphicFramePr>
        <p:xfrm>
          <a:off x="1132764" y="1963710"/>
          <a:ext cx="10112991" cy="4355329"/>
        </p:xfrm>
        <a:graphic>
          <a:graphicData uri="http://schemas.openxmlformats.org/drawingml/2006/table">
            <a:tbl>
              <a:tblPr firstRow="1" firstCol="1" bandRow="1">
                <a:tableStyleId>{5C22544A-7EE6-4342-B048-85BDC9FD1C3A}</a:tableStyleId>
              </a:tblPr>
              <a:tblGrid>
                <a:gridCol w="10112991">
                  <a:extLst>
                    <a:ext uri="{9D8B030D-6E8A-4147-A177-3AD203B41FA5}">
                      <a16:colId xmlns:a16="http://schemas.microsoft.com/office/drawing/2014/main" val="20000"/>
                    </a:ext>
                  </a:extLst>
                </a:gridCol>
              </a:tblGrid>
              <a:tr h="4355329">
                <a:tc>
                  <a:txBody>
                    <a:bodyPr/>
                    <a:lstStyle/>
                    <a:p>
                      <a:pPr>
                        <a:lnSpc>
                          <a:spcPct val="115000"/>
                        </a:lnSpc>
                        <a:spcAft>
                          <a:spcPts val="0"/>
                        </a:spcAft>
                      </a:pPr>
                      <a:r>
                        <a:rPr lang="en-GB" sz="2000" b="0" dirty="0">
                          <a:solidFill>
                            <a:schemeClr val="tx1"/>
                          </a:solidFill>
                          <a:effectLst/>
                        </a:rPr>
                        <a:t>1. Programme </a:t>
                      </a:r>
                      <a:r>
                        <a:rPr lang="en-GB" sz="2000" b="1" dirty="0">
                          <a:solidFill>
                            <a:schemeClr val="tx1"/>
                          </a:solidFill>
                          <a:effectLst/>
                        </a:rPr>
                        <a:t>delivery ensures </a:t>
                      </a:r>
                      <a:r>
                        <a:rPr lang="lv-LV" sz="2000" b="1" dirty="0" err="1" smtClean="0">
                          <a:solidFill>
                            <a:schemeClr val="tx1"/>
                          </a:solidFill>
                          <a:effectLst/>
                        </a:rPr>
                        <a:t>the</a:t>
                      </a:r>
                      <a:r>
                        <a:rPr lang="lv-LV" sz="2000" b="1" dirty="0" smtClean="0">
                          <a:solidFill>
                            <a:schemeClr val="tx1"/>
                          </a:solidFill>
                          <a:effectLst/>
                        </a:rPr>
                        <a:t> </a:t>
                      </a:r>
                      <a:r>
                        <a:rPr lang="lv-LV" sz="2000" b="1" dirty="0" err="1" smtClean="0">
                          <a:solidFill>
                            <a:schemeClr val="tx1"/>
                          </a:solidFill>
                          <a:effectLst/>
                        </a:rPr>
                        <a:t>active</a:t>
                      </a:r>
                      <a:r>
                        <a:rPr lang="lv-LV" sz="2000" b="1" dirty="0" smtClean="0">
                          <a:solidFill>
                            <a:schemeClr val="tx1"/>
                          </a:solidFill>
                          <a:effectLst/>
                        </a:rPr>
                        <a:t> </a:t>
                      </a:r>
                      <a:r>
                        <a:rPr lang="lv-LV" sz="2000" b="1" dirty="0" err="1" smtClean="0">
                          <a:solidFill>
                            <a:schemeClr val="tx1"/>
                          </a:solidFill>
                          <a:effectLst/>
                        </a:rPr>
                        <a:t>participation</a:t>
                      </a:r>
                      <a:r>
                        <a:rPr lang="lv-LV" sz="2000" b="1" dirty="0" smtClean="0">
                          <a:solidFill>
                            <a:schemeClr val="tx1"/>
                          </a:solidFill>
                          <a:effectLst/>
                        </a:rPr>
                        <a:t> </a:t>
                      </a:r>
                      <a:r>
                        <a:rPr lang="lv-LV" sz="2000" b="1" dirty="0" err="1" smtClean="0">
                          <a:solidFill>
                            <a:schemeClr val="tx1"/>
                          </a:solidFill>
                          <a:effectLst/>
                        </a:rPr>
                        <a:t>of</a:t>
                      </a:r>
                      <a:r>
                        <a:rPr lang="lv-LV" sz="2000" b="1" dirty="0" smtClean="0">
                          <a:solidFill>
                            <a:schemeClr val="tx1"/>
                          </a:solidFill>
                          <a:effectLst/>
                        </a:rPr>
                        <a:t> students </a:t>
                      </a:r>
                      <a:r>
                        <a:rPr lang="lv-LV" sz="2000" b="1" dirty="0" err="1" smtClean="0">
                          <a:solidFill>
                            <a:schemeClr val="tx1"/>
                          </a:solidFill>
                          <a:effectLst/>
                        </a:rPr>
                        <a:t>in</a:t>
                      </a:r>
                      <a:r>
                        <a:rPr lang="lv-LV" sz="2000" b="1" dirty="0" smtClean="0">
                          <a:solidFill>
                            <a:schemeClr val="tx1"/>
                          </a:solidFill>
                          <a:effectLst/>
                        </a:rPr>
                        <a:t> </a:t>
                      </a:r>
                      <a:r>
                        <a:rPr lang="lv-LV" sz="2000" b="1" dirty="0" err="1" smtClean="0">
                          <a:solidFill>
                            <a:schemeClr val="tx1"/>
                          </a:solidFill>
                          <a:effectLst/>
                        </a:rPr>
                        <a:t>the</a:t>
                      </a:r>
                      <a:r>
                        <a:rPr lang="lv-LV" sz="2000" b="1" dirty="0" smtClean="0">
                          <a:solidFill>
                            <a:schemeClr val="tx1"/>
                          </a:solidFill>
                          <a:effectLst/>
                        </a:rPr>
                        <a:t> </a:t>
                      </a:r>
                      <a:r>
                        <a:rPr lang="lv-LV" sz="2000" b="1" dirty="0" err="1" smtClean="0">
                          <a:solidFill>
                            <a:schemeClr val="tx1"/>
                          </a:solidFill>
                          <a:effectLst/>
                        </a:rPr>
                        <a:t>learning</a:t>
                      </a:r>
                      <a:r>
                        <a:rPr lang="lv-LV" sz="2000" b="1" dirty="0" smtClean="0">
                          <a:solidFill>
                            <a:schemeClr val="tx1"/>
                          </a:solidFill>
                          <a:effectLst/>
                        </a:rPr>
                        <a:t> process;</a:t>
                      </a:r>
                      <a:endParaRPr lang="en-GB" sz="2000" b="0" dirty="0">
                        <a:solidFill>
                          <a:schemeClr val="tx1"/>
                        </a:solidFill>
                        <a:effectLst/>
                      </a:endParaRPr>
                    </a:p>
                    <a:p>
                      <a:pPr>
                        <a:lnSpc>
                          <a:spcPct val="115000"/>
                        </a:lnSpc>
                        <a:spcAft>
                          <a:spcPts val="0"/>
                        </a:spcAft>
                      </a:pPr>
                      <a:r>
                        <a:rPr lang="en-GB" sz="2000" b="0" dirty="0">
                          <a:solidFill>
                            <a:schemeClr val="tx1"/>
                          </a:solidFill>
                          <a:effectLst/>
                        </a:rPr>
                        <a:t>2. </a:t>
                      </a:r>
                      <a:r>
                        <a:rPr lang="lv-LV" sz="2000" b="0" dirty="0" err="1" smtClean="0">
                          <a:solidFill>
                            <a:schemeClr val="tx1"/>
                          </a:solidFill>
                          <a:effectLst/>
                        </a:rPr>
                        <a:t>The</a:t>
                      </a:r>
                      <a:r>
                        <a:rPr lang="lv-LV" sz="2000" b="0" dirty="0" smtClean="0">
                          <a:solidFill>
                            <a:schemeClr val="tx1"/>
                          </a:solidFill>
                          <a:effectLst/>
                        </a:rPr>
                        <a:t> </a:t>
                      </a:r>
                      <a:r>
                        <a:rPr lang="lv-LV" sz="2000" b="0" dirty="0" err="1" smtClean="0">
                          <a:solidFill>
                            <a:schemeClr val="tx1"/>
                          </a:solidFill>
                          <a:effectLst/>
                        </a:rPr>
                        <a:t>teaching</a:t>
                      </a:r>
                      <a:r>
                        <a:rPr lang="lv-LV" sz="2000" b="0" dirty="0" smtClean="0">
                          <a:solidFill>
                            <a:schemeClr val="tx1"/>
                          </a:solidFill>
                          <a:effectLst/>
                        </a:rPr>
                        <a:t> process </a:t>
                      </a:r>
                      <a:r>
                        <a:rPr lang="lv-LV" sz="2000" b="0" dirty="0" err="1" smtClean="0">
                          <a:solidFill>
                            <a:schemeClr val="tx1"/>
                          </a:solidFill>
                          <a:effectLst/>
                        </a:rPr>
                        <a:t>ensures</a:t>
                      </a:r>
                      <a:r>
                        <a:rPr lang="lv-LV" sz="2000" b="0" dirty="0" smtClean="0">
                          <a:solidFill>
                            <a:schemeClr val="tx1"/>
                          </a:solidFill>
                          <a:effectLst/>
                        </a:rPr>
                        <a:t> </a:t>
                      </a:r>
                      <a:r>
                        <a:rPr lang="lv-LV" sz="2000" b="0" dirty="0" err="1" smtClean="0">
                          <a:solidFill>
                            <a:schemeClr val="tx1"/>
                          </a:solidFill>
                          <a:effectLst/>
                        </a:rPr>
                        <a:t>an</a:t>
                      </a:r>
                      <a:r>
                        <a:rPr lang="en-GB" sz="2000" b="1" dirty="0" smtClean="0">
                          <a:solidFill>
                            <a:schemeClr val="tx1"/>
                          </a:solidFill>
                          <a:effectLst/>
                        </a:rPr>
                        <a:t> </a:t>
                      </a:r>
                      <a:r>
                        <a:rPr lang="en-GB" sz="2000" b="1" dirty="0">
                          <a:solidFill>
                            <a:schemeClr val="tx1"/>
                          </a:solidFill>
                          <a:effectLst/>
                        </a:rPr>
                        <a:t>adequate provis</a:t>
                      </a:r>
                      <a:r>
                        <a:rPr lang="en-GB" sz="2000" b="0" dirty="0">
                          <a:solidFill>
                            <a:schemeClr val="tx1"/>
                          </a:solidFill>
                          <a:effectLst/>
                        </a:rPr>
                        <a:t>ion of the programme and the achievement of the learning outcomes;</a:t>
                      </a:r>
                    </a:p>
                    <a:p>
                      <a:pPr>
                        <a:lnSpc>
                          <a:spcPct val="115000"/>
                        </a:lnSpc>
                        <a:spcAft>
                          <a:spcPts val="0"/>
                        </a:spcAft>
                      </a:pPr>
                      <a:r>
                        <a:rPr lang="en-GB" sz="2000" b="0" dirty="0">
                          <a:solidFill>
                            <a:schemeClr val="tx1"/>
                          </a:solidFill>
                          <a:effectLst/>
                        </a:rPr>
                        <a:t>3. </a:t>
                      </a:r>
                      <a:r>
                        <a:rPr lang="en-GB" sz="2000" b="1" dirty="0">
                          <a:solidFill>
                            <a:schemeClr val="tx1"/>
                          </a:solidFill>
                          <a:effectLst/>
                        </a:rPr>
                        <a:t>Students are encouraged </a:t>
                      </a:r>
                      <a:r>
                        <a:rPr lang="en-GB" sz="2000" b="0" dirty="0">
                          <a:solidFill>
                            <a:schemeClr val="tx1"/>
                          </a:solidFill>
                          <a:effectLst/>
                        </a:rPr>
                        <a:t>to participate in </a:t>
                      </a:r>
                      <a:r>
                        <a:rPr lang="en-GB" sz="2000" b="0" dirty="0" smtClean="0">
                          <a:solidFill>
                            <a:schemeClr val="tx1"/>
                          </a:solidFill>
                          <a:effectLst/>
                        </a:rPr>
                        <a:t>research</a:t>
                      </a:r>
                      <a:r>
                        <a:rPr lang="lv-LV" sz="2000" b="0" baseline="0" dirty="0" smtClean="0">
                          <a:solidFill>
                            <a:schemeClr val="tx1"/>
                          </a:solidFill>
                          <a:effectLst/>
                        </a:rPr>
                        <a:t> </a:t>
                      </a:r>
                      <a:r>
                        <a:rPr lang="en-GB" sz="2000" b="0" dirty="0" smtClean="0">
                          <a:solidFill>
                            <a:schemeClr val="tx1"/>
                          </a:solidFill>
                          <a:effectLst/>
                        </a:rPr>
                        <a:t>activities</a:t>
                      </a:r>
                      <a:r>
                        <a:rPr lang="en-GB" sz="2000" b="0" dirty="0">
                          <a:solidFill>
                            <a:schemeClr val="tx1"/>
                          </a:solidFill>
                          <a:effectLst/>
                        </a:rPr>
                        <a:t>;</a:t>
                      </a:r>
                    </a:p>
                    <a:p>
                      <a:pPr>
                        <a:lnSpc>
                          <a:spcPct val="115000"/>
                        </a:lnSpc>
                        <a:spcAft>
                          <a:spcPts val="0"/>
                        </a:spcAft>
                      </a:pPr>
                      <a:r>
                        <a:rPr lang="en-GB" sz="2000" b="0" dirty="0">
                          <a:solidFill>
                            <a:schemeClr val="tx1"/>
                          </a:solidFill>
                          <a:effectLst/>
                        </a:rPr>
                        <a:t>4. </a:t>
                      </a:r>
                      <a:r>
                        <a:rPr lang="en-GB" sz="2000" b="1" dirty="0">
                          <a:solidFill>
                            <a:schemeClr val="tx1"/>
                          </a:solidFill>
                          <a:effectLst/>
                        </a:rPr>
                        <a:t>Students have opportunities </a:t>
                      </a:r>
                      <a:r>
                        <a:rPr lang="en-GB" sz="2000" b="0" dirty="0">
                          <a:solidFill>
                            <a:schemeClr val="tx1"/>
                          </a:solidFill>
                          <a:effectLst/>
                        </a:rPr>
                        <a:t>to participate in student mobility programmes;</a:t>
                      </a:r>
                    </a:p>
                    <a:p>
                      <a:pPr>
                        <a:lnSpc>
                          <a:spcPct val="115000"/>
                        </a:lnSpc>
                        <a:spcAft>
                          <a:spcPts val="0"/>
                        </a:spcAft>
                      </a:pPr>
                      <a:r>
                        <a:rPr lang="en-GB" sz="2000" b="0" dirty="0">
                          <a:solidFill>
                            <a:schemeClr val="tx1"/>
                          </a:solidFill>
                          <a:effectLst/>
                        </a:rPr>
                        <a:t>5. </a:t>
                      </a:r>
                      <a:r>
                        <a:rPr lang="en-GB" sz="2000" b="1" dirty="0">
                          <a:solidFill>
                            <a:schemeClr val="tx1"/>
                          </a:solidFill>
                          <a:effectLst/>
                        </a:rPr>
                        <a:t>The assessment system of students’ performance is clear, adequate and publicly available</a:t>
                      </a:r>
                      <a:r>
                        <a:rPr lang="en-GB" sz="2000" b="0" dirty="0">
                          <a:solidFill>
                            <a:schemeClr val="tx1"/>
                          </a:solidFill>
                          <a:effectLst/>
                        </a:rPr>
                        <a:t>;</a:t>
                      </a:r>
                    </a:p>
                    <a:p>
                      <a:pPr>
                        <a:lnSpc>
                          <a:spcPct val="115000"/>
                        </a:lnSpc>
                        <a:spcAft>
                          <a:spcPts val="0"/>
                        </a:spcAft>
                      </a:pPr>
                      <a:r>
                        <a:rPr lang="en-GB" sz="2000" b="0" dirty="0">
                          <a:solidFill>
                            <a:schemeClr val="tx1"/>
                          </a:solidFill>
                          <a:effectLst/>
                        </a:rPr>
                        <a:t>6. </a:t>
                      </a:r>
                      <a:r>
                        <a:rPr lang="en-GB" sz="2000" b="1" dirty="0">
                          <a:solidFill>
                            <a:schemeClr val="tx1"/>
                          </a:solidFill>
                          <a:effectLst/>
                        </a:rPr>
                        <a:t>Professional activities </a:t>
                      </a:r>
                      <a:r>
                        <a:rPr lang="en-GB" sz="2000" b="0" dirty="0">
                          <a:solidFill>
                            <a:schemeClr val="tx1"/>
                          </a:solidFill>
                          <a:effectLst/>
                        </a:rPr>
                        <a:t>of the majority of graduates meets the programme providers' </a:t>
                      </a:r>
                      <a:r>
                        <a:rPr lang="lv-LV" sz="2000" b="0" dirty="0" err="1" smtClean="0">
                          <a:solidFill>
                            <a:schemeClr val="tx1"/>
                          </a:solidFill>
                          <a:effectLst/>
                        </a:rPr>
                        <a:t>forecast</a:t>
                      </a:r>
                      <a:r>
                        <a:rPr lang="lv-LV" sz="2000" b="0" dirty="0" smtClean="0">
                          <a:solidFill>
                            <a:schemeClr val="tx1"/>
                          </a:solidFill>
                          <a:effectLst/>
                        </a:rPr>
                        <a:t> (</a:t>
                      </a:r>
                      <a:r>
                        <a:rPr lang="en-GB" sz="2000" b="0" dirty="0" smtClean="0">
                          <a:solidFill>
                            <a:schemeClr val="tx1"/>
                          </a:solidFill>
                          <a:effectLst/>
                        </a:rPr>
                        <a:t>expectations</a:t>
                      </a:r>
                      <a:r>
                        <a:rPr lang="lv-LV" sz="2000" b="0" dirty="0" smtClean="0">
                          <a:solidFill>
                            <a:schemeClr val="tx1"/>
                          </a:solidFill>
                          <a:effectLst/>
                        </a:rPr>
                        <a:t>);</a:t>
                      </a:r>
                      <a:endParaRPr lang="en-GB" sz="2000" b="0" dirty="0">
                        <a:solidFill>
                          <a:schemeClr val="tx1"/>
                        </a:solidFill>
                        <a:effectLst/>
                      </a:endParaRPr>
                    </a:p>
                    <a:p>
                      <a:pPr>
                        <a:lnSpc>
                          <a:spcPct val="115000"/>
                        </a:lnSpc>
                        <a:spcAft>
                          <a:spcPts val="0"/>
                        </a:spcAft>
                      </a:pPr>
                      <a:r>
                        <a:rPr lang="en-GB" sz="2000" b="0" dirty="0">
                          <a:solidFill>
                            <a:schemeClr val="tx1"/>
                          </a:solidFill>
                          <a:effectLst/>
                        </a:rPr>
                        <a:t>7. The study programme has </a:t>
                      </a:r>
                      <a:r>
                        <a:rPr lang="en-GB" sz="2000" b="1" dirty="0">
                          <a:solidFill>
                            <a:schemeClr val="tx1"/>
                          </a:solidFill>
                          <a:effectLst/>
                        </a:rPr>
                        <a:t>a capacity to offer training to students with particular needs</a:t>
                      </a:r>
                      <a:r>
                        <a:rPr lang="en-GB" sz="2000" b="0" dirty="0">
                          <a:solidFill>
                            <a:schemeClr val="tx1"/>
                          </a:solidFill>
                          <a:effectLst/>
                        </a:rPr>
                        <a:t>.</a:t>
                      </a:r>
                    </a:p>
                    <a:p>
                      <a:pPr>
                        <a:lnSpc>
                          <a:spcPct val="115000"/>
                        </a:lnSpc>
                        <a:spcAft>
                          <a:spcPts val="0"/>
                        </a:spcAft>
                      </a:pPr>
                      <a:r>
                        <a:rPr lang="en-GB" sz="2000" b="0" dirty="0">
                          <a:solidFill>
                            <a:schemeClr val="tx1"/>
                          </a:solidFill>
                          <a:effectLst/>
                        </a:rPr>
                        <a:t>8. The study programme has taken into account </a:t>
                      </a:r>
                      <a:r>
                        <a:rPr lang="en-GB" sz="2000" b="1" dirty="0">
                          <a:solidFill>
                            <a:schemeClr val="tx1"/>
                          </a:solidFill>
                          <a:effectLst/>
                        </a:rPr>
                        <a:t>the life-long learning </a:t>
                      </a:r>
                      <a:r>
                        <a:rPr lang="lv-LV" sz="2000" b="1" dirty="0" err="1" smtClean="0">
                          <a:solidFill>
                            <a:schemeClr val="tx1"/>
                          </a:solidFill>
                          <a:effectLst/>
                        </a:rPr>
                        <a:t>opportunities</a:t>
                      </a:r>
                      <a:r>
                        <a:rPr lang="en-GB" sz="2000" b="0" dirty="0" smtClean="0">
                          <a:solidFill>
                            <a:schemeClr val="tx1"/>
                          </a:solidFill>
                          <a:effectLst/>
                        </a:rPr>
                        <a:t>.</a:t>
                      </a:r>
                      <a:endParaRPr lang="en-GB"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37922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9816"/>
            <a:ext cx="10515600" cy="380872"/>
          </a:xfrm>
        </p:spPr>
        <p:txBody>
          <a:bodyPr>
            <a:normAutofit fontScale="90000"/>
          </a:bodyPr>
          <a:lstStyle/>
          <a:p>
            <a:r>
              <a:rPr kumimoji="0" lang="en-GB"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Evaluation area 6 </a:t>
            </a:r>
            <a: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kumimoji="0" lang="lv-LV" altLang="en-US" sz="4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altLang="en-US" b="1" dirty="0">
                <a:latin typeface="Calibri" panose="020F0502020204030204" pitchFamily="34" charset="0"/>
                <a:ea typeface="Calibri" panose="020F0502020204030204" pitchFamily="34" charset="0"/>
                <a:cs typeface="Times New Roman" panose="02020603050405020304" pitchFamily="18" charset="0"/>
              </a:rPr>
              <a:t>Study programme management </a:t>
            </a:r>
            <a:r>
              <a:rPr lang="en-GB" dirty="0"/>
              <a:t/>
            </a:r>
            <a:br>
              <a:rPr lang="en-GB" dirty="0"/>
            </a:br>
            <a:r>
              <a:rPr kumimoji="0" lang="en-GB" altLang="en-US" sz="6000" b="0" i="0" u="none" strike="noStrike" cap="none" normalizeH="0" baseline="0" dirty="0" smtClean="0">
                <a:ln>
                  <a:noFill/>
                </a:ln>
                <a:solidFill>
                  <a:schemeClr val="tx1"/>
                </a:solidFill>
                <a:effectLst/>
                <a:latin typeface="Arial" panose="020B0604020202020204" pitchFamily="34" charset="0"/>
              </a:rPr>
              <a:t/>
            </a:r>
            <a:br>
              <a:rPr kumimoji="0" lang="en-GB" altLang="en-US" sz="6000" b="0" i="0" u="none" strike="noStrike" cap="none" normalizeH="0" baseline="0" dirty="0" smtClean="0">
                <a:ln>
                  <a:noFill/>
                </a:ln>
                <a:solidFill>
                  <a:schemeClr val="tx1"/>
                </a:solidFill>
                <a:effectLst/>
                <a:latin typeface="Arial" panose="020B0604020202020204" pitchFamily="34" charset="0"/>
              </a:rPr>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9233763"/>
              </p:ext>
            </p:extLst>
          </p:nvPr>
        </p:nvGraphicFramePr>
        <p:xfrm>
          <a:off x="838200" y="1500252"/>
          <a:ext cx="10515600" cy="5257800"/>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20000"/>
                    </a:ext>
                  </a:extLst>
                </a:gridCol>
              </a:tblGrid>
              <a:tr h="4761478">
                <a:tc>
                  <a:txBody>
                    <a:bodyPr/>
                    <a:lstStyle/>
                    <a:p>
                      <a:pPr>
                        <a:lnSpc>
                          <a:spcPct val="115000"/>
                        </a:lnSpc>
                        <a:spcAft>
                          <a:spcPts val="0"/>
                        </a:spcAft>
                      </a:pPr>
                      <a:r>
                        <a:rPr lang="en-GB" sz="2000" b="0" dirty="0">
                          <a:solidFill>
                            <a:schemeClr val="tx1"/>
                          </a:solidFill>
                          <a:effectLst/>
                        </a:rPr>
                        <a:t>1. </a:t>
                      </a:r>
                      <a:r>
                        <a:rPr lang="en-GB" sz="2000" b="1" dirty="0">
                          <a:solidFill>
                            <a:schemeClr val="tx1"/>
                          </a:solidFill>
                          <a:effectLst/>
                        </a:rPr>
                        <a:t>Responsibilities for </a:t>
                      </a:r>
                      <a:r>
                        <a:rPr lang="lv-LV" sz="2000" b="1" dirty="0" err="1" smtClean="0">
                          <a:solidFill>
                            <a:schemeClr val="tx1"/>
                          </a:solidFill>
                          <a:effectLst/>
                        </a:rPr>
                        <a:t>competences</a:t>
                      </a:r>
                      <a:r>
                        <a:rPr lang="lv-LV" sz="2000" b="1" dirty="0" smtClean="0">
                          <a:solidFill>
                            <a:schemeClr val="tx1"/>
                          </a:solidFill>
                          <a:effectLst/>
                        </a:rPr>
                        <a:t> </a:t>
                      </a:r>
                      <a:r>
                        <a:rPr lang="en-GB" sz="2000" b="1" dirty="0" smtClean="0">
                          <a:solidFill>
                            <a:schemeClr val="tx1"/>
                          </a:solidFill>
                          <a:effectLst/>
                        </a:rPr>
                        <a:t>and </a:t>
                      </a:r>
                      <a:r>
                        <a:rPr lang="en-GB" sz="2000" b="1" dirty="0">
                          <a:solidFill>
                            <a:schemeClr val="tx1"/>
                          </a:solidFill>
                          <a:effectLst/>
                        </a:rPr>
                        <a:t>monitoring </a:t>
                      </a:r>
                      <a:r>
                        <a:rPr lang="en-GB" sz="2000" b="0" dirty="0">
                          <a:solidFill>
                            <a:schemeClr val="tx1"/>
                          </a:solidFill>
                          <a:effectLst/>
                        </a:rPr>
                        <a:t>of the implementation of the programme </a:t>
                      </a:r>
                      <a:r>
                        <a:rPr lang="en-GB" sz="2000" b="1" dirty="0">
                          <a:solidFill>
                            <a:schemeClr val="tx1"/>
                          </a:solidFill>
                          <a:effectLst/>
                        </a:rPr>
                        <a:t>are clearly allocated;</a:t>
                      </a:r>
                    </a:p>
                    <a:p>
                      <a:pPr>
                        <a:lnSpc>
                          <a:spcPct val="115000"/>
                        </a:lnSpc>
                        <a:spcAft>
                          <a:spcPts val="0"/>
                        </a:spcAft>
                      </a:pPr>
                      <a:r>
                        <a:rPr lang="en-GB" sz="2000" b="0" dirty="0">
                          <a:solidFill>
                            <a:schemeClr val="tx1"/>
                          </a:solidFill>
                          <a:effectLst/>
                        </a:rPr>
                        <a:t>2. </a:t>
                      </a:r>
                      <a:r>
                        <a:rPr lang="en-GB" sz="2000" b="1" dirty="0">
                          <a:solidFill>
                            <a:schemeClr val="tx1"/>
                          </a:solidFill>
                          <a:effectLst/>
                        </a:rPr>
                        <a:t>Information and data</a:t>
                      </a:r>
                      <a:r>
                        <a:rPr lang="en-GB" sz="2000" b="0" dirty="0">
                          <a:solidFill>
                            <a:schemeClr val="tx1"/>
                          </a:solidFill>
                          <a:effectLst/>
                        </a:rPr>
                        <a:t> on the implementation of the programme are regularly collected and analysed;</a:t>
                      </a:r>
                    </a:p>
                    <a:p>
                      <a:pPr>
                        <a:lnSpc>
                          <a:spcPct val="115000"/>
                        </a:lnSpc>
                        <a:spcAft>
                          <a:spcPts val="0"/>
                        </a:spcAft>
                      </a:pPr>
                      <a:r>
                        <a:rPr lang="en-GB" sz="2000" b="0" dirty="0">
                          <a:solidFill>
                            <a:schemeClr val="tx1"/>
                          </a:solidFill>
                          <a:effectLst/>
                        </a:rPr>
                        <a:t>3. The outcomes of internal and external evaluations of the programme are </a:t>
                      </a:r>
                      <a:r>
                        <a:rPr lang="en-GB" sz="2000" b="1" dirty="0">
                          <a:solidFill>
                            <a:schemeClr val="tx1"/>
                          </a:solidFill>
                          <a:effectLst/>
                        </a:rPr>
                        <a:t>used for the improvement of the programme</a:t>
                      </a:r>
                      <a:r>
                        <a:rPr lang="en-GB" sz="2000" b="0" dirty="0">
                          <a:solidFill>
                            <a:schemeClr val="tx1"/>
                          </a:solidFill>
                          <a:effectLst/>
                        </a:rPr>
                        <a:t>;</a:t>
                      </a:r>
                    </a:p>
                    <a:p>
                      <a:pPr>
                        <a:lnSpc>
                          <a:spcPct val="115000"/>
                        </a:lnSpc>
                        <a:spcAft>
                          <a:spcPts val="0"/>
                        </a:spcAft>
                      </a:pPr>
                      <a:r>
                        <a:rPr lang="en-GB" sz="2000" b="0" dirty="0">
                          <a:solidFill>
                            <a:schemeClr val="tx1"/>
                          </a:solidFill>
                          <a:effectLst/>
                        </a:rPr>
                        <a:t>4. The evaluation and improvement processes </a:t>
                      </a:r>
                      <a:r>
                        <a:rPr lang="en-GB" sz="2000" b="1" dirty="0">
                          <a:solidFill>
                            <a:schemeClr val="tx1"/>
                          </a:solidFill>
                          <a:effectLst/>
                        </a:rPr>
                        <a:t>involve stakeholders</a:t>
                      </a:r>
                      <a:r>
                        <a:rPr lang="en-GB" sz="2000" b="0" dirty="0">
                          <a:solidFill>
                            <a:schemeClr val="tx1"/>
                          </a:solidFill>
                          <a:effectLst/>
                        </a:rPr>
                        <a:t>;</a:t>
                      </a:r>
                    </a:p>
                    <a:p>
                      <a:pPr>
                        <a:lnSpc>
                          <a:spcPct val="115000"/>
                        </a:lnSpc>
                        <a:spcAft>
                          <a:spcPts val="0"/>
                        </a:spcAft>
                      </a:pPr>
                      <a:r>
                        <a:rPr lang="en-GB" sz="2000" b="0" dirty="0">
                          <a:solidFill>
                            <a:schemeClr val="tx1"/>
                          </a:solidFill>
                          <a:effectLst/>
                        </a:rPr>
                        <a:t>5. The </a:t>
                      </a:r>
                      <a:r>
                        <a:rPr lang="en-GB" sz="2000" b="1" dirty="0">
                          <a:solidFill>
                            <a:schemeClr val="tx1"/>
                          </a:solidFill>
                          <a:effectLst/>
                        </a:rPr>
                        <a:t>internal quality assurance </a:t>
                      </a:r>
                      <a:r>
                        <a:rPr lang="en-GB" sz="2000" b="0" dirty="0">
                          <a:solidFill>
                            <a:schemeClr val="tx1"/>
                          </a:solidFill>
                          <a:effectLst/>
                        </a:rPr>
                        <a:t>measures are effective and </a:t>
                      </a:r>
                      <a:r>
                        <a:rPr lang="en-GB" sz="2000" b="0" dirty="0" smtClean="0">
                          <a:solidFill>
                            <a:schemeClr val="tx1"/>
                          </a:solidFill>
                          <a:effectLst/>
                        </a:rPr>
                        <a:t>efficient</a:t>
                      </a:r>
                      <a:r>
                        <a:rPr lang="lv-LV" sz="2000" b="0" dirty="0" smtClean="0">
                          <a:solidFill>
                            <a:schemeClr val="tx1"/>
                          </a:solidFill>
                          <a:effectLst/>
                        </a:rPr>
                        <a:t>;</a:t>
                      </a:r>
                      <a:endParaRPr lang="en-GB" sz="2000" b="0" dirty="0">
                        <a:solidFill>
                          <a:schemeClr val="tx1"/>
                        </a:solidFill>
                        <a:effectLst/>
                      </a:endParaRPr>
                    </a:p>
                    <a:p>
                      <a:pPr>
                        <a:lnSpc>
                          <a:spcPct val="115000"/>
                        </a:lnSpc>
                        <a:spcAft>
                          <a:spcPts val="0"/>
                        </a:spcAft>
                      </a:pPr>
                      <a:r>
                        <a:rPr lang="en-GB" sz="2000" b="0" dirty="0">
                          <a:solidFill>
                            <a:schemeClr val="tx1"/>
                          </a:solidFill>
                          <a:effectLst/>
                        </a:rPr>
                        <a:t>6</a:t>
                      </a:r>
                      <a:r>
                        <a:rPr lang="en-GB" sz="2000" b="0" dirty="0" smtClean="0">
                          <a:solidFill>
                            <a:schemeClr val="tx1"/>
                          </a:solidFill>
                          <a:effectLst/>
                        </a:rPr>
                        <a:t>.</a:t>
                      </a:r>
                      <a:r>
                        <a:rPr lang="lv-LV" sz="2000" b="0" dirty="0" smtClean="0">
                          <a:solidFill>
                            <a:schemeClr val="tx1"/>
                          </a:solidFill>
                          <a:effectLst/>
                        </a:rPr>
                        <a:t> </a:t>
                      </a:r>
                      <a:r>
                        <a:rPr lang="lv-LV" sz="2000" b="0" dirty="0" err="1" smtClean="0">
                          <a:solidFill>
                            <a:schemeClr val="tx1"/>
                          </a:solidFill>
                          <a:effectLst/>
                        </a:rPr>
                        <a:t>Different</a:t>
                      </a:r>
                      <a:r>
                        <a:rPr lang="lv-LV" sz="2000" b="0" dirty="0" smtClean="0">
                          <a:solidFill>
                            <a:schemeClr val="tx1"/>
                          </a:solidFill>
                          <a:effectLst/>
                        </a:rPr>
                        <a:t> </a:t>
                      </a:r>
                      <a:r>
                        <a:rPr lang="lv-LV" sz="2000" b="0" dirty="0" err="1" smtClean="0">
                          <a:solidFill>
                            <a:schemeClr val="tx1"/>
                          </a:solidFill>
                          <a:effectLst/>
                        </a:rPr>
                        <a:t>and</a:t>
                      </a:r>
                      <a:r>
                        <a:rPr lang="lv-LV" sz="2000" b="0" dirty="0" smtClean="0">
                          <a:solidFill>
                            <a:schemeClr val="tx1"/>
                          </a:solidFill>
                          <a:effectLst/>
                        </a:rPr>
                        <a:t> </a:t>
                      </a:r>
                      <a:r>
                        <a:rPr lang="lv-LV" sz="2000" b="0" dirty="0" err="1" smtClean="0">
                          <a:solidFill>
                            <a:schemeClr val="tx1"/>
                          </a:solidFill>
                          <a:effectLst/>
                        </a:rPr>
                        <a:t>similar</a:t>
                      </a:r>
                      <a:r>
                        <a:rPr lang="lv-LV" sz="2000" b="0" dirty="0" smtClean="0">
                          <a:solidFill>
                            <a:schemeClr val="tx1"/>
                          </a:solidFill>
                          <a:effectLst/>
                        </a:rPr>
                        <a:t> </a:t>
                      </a:r>
                      <a:r>
                        <a:rPr lang="lv-LV" sz="2000" b="0" dirty="0" err="1" smtClean="0">
                          <a:solidFill>
                            <a:schemeClr val="tx1"/>
                          </a:solidFill>
                          <a:effectLst/>
                        </a:rPr>
                        <a:t>aspects</a:t>
                      </a:r>
                      <a:r>
                        <a:rPr lang="lv-LV" sz="2000" b="0" dirty="0" smtClean="0">
                          <a:solidFill>
                            <a:schemeClr val="tx1"/>
                          </a:solidFill>
                          <a:effectLst/>
                        </a:rPr>
                        <a:t> </a:t>
                      </a:r>
                      <a:r>
                        <a:rPr lang="lv-LV" sz="2000" b="0" dirty="0" err="1" smtClean="0">
                          <a:solidFill>
                            <a:schemeClr val="tx1"/>
                          </a:solidFill>
                          <a:effectLst/>
                        </a:rPr>
                        <a:t>of</a:t>
                      </a:r>
                      <a:r>
                        <a:rPr lang="lv-LV" sz="2000" b="0" dirty="0" smtClean="0">
                          <a:solidFill>
                            <a:schemeClr val="tx1"/>
                          </a:solidFill>
                          <a:effectLst/>
                        </a:rPr>
                        <a:t> </a:t>
                      </a:r>
                      <a:r>
                        <a:rPr lang="lv-LV" sz="2000" b="0" dirty="0" err="1" smtClean="0">
                          <a:solidFill>
                            <a:schemeClr val="tx1"/>
                          </a:solidFill>
                          <a:effectLst/>
                        </a:rPr>
                        <a:t>the</a:t>
                      </a:r>
                      <a:r>
                        <a:rPr lang="lv-LV" sz="2000" b="0" dirty="0" smtClean="0">
                          <a:solidFill>
                            <a:schemeClr val="tx1"/>
                          </a:solidFill>
                          <a:effectLst/>
                        </a:rPr>
                        <a:t> </a:t>
                      </a:r>
                      <a:r>
                        <a:rPr lang="lv-LV" sz="2000" b="0" dirty="0" err="1" smtClean="0">
                          <a:solidFill>
                            <a:schemeClr val="tx1"/>
                          </a:solidFill>
                          <a:effectLst/>
                        </a:rPr>
                        <a:t>programme</a:t>
                      </a:r>
                      <a:r>
                        <a:rPr lang="lv-LV" sz="2000" b="0" dirty="0" smtClean="0">
                          <a:solidFill>
                            <a:schemeClr val="tx1"/>
                          </a:solidFill>
                          <a:effectLst/>
                        </a:rPr>
                        <a:t> </a:t>
                      </a:r>
                      <a:r>
                        <a:rPr lang="lv-LV" sz="2000" b="0" dirty="0" err="1" smtClean="0">
                          <a:solidFill>
                            <a:schemeClr val="tx1"/>
                          </a:solidFill>
                          <a:effectLst/>
                        </a:rPr>
                        <a:t>in</a:t>
                      </a:r>
                      <a:r>
                        <a:rPr lang="lv-LV" sz="2000" b="0" dirty="0" smtClean="0">
                          <a:solidFill>
                            <a:schemeClr val="tx1"/>
                          </a:solidFill>
                          <a:effectLst/>
                        </a:rPr>
                        <a:t> </a:t>
                      </a:r>
                      <a:r>
                        <a:rPr lang="lv-LV" sz="2000" b="0" dirty="0" err="1" smtClean="0">
                          <a:solidFill>
                            <a:schemeClr val="tx1"/>
                          </a:solidFill>
                          <a:effectLst/>
                        </a:rPr>
                        <a:t>the</a:t>
                      </a:r>
                      <a:r>
                        <a:rPr lang="lv-LV" sz="2000" b="0" dirty="0" smtClean="0">
                          <a:solidFill>
                            <a:schemeClr val="tx1"/>
                          </a:solidFill>
                          <a:effectLst/>
                        </a:rPr>
                        <a:t> </a:t>
                      </a:r>
                      <a:r>
                        <a:rPr lang="lv-LV" sz="2000" b="0" dirty="0" err="1" smtClean="0">
                          <a:solidFill>
                            <a:schemeClr val="tx1"/>
                          </a:solidFill>
                          <a:effectLst/>
                        </a:rPr>
                        <a:t>study</a:t>
                      </a:r>
                      <a:r>
                        <a:rPr lang="lv-LV" sz="2000" b="0" dirty="0" smtClean="0">
                          <a:solidFill>
                            <a:schemeClr val="tx1"/>
                          </a:solidFill>
                          <a:effectLst/>
                        </a:rPr>
                        <a:t> </a:t>
                      </a:r>
                      <a:r>
                        <a:rPr lang="lv-LV" sz="2000" b="0" dirty="0" err="1" smtClean="0">
                          <a:solidFill>
                            <a:schemeClr val="tx1"/>
                          </a:solidFill>
                          <a:effectLst/>
                        </a:rPr>
                        <a:t>field</a:t>
                      </a:r>
                      <a:r>
                        <a:rPr lang="lv-LV" sz="2000" b="0" dirty="0" smtClean="0">
                          <a:solidFill>
                            <a:schemeClr val="tx1"/>
                          </a:solidFill>
                          <a:effectLst/>
                        </a:rPr>
                        <a:t> </a:t>
                      </a:r>
                      <a:r>
                        <a:rPr lang="lv-LV" sz="2000" b="0" dirty="0" err="1" smtClean="0">
                          <a:solidFill>
                            <a:schemeClr val="tx1"/>
                          </a:solidFill>
                          <a:effectLst/>
                        </a:rPr>
                        <a:t>among</a:t>
                      </a:r>
                      <a:r>
                        <a:rPr lang="en-GB" sz="2000" b="0" dirty="0" smtClean="0">
                          <a:solidFill>
                            <a:schemeClr val="tx1"/>
                          </a:solidFill>
                          <a:effectLst/>
                        </a:rPr>
                        <a:t> other </a:t>
                      </a:r>
                      <a:r>
                        <a:rPr lang="en-GB" sz="2000" b="0" dirty="0">
                          <a:solidFill>
                            <a:schemeClr val="tx1"/>
                          </a:solidFill>
                          <a:effectLst/>
                        </a:rPr>
                        <a:t>similar programmes provided in the same and other </a:t>
                      </a:r>
                      <a:r>
                        <a:rPr lang="en-GB" sz="2000" b="0" dirty="0" smtClean="0">
                          <a:solidFill>
                            <a:schemeClr val="tx1"/>
                          </a:solidFill>
                          <a:effectLst/>
                        </a:rPr>
                        <a:t>HEI’s</a:t>
                      </a:r>
                      <a:r>
                        <a:rPr lang="lv-LV" sz="2000" b="0" baseline="0" dirty="0" smtClean="0">
                          <a:solidFill>
                            <a:schemeClr val="tx1"/>
                          </a:solidFill>
                          <a:effectLst/>
                        </a:rPr>
                        <a:t> </a:t>
                      </a:r>
                      <a:r>
                        <a:rPr lang="lv-LV" sz="2000" b="0" baseline="0" dirty="0" err="1" smtClean="0">
                          <a:solidFill>
                            <a:schemeClr val="tx1"/>
                          </a:solidFill>
                          <a:effectLst/>
                        </a:rPr>
                        <a:t>are</a:t>
                      </a:r>
                      <a:r>
                        <a:rPr lang="lv-LV" sz="2000" b="0" baseline="0" dirty="0" smtClean="0">
                          <a:solidFill>
                            <a:schemeClr val="tx1"/>
                          </a:solidFill>
                          <a:effectLst/>
                        </a:rPr>
                        <a:t> </a:t>
                      </a:r>
                      <a:r>
                        <a:rPr lang="lv-LV" sz="2000" b="0" baseline="0" dirty="0" err="1" smtClean="0">
                          <a:solidFill>
                            <a:schemeClr val="tx1"/>
                          </a:solidFill>
                          <a:effectLst/>
                        </a:rPr>
                        <a:t>studied</a:t>
                      </a:r>
                      <a:r>
                        <a:rPr lang="lv-LV" sz="2000" b="0" baseline="0" dirty="0" smtClean="0">
                          <a:solidFill>
                            <a:schemeClr val="tx1"/>
                          </a:solidFill>
                          <a:effectLst/>
                        </a:rPr>
                        <a:t> </a:t>
                      </a:r>
                      <a:r>
                        <a:rPr lang="lv-LV" sz="2000" b="0" baseline="0" dirty="0" err="1" smtClean="0">
                          <a:solidFill>
                            <a:schemeClr val="tx1"/>
                          </a:solidFill>
                          <a:effectLst/>
                        </a:rPr>
                        <a:t>and</a:t>
                      </a:r>
                      <a:r>
                        <a:rPr lang="lv-LV" sz="2000" b="0" baseline="0" dirty="0" smtClean="0">
                          <a:solidFill>
                            <a:schemeClr val="tx1"/>
                          </a:solidFill>
                          <a:effectLst/>
                        </a:rPr>
                        <a:t> </a:t>
                      </a:r>
                      <a:r>
                        <a:rPr lang="lv-LV" sz="2000" b="0" baseline="0" dirty="0" err="1" smtClean="0">
                          <a:solidFill>
                            <a:schemeClr val="tx1"/>
                          </a:solidFill>
                          <a:effectLst/>
                        </a:rPr>
                        <a:t>used</a:t>
                      </a:r>
                      <a:r>
                        <a:rPr lang="lv-LV" sz="2000" b="0" baseline="0" dirty="0" smtClean="0">
                          <a:solidFill>
                            <a:schemeClr val="tx1"/>
                          </a:solidFill>
                          <a:effectLst/>
                        </a:rPr>
                        <a:t> </a:t>
                      </a:r>
                      <a:r>
                        <a:rPr lang="lv-LV" sz="2000" b="0" baseline="0" dirty="0" err="1" smtClean="0">
                          <a:solidFill>
                            <a:schemeClr val="tx1"/>
                          </a:solidFill>
                          <a:effectLst/>
                        </a:rPr>
                        <a:t>for</a:t>
                      </a:r>
                      <a:r>
                        <a:rPr lang="lv-LV" sz="2000" b="0" baseline="0" dirty="0" smtClean="0">
                          <a:solidFill>
                            <a:schemeClr val="tx1"/>
                          </a:solidFill>
                          <a:effectLst/>
                        </a:rPr>
                        <a:t> </a:t>
                      </a:r>
                      <a:r>
                        <a:rPr lang="lv-LV" sz="2000" b="0" baseline="0" dirty="0" err="1" smtClean="0">
                          <a:solidFill>
                            <a:schemeClr val="tx1"/>
                          </a:solidFill>
                          <a:effectLst/>
                        </a:rPr>
                        <a:t>improvement</a:t>
                      </a:r>
                      <a:r>
                        <a:rPr lang="lv-LV" sz="2000" b="0" baseline="0" dirty="0" smtClean="0">
                          <a:solidFill>
                            <a:schemeClr val="tx1"/>
                          </a:solidFill>
                          <a:effectLst/>
                        </a:rPr>
                        <a:t>;</a:t>
                      </a:r>
                      <a:endParaRPr lang="en-GB" sz="2000" b="0" dirty="0">
                        <a:solidFill>
                          <a:schemeClr val="tx1"/>
                        </a:solidFill>
                        <a:effectLst/>
                      </a:endParaRPr>
                    </a:p>
                    <a:p>
                      <a:pPr>
                        <a:lnSpc>
                          <a:spcPct val="115000"/>
                        </a:lnSpc>
                        <a:spcAft>
                          <a:spcPts val="0"/>
                        </a:spcAft>
                      </a:pPr>
                      <a:r>
                        <a:rPr lang="en-GB" sz="2000" b="0" dirty="0">
                          <a:solidFill>
                            <a:schemeClr val="tx1"/>
                          </a:solidFill>
                          <a:effectLst/>
                        </a:rPr>
                        <a:t>7. The higher education institution ensures an </a:t>
                      </a:r>
                      <a:r>
                        <a:rPr lang="en-GB" sz="2000" b="1" dirty="0">
                          <a:solidFill>
                            <a:schemeClr val="tx1"/>
                          </a:solidFill>
                          <a:effectLst/>
                        </a:rPr>
                        <a:t>adequate level of academic and social </a:t>
                      </a:r>
                      <a:r>
                        <a:rPr lang="en-GB" sz="2000" b="1" dirty="0" smtClean="0">
                          <a:solidFill>
                            <a:schemeClr val="tx1"/>
                          </a:solidFill>
                          <a:effectLst/>
                        </a:rPr>
                        <a:t>support</a:t>
                      </a:r>
                      <a:r>
                        <a:rPr lang="lv-LV" sz="2000" b="1" dirty="0" smtClean="0">
                          <a:solidFill>
                            <a:schemeClr val="tx1"/>
                          </a:solidFill>
                          <a:effectLst/>
                        </a:rPr>
                        <a:t> </a:t>
                      </a:r>
                      <a:r>
                        <a:rPr lang="lv-LV" sz="2000" b="0" dirty="0" smtClean="0">
                          <a:solidFill>
                            <a:schemeClr val="tx1"/>
                          </a:solidFill>
                          <a:effectLst/>
                        </a:rPr>
                        <a:t>(</a:t>
                      </a:r>
                      <a:r>
                        <a:rPr lang="lv-LV" sz="2000" b="0" dirty="0" err="1" smtClean="0">
                          <a:solidFill>
                            <a:schemeClr val="tx1"/>
                          </a:solidFill>
                          <a:effectLst/>
                        </a:rPr>
                        <a:t>for</a:t>
                      </a:r>
                      <a:r>
                        <a:rPr lang="lv-LV" sz="2000" b="0" dirty="0" smtClean="0">
                          <a:solidFill>
                            <a:schemeClr val="tx1"/>
                          </a:solidFill>
                          <a:effectLst/>
                        </a:rPr>
                        <a:t> students, </a:t>
                      </a:r>
                      <a:r>
                        <a:rPr lang="lv-LV" sz="2000" b="0" dirty="0" err="1" smtClean="0">
                          <a:solidFill>
                            <a:schemeClr val="tx1"/>
                          </a:solidFill>
                          <a:effectLst/>
                        </a:rPr>
                        <a:t>teaching</a:t>
                      </a:r>
                      <a:r>
                        <a:rPr lang="lv-LV" sz="2000" b="0" dirty="0" smtClean="0">
                          <a:solidFill>
                            <a:schemeClr val="tx1"/>
                          </a:solidFill>
                          <a:effectLst/>
                        </a:rPr>
                        <a:t> </a:t>
                      </a:r>
                      <a:r>
                        <a:rPr lang="lv-LV" sz="2000" b="0" dirty="0" err="1" smtClean="0">
                          <a:solidFill>
                            <a:schemeClr val="tx1"/>
                          </a:solidFill>
                          <a:effectLst/>
                        </a:rPr>
                        <a:t>and</a:t>
                      </a:r>
                      <a:r>
                        <a:rPr lang="lv-LV" sz="2000" b="0" dirty="0" smtClean="0">
                          <a:solidFill>
                            <a:schemeClr val="tx1"/>
                          </a:solidFill>
                          <a:effectLst/>
                        </a:rPr>
                        <a:t> </a:t>
                      </a:r>
                      <a:r>
                        <a:rPr lang="lv-LV" sz="2000" b="0" dirty="0" err="1" smtClean="0">
                          <a:solidFill>
                            <a:schemeClr val="tx1"/>
                          </a:solidFill>
                          <a:effectLst/>
                        </a:rPr>
                        <a:t>administrative</a:t>
                      </a:r>
                      <a:r>
                        <a:rPr lang="lv-LV" sz="2000" b="0" dirty="0" smtClean="0">
                          <a:solidFill>
                            <a:schemeClr val="tx1"/>
                          </a:solidFill>
                          <a:effectLst/>
                        </a:rPr>
                        <a:t> </a:t>
                      </a:r>
                      <a:r>
                        <a:rPr lang="lv-LV" sz="2000" b="0" dirty="0" err="1" smtClean="0">
                          <a:solidFill>
                            <a:schemeClr val="tx1"/>
                          </a:solidFill>
                          <a:effectLst/>
                        </a:rPr>
                        <a:t>staff</a:t>
                      </a:r>
                      <a:r>
                        <a:rPr lang="lv-LV" sz="2000" b="0" dirty="0" smtClean="0">
                          <a:solidFill>
                            <a:schemeClr val="tx1"/>
                          </a:solidFill>
                          <a:effectLst/>
                        </a:rPr>
                        <a:t>)</a:t>
                      </a:r>
                      <a:r>
                        <a:rPr lang="en-GB" sz="2000" b="0" dirty="0" smtClean="0">
                          <a:solidFill>
                            <a:schemeClr val="tx1"/>
                          </a:solidFill>
                          <a:effectLst/>
                        </a:rPr>
                        <a:t>;</a:t>
                      </a:r>
                      <a:endParaRPr lang="en-GB" sz="2000" b="0" dirty="0">
                        <a:solidFill>
                          <a:schemeClr val="tx1"/>
                        </a:solidFill>
                        <a:effectLst/>
                      </a:endParaRPr>
                    </a:p>
                    <a:p>
                      <a:pPr>
                        <a:lnSpc>
                          <a:spcPct val="115000"/>
                        </a:lnSpc>
                        <a:spcAft>
                          <a:spcPts val="0"/>
                        </a:spcAft>
                      </a:pPr>
                      <a:r>
                        <a:rPr lang="en-GB" sz="2000" b="0" dirty="0">
                          <a:solidFill>
                            <a:schemeClr val="tx1"/>
                          </a:solidFill>
                          <a:effectLst/>
                        </a:rPr>
                        <a:t>8. HEI has procedure for dealing with </a:t>
                      </a:r>
                      <a:r>
                        <a:rPr lang="en-GB" sz="2000" b="1" dirty="0">
                          <a:solidFill>
                            <a:schemeClr val="tx1"/>
                          </a:solidFill>
                          <a:effectLst/>
                        </a:rPr>
                        <a:t>student complaints and appea</a:t>
                      </a:r>
                      <a:r>
                        <a:rPr lang="en-GB" sz="2000" b="0" dirty="0">
                          <a:solidFill>
                            <a:schemeClr val="tx1"/>
                          </a:solidFill>
                          <a:effectLst/>
                        </a:rPr>
                        <a:t>ls. </a:t>
                      </a:r>
                    </a:p>
                    <a:p>
                      <a:pPr>
                        <a:lnSpc>
                          <a:spcPct val="115000"/>
                        </a:lnSpc>
                        <a:spcAft>
                          <a:spcPts val="0"/>
                        </a:spcAft>
                      </a:pPr>
                      <a:r>
                        <a:rPr lang="en-GB" sz="2000" b="0" dirty="0">
                          <a:solidFill>
                            <a:schemeClr val="tx1"/>
                          </a:solidFill>
                          <a:effectLst/>
                        </a:rPr>
                        <a:t>9. The study programme has identified its </a:t>
                      </a:r>
                      <a:r>
                        <a:rPr lang="en-GB" sz="2000" b="1" dirty="0">
                          <a:solidFill>
                            <a:schemeClr val="tx1"/>
                          </a:solidFill>
                          <a:effectLst/>
                        </a:rPr>
                        <a:t>partnerships with other </a:t>
                      </a:r>
                      <a:r>
                        <a:rPr lang="en-GB" sz="2000" b="1" dirty="0" smtClean="0">
                          <a:solidFill>
                            <a:schemeClr val="tx1"/>
                          </a:solidFill>
                          <a:effectLst/>
                        </a:rPr>
                        <a:t>institutions</a:t>
                      </a:r>
                      <a:r>
                        <a:rPr lang="lv-LV" sz="2000" b="0" baseline="0" dirty="0" smtClean="0">
                          <a:solidFill>
                            <a:schemeClr val="tx1"/>
                          </a:solidFill>
                          <a:effectLst/>
                        </a:rPr>
                        <a:t> </a:t>
                      </a:r>
                      <a:r>
                        <a:rPr lang="lv-LV" sz="2000" b="0" baseline="0" dirty="0" err="1" smtClean="0">
                          <a:solidFill>
                            <a:schemeClr val="tx1"/>
                          </a:solidFill>
                          <a:effectLst/>
                        </a:rPr>
                        <a:t>in</a:t>
                      </a:r>
                      <a:r>
                        <a:rPr lang="lv-LV" sz="2000" b="0" baseline="0" dirty="0" smtClean="0">
                          <a:solidFill>
                            <a:schemeClr val="tx1"/>
                          </a:solidFill>
                          <a:effectLst/>
                        </a:rPr>
                        <a:t> </a:t>
                      </a:r>
                      <a:r>
                        <a:rPr lang="lv-LV" sz="2000" b="0" baseline="0" dirty="0" err="1" smtClean="0">
                          <a:solidFill>
                            <a:schemeClr val="tx1"/>
                          </a:solidFill>
                          <a:effectLst/>
                        </a:rPr>
                        <a:t>order</a:t>
                      </a:r>
                      <a:r>
                        <a:rPr lang="lv-LV" sz="2000" b="0" baseline="0" dirty="0" smtClean="0">
                          <a:solidFill>
                            <a:schemeClr val="tx1"/>
                          </a:solidFill>
                          <a:effectLst/>
                        </a:rPr>
                        <a:t> to </a:t>
                      </a:r>
                      <a:r>
                        <a:rPr lang="lv-LV" sz="2000" b="0" baseline="0" dirty="0" err="1" smtClean="0">
                          <a:solidFill>
                            <a:schemeClr val="tx1"/>
                          </a:solidFill>
                          <a:effectLst/>
                        </a:rPr>
                        <a:t>implement</a:t>
                      </a:r>
                      <a:r>
                        <a:rPr lang="lv-LV" sz="2000" b="0" baseline="0" dirty="0" smtClean="0">
                          <a:solidFill>
                            <a:schemeClr val="tx1"/>
                          </a:solidFill>
                          <a:effectLst/>
                        </a:rPr>
                        <a:t> </a:t>
                      </a:r>
                      <a:r>
                        <a:rPr lang="lv-LV" sz="2000" b="0" baseline="0" dirty="0" err="1" smtClean="0">
                          <a:solidFill>
                            <a:schemeClr val="tx1"/>
                          </a:solidFill>
                          <a:effectLst/>
                        </a:rPr>
                        <a:t>the</a:t>
                      </a:r>
                      <a:r>
                        <a:rPr lang="lv-LV" sz="2000" b="0" baseline="0" dirty="0" smtClean="0">
                          <a:solidFill>
                            <a:schemeClr val="tx1"/>
                          </a:solidFill>
                          <a:effectLst/>
                        </a:rPr>
                        <a:t> </a:t>
                      </a:r>
                      <a:r>
                        <a:rPr lang="lv-LV" sz="2000" b="0" baseline="0" dirty="0" err="1" smtClean="0">
                          <a:solidFill>
                            <a:schemeClr val="tx1"/>
                          </a:solidFill>
                          <a:effectLst/>
                        </a:rPr>
                        <a:t>development</a:t>
                      </a:r>
                      <a:r>
                        <a:rPr lang="lv-LV" sz="2000" b="0" baseline="0" dirty="0" smtClean="0">
                          <a:solidFill>
                            <a:schemeClr val="tx1"/>
                          </a:solidFill>
                          <a:effectLst/>
                        </a:rPr>
                        <a:t> </a:t>
                      </a:r>
                      <a:r>
                        <a:rPr lang="lv-LV" sz="2000" b="0" baseline="0" dirty="0" err="1" smtClean="0">
                          <a:solidFill>
                            <a:schemeClr val="tx1"/>
                          </a:solidFill>
                          <a:effectLst/>
                        </a:rPr>
                        <a:t>strategy</a:t>
                      </a:r>
                      <a:r>
                        <a:rPr lang="lv-LV" sz="2000" b="0" baseline="0" dirty="0" smtClean="0">
                          <a:solidFill>
                            <a:schemeClr val="tx1"/>
                          </a:solidFill>
                          <a:effectLst/>
                        </a:rPr>
                        <a:t> </a:t>
                      </a:r>
                      <a:r>
                        <a:rPr lang="lv-LV" sz="2000" b="0" baseline="0" dirty="0" err="1" smtClean="0">
                          <a:solidFill>
                            <a:schemeClr val="tx1"/>
                          </a:solidFill>
                          <a:effectLst/>
                        </a:rPr>
                        <a:t>of</a:t>
                      </a:r>
                      <a:r>
                        <a:rPr lang="lv-LV" sz="2000" b="0" baseline="0" dirty="0" smtClean="0">
                          <a:solidFill>
                            <a:schemeClr val="tx1"/>
                          </a:solidFill>
                          <a:effectLst/>
                        </a:rPr>
                        <a:t> </a:t>
                      </a:r>
                      <a:r>
                        <a:rPr lang="lv-LV" sz="2000" b="0" baseline="0" dirty="0" err="1" smtClean="0">
                          <a:solidFill>
                            <a:schemeClr val="tx1"/>
                          </a:solidFill>
                          <a:effectLst/>
                        </a:rPr>
                        <a:t>the</a:t>
                      </a:r>
                      <a:r>
                        <a:rPr lang="lv-LV" sz="2000" b="0" baseline="0" dirty="0" smtClean="0">
                          <a:solidFill>
                            <a:schemeClr val="tx1"/>
                          </a:solidFill>
                          <a:effectLst/>
                        </a:rPr>
                        <a:t> </a:t>
                      </a:r>
                      <a:r>
                        <a:rPr lang="lv-LV" sz="2000" b="0" baseline="0" dirty="0" err="1" smtClean="0">
                          <a:solidFill>
                            <a:schemeClr val="tx1"/>
                          </a:solidFill>
                          <a:effectLst/>
                        </a:rPr>
                        <a:t>study</a:t>
                      </a:r>
                      <a:r>
                        <a:rPr lang="lv-LV" sz="2000" b="0" baseline="0" dirty="0" smtClean="0">
                          <a:solidFill>
                            <a:schemeClr val="tx1"/>
                          </a:solidFill>
                          <a:effectLst/>
                        </a:rPr>
                        <a:t> </a:t>
                      </a:r>
                      <a:r>
                        <a:rPr lang="lv-LV" sz="2000" b="0" baseline="0" dirty="0" err="1" smtClean="0">
                          <a:solidFill>
                            <a:schemeClr val="tx1"/>
                          </a:solidFill>
                          <a:effectLst/>
                        </a:rPr>
                        <a:t>programme</a:t>
                      </a:r>
                      <a:endParaRPr lang="en-GB"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89300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err="1" smtClean="0"/>
              <a:t>European</a:t>
            </a:r>
            <a:r>
              <a:rPr lang="lv-LV" dirty="0" smtClean="0"/>
              <a:t> </a:t>
            </a:r>
            <a:r>
              <a:rPr lang="lv-LV" dirty="0" err="1" smtClean="0"/>
              <a:t>Higher</a:t>
            </a:r>
            <a:r>
              <a:rPr lang="lv-LV" dirty="0" smtClean="0"/>
              <a:t> </a:t>
            </a:r>
            <a:r>
              <a:rPr lang="lv-LV" dirty="0" err="1" smtClean="0"/>
              <a:t>Education</a:t>
            </a:r>
            <a:r>
              <a:rPr lang="lv-LV" dirty="0" smtClean="0"/>
              <a:t> </a:t>
            </a:r>
            <a:r>
              <a:rPr lang="lv-LV" dirty="0" err="1" smtClean="0"/>
              <a:t>Area</a:t>
            </a:r>
            <a:endParaRPr lang="en-GB" dirty="0"/>
          </a:p>
        </p:txBody>
      </p:sp>
      <p:pic>
        <p:nvPicPr>
          <p:cNvPr id="5" name="Content Placeholder 4"/>
          <p:cNvPicPr>
            <a:picLocks noGrp="1" noChangeAspect="1"/>
          </p:cNvPicPr>
          <p:nvPr>
            <p:ph idx="1"/>
          </p:nvPr>
        </p:nvPicPr>
        <p:blipFill>
          <a:blip r:embed="rId2"/>
          <a:stretch>
            <a:fillRect/>
          </a:stretch>
        </p:blipFill>
        <p:spPr>
          <a:xfrm>
            <a:off x="1249249" y="1453752"/>
            <a:ext cx="6027313" cy="4933648"/>
          </a:xfrm>
          <a:prstGeom prst="rect">
            <a:avLst/>
          </a:prstGeom>
        </p:spPr>
      </p:pic>
      <p:pic>
        <p:nvPicPr>
          <p:cNvPr id="6" name="Picture 5"/>
          <p:cNvPicPr>
            <a:picLocks noChangeAspect="1"/>
          </p:cNvPicPr>
          <p:nvPr/>
        </p:nvPicPr>
        <p:blipFill>
          <a:blip r:embed="rId3"/>
          <a:stretch>
            <a:fillRect/>
          </a:stretch>
        </p:blipFill>
        <p:spPr>
          <a:xfrm>
            <a:off x="7507306" y="4067810"/>
            <a:ext cx="4384921" cy="1251164"/>
          </a:xfrm>
          <a:prstGeom prst="rect">
            <a:avLst/>
          </a:prstGeom>
        </p:spPr>
      </p:pic>
    </p:spTree>
    <p:extLst>
      <p:ext uri="{BB962C8B-B14F-4D97-AF65-F5344CB8AC3E}">
        <p14:creationId xmlns:p14="http://schemas.microsoft.com/office/powerpoint/2010/main" val="1780621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025" y="52861"/>
            <a:ext cx="9688774" cy="1325563"/>
          </a:xfrm>
        </p:spPr>
        <p:txBody>
          <a:bodyPr/>
          <a:lstStyle/>
          <a:p>
            <a:pPr algn="ctr"/>
            <a:r>
              <a:rPr lang="en-GB" dirty="0" smtClean="0"/>
              <a:t>Experts assessment report</a:t>
            </a:r>
            <a:endParaRPr lang="en-GB" dirty="0"/>
          </a:p>
        </p:txBody>
      </p:sp>
      <p:sp>
        <p:nvSpPr>
          <p:cNvPr id="3" name="Content Placeholder 2"/>
          <p:cNvSpPr>
            <a:spLocks noGrp="1"/>
          </p:cNvSpPr>
          <p:nvPr>
            <p:ph idx="1"/>
          </p:nvPr>
        </p:nvSpPr>
        <p:spPr>
          <a:xfrm>
            <a:off x="1112108" y="1378424"/>
            <a:ext cx="10241691" cy="4798539"/>
          </a:xfrm>
        </p:spPr>
        <p:txBody>
          <a:bodyPr>
            <a:normAutofit fontScale="92500" lnSpcReduction="10000"/>
          </a:bodyPr>
          <a:lstStyle/>
          <a:p>
            <a:pPr marL="0" indent="0">
              <a:buNone/>
            </a:pPr>
            <a:r>
              <a:rPr lang="en-GB" sz="3000" dirty="0" smtClean="0"/>
              <a:t>The joint report shall be prepared by the experts group:</a:t>
            </a:r>
          </a:p>
          <a:p>
            <a:pPr lvl="0"/>
            <a:r>
              <a:rPr lang="en-GB" sz="3000" dirty="0" smtClean="0"/>
              <a:t>according to the template provided by ANO, </a:t>
            </a:r>
            <a:r>
              <a:rPr lang="en-GB" sz="3000" b="1" u="sng" dirty="0" smtClean="0"/>
              <a:t>justifying the made statements and providing references and evidences from the self-evaluation report or the site visit</a:t>
            </a:r>
          </a:p>
          <a:p>
            <a:pPr lvl="0"/>
            <a:r>
              <a:rPr lang="en-GB" sz="3000" dirty="0" smtClean="0"/>
              <a:t>in accordance with the literary and grammar rules of language, legal and academic terminology</a:t>
            </a:r>
          </a:p>
          <a:p>
            <a:pPr lvl="0"/>
            <a:r>
              <a:rPr lang="en-GB" sz="3000" b="1" u="sng" dirty="0" smtClean="0"/>
              <a:t>providing recommendations</a:t>
            </a:r>
            <a:r>
              <a:rPr lang="en-GB" sz="3000" u="sng" dirty="0" smtClean="0"/>
              <a:t> for improvement of study programme and its implementation</a:t>
            </a:r>
          </a:p>
          <a:p>
            <a:pPr marL="0" indent="0">
              <a:buNone/>
            </a:pPr>
            <a:r>
              <a:rPr lang="en-GB" sz="3000" dirty="0" smtClean="0"/>
              <a:t>Preparing the report, the experts group shall assess all evaluation criteria according to the evaluation areas specified in the methodology. </a:t>
            </a:r>
          </a:p>
          <a:p>
            <a:endParaRPr lang="lv-LV" sz="3200" dirty="0" smtClean="0"/>
          </a:p>
          <a:p>
            <a:endParaRPr lang="lv-LV" dirty="0"/>
          </a:p>
        </p:txBody>
      </p:sp>
    </p:spTree>
    <p:extLst>
      <p:ext uri="{BB962C8B-B14F-4D97-AF65-F5344CB8AC3E}">
        <p14:creationId xmlns:p14="http://schemas.microsoft.com/office/powerpoint/2010/main" val="3990637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0829"/>
          </a:xfrm>
        </p:spPr>
        <p:txBody>
          <a:bodyPr/>
          <a:lstStyle/>
          <a:p>
            <a:r>
              <a:rPr lang="lv-LV" dirty="0" err="1" smtClean="0"/>
              <a:t>Extract</a:t>
            </a:r>
            <a:r>
              <a:rPr lang="lv-LV" dirty="0" smtClean="0"/>
              <a:t> </a:t>
            </a:r>
            <a:r>
              <a:rPr lang="lv-LV" dirty="0" err="1" smtClean="0"/>
              <a:t>from</a:t>
            </a:r>
            <a:r>
              <a:rPr lang="lv-LV" dirty="0" smtClean="0"/>
              <a:t> </a:t>
            </a:r>
            <a:r>
              <a:rPr lang="lv-LV" dirty="0" err="1" smtClean="0"/>
              <a:t>the</a:t>
            </a:r>
            <a:r>
              <a:rPr lang="lv-LV" dirty="0" smtClean="0"/>
              <a:t> </a:t>
            </a:r>
            <a:r>
              <a:rPr lang="lv-LV" dirty="0" err="1" smtClean="0"/>
              <a:t>Experts</a:t>
            </a:r>
            <a:r>
              <a:rPr lang="lv-LV" dirty="0" smtClean="0"/>
              <a:t> </a:t>
            </a:r>
            <a:r>
              <a:rPr lang="lv-LV" dirty="0" err="1" smtClean="0"/>
              <a:t>report</a:t>
            </a:r>
            <a:endParaRPr lang="en-GB" dirty="0"/>
          </a:p>
        </p:txBody>
      </p:sp>
      <p:pic>
        <p:nvPicPr>
          <p:cNvPr id="4" name="Content Placeholder 3"/>
          <p:cNvPicPr>
            <a:picLocks noGrp="1" noChangeAspect="1"/>
          </p:cNvPicPr>
          <p:nvPr>
            <p:ph idx="1"/>
          </p:nvPr>
        </p:nvPicPr>
        <p:blipFill>
          <a:blip r:embed="rId2"/>
          <a:stretch>
            <a:fillRect/>
          </a:stretch>
        </p:blipFill>
        <p:spPr>
          <a:xfrm>
            <a:off x="3196046" y="1188164"/>
            <a:ext cx="5553065" cy="5386807"/>
          </a:xfrm>
          <a:prstGeom prst="rect">
            <a:avLst/>
          </a:prstGeom>
        </p:spPr>
      </p:pic>
      <p:sp>
        <p:nvSpPr>
          <p:cNvPr id="5" name="Oval 4"/>
          <p:cNvSpPr/>
          <p:nvPr/>
        </p:nvSpPr>
        <p:spPr>
          <a:xfrm>
            <a:off x="2394857" y="3901441"/>
            <a:ext cx="6453052" cy="9492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4489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836281"/>
            <a:ext cx="10515600" cy="2852737"/>
          </a:xfrm>
        </p:spPr>
        <p:txBody>
          <a:bodyPr/>
          <a:lstStyle/>
          <a:p>
            <a:pPr algn="ctr"/>
            <a:r>
              <a:rPr lang="lv-LV" dirty="0" err="1" smtClean="0"/>
              <a:t>Practical</a:t>
            </a:r>
            <a:r>
              <a:rPr lang="lv-LV" dirty="0" smtClean="0"/>
              <a:t> </a:t>
            </a:r>
            <a:r>
              <a:rPr lang="lv-LV" dirty="0" err="1" smtClean="0"/>
              <a:t>exercise</a:t>
            </a:r>
            <a:r>
              <a:rPr lang="lv-LV" dirty="0" smtClean="0"/>
              <a:t> </a:t>
            </a:r>
            <a:r>
              <a:rPr lang="lv-LV" dirty="0" err="1" smtClean="0"/>
              <a:t>on</a:t>
            </a:r>
            <a:r>
              <a:rPr lang="lv-LV" dirty="0" smtClean="0"/>
              <a:t> </a:t>
            </a:r>
            <a:r>
              <a:rPr lang="lv-LV" dirty="0" err="1" smtClean="0"/>
              <a:t>how</a:t>
            </a:r>
            <a:r>
              <a:rPr lang="lv-LV" dirty="0" smtClean="0"/>
              <a:t> to </a:t>
            </a:r>
            <a:r>
              <a:rPr lang="lv-LV" dirty="0" err="1" smtClean="0"/>
              <a:t>work</a:t>
            </a:r>
            <a:r>
              <a:rPr lang="lv-LV" dirty="0" smtClean="0"/>
              <a:t> </a:t>
            </a:r>
            <a:r>
              <a:rPr lang="lv-LV" dirty="0" err="1" smtClean="0"/>
              <a:t>with</a:t>
            </a:r>
            <a:r>
              <a:rPr lang="lv-LV" dirty="0" smtClean="0"/>
              <a:t> </a:t>
            </a:r>
            <a:r>
              <a:rPr lang="lv-LV" dirty="0" err="1" smtClean="0"/>
              <a:t>self-evaluation</a:t>
            </a:r>
            <a:r>
              <a:rPr lang="lv-LV" dirty="0" smtClean="0"/>
              <a:t> </a:t>
            </a:r>
            <a:r>
              <a:rPr lang="lv-LV" dirty="0" err="1" smtClean="0"/>
              <a:t>report</a:t>
            </a:r>
            <a:endParaRPr lang="en-GB" dirty="0"/>
          </a:p>
        </p:txBody>
      </p:sp>
      <p:sp>
        <p:nvSpPr>
          <p:cNvPr id="3" name="Text Placeholder 2"/>
          <p:cNvSpPr>
            <a:spLocks noGrp="1"/>
          </p:cNvSpPr>
          <p:nvPr>
            <p:ph type="body" idx="1"/>
          </p:nvPr>
        </p:nvSpPr>
        <p:spPr/>
        <p:txBody>
          <a:bodyPr>
            <a:normAutofit/>
          </a:bodyPr>
          <a:lstStyle/>
          <a:p>
            <a:pPr algn="ctr"/>
            <a:r>
              <a:rPr lang="lv-LV" sz="3200" b="1" dirty="0" err="1" smtClean="0">
                <a:solidFill>
                  <a:schemeClr val="tx1"/>
                </a:solidFill>
              </a:rPr>
              <a:t>Session</a:t>
            </a:r>
            <a:r>
              <a:rPr lang="lv-LV" sz="3200" b="1" dirty="0" smtClean="0">
                <a:solidFill>
                  <a:schemeClr val="tx1"/>
                </a:solidFill>
              </a:rPr>
              <a:t> 2</a:t>
            </a:r>
            <a:endParaRPr lang="en-GB" sz="3200" b="1" dirty="0">
              <a:solidFill>
                <a:schemeClr val="tx1"/>
              </a:solidFill>
            </a:endParaRPr>
          </a:p>
        </p:txBody>
      </p:sp>
    </p:spTree>
    <p:extLst>
      <p:ext uri="{BB962C8B-B14F-4D97-AF65-F5344CB8AC3E}">
        <p14:creationId xmlns:p14="http://schemas.microsoft.com/office/powerpoint/2010/main" val="2001256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6280"/>
          </a:xfrm>
        </p:spPr>
        <p:txBody>
          <a:bodyPr>
            <a:normAutofit fontScale="90000"/>
          </a:bodyPr>
          <a:lstStyle/>
          <a:p>
            <a:endParaRPr lang="en-GB" dirty="0"/>
          </a:p>
        </p:txBody>
      </p:sp>
      <p:sp>
        <p:nvSpPr>
          <p:cNvPr id="3" name="Content Placeholder 2"/>
          <p:cNvSpPr>
            <a:spLocks noGrp="1"/>
          </p:cNvSpPr>
          <p:nvPr>
            <p:ph idx="1"/>
          </p:nvPr>
        </p:nvSpPr>
        <p:spPr>
          <a:xfrm>
            <a:off x="838200" y="741406"/>
            <a:ext cx="10515600" cy="5435557"/>
          </a:xfrm>
          <a:solidFill>
            <a:schemeClr val="accent1">
              <a:lumMod val="20000"/>
              <a:lumOff val="80000"/>
            </a:schemeClr>
          </a:solidFill>
          <a:ln>
            <a:solidFill>
              <a:srgbClr val="00B0F0"/>
            </a:solidFill>
          </a:ln>
        </p:spPr>
        <p:txBody>
          <a:bodyPr>
            <a:normAutofit fontScale="92500" lnSpcReduction="10000"/>
          </a:bodyPr>
          <a:lstStyle/>
          <a:p>
            <a:r>
              <a:rPr lang="en-GB" i="1" dirty="0" smtClean="0"/>
              <a:t>Work in groups </a:t>
            </a:r>
          </a:p>
          <a:p>
            <a:endParaRPr lang="en-GB" i="1" dirty="0" smtClean="0"/>
          </a:p>
          <a:p>
            <a:r>
              <a:rPr lang="en-GB" dirty="0" smtClean="0"/>
              <a:t>Review of the self-evaluation report </a:t>
            </a:r>
          </a:p>
          <a:p>
            <a:pPr marL="0" indent="0">
              <a:buNone/>
            </a:pPr>
            <a:endParaRPr lang="en-GB" dirty="0" smtClean="0"/>
          </a:p>
          <a:p>
            <a:pPr lvl="1"/>
            <a:r>
              <a:rPr lang="en-GB" dirty="0" smtClean="0"/>
              <a:t>Each group carefully studies certain evaluation areas</a:t>
            </a:r>
          </a:p>
          <a:p>
            <a:pPr lvl="1"/>
            <a:r>
              <a:rPr lang="en-GB" dirty="0" smtClean="0"/>
              <a:t>Each group analyses whether the information provided by HEI is:</a:t>
            </a:r>
          </a:p>
          <a:p>
            <a:pPr lvl="2"/>
            <a:r>
              <a:rPr lang="en-GB" dirty="0" smtClean="0"/>
              <a:t>enough for the assessment of the criteria</a:t>
            </a:r>
          </a:p>
          <a:p>
            <a:pPr lvl="2"/>
            <a:r>
              <a:rPr lang="en-GB" dirty="0" smtClean="0"/>
              <a:t>is clear and comprehensive</a:t>
            </a:r>
          </a:p>
          <a:p>
            <a:pPr lvl="2"/>
            <a:r>
              <a:rPr lang="en-GB" dirty="0" smtClean="0"/>
              <a:t>what kind of information is missing</a:t>
            </a:r>
          </a:p>
          <a:p>
            <a:pPr lvl="2"/>
            <a:r>
              <a:rPr lang="en-GB" dirty="0" smtClean="0"/>
              <a:t>what kind of information should be requested before the site-visit </a:t>
            </a:r>
          </a:p>
          <a:p>
            <a:pPr lvl="1"/>
            <a:endParaRPr lang="en-GB" dirty="0" smtClean="0"/>
          </a:p>
          <a:p>
            <a:pPr lvl="1"/>
            <a:r>
              <a:rPr lang="en-GB" dirty="0" smtClean="0"/>
              <a:t>Each group prepares the list of additional information to be asked (justifying why such information is required)</a:t>
            </a:r>
          </a:p>
          <a:p>
            <a:pPr marL="457200" lvl="1" indent="0">
              <a:buNone/>
            </a:pPr>
            <a:endParaRPr lang="lv-LV" dirty="0" smtClean="0"/>
          </a:p>
          <a:p>
            <a:r>
              <a:rPr lang="en-GB" i="1" dirty="0" smtClean="0"/>
              <a:t>Discussions</a:t>
            </a:r>
            <a:endParaRPr lang="en-GB" i="1" dirty="0"/>
          </a:p>
        </p:txBody>
      </p:sp>
    </p:spTree>
    <p:extLst>
      <p:ext uri="{BB962C8B-B14F-4D97-AF65-F5344CB8AC3E}">
        <p14:creationId xmlns:p14="http://schemas.microsoft.com/office/powerpoint/2010/main" val="2829236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Exercise</a:t>
            </a:r>
            <a:r>
              <a:rPr lang="lv-LV" dirty="0" smtClean="0"/>
              <a:t> 1</a:t>
            </a:r>
            <a:endParaRPr lang="en-GB" dirty="0"/>
          </a:p>
        </p:txBody>
      </p:sp>
      <p:sp>
        <p:nvSpPr>
          <p:cNvPr id="3" name="Content Placeholder 2"/>
          <p:cNvSpPr>
            <a:spLocks noGrp="1"/>
          </p:cNvSpPr>
          <p:nvPr>
            <p:ph idx="1"/>
          </p:nvPr>
        </p:nvSpPr>
        <p:spPr/>
        <p:txBody>
          <a:bodyPr/>
          <a:lstStyle/>
          <a:p>
            <a:r>
              <a:rPr lang="lv-LV" dirty="0" err="1" smtClean="0"/>
              <a:t>Read</a:t>
            </a:r>
            <a:r>
              <a:rPr lang="lv-LV" dirty="0" smtClean="0"/>
              <a:t> </a:t>
            </a:r>
            <a:r>
              <a:rPr lang="lv-LV" dirty="0" err="1" smtClean="0"/>
              <a:t>the</a:t>
            </a:r>
            <a:r>
              <a:rPr lang="lv-LV" dirty="0" smtClean="0"/>
              <a:t> </a:t>
            </a:r>
            <a:r>
              <a:rPr lang="lv-LV" dirty="0" err="1" smtClean="0"/>
              <a:t>Introduction</a:t>
            </a:r>
            <a:r>
              <a:rPr lang="lv-LV" dirty="0" smtClean="0"/>
              <a:t> </a:t>
            </a:r>
            <a:r>
              <a:rPr lang="lv-LV" dirty="0" err="1" smtClean="0"/>
              <a:t>and</a:t>
            </a:r>
            <a:r>
              <a:rPr lang="lv-LV" dirty="0" smtClean="0"/>
              <a:t> </a:t>
            </a:r>
            <a:r>
              <a:rPr lang="lv-LV" dirty="0" err="1" smtClean="0"/>
              <a:t>provide</a:t>
            </a:r>
            <a:r>
              <a:rPr lang="lv-LV" dirty="0" smtClean="0"/>
              <a:t> </a:t>
            </a:r>
            <a:r>
              <a:rPr lang="lv-LV" dirty="0" err="1" smtClean="0"/>
              <a:t>feedback</a:t>
            </a:r>
            <a:endParaRPr lang="lv-LV" dirty="0" smtClean="0"/>
          </a:p>
          <a:p>
            <a:pPr marL="0" indent="0">
              <a:buNone/>
            </a:pPr>
            <a:endParaRPr lang="lv-LV" dirty="0" smtClean="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140371619"/>
              </p:ext>
            </p:extLst>
          </p:nvPr>
        </p:nvGraphicFramePr>
        <p:xfrm>
          <a:off x="1747186" y="2593436"/>
          <a:ext cx="8835869" cy="3718464"/>
        </p:xfrm>
        <a:graphic>
          <a:graphicData uri="http://schemas.openxmlformats.org/drawingml/2006/table">
            <a:tbl>
              <a:tblPr firstRow="1" bandRow="1">
                <a:tableStyleId>{5C22544A-7EE6-4342-B048-85BDC9FD1C3A}</a:tableStyleId>
              </a:tblPr>
              <a:tblGrid>
                <a:gridCol w="8835869">
                  <a:extLst>
                    <a:ext uri="{9D8B030D-6E8A-4147-A177-3AD203B41FA5}">
                      <a16:colId xmlns:a16="http://schemas.microsoft.com/office/drawing/2014/main" val="20000"/>
                    </a:ext>
                  </a:extLst>
                </a:gridCol>
              </a:tblGrid>
              <a:tr h="3718464">
                <a:tc>
                  <a:txBody>
                    <a:bodyPr/>
                    <a:lstStyle/>
                    <a:p>
                      <a:r>
                        <a:rPr lang="en-GB" sz="2800" b="0" dirty="0" smtClean="0">
                          <a:solidFill>
                            <a:schemeClr val="tx1"/>
                          </a:solidFill>
                        </a:rPr>
                        <a:t>INTRODUCTION</a:t>
                      </a:r>
                    </a:p>
                    <a:p>
                      <a:pPr marL="457200" indent="-457200">
                        <a:buFont typeface="Arial" panose="020B0604020202020204" pitchFamily="34" charset="0"/>
                        <a:buChar char="•"/>
                      </a:pPr>
                      <a:r>
                        <a:rPr lang="en-GB" sz="2800" b="0" dirty="0" smtClean="0">
                          <a:solidFill>
                            <a:schemeClr val="tx1"/>
                          </a:solidFill>
                        </a:rPr>
                        <a:t>Structure of University and Faculty</a:t>
                      </a:r>
                      <a:endParaRPr lang="lv-LV" sz="2800" b="0" dirty="0" smtClean="0">
                        <a:solidFill>
                          <a:schemeClr val="tx1"/>
                        </a:solidFill>
                      </a:endParaRPr>
                    </a:p>
                    <a:p>
                      <a:pPr marL="457200" indent="-457200">
                        <a:buFont typeface="Arial" panose="020B0604020202020204" pitchFamily="34" charset="0"/>
                        <a:buChar char="•"/>
                      </a:pPr>
                      <a:r>
                        <a:rPr lang="en-GB" sz="2800" b="0" dirty="0" smtClean="0">
                          <a:solidFill>
                            <a:schemeClr val="tx1"/>
                          </a:solidFill>
                        </a:rPr>
                        <a:t>Workload and work </a:t>
                      </a:r>
                      <a:r>
                        <a:rPr lang="lv-LV" sz="2800" b="0" dirty="0" smtClean="0">
                          <a:solidFill>
                            <a:schemeClr val="tx1"/>
                          </a:solidFill>
                        </a:rPr>
                        <a:t>s</a:t>
                      </a:r>
                      <a:r>
                        <a:rPr lang="en-GB" sz="2800" b="0" dirty="0" err="1" smtClean="0">
                          <a:solidFill>
                            <a:schemeClr val="tx1"/>
                          </a:solidFill>
                        </a:rPr>
                        <a:t>chedule</a:t>
                      </a:r>
                      <a:r>
                        <a:rPr lang="en-GB" sz="2800" b="0" dirty="0" smtClean="0">
                          <a:solidFill>
                            <a:schemeClr val="tx1"/>
                          </a:solidFill>
                        </a:rPr>
                        <a:t> o</a:t>
                      </a:r>
                      <a:r>
                        <a:rPr lang="lv-LV" sz="2800" b="0" dirty="0" smtClean="0">
                          <a:solidFill>
                            <a:schemeClr val="tx1"/>
                          </a:solidFill>
                        </a:rPr>
                        <a:t>f</a:t>
                      </a:r>
                      <a:r>
                        <a:rPr lang="en-GB" sz="2800" b="0" dirty="0" smtClean="0">
                          <a:solidFill>
                            <a:schemeClr val="tx1"/>
                          </a:solidFill>
                        </a:rPr>
                        <a:t> self-evaluation group </a:t>
                      </a:r>
                    </a:p>
                    <a:p>
                      <a:pPr marL="457200" indent="-457200">
                        <a:buFont typeface="Arial" panose="020B0604020202020204" pitchFamily="34" charset="0"/>
                        <a:buChar char="•"/>
                      </a:pPr>
                      <a:r>
                        <a:rPr lang="en-GB" sz="2800" b="0" dirty="0" smtClean="0">
                          <a:solidFill>
                            <a:schemeClr val="tx1"/>
                          </a:solidFill>
                        </a:rPr>
                        <a:t>Position of the Programme among other </a:t>
                      </a:r>
                      <a:r>
                        <a:rPr lang="en-GB" sz="2800" b="0" dirty="0" err="1" smtClean="0">
                          <a:solidFill>
                            <a:schemeClr val="tx1"/>
                          </a:solidFill>
                        </a:rPr>
                        <a:t>univer</a:t>
                      </a:r>
                      <a:r>
                        <a:rPr lang="lv-LV" sz="2800" b="0" dirty="0" smtClean="0">
                          <a:solidFill>
                            <a:schemeClr val="tx1"/>
                          </a:solidFill>
                        </a:rPr>
                        <a:t>s</a:t>
                      </a:r>
                      <a:r>
                        <a:rPr lang="en-GB" sz="2800" b="0" dirty="0" err="1" smtClean="0">
                          <a:solidFill>
                            <a:schemeClr val="tx1"/>
                          </a:solidFill>
                        </a:rPr>
                        <a:t>ity</a:t>
                      </a:r>
                      <a:r>
                        <a:rPr lang="en-GB" sz="2800" b="0" dirty="0" smtClean="0">
                          <a:solidFill>
                            <a:schemeClr val="tx1"/>
                          </a:solidFill>
                        </a:rPr>
                        <a:t> studies and other universities programmes </a:t>
                      </a:r>
                    </a:p>
                    <a:p>
                      <a:pPr marL="457200" indent="-457200">
                        <a:buFont typeface="Arial" panose="020B0604020202020204" pitchFamily="34" charset="0"/>
                        <a:buChar char="•"/>
                      </a:pPr>
                      <a:r>
                        <a:rPr lang="en-GB" sz="2800" b="0" dirty="0" smtClean="0">
                          <a:solidFill>
                            <a:schemeClr val="tx1"/>
                          </a:solidFill>
                        </a:rPr>
                        <a:t>Previous assessment of the Programme </a:t>
                      </a:r>
                      <a:r>
                        <a:rPr lang="lv-LV" sz="2800" b="0" i="1" dirty="0" smtClean="0">
                          <a:solidFill>
                            <a:schemeClr val="tx1"/>
                          </a:solidFill>
                        </a:rPr>
                        <a:t>(</a:t>
                      </a:r>
                      <a:r>
                        <a:rPr lang="lv-LV" sz="2800" b="0" i="1" dirty="0" err="1" smtClean="0">
                          <a:solidFill>
                            <a:schemeClr val="tx1"/>
                          </a:solidFill>
                        </a:rPr>
                        <a:t>if</a:t>
                      </a:r>
                      <a:r>
                        <a:rPr lang="lv-LV" sz="2800" b="0" i="1" dirty="0" smtClean="0">
                          <a:solidFill>
                            <a:schemeClr val="tx1"/>
                          </a:solidFill>
                        </a:rPr>
                        <a:t> </a:t>
                      </a:r>
                      <a:r>
                        <a:rPr lang="lv-LV" sz="2800" b="0" i="1" dirty="0" err="1" smtClean="0">
                          <a:solidFill>
                            <a:schemeClr val="tx1"/>
                          </a:solidFill>
                        </a:rPr>
                        <a:t>applicable</a:t>
                      </a:r>
                      <a:r>
                        <a:rPr lang="lv-LV" sz="2800" b="0" i="1" dirty="0" smtClean="0">
                          <a:solidFill>
                            <a:schemeClr val="tx1"/>
                          </a:solidFill>
                        </a:rPr>
                        <a:t>)</a:t>
                      </a:r>
                    </a:p>
                    <a:p>
                      <a:endParaRPr lang="en-GB" dirty="0"/>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92327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Exercise</a:t>
            </a:r>
            <a:r>
              <a:rPr lang="lv-LV" dirty="0" smtClean="0"/>
              <a:t> 2</a:t>
            </a:r>
            <a:endParaRPr lang="en-GB" dirty="0"/>
          </a:p>
        </p:txBody>
      </p:sp>
      <p:sp>
        <p:nvSpPr>
          <p:cNvPr id="3" name="Content Placeholder 2"/>
          <p:cNvSpPr>
            <a:spLocks noGrp="1"/>
          </p:cNvSpPr>
          <p:nvPr>
            <p:ph idx="1"/>
          </p:nvPr>
        </p:nvSpPr>
        <p:spPr/>
        <p:txBody>
          <a:bodyPr/>
          <a:lstStyle/>
          <a:p>
            <a:r>
              <a:rPr lang="lv-LV" dirty="0" err="1" smtClean="0"/>
              <a:t>Read</a:t>
            </a:r>
            <a:r>
              <a:rPr lang="lv-LV" dirty="0" smtClean="0"/>
              <a:t> </a:t>
            </a:r>
            <a:r>
              <a:rPr lang="lv-LV" dirty="0" err="1" smtClean="0"/>
              <a:t>the</a:t>
            </a:r>
            <a:r>
              <a:rPr lang="lv-LV" dirty="0" smtClean="0"/>
              <a:t> </a:t>
            </a:r>
            <a:r>
              <a:rPr lang="lv-LV" dirty="0" err="1" smtClean="0"/>
              <a:t>assigned</a:t>
            </a:r>
            <a:r>
              <a:rPr lang="lv-LV" dirty="0" smtClean="0"/>
              <a:t> </a:t>
            </a:r>
            <a:r>
              <a:rPr lang="lv-LV" dirty="0" err="1" smtClean="0"/>
              <a:t>parts</a:t>
            </a:r>
            <a:r>
              <a:rPr lang="lv-LV" dirty="0" smtClean="0"/>
              <a:t> </a:t>
            </a:r>
            <a:r>
              <a:rPr lang="lv-LV" dirty="0" err="1" smtClean="0"/>
              <a:t>of</a:t>
            </a:r>
            <a:r>
              <a:rPr lang="lv-LV" dirty="0" smtClean="0"/>
              <a:t> </a:t>
            </a:r>
            <a:r>
              <a:rPr lang="lv-LV" dirty="0" err="1" smtClean="0"/>
              <a:t>the</a:t>
            </a:r>
            <a:r>
              <a:rPr lang="lv-LV" dirty="0" smtClean="0"/>
              <a:t> </a:t>
            </a:r>
            <a:r>
              <a:rPr lang="lv-LV" dirty="0" err="1" smtClean="0"/>
              <a:t>report</a:t>
            </a:r>
            <a:r>
              <a:rPr lang="lv-LV" dirty="0" smtClean="0"/>
              <a:t> (2 </a:t>
            </a:r>
            <a:r>
              <a:rPr lang="lv-LV" dirty="0" err="1" smtClean="0"/>
              <a:t>evaluation</a:t>
            </a:r>
            <a:r>
              <a:rPr lang="lv-LV" dirty="0" smtClean="0"/>
              <a:t> </a:t>
            </a:r>
            <a:r>
              <a:rPr lang="lv-LV" dirty="0" err="1" smtClean="0"/>
              <a:t>areas</a:t>
            </a:r>
            <a:r>
              <a:rPr lang="lv-LV" dirty="0" smtClean="0"/>
              <a:t> </a:t>
            </a:r>
            <a:r>
              <a:rPr lang="lv-LV" dirty="0" err="1" smtClean="0"/>
              <a:t>for</a:t>
            </a:r>
            <a:r>
              <a:rPr lang="lv-LV" dirty="0" smtClean="0"/>
              <a:t> </a:t>
            </a:r>
            <a:r>
              <a:rPr lang="lv-LV" dirty="0" err="1" smtClean="0"/>
              <a:t>each</a:t>
            </a:r>
            <a:r>
              <a:rPr lang="lv-LV" dirty="0" smtClean="0"/>
              <a:t> </a:t>
            </a:r>
            <a:r>
              <a:rPr lang="lv-LV" dirty="0" err="1" smtClean="0"/>
              <a:t>group</a:t>
            </a:r>
            <a:r>
              <a:rPr lang="lv-LV" dirty="0" smtClean="0"/>
              <a:t>)</a:t>
            </a:r>
          </a:p>
          <a:p>
            <a:r>
              <a:rPr lang="lv-LV" dirty="0" err="1" smtClean="0"/>
              <a:t>Each</a:t>
            </a:r>
            <a:r>
              <a:rPr lang="lv-LV" dirty="0" smtClean="0"/>
              <a:t> </a:t>
            </a:r>
            <a:r>
              <a:rPr lang="lv-LV" dirty="0" err="1" smtClean="0"/>
              <a:t>group</a:t>
            </a:r>
            <a:r>
              <a:rPr lang="lv-LV" dirty="0" smtClean="0"/>
              <a:t> </a:t>
            </a:r>
            <a:r>
              <a:rPr lang="en-GB" dirty="0" smtClean="0"/>
              <a:t>analyses </a:t>
            </a:r>
            <a:r>
              <a:rPr lang="en-GB" dirty="0"/>
              <a:t>whether the information provided by HEI is:</a:t>
            </a:r>
          </a:p>
          <a:p>
            <a:pPr lvl="2"/>
            <a:r>
              <a:rPr lang="en-GB" dirty="0"/>
              <a:t>enough for the assessment of the criteria</a:t>
            </a:r>
          </a:p>
          <a:p>
            <a:pPr lvl="2"/>
            <a:r>
              <a:rPr lang="en-GB" dirty="0"/>
              <a:t>is clear and comprehensive</a:t>
            </a:r>
          </a:p>
          <a:p>
            <a:pPr marL="0" indent="0">
              <a:buNone/>
            </a:pPr>
            <a:r>
              <a:rPr lang="lv-LV" dirty="0" smtClean="0"/>
              <a:t>	</a:t>
            </a:r>
            <a:r>
              <a:rPr lang="lv-LV" dirty="0" err="1" smtClean="0"/>
              <a:t>and</a:t>
            </a:r>
            <a:r>
              <a:rPr lang="lv-LV" dirty="0" smtClean="0"/>
              <a:t> </a:t>
            </a:r>
            <a:r>
              <a:rPr lang="lv-LV" dirty="0" err="1" smtClean="0"/>
              <a:t>provides</a:t>
            </a:r>
            <a:r>
              <a:rPr lang="lv-LV" dirty="0" smtClean="0"/>
              <a:t> </a:t>
            </a:r>
            <a:r>
              <a:rPr lang="lv-LV" dirty="0" err="1" smtClean="0"/>
              <a:t>feedback</a:t>
            </a:r>
            <a:r>
              <a:rPr lang="lv-LV" dirty="0" smtClean="0"/>
              <a:t>/ </a:t>
            </a:r>
            <a:r>
              <a:rPr lang="lv-LV" dirty="0" err="1" smtClean="0"/>
              <a:t>general</a:t>
            </a:r>
            <a:r>
              <a:rPr lang="lv-LV" dirty="0" smtClean="0"/>
              <a:t> </a:t>
            </a:r>
            <a:r>
              <a:rPr lang="lv-LV" dirty="0" err="1" smtClean="0"/>
              <a:t>remarks</a:t>
            </a:r>
            <a:endParaRPr lang="lv-LV" dirty="0" smtClean="0"/>
          </a:p>
          <a:p>
            <a:pPr marL="0" indent="0">
              <a:buNone/>
            </a:pPr>
            <a:endParaRPr lang="lv-LV" dirty="0" smtClean="0"/>
          </a:p>
          <a:p>
            <a:r>
              <a:rPr lang="lv-LV" dirty="0" err="1" smtClean="0"/>
              <a:t>Check</a:t>
            </a:r>
            <a:r>
              <a:rPr lang="lv-LV" dirty="0" smtClean="0"/>
              <a:t> </a:t>
            </a:r>
            <a:r>
              <a:rPr lang="lv-LV" dirty="0" err="1"/>
              <a:t>the</a:t>
            </a:r>
            <a:r>
              <a:rPr lang="lv-LV" dirty="0"/>
              <a:t> </a:t>
            </a:r>
            <a:r>
              <a:rPr lang="lv-LV" dirty="0" err="1"/>
              <a:t>criteria</a:t>
            </a:r>
            <a:r>
              <a:rPr lang="lv-LV" dirty="0"/>
              <a:t> </a:t>
            </a:r>
            <a:r>
              <a:rPr lang="lv-LV" dirty="0" err="1"/>
              <a:t>and</a:t>
            </a:r>
            <a:r>
              <a:rPr lang="lv-LV" dirty="0"/>
              <a:t> </a:t>
            </a:r>
            <a:r>
              <a:rPr lang="lv-LV" dirty="0" err="1"/>
              <a:t>indicators</a:t>
            </a:r>
            <a:r>
              <a:rPr lang="lv-LV" dirty="0"/>
              <a:t> </a:t>
            </a:r>
            <a:r>
              <a:rPr lang="lv-LV" dirty="0" err="1"/>
              <a:t>list</a:t>
            </a:r>
            <a:r>
              <a:rPr lang="lv-LV" dirty="0"/>
              <a:t> </a:t>
            </a:r>
            <a:r>
              <a:rPr lang="lv-LV" dirty="0" err="1" smtClean="0"/>
              <a:t>and</a:t>
            </a:r>
            <a:r>
              <a:rPr lang="lv-LV" dirty="0" smtClean="0"/>
              <a:t> </a:t>
            </a:r>
            <a:r>
              <a:rPr lang="lv-LV" dirty="0" err="1" smtClean="0"/>
              <a:t>tick</a:t>
            </a:r>
            <a:r>
              <a:rPr lang="lv-LV" dirty="0" smtClean="0"/>
              <a:t> (v) </a:t>
            </a:r>
            <a:r>
              <a:rPr lang="lv-LV" dirty="0" err="1" smtClean="0"/>
              <a:t>what</a:t>
            </a:r>
            <a:r>
              <a:rPr lang="lv-LV" dirty="0" smtClean="0"/>
              <a:t> </a:t>
            </a:r>
            <a:r>
              <a:rPr lang="lv-LV" dirty="0" err="1" smtClean="0"/>
              <a:t>is</a:t>
            </a:r>
            <a:r>
              <a:rPr lang="lv-LV" dirty="0" smtClean="0"/>
              <a:t> </a:t>
            </a:r>
            <a:r>
              <a:rPr lang="lv-LV" dirty="0" err="1" smtClean="0"/>
              <a:t>missing</a:t>
            </a:r>
            <a:r>
              <a:rPr lang="lv-LV" dirty="0" smtClean="0"/>
              <a:t> </a:t>
            </a:r>
            <a:r>
              <a:rPr lang="lv-LV" dirty="0" err="1"/>
              <a:t>in</a:t>
            </a:r>
            <a:r>
              <a:rPr lang="lv-LV" dirty="0"/>
              <a:t> </a:t>
            </a:r>
            <a:r>
              <a:rPr lang="lv-LV" dirty="0" err="1"/>
              <a:t>the</a:t>
            </a:r>
            <a:r>
              <a:rPr lang="lv-LV" dirty="0"/>
              <a:t> </a:t>
            </a:r>
            <a:r>
              <a:rPr lang="lv-LV" dirty="0" err="1"/>
              <a:t>list</a:t>
            </a:r>
            <a:r>
              <a:rPr lang="lv-LV" dirty="0"/>
              <a:t> </a:t>
            </a:r>
            <a:endParaRPr lang="en-GB" dirty="0"/>
          </a:p>
          <a:p>
            <a:endParaRPr lang="lv-LV" dirty="0"/>
          </a:p>
        </p:txBody>
      </p:sp>
    </p:spTree>
    <p:extLst>
      <p:ext uri="{BB962C8B-B14F-4D97-AF65-F5344CB8AC3E}">
        <p14:creationId xmlns:p14="http://schemas.microsoft.com/office/powerpoint/2010/main" val="3580115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Exercise</a:t>
            </a:r>
            <a:r>
              <a:rPr lang="lv-LV" dirty="0" smtClean="0"/>
              <a:t> 3</a:t>
            </a:r>
            <a:endParaRPr lang="en-GB" dirty="0"/>
          </a:p>
        </p:txBody>
      </p:sp>
      <p:sp>
        <p:nvSpPr>
          <p:cNvPr id="3" name="Content Placeholder 2"/>
          <p:cNvSpPr>
            <a:spLocks noGrp="1"/>
          </p:cNvSpPr>
          <p:nvPr>
            <p:ph idx="1"/>
          </p:nvPr>
        </p:nvSpPr>
        <p:spPr/>
        <p:txBody>
          <a:bodyPr/>
          <a:lstStyle/>
          <a:p>
            <a:r>
              <a:rPr lang="lv-LV" dirty="0" err="1" smtClean="0"/>
              <a:t>Make</a:t>
            </a:r>
            <a:r>
              <a:rPr lang="lv-LV" dirty="0" smtClean="0"/>
              <a:t> a </a:t>
            </a:r>
            <a:r>
              <a:rPr lang="lv-LV" dirty="0" err="1" smtClean="0"/>
              <a:t>list</a:t>
            </a:r>
            <a:r>
              <a:rPr lang="lv-LV" dirty="0" smtClean="0"/>
              <a:t> </a:t>
            </a:r>
            <a:endParaRPr lang="lv-LV" dirty="0"/>
          </a:p>
          <a:p>
            <a:pPr lvl="2"/>
            <a:r>
              <a:rPr lang="en-GB" sz="2200" dirty="0"/>
              <a:t>what kind of information is missing</a:t>
            </a:r>
          </a:p>
          <a:p>
            <a:pPr lvl="2"/>
            <a:r>
              <a:rPr lang="en-GB" sz="2200" dirty="0"/>
              <a:t>what kind of information should be requested before the site-visit </a:t>
            </a:r>
            <a:endParaRPr lang="lv-LV" sz="2200" dirty="0" smtClean="0"/>
          </a:p>
          <a:p>
            <a:pPr lvl="2"/>
            <a:r>
              <a:rPr lang="lv-LV" sz="2200" dirty="0" err="1" smtClean="0"/>
              <a:t>What</a:t>
            </a:r>
            <a:r>
              <a:rPr lang="lv-LV" sz="2200" dirty="0" smtClean="0"/>
              <a:t> </a:t>
            </a:r>
            <a:r>
              <a:rPr lang="lv-LV" sz="2200" dirty="0" err="1" smtClean="0"/>
              <a:t>kind</a:t>
            </a:r>
            <a:r>
              <a:rPr lang="lv-LV" sz="2200" dirty="0" smtClean="0"/>
              <a:t> </a:t>
            </a:r>
            <a:r>
              <a:rPr lang="lv-LV" sz="2200" dirty="0" err="1" smtClean="0"/>
              <a:t>of</a:t>
            </a:r>
            <a:r>
              <a:rPr lang="lv-LV" sz="2200" dirty="0" smtClean="0"/>
              <a:t> </a:t>
            </a:r>
            <a:r>
              <a:rPr lang="lv-LV" sz="2200" dirty="0" err="1" smtClean="0"/>
              <a:t>information</a:t>
            </a:r>
            <a:r>
              <a:rPr lang="lv-LV" sz="2200" dirty="0" smtClean="0"/>
              <a:t> </a:t>
            </a:r>
            <a:r>
              <a:rPr lang="lv-LV" sz="2200" dirty="0" err="1" smtClean="0"/>
              <a:t>could</a:t>
            </a:r>
            <a:r>
              <a:rPr lang="lv-LV" sz="2200" dirty="0" smtClean="0"/>
              <a:t> </a:t>
            </a:r>
            <a:r>
              <a:rPr lang="lv-LV" sz="2200" dirty="0" err="1" smtClean="0"/>
              <a:t>be</a:t>
            </a:r>
            <a:r>
              <a:rPr lang="lv-LV" sz="2200" dirty="0" smtClean="0"/>
              <a:t> </a:t>
            </a:r>
            <a:r>
              <a:rPr lang="lv-LV" sz="2200" dirty="0" err="1" smtClean="0"/>
              <a:t>asked</a:t>
            </a:r>
            <a:r>
              <a:rPr lang="lv-LV" sz="2200" dirty="0" smtClean="0"/>
              <a:t> </a:t>
            </a:r>
            <a:r>
              <a:rPr lang="lv-LV" sz="2200" dirty="0" err="1" smtClean="0"/>
              <a:t>during</a:t>
            </a:r>
            <a:r>
              <a:rPr lang="lv-LV" sz="2200" dirty="0" smtClean="0"/>
              <a:t> </a:t>
            </a:r>
            <a:r>
              <a:rPr lang="lv-LV" sz="2200" dirty="0" err="1" smtClean="0"/>
              <a:t>the</a:t>
            </a:r>
            <a:r>
              <a:rPr lang="lv-LV" sz="2200" dirty="0" smtClean="0"/>
              <a:t> </a:t>
            </a:r>
            <a:r>
              <a:rPr lang="lv-LV" sz="2200" dirty="0" err="1" smtClean="0"/>
              <a:t>site-visit</a:t>
            </a:r>
            <a:endParaRPr lang="en-GB" sz="2200" dirty="0"/>
          </a:p>
          <a:p>
            <a:pPr lvl="1"/>
            <a:endParaRPr lang="en-GB" dirty="0"/>
          </a:p>
          <a:p>
            <a:pPr marL="457200" lvl="1" indent="0">
              <a:buNone/>
            </a:pPr>
            <a:r>
              <a:rPr lang="en-GB" dirty="0"/>
              <a:t>Each group prepares the list of additional information to be </a:t>
            </a:r>
            <a:r>
              <a:rPr lang="lv-LV" dirty="0" err="1" smtClean="0"/>
              <a:t>required</a:t>
            </a:r>
            <a:r>
              <a:rPr lang="lv-LV" dirty="0" smtClean="0"/>
              <a:t> </a:t>
            </a:r>
            <a:r>
              <a:rPr lang="en-GB" dirty="0" smtClean="0"/>
              <a:t>(justifying</a:t>
            </a:r>
            <a:r>
              <a:rPr lang="en-GB" dirty="0"/>
              <a:t> why such information is required)</a:t>
            </a:r>
          </a:p>
          <a:p>
            <a:pPr marL="0" indent="0">
              <a:buNone/>
            </a:pPr>
            <a:endParaRPr lang="en-GB" dirty="0"/>
          </a:p>
          <a:p>
            <a:endParaRPr lang="en-GB" dirty="0"/>
          </a:p>
        </p:txBody>
      </p:sp>
    </p:spTree>
    <p:extLst>
      <p:ext uri="{BB962C8B-B14F-4D97-AF65-F5344CB8AC3E}">
        <p14:creationId xmlns:p14="http://schemas.microsoft.com/office/powerpoint/2010/main" val="234268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4582"/>
          </a:xfrm>
        </p:spPr>
        <p:txBody>
          <a:bodyPr>
            <a:normAutofit fontScale="90000"/>
          </a:bodyPr>
          <a:lstStyle/>
          <a:p>
            <a:pPr algn="ctr"/>
            <a:r>
              <a:rPr lang="en-GB" dirty="0" smtClean="0"/>
              <a:t>Bologna Process and Quality Assurance</a:t>
            </a:r>
            <a:br>
              <a:rPr lang="en-GB" dirty="0" smtClean="0"/>
            </a:br>
            <a:endParaRPr lang="en-GB" dirty="0"/>
          </a:p>
        </p:txBody>
      </p:sp>
      <p:sp>
        <p:nvSpPr>
          <p:cNvPr id="3" name="Content Placeholder 2"/>
          <p:cNvSpPr>
            <a:spLocks noGrp="1"/>
          </p:cNvSpPr>
          <p:nvPr>
            <p:ph idx="1"/>
          </p:nvPr>
        </p:nvSpPr>
        <p:spPr>
          <a:xfrm>
            <a:off x="838200" y="1378039"/>
            <a:ext cx="10515600" cy="4798924"/>
          </a:xfrm>
        </p:spPr>
        <p:txBody>
          <a:bodyPr>
            <a:normAutofit/>
          </a:bodyPr>
          <a:lstStyle/>
          <a:p>
            <a:pPr algn="just"/>
            <a:r>
              <a:rPr lang="en-GB" dirty="0" smtClean="0"/>
              <a:t>One </a:t>
            </a:r>
            <a:r>
              <a:rPr lang="en-GB" dirty="0"/>
              <a:t>of the purposes of the Bologna Declaration (1999) was to </a:t>
            </a:r>
            <a:r>
              <a:rPr lang="en-GB" b="1" dirty="0"/>
              <a:t>encourage European cooperation in quality assurance of higher education </a:t>
            </a:r>
            <a:r>
              <a:rPr lang="en-GB" dirty="0"/>
              <a:t>with a view to developing comparable criteria and methodologies</a:t>
            </a:r>
            <a:r>
              <a:rPr lang="en-GB" dirty="0" smtClean="0"/>
              <a:t>.</a:t>
            </a:r>
            <a:endParaRPr lang="lv-LV" dirty="0" smtClean="0"/>
          </a:p>
          <a:p>
            <a:pPr algn="just"/>
            <a:r>
              <a:rPr lang="en-GB" dirty="0" smtClean="0"/>
              <a:t> </a:t>
            </a:r>
            <a:r>
              <a:rPr lang="en-GB" dirty="0"/>
              <a:t>The European Ministers of Education adopted in 2005 the  "Standards and Guidelines for Quality Assurance in the European Higher Education Area (ESG)" drafted by the European Association for Quality Assurance in Higher Education (ENQA) in co-operation and consultation with its member agencies and the other members of the “E4 Group” (ENQA, EUA, EURASHE and ESU). </a:t>
            </a:r>
            <a:endParaRPr lang="lv-LV" dirty="0" smtClean="0"/>
          </a:p>
          <a:p>
            <a:pPr algn="just"/>
            <a:r>
              <a:rPr lang="en-GB" dirty="0" smtClean="0"/>
              <a:t>A </a:t>
            </a:r>
            <a:r>
              <a:rPr lang="en-GB" dirty="0"/>
              <a:t>new version </a:t>
            </a:r>
            <a:r>
              <a:rPr lang="lv-LV" dirty="0" err="1" smtClean="0"/>
              <a:t>of</a:t>
            </a:r>
            <a:r>
              <a:rPr lang="lv-LV" dirty="0" smtClean="0"/>
              <a:t> ESG </a:t>
            </a:r>
            <a:r>
              <a:rPr lang="en-GB" dirty="0" smtClean="0"/>
              <a:t>was </a:t>
            </a:r>
            <a:r>
              <a:rPr lang="en-GB" dirty="0"/>
              <a:t>adopted in 2015 at Yerevan.</a:t>
            </a:r>
          </a:p>
        </p:txBody>
      </p:sp>
    </p:spTree>
    <p:extLst>
      <p:ext uri="{BB962C8B-B14F-4D97-AF65-F5344CB8AC3E}">
        <p14:creationId xmlns:p14="http://schemas.microsoft.com/office/powerpoint/2010/main" val="3349754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Quality</a:t>
            </a:r>
            <a:r>
              <a:rPr lang="lv-LV" dirty="0" smtClean="0"/>
              <a:t> </a:t>
            </a:r>
            <a:r>
              <a:rPr lang="lv-LV" dirty="0" err="1" smtClean="0"/>
              <a:t>Assurance</a:t>
            </a:r>
            <a:r>
              <a:rPr lang="lv-LV" dirty="0" smtClean="0"/>
              <a:t> </a:t>
            </a:r>
            <a:r>
              <a:rPr lang="lv-LV" dirty="0" err="1" smtClean="0"/>
              <a:t>is</a:t>
            </a:r>
            <a:r>
              <a:rPr lang="lv-LV" dirty="0" smtClean="0"/>
              <a:t> </a:t>
            </a:r>
            <a:r>
              <a:rPr lang="lv-LV" dirty="0" err="1" smtClean="0"/>
              <a:t>an</a:t>
            </a:r>
            <a:r>
              <a:rPr lang="lv-LV" dirty="0" smtClean="0"/>
              <a:t> </a:t>
            </a:r>
            <a:r>
              <a:rPr lang="lv-LV" dirty="0" err="1" smtClean="0"/>
              <a:t>important</a:t>
            </a:r>
            <a:r>
              <a:rPr lang="lv-LV" dirty="0" smtClean="0"/>
              <a:t> </a:t>
            </a:r>
            <a:r>
              <a:rPr lang="lv-LV" dirty="0" err="1" smtClean="0"/>
              <a:t>tool</a:t>
            </a:r>
            <a:r>
              <a:rPr lang="lv-LV" dirty="0"/>
              <a:t>:</a:t>
            </a:r>
            <a:endParaRPr lang="en-GB" dirty="0"/>
          </a:p>
        </p:txBody>
      </p:sp>
      <p:sp>
        <p:nvSpPr>
          <p:cNvPr id="3" name="Content Placeholder 2"/>
          <p:cNvSpPr>
            <a:spLocks noGrp="1"/>
          </p:cNvSpPr>
          <p:nvPr>
            <p:ph idx="1"/>
          </p:nvPr>
        </p:nvSpPr>
        <p:spPr/>
        <p:txBody>
          <a:bodyPr>
            <a:normAutofit/>
          </a:bodyPr>
          <a:lstStyle/>
          <a:p>
            <a:r>
              <a:rPr lang="en-GB" dirty="0" smtClean="0"/>
              <a:t>To</a:t>
            </a:r>
            <a:r>
              <a:rPr lang="lv-LV" dirty="0" smtClean="0"/>
              <a:t> </a:t>
            </a:r>
            <a:r>
              <a:rPr lang="en-GB" dirty="0" smtClean="0"/>
              <a:t>inform</a:t>
            </a:r>
            <a:r>
              <a:rPr lang="lv-LV" dirty="0" smtClean="0"/>
              <a:t> </a:t>
            </a:r>
            <a:r>
              <a:rPr lang="en-GB" dirty="0" smtClean="0"/>
              <a:t>the</a:t>
            </a:r>
            <a:r>
              <a:rPr lang="lv-LV" dirty="0" smtClean="0"/>
              <a:t> </a:t>
            </a:r>
            <a:r>
              <a:rPr lang="en-GB" dirty="0" smtClean="0"/>
              <a:t>labour</a:t>
            </a:r>
            <a:r>
              <a:rPr lang="lv-LV" dirty="0" smtClean="0"/>
              <a:t> </a:t>
            </a:r>
            <a:r>
              <a:rPr lang="en-GB" dirty="0" smtClean="0"/>
              <a:t>market</a:t>
            </a:r>
            <a:r>
              <a:rPr lang="lv-LV" dirty="0" smtClean="0"/>
              <a:t> </a:t>
            </a:r>
            <a:r>
              <a:rPr lang="en-GB" dirty="0" smtClean="0"/>
              <a:t>about</a:t>
            </a:r>
            <a:r>
              <a:rPr lang="lv-LV" dirty="0" smtClean="0"/>
              <a:t> </a:t>
            </a:r>
            <a:r>
              <a:rPr lang="en-GB" dirty="0" smtClean="0"/>
              <a:t>graduate</a:t>
            </a:r>
            <a:r>
              <a:rPr lang="lv-LV" dirty="0" smtClean="0"/>
              <a:t> </a:t>
            </a:r>
            <a:r>
              <a:rPr lang="en-GB" dirty="0" smtClean="0"/>
              <a:t>skills</a:t>
            </a:r>
            <a:r>
              <a:rPr lang="lv-LV" dirty="0" smtClean="0"/>
              <a:t> </a:t>
            </a:r>
            <a:r>
              <a:rPr lang="en-GB" dirty="0" smtClean="0"/>
              <a:t>and</a:t>
            </a:r>
            <a:r>
              <a:rPr lang="lv-LV" dirty="0" smtClean="0"/>
              <a:t> </a:t>
            </a:r>
            <a:r>
              <a:rPr lang="en-GB" dirty="0" smtClean="0"/>
              <a:t>competencies</a:t>
            </a:r>
            <a:endParaRPr lang="en-GB" dirty="0"/>
          </a:p>
          <a:p>
            <a:r>
              <a:rPr lang="lv-LV" dirty="0" smtClean="0"/>
              <a:t>To</a:t>
            </a:r>
            <a:r>
              <a:rPr lang="en-GB" dirty="0" smtClean="0"/>
              <a:t> guarantee</a:t>
            </a:r>
            <a:r>
              <a:rPr lang="lv-LV" dirty="0" smtClean="0"/>
              <a:t> </a:t>
            </a:r>
            <a:r>
              <a:rPr lang="en-GB" dirty="0" smtClean="0"/>
              <a:t>that</a:t>
            </a:r>
            <a:r>
              <a:rPr lang="lv-LV" dirty="0" smtClean="0"/>
              <a:t> </a:t>
            </a:r>
            <a:r>
              <a:rPr lang="en-GB" dirty="0" smtClean="0"/>
              <a:t>certain</a:t>
            </a:r>
            <a:r>
              <a:rPr lang="lv-LV" dirty="0" smtClean="0"/>
              <a:t> </a:t>
            </a:r>
            <a:r>
              <a:rPr lang="en-GB" dirty="0" smtClean="0"/>
              <a:t>minimum</a:t>
            </a:r>
            <a:r>
              <a:rPr lang="lv-LV" dirty="0" smtClean="0"/>
              <a:t> </a:t>
            </a:r>
            <a:r>
              <a:rPr lang="en-GB" dirty="0" smtClean="0"/>
              <a:t>standards</a:t>
            </a:r>
            <a:r>
              <a:rPr lang="lv-LV" dirty="0" smtClean="0"/>
              <a:t> </a:t>
            </a:r>
            <a:r>
              <a:rPr lang="en-GB" dirty="0" smtClean="0"/>
              <a:t>are </a:t>
            </a:r>
            <a:r>
              <a:rPr lang="en-GB" dirty="0"/>
              <a:t>met</a:t>
            </a:r>
          </a:p>
          <a:p>
            <a:r>
              <a:rPr lang="lv-LV" dirty="0"/>
              <a:t>T</a:t>
            </a:r>
            <a:r>
              <a:rPr lang="en-GB" dirty="0" smtClean="0"/>
              <a:t>o ensure</a:t>
            </a:r>
            <a:r>
              <a:rPr lang="lv-LV" dirty="0" smtClean="0"/>
              <a:t> </a:t>
            </a:r>
            <a:r>
              <a:rPr lang="en-GB" dirty="0" smtClean="0"/>
              <a:t>that</a:t>
            </a:r>
            <a:r>
              <a:rPr lang="lv-LV" dirty="0" smtClean="0"/>
              <a:t> </a:t>
            </a:r>
            <a:r>
              <a:rPr lang="en-GB" dirty="0" smtClean="0"/>
              <a:t>the</a:t>
            </a:r>
            <a:r>
              <a:rPr lang="lv-LV" dirty="0" smtClean="0"/>
              <a:t> </a:t>
            </a:r>
            <a:r>
              <a:rPr lang="en-GB" dirty="0" smtClean="0"/>
              <a:t>qualification</a:t>
            </a:r>
            <a:r>
              <a:rPr lang="lv-LV" dirty="0" smtClean="0"/>
              <a:t> </a:t>
            </a:r>
            <a:r>
              <a:rPr lang="en-GB" dirty="0" smtClean="0"/>
              <a:t>awarded</a:t>
            </a:r>
            <a:r>
              <a:rPr lang="lv-LV" dirty="0" smtClean="0"/>
              <a:t> </a:t>
            </a:r>
            <a:r>
              <a:rPr lang="en-GB" dirty="0" smtClean="0"/>
              <a:t>meets</a:t>
            </a:r>
            <a:r>
              <a:rPr lang="lv-LV" dirty="0" smtClean="0"/>
              <a:t> </a:t>
            </a:r>
            <a:r>
              <a:rPr lang="en-GB" dirty="0" smtClean="0"/>
              <a:t>its</a:t>
            </a:r>
            <a:r>
              <a:rPr lang="lv-LV" dirty="0" smtClean="0"/>
              <a:t> </a:t>
            </a:r>
            <a:r>
              <a:rPr lang="en-GB" dirty="0" smtClean="0"/>
              <a:t>stated</a:t>
            </a:r>
            <a:r>
              <a:rPr lang="lv-LV" dirty="0" smtClean="0"/>
              <a:t> </a:t>
            </a:r>
            <a:r>
              <a:rPr lang="en-GB" dirty="0" smtClean="0"/>
              <a:t>purpose</a:t>
            </a:r>
            <a:endParaRPr lang="en-GB" dirty="0"/>
          </a:p>
          <a:p>
            <a:r>
              <a:rPr lang="lv-LV" dirty="0"/>
              <a:t>T</a:t>
            </a:r>
            <a:r>
              <a:rPr lang="en-GB" dirty="0" smtClean="0"/>
              <a:t>o demonstrate</a:t>
            </a:r>
            <a:r>
              <a:rPr lang="lv-LV" dirty="0" smtClean="0"/>
              <a:t> </a:t>
            </a:r>
            <a:r>
              <a:rPr lang="en-GB" dirty="0" smtClean="0"/>
              <a:t>that</a:t>
            </a:r>
            <a:r>
              <a:rPr lang="lv-LV" dirty="0" smtClean="0"/>
              <a:t> </a:t>
            </a:r>
            <a:r>
              <a:rPr lang="en-GB" dirty="0" smtClean="0"/>
              <a:t>public</a:t>
            </a:r>
            <a:r>
              <a:rPr lang="lv-LV" dirty="0" smtClean="0"/>
              <a:t> </a:t>
            </a:r>
            <a:r>
              <a:rPr lang="en-GB" dirty="0" smtClean="0"/>
              <a:t>funds</a:t>
            </a:r>
            <a:r>
              <a:rPr lang="lv-LV" dirty="0" smtClean="0"/>
              <a:t> </a:t>
            </a:r>
            <a:r>
              <a:rPr lang="en-GB" dirty="0" smtClean="0"/>
              <a:t>are spent</a:t>
            </a:r>
            <a:r>
              <a:rPr lang="lv-LV" dirty="0" smtClean="0"/>
              <a:t> </a:t>
            </a:r>
            <a:r>
              <a:rPr lang="en-GB" dirty="0" smtClean="0"/>
              <a:t>effectively</a:t>
            </a:r>
            <a:endParaRPr lang="en-GB" dirty="0"/>
          </a:p>
          <a:p>
            <a:endParaRPr lang="en-GB" dirty="0"/>
          </a:p>
          <a:p>
            <a:endParaRPr lang="en-GB" dirty="0"/>
          </a:p>
          <a:p>
            <a:r>
              <a:rPr lang="en-GB" dirty="0"/>
              <a:t>Assure </a:t>
            </a:r>
            <a:r>
              <a:rPr lang="en-GB" b="1" dirty="0" smtClean="0"/>
              <a:t>accountability</a:t>
            </a:r>
            <a:r>
              <a:rPr lang="lv-LV" b="1" dirty="0" smtClean="0"/>
              <a:t> </a:t>
            </a:r>
            <a:r>
              <a:rPr lang="en-GB" dirty="0" smtClean="0"/>
              <a:t>of </a:t>
            </a:r>
            <a:r>
              <a:rPr lang="en-GB" dirty="0"/>
              <a:t>Higher Education Institutions</a:t>
            </a:r>
          </a:p>
          <a:p>
            <a:r>
              <a:rPr lang="en-GB" dirty="0" smtClean="0"/>
              <a:t>Promote </a:t>
            </a:r>
            <a:r>
              <a:rPr lang="en-GB" dirty="0"/>
              <a:t>continuous </a:t>
            </a:r>
            <a:r>
              <a:rPr lang="en-GB" b="1" dirty="0" smtClean="0"/>
              <a:t>enhancement </a:t>
            </a:r>
            <a:r>
              <a:rPr lang="en-GB" dirty="0" smtClean="0"/>
              <a:t>of </a:t>
            </a:r>
            <a:r>
              <a:rPr lang="en-GB" dirty="0"/>
              <a:t>higher education</a:t>
            </a:r>
          </a:p>
          <a:p>
            <a:endParaRPr lang="en-GB" dirty="0"/>
          </a:p>
          <a:p>
            <a:pPr marL="0" indent="0">
              <a:buNone/>
            </a:pPr>
            <a:endParaRPr lang="en-GB" dirty="0"/>
          </a:p>
        </p:txBody>
      </p:sp>
    </p:spTree>
    <p:extLst>
      <p:ext uri="{BB962C8B-B14F-4D97-AF65-F5344CB8AC3E}">
        <p14:creationId xmlns:p14="http://schemas.microsoft.com/office/powerpoint/2010/main" val="148995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with quality assurance?</a:t>
            </a:r>
            <a:br>
              <a:rPr lang="en-GB" dirty="0" smtClean="0"/>
            </a:br>
            <a:endParaRPr lang="en-GB" dirty="0"/>
          </a:p>
        </p:txBody>
      </p:sp>
      <p:sp>
        <p:nvSpPr>
          <p:cNvPr id="3" name="Content Placeholder 2"/>
          <p:cNvSpPr>
            <a:spLocks noGrp="1"/>
          </p:cNvSpPr>
          <p:nvPr>
            <p:ph idx="1"/>
          </p:nvPr>
        </p:nvSpPr>
        <p:spPr>
          <a:xfrm>
            <a:off x="838200" y="1119116"/>
            <a:ext cx="10515600" cy="5057847"/>
          </a:xfrm>
        </p:spPr>
        <p:txBody>
          <a:bodyPr>
            <a:normAutofit/>
          </a:bodyPr>
          <a:lstStyle/>
          <a:p>
            <a:pPr marL="0" indent="0">
              <a:buNone/>
            </a:pPr>
            <a:r>
              <a:rPr lang="lv-LV" dirty="0" smtClean="0"/>
              <a:t>I</a:t>
            </a:r>
            <a:r>
              <a:rPr lang="en-GB" dirty="0" err="1" smtClean="0"/>
              <a:t>nternal</a:t>
            </a:r>
            <a:r>
              <a:rPr lang="en-GB" dirty="0" smtClean="0"/>
              <a:t> </a:t>
            </a:r>
            <a:r>
              <a:rPr lang="en-GB" dirty="0"/>
              <a:t>and external process and criteria to: </a:t>
            </a:r>
          </a:p>
          <a:p>
            <a:r>
              <a:rPr lang="en-GB" dirty="0" smtClean="0"/>
              <a:t>Ensure </a:t>
            </a:r>
            <a:r>
              <a:rPr lang="en-GB" dirty="0"/>
              <a:t>minimum standards (accountability) </a:t>
            </a:r>
          </a:p>
          <a:p>
            <a:r>
              <a:rPr lang="en-GB" dirty="0" smtClean="0"/>
              <a:t>Support </a:t>
            </a:r>
            <a:r>
              <a:rPr lang="en-GB" dirty="0"/>
              <a:t>quality enhancement </a:t>
            </a:r>
          </a:p>
          <a:p>
            <a:r>
              <a:rPr lang="en-GB" dirty="0" smtClean="0"/>
              <a:t>Provide </a:t>
            </a:r>
            <a:r>
              <a:rPr lang="en-GB" dirty="0"/>
              <a:t>reliable and transparent information to users and stakeholders (consumer protection) </a:t>
            </a:r>
          </a:p>
          <a:p>
            <a:r>
              <a:rPr lang="en-GB" dirty="0" smtClean="0"/>
              <a:t>Create </a:t>
            </a:r>
            <a:r>
              <a:rPr lang="en-GB" dirty="0"/>
              <a:t>trust in the HE system and its components</a:t>
            </a:r>
          </a:p>
          <a:p>
            <a:r>
              <a:rPr lang="en-GB" dirty="0" smtClean="0"/>
              <a:t>Ensure</a:t>
            </a:r>
            <a:r>
              <a:rPr lang="en-GB" dirty="0"/>
              <a:t>, fundamentally, that students (can) reach the intended learning outcomes</a:t>
            </a:r>
          </a:p>
          <a:p>
            <a:endParaRPr lang="en-GB" dirty="0"/>
          </a:p>
          <a:p>
            <a:pPr marL="0" indent="0">
              <a:buNone/>
            </a:pPr>
            <a:endParaRPr lang="en-GB" dirty="0" smtClean="0"/>
          </a:p>
          <a:p>
            <a:pPr marL="0" indent="0">
              <a:buNone/>
            </a:pPr>
            <a:endParaRPr lang="en-GB" dirty="0"/>
          </a:p>
        </p:txBody>
      </p:sp>
      <p:sp>
        <p:nvSpPr>
          <p:cNvPr id="4" name="Rounded Rectangle 3"/>
          <p:cNvSpPr/>
          <p:nvPr/>
        </p:nvSpPr>
        <p:spPr>
          <a:xfrm>
            <a:off x="5022376" y="4565176"/>
            <a:ext cx="6741993" cy="2292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t>Quality Assurance:</a:t>
            </a:r>
          </a:p>
          <a:p>
            <a:r>
              <a:rPr lang="en-GB" sz="2400" smtClean="0"/>
              <a:t>•what are you trying to do?</a:t>
            </a:r>
          </a:p>
          <a:p>
            <a:r>
              <a:rPr lang="en-GB" sz="2400" smtClean="0"/>
              <a:t>•how are you trying to do it?</a:t>
            </a:r>
          </a:p>
          <a:p>
            <a:r>
              <a:rPr lang="en-GB" sz="2400" smtClean="0"/>
              <a:t>•how do you know it works?</a:t>
            </a:r>
          </a:p>
          <a:p>
            <a:r>
              <a:rPr lang="en-GB" sz="2400" smtClean="0"/>
              <a:t>•what do you need to change in order to improve?</a:t>
            </a:r>
            <a:endParaRPr lang="en-GB" sz="2400" dirty="0"/>
          </a:p>
        </p:txBody>
      </p:sp>
    </p:spTree>
    <p:extLst>
      <p:ext uri="{BB962C8B-B14F-4D97-AF65-F5344CB8AC3E}">
        <p14:creationId xmlns:p14="http://schemas.microsoft.com/office/powerpoint/2010/main" val="1035040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Main</a:t>
            </a:r>
            <a:r>
              <a:rPr lang="lv-LV" dirty="0" smtClean="0"/>
              <a:t> </a:t>
            </a:r>
            <a:r>
              <a:rPr lang="en-GB" dirty="0" smtClean="0"/>
              <a:t>principles</a:t>
            </a:r>
            <a:r>
              <a:rPr lang="lv-LV" dirty="0" smtClean="0"/>
              <a:t> </a:t>
            </a:r>
            <a:r>
              <a:rPr lang="en-GB" dirty="0" smtClean="0"/>
              <a:t>for</a:t>
            </a:r>
            <a:r>
              <a:rPr lang="lv-LV" dirty="0" smtClean="0"/>
              <a:t> </a:t>
            </a:r>
            <a:r>
              <a:rPr lang="en-GB" dirty="0" smtClean="0"/>
              <a:t>QA in</a:t>
            </a:r>
            <a:r>
              <a:rPr lang="lv-LV" dirty="0" smtClean="0"/>
              <a:t> </a:t>
            </a:r>
            <a:r>
              <a:rPr lang="en-GB" dirty="0" smtClean="0"/>
              <a:t>EHEA</a:t>
            </a:r>
            <a:br>
              <a:rPr lang="en-GB" dirty="0" smtClean="0"/>
            </a:br>
            <a:endParaRPr lang="en-GB" dirty="0"/>
          </a:p>
        </p:txBody>
      </p:sp>
      <p:sp>
        <p:nvSpPr>
          <p:cNvPr id="3" name="Content Placeholder 2"/>
          <p:cNvSpPr>
            <a:spLocks noGrp="1"/>
          </p:cNvSpPr>
          <p:nvPr>
            <p:ph idx="1"/>
          </p:nvPr>
        </p:nvSpPr>
        <p:spPr>
          <a:xfrm>
            <a:off x="838200" y="1403797"/>
            <a:ext cx="10515600" cy="4773166"/>
          </a:xfrm>
        </p:spPr>
        <p:txBody>
          <a:bodyPr/>
          <a:lstStyle/>
          <a:p>
            <a:r>
              <a:rPr lang="en-GB" b="1" dirty="0" smtClean="0"/>
              <a:t>HEIs </a:t>
            </a:r>
            <a:r>
              <a:rPr lang="en-GB" b="1" dirty="0"/>
              <a:t>have primary responsibility </a:t>
            </a:r>
            <a:r>
              <a:rPr lang="en-GB" dirty="0"/>
              <a:t>for the quality of their provision and its assurance</a:t>
            </a:r>
          </a:p>
          <a:p>
            <a:r>
              <a:rPr lang="en-GB" dirty="0" smtClean="0"/>
              <a:t>QA </a:t>
            </a:r>
            <a:r>
              <a:rPr lang="en-GB" b="1" dirty="0"/>
              <a:t>responds to the diversity </a:t>
            </a:r>
            <a:r>
              <a:rPr lang="en-GB" dirty="0"/>
              <a:t>of higher education systems, institutions, programmes and students</a:t>
            </a:r>
          </a:p>
          <a:p>
            <a:r>
              <a:rPr lang="en-GB" dirty="0" smtClean="0"/>
              <a:t>QA </a:t>
            </a:r>
            <a:r>
              <a:rPr lang="en-GB" dirty="0"/>
              <a:t>supports the </a:t>
            </a:r>
            <a:r>
              <a:rPr lang="en-GB" b="1" dirty="0"/>
              <a:t>development of a quality culture</a:t>
            </a:r>
            <a:endParaRPr lang="en-GB" dirty="0"/>
          </a:p>
          <a:p>
            <a:r>
              <a:rPr lang="en-GB" dirty="0" smtClean="0"/>
              <a:t>QA </a:t>
            </a:r>
            <a:r>
              <a:rPr lang="en-GB" dirty="0"/>
              <a:t>takes into account the </a:t>
            </a:r>
            <a:r>
              <a:rPr lang="en-GB" b="1" dirty="0"/>
              <a:t>needs and expectations of students</a:t>
            </a:r>
            <a:r>
              <a:rPr lang="en-GB" dirty="0"/>
              <a:t>, all other stakeholders and society</a:t>
            </a:r>
          </a:p>
          <a:p>
            <a:endParaRPr lang="en-GB" dirty="0"/>
          </a:p>
        </p:txBody>
      </p:sp>
    </p:spTree>
    <p:extLst>
      <p:ext uri="{BB962C8B-B14F-4D97-AF65-F5344CB8AC3E}">
        <p14:creationId xmlns:p14="http://schemas.microsoft.com/office/powerpoint/2010/main" val="388226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ESG 2015</a:t>
            </a:r>
            <a:r>
              <a:rPr lang="lv-LV" dirty="0" smtClean="0"/>
              <a:t> </a:t>
            </a:r>
            <a:r>
              <a:rPr lang="en-GB" dirty="0" smtClean="0"/>
              <a:t>purposes</a:t>
            </a:r>
            <a:br>
              <a:rPr lang="en-GB" dirty="0" smtClean="0"/>
            </a:br>
            <a:endParaRPr lang="en-GB" dirty="0"/>
          </a:p>
        </p:txBody>
      </p:sp>
      <p:sp>
        <p:nvSpPr>
          <p:cNvPr id="3" name="Content Placeholder 2"/>
          <p:cNvSpPr>
            <a:spLocks noGrp="1"/>
          </p:cNvSpPr>
          <p:nvPr>
            <p:ph idx="1"/>
          </p:nvPr>
        </p:nvSpPr>
        <p:spPr/>
        <p:txBody>
          <a:bodyPr/>
          <a:lstStyle/>
          <a:p>
            <a:r>
              <a:rPr lang="en-GB" dirty="0" smtClean="0"/>
              <a:t>set </a:t>
            </a:r>
            <a:r>
              <a:rPr lang="en-GB" dirty="0"/>
              <a:t>a </a:t>
            </a:r>
            <a:r>
              <a:rPr lang="en-GB" b="1" dirty="0"/>
              <a:t>common framework </a:t>
            </a:r>
            <a:r>
              <a:rPr lang="en-GB" dirty="0"/>
              <a:t>for quality assurance systems for learning and teaching at European, national and institutional </a:t>
            </a:r>
            <a:r>
              <a:rPr lang="en-GB" dirty="0" smtClean="0"/>
              <a:t>level</a:t>
            </a:r>
            <a:endParaRPr lang="lv-LV" dirty="0" smtClean="0"/>
          </a:p>
          <a:p>
            <a:r>
              <a:rPr lang="en-GB" dirty="0" smtClean="0"/>
              <a:t>enable </a:t>
            </a:r>
            <a:r>
              <a:rPr lang="en-GB" dirty="0"/>
              <a:t>the </a:t>
            </a:r>
            <a:r>
              <a:rPr lang="en-GB" b="1" dirty="0"/>
              <a:t>assurance and improvement of quality </a:t>
            </a:r>
            <a:r>
              <a:rPr lang="en-GB" dirty="0" smtClean="0"/>
              <a:t>of</a:t>
            </a:r>
            <a:r>
              <a:rPr lang="lv-LV" dirty="0" smtClean="0"/>
              <a:t> </a:t>
            </a:r>
            <a:r>
              <a:rPr lang="en-GB" dirty="0" smtClean="0"/>
              <a:t>higher </a:t>
            </a:r>
            <a:r>
              <a:rPr lang="en-GB" dirty="0"/>
              <a:t>education in the European Higher Education </a:t>
            </a:r>
            <a:r>
              <a:rPr lang="en-GB" dirty="0" smtClean="0"/>
              <a:t>Area</a:t>
            </a:r>
            <a:endParaRPr lang="lv-LV" dirty="0" smtClean="0"/>
          </a:p>
          <a:p>
            <a:r>
              <a:rPr lang="en-GB" dirty="0" smtClean="0"/>
              <a:t>support </a:t>
            </a:r>
            <a:r>
              <a:rPr lang="en-GB" b="1" dirty="0"/>
              <a:t>mutual trust</a:t>
            </a:r>
            <a:r>
              <a:rPr lang="en-GB" dirty="0"/>
              <a:t>, thus facilitating recognition </a:t>
            </a:r>
            <a:r>
              <a:rPr lang="en-GB" dirty="0" smtClean="0"/>
              <a:t>and</a:t>
            </a:r>
            <a:r>
              <a:rPr lang="lv-LV" dirty="0" smtClean="0"/>
              <a:t> </a:t>
            </a:r>
            <a:r>
              <a:rPr lang="en-GB" dirty="0" smtClean="0"/>
              <a:t>mobility </a:t>
            </a:r>
            <a:r>
              <a:rPr lang="en-GB" dirty="0"/>
              <a:t>within and across national </a:t>
            </a:r>
            <a:r>
              <a:rPr lang="en-GB" dirty="0" smtClean="0"/>
              <a:t>borders</a:t>
            </a:r>
            <a:endParaRPr lang="lv-LV" dirty="0" smtClean="0"/>
          </a:p>
          <a:p>
            <a:r>
              <a:rPr lang="en-GB" dirty="0" smtClean="0"/>
              <a:t>provide </a:t>
            </a:r>
            <a:r>
              <a:rPr lang="en-GB" b="1" dirty="0"/>
              <a:t>information on quality assurance </a:t>
            </a:r>
            <a:r>
              <a:rPr lang="en-GB" dirty="0"/>
              <a:t>in the </a:t>
            </a:r>
            <a:r>
              <a:rPr lang="en-GB" dirty="0" smtClean="0"/>
              <a:t>EHEA</a:t>
            </a:r>
            <a:endParaRPr lang="lv-LV" dirty="0" smtClean="0"/>
          </a:p>
          <a:p>
            <a:r>
              <a:rPr lang="en-GB" dirty="0" smtClean="0"/>
              <a:t>ESG the core document for all operations </a:t>
            </a:r>
          </a:p>
          <a:p>
            <a:endParaRPr lang="en-GB" dirty="0"/>
          </a:p>
          <a:p>
            <a:endParaRPr lang="en-GB" dirty="0"/>
          </a:p>
        </p:txBody>
      </p:sp>
    </p:spTree>
    <p:extLst>
      <p:ext uri="{BB962C8B-B14F-4D97-AF65-F5344CB8AC3E}">
        <p14:creationId xmlns:p14="http://schemas.microsoft.com/office/powerpoint/2010/main" val="69596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 of the ESG 2015</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Standards </a:t>
            </a:r>
            <a:r>
              <a:rPr lang="en-GB" dirty="0"/>
              <a:t>and guidelines for quality assurance, not quality </a:t>
            </a:r>
            <a:r>
              <a:rPr lang="en-GB" dirty="0" smtClean="0"/>
              <a:t>as</a:t>
            </a:r>
            <a:r>
              <a:rPr lang="lv-LV" dirty="0" smtClean="0"/>
              <a:t> </a:t>
            </a:r>
            <a:r>
              <a:rPr lang="en-GB" dirty="0" smtClean="0"/>
              <a:t>such</a:t>
            </a:r>
            <a:endParaRPr lang="en-GB" dirty="0"/>
          </a:p>
          <a:p>
            <a:r>
              <a:rPr lang="en-GB" dirty="0" smtClean="0"/>
              <a:t>Apply </a:t>
            </a:r>
            <a:r>
              <a:rPr lang="en-GB" dirty="0"/>
              <a:t>to </a:t>
            </a:r>
            <a:r>
              <a:rPr lang="en-GB" b="1" dirty="0"/>
              <a:t>all higher education </a:t>
            </a:r>
            <a:r>
              <a:rPr lang="en-GB" dirty="0"/>
              <a:t>offered in the EHEA </a:t>
            </a:r>
            <a:r>
              <a:rPr lang="en-GB" dirty="0" smtClean="0"/>
              <a:t>regardless</a:t>
            </a:r>
            <a:r>
              <a:rPr lang="lv-LV" dirty="0" smtClean="0"/>
              <a:t> </a:t>
            </a:r>
            <a:r>
              <a:rPr lang="en-GB" dirty="0" smtClean="0"/>
              <a:t>of </a:t>
            </a:r>
            <a:r>
              <a:rPr lang="en-GB" dirty="0"/>
              <a:t>the mode of study or place of delivery </a:t>
            </a:r>
          </a:p>
          <a:p>
            <a:r>
              <a:rPr lang="en-GB" dirty="0" smtClean="0"/>
              <a:t>Apply </a:t>
            </a:r>
            <a:r>
              <a:rPr lang="en-GB" dirty="0"/>
              <a:t>to </a:t>
            </a:r>
            <a:r>
              <a:rPr lang="en-GB" b="1" dirty="0"/>
              <a:t>all types of QA </a:t>
            </a:r>
            <a:r>
              <a:rPr lang="en-GB" dirty="0"/>
              <a:t>activities and agencies (quality audits</a:t>
            </a:r>
            <a:r>
              <a:rPr lang="en-GB" dirty="0" smtClean="0"/>
              <a:t>,</a:t>
            </a:r>
            <a:r>
              <a:rPr lang="lv-LV" dirty="0" smtClean="0"/>
              <a:t> </a:t>
            </a:r>
            <a:r>
              <a:rPr lang="en-GB" dirty="0" smtClean="0"/>
              <a:t>programme</a:t>
            </a:r>
            <a:r>
              <a:rPr lang="lv-LV" dirty="0" smtClean="0"/>
              <a:t> </a:t>
            </a:r>
            <a:r>
              <a:rPr lang="en-GB" dirty="0" smtClean="0"/>
              <a:t>accreditation</a:t>
            </a:r>
            <a:r>
              <a:rPr lang="en-GB" dirty="0"/>
              <a:t>, institutional review...)</a:t>
            </a:r>
          </a:p>
          <a:p>
            <a:r>
              <a:rPr lang="en-GB" dirty="0" smtClean="0"/>
              <a:t>Quality </a:t>
            </a:r>
            <a:r>
              <a:rPr lang="en-GB" dirty="0"/>
              <a:t>assurance can serve a variety of purposes</a:t>
            </a:r>
            <a:r>
              <a:rPr lang="en-GB" dirty="0" smtClean="0"/>
              <a:t>:</a:t>
            </a:r>
            <a:r>
              <a:rPr lang="lv-LV" dirty="0" smtClean="0"/>
              <a:t> </a:t>
            </a:r>
            <a:r>
              <a:rPr lang="en-GB" dirty="0" smtClean="0"/>
              <a:t>enhancement </a:t>
            </a:r>
            <a:r>
              <a:rPr lang="en-GB" dirty="0"/>
              <a:t>–accountability</a:t>
            </a:r>
          </a:p>
          <a:p>
            <a:r>
              <a:rPr lang="en-GB" dirty="0" smtClean="0"/>
              <a:t>Generic</a:t>
            </a:r>
            <a:r>
              <a:rPr lang="en-GB" dirty="0"/>
              <a:t>, not specific: provide </a:t>
            </a:r>
            <a:r>
              <a:rPr lang="en-GB" b="1" dirty="0"/>
              <a:t>the framework and </a:t>
            </a:r>
            <a:r>
              <a:rPr lang="en-GB" b="1" dirty="0" smtClean="0"/>
              <a:t>common</a:t>
            </a:r>
            <a:r>
              <a:rPr lang="lv-LV" b="1" dirty="0" smtClean="0"/>
              <a:t> </a:t>
            </a:r>
            <a:r>
              <a:rPr lang="en-GB" b="1" dirty="0" smtClean="0"/>
              <a:t>basis </a:t>
            </a:r>
            <a:r>
              <a:rPr lang="en-GB" dirty="0"/>
              <a:t>for national and institutional activities</a:t>
            </a:r>
          </a:p>
          <a:p>
            <a:endParaRPr lang="en-GB" dirty="0"/>
          </a:p>
        </p:txBody>
      </p:sp>
    </p:spTree>
    <p:extLst>
      <p:ext uri="{BB962C8B-B14F-4D97-AF65-F5344CB8AC3E}">
        <p14:creationId xmlns:p14="http://schemas.microsoft.com/office/powerpoint/2010/main" val="1924079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TotalTime>
  <Words>2902</Words>
  <Application>Microsoft Office PowerPoint</Application>
  <PresentationFormat>Широкоэкранный</PresentationFormat>
  <Paragraphs>314</Paragraphs>
  <Slides>36</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36</vt:i4>
      </vt:variant>
    </vt:vector>
  </HeadingPairs>
  <TitlesOfParts>
    <vt:vector size="42" baseType="lpstr">
      <vt:lpstr>Arial</vt:lpstr>
      <vt:lpstr>Calibri</vt:lpstr>
      <vt:lpstr>Calibri Light</vt:lpstr>
      <vt:lpstr>Times New Roman</vt:lpstr>
      <vt:lpstr>Verdana</vt:lpstr>
      <vt:lpstr>Office Theme</vt:lpstr>
      <vt:lpstr>Training of External Reviewers</vt:lpstr>
      <vt:lpstr>Outline</vt:lpstr>
      <vt:lpstr>European Higher Education Area</vt:lpstr>
      <vt:lpstr>Bologna Process and Quality Assurance </vt:lpstr>
      <vt:lpstr>Quality Assurance is an important tool:</vt:lpstr>
      <vt:lpstr>What do we mean with quality assurance? </vt:lpstr>
      <vt:lpstr>Main principles for QA in EHEA </vt:lpstr>
      <vt:lpstr>ESG 2015 purposes </vt:lpstr>
      <vt:lpstr>Scope of the ESG 2015 </vt:lpstr>
      <vt:lpstr>European Standards and Guidelines (ESG) </vt:lpstr>
      <vt:lpstr>Example – how the standards of the ESG are taken into account in assessment methodologies</vt:lpstr>
      <vt:lpstr>Methodology, criteria and indicators for study programme evaluation</vt:lpstr>
      <vt:lpstr>The main parties involved in the assessment process</vt:lpstr>
      <vt:lpstr>General Steps of Procedures</vt:lpstr>
      <vt:lpstr>Process of accreditation </vt:lpstr>
      <vt:lpstr>The experts group:</vt:lpstr>
      <vt:lpstr>The tasks of the experts before the site-visit are: </vt:lpstr>
      <vt:lpstr>Презентация PowerPoint</vt:lpstr>
      <vt:lpstr>Self-evaluation report:</vt:lpstr>
      <vt:lpstr>Study programme analysis</vt:lpstr>
      <vt:lpstr>Study programme analysis</vt:lpstr>
      <vt:lpstr>Evaluation area 1  Programme aims and learning outcomes </vt:lpstr>
      <vt:lpstr>Example: Evaluation area 1 - Programme aims and learning outcomes</vt:lpstr>
      <vt:lpstr>Evaluation area 2  Curriculum design </vt:lpstr>
      <vt:lpstr>Example: Evaluation area 2 - Curriculum design </vt:lpstr>
      <vt:lpstr>Evaluation area 3  Teaching staff </vt:lpstr>
      <vt:lpstr>Evaluation area 4  Facilities and learning resiurces </vt:lpstr>
      <vt:lpstr>Evaluation area 5 Study process and student performance assessment </vt:lpstr>
      <vt:lpstr>Evaluation area 6  Study programme management   </vt:lpstr>
      <vt:lpstr>Experts assessment report</vt:lpstr>
      <vt:lpstr>Extract from the Experts report</vt:lpstr>
      <vt:lpstr>Practical exercise on how to work with self-evaluation report</vt:lpstr>
      <vt:lpstr>Презентация PowerPoint</vt:lpstr>
      <vt:lpstr>Exercise 1</vt:lpstr>
      <vt:lpstr>Exercise 2</vt:lpstr>
      <vt:lpstr>Exercise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of external reviewers</dc:title>
  <dc:creator>Jolanta</dc:creator>
  <cp:lastModifiedBy>Aytac Atakishiyeva</cp:lastModifiedBy>
  <cp:revision>61</cp:revision>
  <dcterms:created xsi:type="dcterms:W3CDTF">2019-09-01T07:00:42Z</dcterms:created>
  <dcterms:modified xsi:type="dcterms:W3CDTF">2019-09-10T08:06:15Z</dcterms:modified>
</cp:coreProperties>
</file>