
<file path=[Content_Types].xml><?xml version="1.0" encoding="utf-8"?>
<Types xmlns="http://schemas.openxmlformats.org/package/2006/content-types">
  <Default Extension="png" ContentType="image/png"/>
  <Default Extension="svg" ContentType="image/svg+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91" r:id="rId2"/>
    <p:sldId id="290" r:id="rId3"/>
    <p:sldId id="265" r:id="rId4"/>
    <p:sldId id="266" r:id="rId5"/>
    <p:sldId id="267" r:id="rId6"/>
    <p:sldId id="274" r:id="rId7"/>
    <p:sldId id="270" r:id="rId8"/>
    <p:sldId id="272" r:id="rId9"/>
    <p:sldId id="271" r:id="rId10"/>
    <p:sldId id="268" r:id="rId11"/>
    <p:sldId id="295" r:id="rId12"/>
    <p:sldId id="258" r:id="rId13"/>
    <p:sldId id="260" r:id="rId14"/>
    <p:sldId id="277" r:id="rId15"/>
    <p:sldId id="275" r:id="rId16"/>
    <p:sldId id="278" r:id="rId17"/>
    <p:sldId id="279" r:id="rId18"/>
    <p:sldId id="262" r:id="rId19"/>
    <p:sldId id="280" r:id="rId20"/>
    <p:sldId id="293" r:id="rId21"/>
    <p:sldId id="282" r:id="rId22"/>
    <p:sldId id="283" r:id="rId23"/>
    <p:sldId id="284" r:id="rId24"/>
    <p:sldId id="285" r:id="rId25"/>
    <p:sldId id="286" r:id="rId26"/>
    <p:sldId id="287" r:id="rId27"/>
    <p:sldId id="288" r:id="rId28"/>
    <p:sldId id="263" r:id="rId29"/>
    <p:sldId id="296" r:id="rId30"/>
    <p:sldId id="289" r:id="rId31"/>
    <p:sldId id="257"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44" autoAdjust="0"/>
    <p:restoredTop sz="94660"/>
  </p:normalViewPr>
  <p:slideViewPr>
    <p:cSldViewPr snapToGrid="0">
      <p:cViewPr varScale="1">
        <p:scale>
          <a:sx n="69" d="100"/>
          <a:sy n="69" d="100"/>
        </p:scale>
        <p:origin x="774" y="72"/>
      </p:cViewPr>
      <p:guideLst>
        <p:guide orient="horz" pos="2160"/>
        <p:guide pos="3840"/>
      </p:guideLst>
    </p:cSldViewPr>
  </p:slideViewPr>
  <p:notesTextViewPr>
    <p:cViewPr>
      <p:scale>
        <a:sx n="1" d="1"/>
        <a:sy n="1" d="1"/>
      </p:scale>
      <p:origin x="0" y="0"/>
    </p:cViewPr>
  </p:notesTextViewPr>
  <p:sorterViewPr>
    <p:cViewPr>
      <p:scale>
        <a:sx n="100" d="100"/>
        <a:sy n="100" d="100"/>
      </p:scale>
      <p:origin x="0" y="-4104"/>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D02878C-80FF-44CD-8E42-D388C1C06363}"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en-GB"/>
        </a:p>
      </dgm:t>
    </dgm:pt>
    <dgm:pt modelId="{A0CB33BB-8A74-4823-81FD-87389B811A2D}">
      <dgm:prSet phldrT="[Text]" custT="1"/>
      <dgm:spPr/>
      <dgm:t>
        <a:bodyPr/>
        <a:lstStyle/>
        <a:p>
          <a:pPr lvl="0" defTabSz="1333500">
            <a:lnSpc>
              <a:spcPct val="90000"/>
            </a:lnSpc>
            <a:spcBef>
              <a:spcPct val="0"/>
            </a:spcBef>
            <a:spcAft>
              <a:spcPct val="35000"/>
            </a:spcAft>
          </a:pPr>
          <a:r>
            <a:rPr lang="lv-LV" sz="2400" b="1" dirty="0" smtClean="0"/>
            <a:t>Hissə 1</a:t>
          </a:r>
          <a:endParaRPr lang="en-GB" sz="2400" b="1" dirty="0"/>
        </a:p>
      </dgm:t>
    </dgm:pt>
    <dgm:pt modelId="{59BCB3D1-7161-4775-8966-26707E6697B5}" type="parTrans" cxnId="{2532F56F-09AD-49CB-8E95-A9E6537788D1}">
      <dgm:prSet/>
      <dgm:spPr/>
      <dgm:t>
        <a:bodyPr/>
        <a:lstStyle/>
        <a:p>
          <a:endParaRPr lang="en-GB"/>
        </a:p>
      </dgm:t>
    </dgm:pt>
    <dgm:pt modelId="{10ED45AD-230C-4347-AF02-C9DBA776D532}" type="sibTrans" cxnId="{2532F56F-09AD-49CB-8E95-A9E6537788D1}">
      <dgm:prSet/>
      <dgm:spPr/>
      <dgm:t>
        <a:bodyPr/>
        <a:lstStyle/>
        <a:p>
          <a:endParaRPr lang="en-GB"/>
        </a:p>
      </dgm:t>
    </dgm:pt>
    <dgm:pt modelId="{0318A25E-4703-4B50-99E1-B44ADD724D61}">
      <dgm:prSet phldrT="[Text]"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az-Latn-AZ" sz="2400" dirty="0" smtClean="0"/>
            <a:t>Ali təhsil müəssisələrində </a:t>
          </a:r>
          <a:r>
            <a:rPr lang="az-Latn-AZ" sz="2400" b="1" dirty="0" smtClean="0"/>
            <a:t>daxili KT</a:t>
          </a:r>
          <a:r>
            <a:rPr lang="az-Latn-AZ" sz="2400" dirty="0" smtClean="0"/>
            <a:t> üçündür</a:t>
          </a:r>
          <a:r>
            <a:rPr lang="en-GB" sz="2400" dirty="0" smtClean="0"/>
            <a:t> (</a:t>
          </a:r>
          <a:r>
            <a:rPr lang="lv-LV" sz="2400" dirty="0" smtClean="0"/>
            <a:t>10</a:t>
          </a:r>
          <a:r>
            <a:rPr lang="en-GB" sz="2400" dirty="0" smtClean="0"/>
            <a:t> </a:t>
          </a:r>
          <a:r>
            <a:rPr lang="az-Latn-AZ" sz="2400" dirty="0" smtClean="0"/>
            <a:t>standart</a:t>
          </a:r>
          <a:r>
            <a:rPr lang="en-GB" sz="2400" dirty="0" smtClean="0"/>
            <a:t>)</a:t>
          </a:r>
          <a:endParaRPr lang="en-GB" sz="2400" dirty="0"/>
        </a:p>
      </dgm:t>
    </dgm:pt>
    <dgm:pt modelId="{0E0ABF20-9717-4F78-ACFF-5800A76A4A74}" type="parTrans" cxnId="{5EEC667E-25C5-4369-9303-2362DECFFC1D}">
      <dgm:prSet/>
      <dgm:spPr/>
      <dgm:t>
        <a:bodyPr/>
        <a:lstStyle/>
        <a:p>
          <a:endParaRPr lang="en-GB"/>
        </a:p>
      </dgm:t>
    </dgm:pt>
    <dgm:pt modelId="{9B55B63C-CC6C-47D0-BE98-C084F9A46E36}" type="sibTrans" cxnId="{5EEC667E-25C5-4369-9303-2362DECFFC1D}">
      <dgm:prSet/>
      <dgm:spPr/>
      <dgm:t>
        <a:bodyPr/>
        <a:lstStyle/>
        <a:p>
          <a:endParaRPr lang="en-GB"/>
        </a:p>
      </dgm:t>
    </dgm:pt>
    <dgm:pt modelId="{016A458E-3126-41CC-AD66-1E2455F63215}">
      <dgm:prSet phldrT="[Text]" custT="1"/>
      <dgm:spPr/>
      <dgm:t>
        <a:bodyPr/>
        <a:lstStyle/>
        <a:p>
          <a:pPr lvl="0" defTabSz="1200150">
            <a:lnSpc>
              <a:spcPct val="90000"/>
            </a:lnSpc>
            <a:spcBef>
              <a:spcPct val="0"/>
            </a:spcBef>
            <a:spcAft>
              <a:spcPct val="35000"/>
            </a:spcAft>
          </a:pPr>
          <a:r>
            <a:rPr lang="lv-LV" sz="2400" b="1" dirty="0" smtClean="0"/>
            <a:t>Hissə 2</a:t>
          </a:r>
          <a:endParaRPr lang="en-GB" sz="2400" b="1" dirty="0"/>
        </a:p>
      </dgm:t>
    </dgm:pt>
    <dgm:pt modelId="{621A7AA0-FBC8-4389-A345-50BD9E6BF40E}" type="parTrans" cxnId="{E8EAAC13-84B9-4A65-8252-4ACFFB1E4932}">
      <dgm:prSet/>
      <dgm:spPr/>
      <dgm:t>
        <a:bodyPr/>
        <a:lstStyle/>
        <a:p>
          <a:endParaRPr lang="en-GB"/>
        </a:p>
      </dgm:t>
    </dgm:pt>
    <dgm:pt modelId="{91517D23-B4EB-4FB4-8261-D00BE7B0C1FE}" type="sibTrans" cxnId="{E8EAAC13-84B9-4A65-8252-4ACFFB1E4932}">
      <dgm:prSet/>
      <dgm:spPr/>
      <dgm:t>
        <a:bodyPr/>
        <a:lstStyle/>
        <a:p>
          <a:endParaRPr lang="en-GB"/>
        </a:p>
      </dgm:t>
    </dgm:pt>
    <dgm:pt modelId="{B78ED84E-EFA7-4E5E-A98A-B70E5DEC73F7}">
      <dgm:prSet phldrT="[Text]"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az-Latn-AZ" sz="2400" dirty="0" smtClean="0"/>
            <a:t>Ali təhsilin </a:t>
          </a:r>
          <a:r>
            <a:rPr lang="az-Latn-AZ" sz="2400" b="1" dirty="0" smtClean="0"/>
            <a:t>xarici KT</a:t>
          </a:r>
          <a:r>
            <a:rPr lang="en-GB" sz="2400" b="1" dirty="0" smtClean="0"/>
            <a:t> </a:t>
          </a:r>
          <a:r>
            <a:rPr lang="en-GB" sz="2400" dirty="0" smtClean="0"/>
            <a:t>(7 </a:t>
          </a:r>
          <a:r>
            <a:rPr lang="en-GB" sz="2400" dirty="0" err="1" smtClean="0"/>
            <a:t>standar</a:t>
          </a:r>
          <a:r>
            <a:rPr lang="az-Latn-AZ" sz="2400" dirty="0" smtClean="0"/>
            <a:t>t</a:t>
          </a:r>
          <a:r>
            <a:rPr lang="en-GB" sz="2400" dirty="0" smtClean="0"/>
            <a:t>)</a:t>
          </a:r>
          <a:r>
            <a:rPr lang="az-Latn-AZ" sz="2400" dirty="0" smtClean="0"/>
            <a:t> üçündür</a:t>
          </a:r>
          <a:endParaRPr lang="en-GB" sz="2400" dirty="0"/>
        </a:p>
      </dgm:t>
    </dgm:pt>
    <dgm:pt modelId="{C9E74998-8931-457F-95D1-323FBDDA7C04}" type="parTrans" cxnId="{02AAE8CA-A485-41C1-9580-AB19FEF3AB04}">
      <dgm:prSet/>
      <dgm:spPr/>
      <dgm:t>
        <a:bodyPr/>
        <a:lstStyle/>
        <a:p>
          <a:endParaRPr lang="en-GB"/>
        </a:p>
      </dgm:t>
    </dgm:pt>
    <dgm:pt modelId="{6B53713F-D6F6-46E2-B205-CAC5B81555F7}" type="sibTrans" cxnId="{02AAE8CA-A485-41C1-9580-AB19FEF3AB04}">
      <dgm:prSet/>
      <dgm:spPr/>
      <dgm:t>
        <a:bodyPr/>
        <a:lstStyle/>
        <a:p>
          <a:endParaRPr lang="en-GB"/>
        </a:p>
      </dgm:t>
    </dgm:pt>
    <dgm:pt modelId="{C5E55DC6-F877-4FEF-BC45-D7EE24F4298C}">
      <dgm:prSet phldrT="[Text]" custT="1"/>
      <dgm:spPr/>
      <dgm:t>
        <a:bodyPr/>
        <a:lstStyle/>
        <a:p>
          <a:r>
            <a:rPr lang="lv-LV" sz="2400" b="1" dirty="0" smtClean="0"/>
            <a:t>Hissə 3</a:t>
          </a:r>
          <a:endParaRPr lang="en-GB" sz="2400" b="1" dirty="0"/>
        </a:p>
      </dgm:t>
    </dgm:pt>
    <dgm:pt modelId="{17373FE8-EAB7-464F-A319-5D1312A99D64}" type="parTrans" cxnId="{587CAC96-FA86-4C06-BC90-A0E501B83989}">
      <dgm:prSet/>
      <dgm:spPr/>
      <dgm:t>
        <a:bodyPr/>
        <a:lstStyle/>
        <a:p>
          <a:endParaRPr lang="en-GB"/>
        </a:p>
      </dgm:t>
    </dgm:pt>
    <dgm:pt modelId="{D2830838-0C59-4C3D-A51F-0F0A0E82C3F2}" type="sibTrans" cxnId="{587CAC96-FA86-4C06-BC90-A0E501B83989}">
      <dgm:prSet/>
      <dgm:spPr/>
      <dgm:t>
        <a:bodyPr/>
        <a:lstStyle/>
        <a:p>
          <a:endParaRPr lang="en-GB"/>
        </a:p>
      </dgm:t>
    </dgm:pt>
    <dgm:pt modelId="{A188AA58-3F94-426B-B1FD-A32CE64BF556}">
      <dgm:prSet phldrT="[Text]" custT="1"/>
      <dgm:spPr/>
      <dgm:t>
        <a:bodyPr/>
        <a:lstStyle/>
        <a:p>
          <a:r>
            <a:rPr lang="az-Latn-AZ" sz="2400" b="1" dirty="0" smtClean="0"/>
            <a:t>Xarici KT Agentlikləri</a:t>
          </a:r>
          <a:r>
            <a:rPr lang="lv-LV" sz="2400" b="1" dirty="0" smtClean="0"/>
            <a:t> </a:t>
          </a:r>
          <a:r>
            <a:rPr lang="lv-LV" sz="2400" b="0" dirty="0" smtClean="0"/>
            <a:t>üçündür </a:t>
          </a:r>
          <a:r>
            <a:rPr lang="en-GB" sz="2400" dirty="0" smtClean="0"/>
            <a:t>(7 </a:t>
          </a:r>
          <a:r>
            <a:rPr lang="en-GB" sz="2400" dirty="0" err="1" smtClean="0"/>
            <a:t>standar</a:t>
          </a:r>
          <a:r>
            <a:rPr lang="az-Latn-AZ" sz="2400" dirty="0" smtClean="0"/>
            <a:t>t</a:t>
          </a:r>
          <a:r>
            <a:rPr lang="en-GB" sz="2400" dirty="0" smtClean="0"/>
            <a:t>)</a:t>
          </a:r>
          <a:endParaRPr lang="en-GB" sz="2400" dirty="0"/>
        </a:p>
      </dgm:t>
    </dgm:pt>
    <dgm:pt modelId="{A3E34B71-EB24-444D-A3A5-9BA1FC28C733}" type="parTrans" cxnId="{C584F272-4C26-4B79-B8AA-780FE841D036}">
      <dgm:prSet/>
      <dgm:spPr/>
      <dgm:t>
        <a:bodyPr/>
        <a:lstStyle/>
        <a:p>
          <a:endParaRPr lang="en-GB"/>
        </a:p>
      </dgm:t>
    </dgm:pt>
    <dgm:pt modelId="{83687CAA-2603-4110-9E28-ED25D227DD74}" type="sibTrans" cxnId="{C584F272-4C26-4B79-B8AA-780FE841D036}">
      <dgm:prSet/>
      <dgm:spPr/>
      <dgm:t>
        <a:bodyPr/>
        <a:lstStyle/>
        <a:p>
          <a:endParaRPr lang="en-GB"/>
        </a:p>
      </dgm:t>
    </dgm:pt>
    <dgm:pt modelId="{0E7A1CF0-457D-4AA6-B446-4A1E920413D9}">
      <dgm:prSet phldrT="[Text]"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lv-LV" sz="2400" dirty="0" smtClean="0"/>
            <a:t> </a:t>
          </a:r>
          <a:r>
            <a:rPr lang="az-Latn-AZ" sz="2400" dirty="0" smtClean="0"/>
            <a:t>AT-də KT-</a:t>
          </a:r>
          <a:r>
            <a:rPr lang="az-Latn-AZ" sz="2400" dirty="0" err="1" smtClean="0"/>
            <a:t>nin</a:t>
          </a:r>
          <a:r>
            <a:rPr lang="az-Latn-AZ" sz="2400" dirty="0" smtClean="0"/>
            <a:t> özəyidir </a:t>
          </a:r>
          <a:endParaRPr lang="en-GB" sz="2400" dirty="0" smtClean="0"/>
        </a:p>
        <a:p>
          <a:pPr marL="228600" lvl="1" indent="0" defTabSz="1022350">
            <a:lnSpc>
              <a:spcPct val="90000"/>
            </a:lnSpc>
            <a:spcBef>
              <a:spcPct val="0"/>
            </a:spcBef>
            <a:spcAft>
              <a:spcPct val="15000"/>
            </a:spcAft>
            <a:buNone/>
          </a:pPr>
          <a:endParaRPr lang="en-GB" sz="1900" dirty="0"/>
        </a:p>
      </dgm:t>
    </dgm:pt>
    <dgm:pt modelId="{299BD675-ABAE-485E-A7E4-A1F92B99FC7A}" type="parTrans" cxnId="{72478C60-B5E0-4814-BB44-E01CF62E8A12}">
      <dgm:prSet/>
      <dgm:spPr/>
      <dgm:t>
        <a:bodyPr/>
        <a:lstStyle/>
        <a:p>
          <a:endParaRPr lang="en-GB"/>
        </a:p>
      </dgm:t>
    </dgm:pt>
    <dgm:pt modelId="{E7C57957-278B-4DC0-8FA1-C14BB08C548E}" type="sibTrans" cxnId="{72478C60-B5E0-4814-BB44-E01CF62E8A12}">
      <dgm:prSet/>
      <dgm:spPr/>
      <dgm:t>
        <a:bodyPr/>
        <a:lstStyle/>
        <a:p>
          <a:endParaRPr lang="en-GB"/>
        </a:p>
      </dgm:t>
    </dgm:pt>
    <dgm:pt modelId="{81CBF3BB-645E-46E3-84C1-B6F42197A620}">
      <dgm:prSet phldrT="[Text]"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az-Latn-AZ" sz="2400" dirty="0" smtClean="0"/>
            <a:t>daxili qiymətləndirmənin nəticələrinin </a:t>
          </a:r>
          <a:r>
            <a:rPr lang="az-Latn-AZ" sz="2400" dirty="0" err="1" smtClean="0"/>
            <a:t>etibarlılığının</a:t>
          </a:r>
          <a:r>
            <a:rPr lang="az-Latn-AZ" sz="2400" dirty="0" smtClean="0"/>
            <a:t> şərtidir</a:t>
          </a:r>
          <a:endParaRPr lang="en-GB" sz="2400" dirty="0" smtClean="0"/>
        </a:p>
        <a:p>
          <a:pPr marL="228600" lvl="1" indent="0" defTabSz="933450">
            <a:lnSpc>
              <a:spcPct val="90000"/>
            </a:lnSpc>
            <a:spcBef>
              <a:spcPct val="0"/>
            </a:spcBef>
            <a:spcAft>
              <a:spcPct val="15000"/>
            </a:spcAft>
            <a:buNone/>
          </a:pPr>
          <a:endParaRPr lang="en-GB" sz="1900" dirty="0"/>
        </a:p>
      </dgm:t>
    </dgm:pt>
    <dgm:pt modelId="{C63ACE26-1B96-417A-BBEB-38899D29582F}" type="parTrans" cxnId="{ADA30321-65E2-4218-8E78-BBE0B9A7BB7C}">
      <dgm:prSet/>
      <dgm:spPr/>
      <dgm:t>
        <a:bodyPr/>
        <a:lstStyle/>
        <a:p>
          <a:endParaRPr lang="en-GB"/>
        </a:p>
      </dgm:t>
    </dgm:pt>
    <dgm:pt modelId="{A847D622-9375-40F1-A181-4BF5C4435B99}" type="sibTrans" cxnId="{ADA30321-65E2-4218-8E78-BBE0B9A7BB7C}">
      <dgm:prSet/>
      <dgm:spPr/>
      <dgm:t>
        <a:bodyPr/>
        <a:lstStyle/>
        <a:p>
          <a:endParaRPr lang="en-GB"/>
        </a:p>
      </dgm:t>
    </dgm:pt>
    <dgm:pt modelId="{C201F297-4051-435A-8039-9A960458091E}">
      <dgm:prSet phldrT="[Text]" custT="1"/>
      <dgm:spPr/>
      <dgm:t>
        <a:bodyPr/>
        <a:lstStyle/>
        <a:p>
          <a:r>
            <a:rPr lang="az-Latn-AZ" sz="2200" dirty="0" smtClean="0"/>
            <a:t>xarici qiymətləndiricilər (KT agentlikləri) öz </a:t>
          </a:r>
          <a:r>
            <a:rPr lang="az-Latn-AZ" sz="2200" dirty="0" err="1" smtClean="0"/>
            <a:t>fəaliyətlərinin</a:t>
          </a:r>
          <a:r>
            <a:rPr lang="az-Latn-AZ" sz="2200" dirty="0" smtClean="0"/>
            <a:t> keyfiyyəti ilə bağlı məsuliyyət daşıyırlar</a:t>
          </a:r>
          <a:endParaRPr lang="en-GB" sz="2200" dirty="0"/>
        </a:p>
      </dgm:t>
    </dgm:pt>
    <dgm:pt modelId="{1AA1642E-403D-4190-B588-ADFC1D96BB7F}" type="parTrans" cxnId="{C9860493-E462-4BA9-AD9C-3085E5B450B2}">
      <dgm:prSet/>
      <dgm:spPr/>
      <dgm:t>
        <a:bodyPr/>
        <a:lstStyle/>
        <a:p>
          <a:endParaRPr lang="en-GB"/>
        </a:p>
      </dgm:t>
    </dgm:pt>
    <dgm:pt modelId="{A7E190E1-1664-409C-8BD8-E2EB94A6170D}" type="sibTrans" cxnId="{C9860493-E462-4BA9-AD9C-3085E5B450B2}">
      <dgm:prSet/>
      <dgm:spPr/>
      <dgm:t>
        <a:bodyPr/>
        <a:lstStyle/>
        <a:p>
          <a:endParaRPr lang="en-GB"/>
        </a:p>
      </dgm:t>
    </dgm:pt>
    <dgm:pt modelId="{A3AB27FA-F76D-4271-9741-B0CB680C53C0}" type="pres">
      <dgm:prSet presAssocID="{4D02878C-80FF-44CD-8E42-D388C1C06363}" presName="Name0" presStyleCnt="0">
        <dgm:presLayoutVars>
          <dgm:dir/>
          <dgm:resizeHandles val="exact"/>
        </dgm:presLayoutVars>
      </dgm:prSet>
      <dgm:spPr/>
      <dgm:t>
        <a:bodyPr/>
        <a:lstStyle/>
        <a:p>
          <a:endParaRPr lang="lt-LT"/>
        </a:p>
      </dgm:t>
    </dgm:pt>
    <dgm:pt modelId="{15A5876C-B36F-4706-BD12-38FEA6F62915}" type="pres">
      <dgm:prSet presAssocID="{A0CB33BB-8A74-4823-81FD-87389B811A2D}" presName="node" presStyleLbl="node1" presStyleIdx="0" presStyleCnt="3">
        <dgm:presLayoutVars>
          <dgm:bulletEnabled val="1"/>
        </dgm:presLayoutVars>
      </dgm:prSet>
      <dgm:spPr/>
      <dgm:t>
        <a:bodyPr/>
        <a:lstStyle/>
        <a:p>
          <a:endParaRPr lang="en-GB"/>
        </a:p>
      </dgm:t>
    </dgm:pt>
    <dgm:pt modelId="{76EA9D63-1F02-4B68-988D-D76402B79D90}" type="pres">
      <dgm:prSet presAssocID="{10ED45AD-230C-4347-AF02-C9DBA776D532}" presName="sibTrans" presStyleCnt="0"/>
      <dgm:spPr/>
    </dgm:pt>
    <dgm:pt modelId="{B171E8B1-C618-4067-BD2B-A374B6E81DEC}" type="pres">
      <dgm:prSet presAssocID="{016A458E-3126-41CC-AD66-1E2455F63215}" presName="node" presStyleLbl="node1" presStyleIdx="1" presStyleCnt="3">
        <dgm:presLayoutVars>
          <dgm:bulletEnabled val="1"/>
        </dgm:presLayoutVars>
      </dgm:prSet>
      <dgm:spPr/>
      <dgm:t>
        <a:bodyPr/>
        <a:lstStyle/>
        <a:p>
          <a:endParaRPr lang="en-GB"/>
        </a:p>
      </dgm:t>
    </dgm:pt>
    <dgm:pt modelId="{CEC9246E-FE5E-4963-84A8-3F9BC63AB5AB}" type="pres">
      <dgm:prSet presAssocID="{91517D23-B4EB-4FB4-8261-D00BE7B0C1FE}" presName="sibTrans" presStyleCnt="0"/>
      <dgm:spPr/>
    </dgm:pt>
    <dgm:pt modelId="{E2AFB7D3-D3C7-4B44-AB0D-F46AD89D260E}" type="pres">
      <dgm:prSet presAssocID="{C5E55DC6-F877-4FEF-BC45-D7EE24F4298C}" presName="node" presStyleLbl="node1" presStyleIdx="2" presStyleCnt="3">
        <dgm:presLayoutVars>
          <dgm:bulletEnabled val="1"/>
        </dgm:presLayoutVars>
      </dgm:prSet>
      <dgm:spPr/>
      <dgm:t>
        <a:bodyPr/>
        <a:lstStyle/>
        <a:p>
          <a:endParaRPr lang="en-GB"/>
        </a:p>
      </dgm:t>
    </dgm:pt>
  </dgm:ptLst>
  <dgm:cxnLst>
    <dgm:cxn modelId="{9A4BD59A-1F11-4668-88C2-F82F212C4448}" type="presOf" srcId="{A0CB33BB-8A74-4823-81FD-87389B811A2D}" destId="{15A5876C-B36F-4706-BD12-38FEA6F62915}" srcOrd="0" destOrd="0" presId="urn:microsoft.com/office/officeart/2005/8/layout/hList6"/>
    <dgm:cxn modelId="{F90D7294-7D26-4411-9F66-F836600AE72E}" type="presOf" srcId="{C5E55DC6-F877-4FEF-BC45-D7EE24F4298C}" destId="{E2AFB7D3-D3C7-4B44-AB0D-F46AD89D260E}" srcOrd="0" destOrd="0" presId="urn:microsoft.com/office/officeart/2005/8/layout/hList6"/>
    <dgm:cxn modelId="{C584F272-4C26-4B79-B8AA-780FE841D036}" srcId="{C5E55DC6-F877-4FEF-BC45-D7EE24F4298C}" destId="{A188AA58-3F94-426B-B1FD-A32CE64BF556}" srcOrd="0" destOrd="0" parTransId="{A3E34B71-EB24-444D-A3A5-9BA1FC28C733}" sibTransId="{83687CAA-2603-4110-9E28-ED25D227DD74}"/>
    <dgm:cxn modelId="{E8EAAC13-84B9-4A65-8252-4ACFFB1E4932}" srcId="{4D02878C-80FF-44CD-8E42-D388C1C06363}" destId="{016A458E-3126-41CC-AD66-1E2455F63215}" srcOrd="1" destOrd="0" parTransId="{621A7AA0-FBC8-4389-A345-50BD9E6BF40E}" sibTransId="{91517D23-B4EB-4FB4-8261-D00BE7B0C1FE}"/>
    <dgm:cxn modelId="{72478C60-B5E0-4814-BB44-E01CF62E8A12}" srcId="{A0CB33BB-8A74-4823-81FD-87389B811A2D}" destId="{0E7A1CF0-457D-4AA6-B446-4A1E920413D9}" srcOrd="1" destOrd="0" parTransId="{299BD675-ABAE-485E-A7E4-A1F92B99FC7A}" sibTransId="{E7C57957-278B-4DC0-8FA1-C14BB08C548E}"/>
    <dgm:cxn modelId="{BDE6DBDA-E01F-4A69-A419-44C3339274E2}" type="presOf" srcId="{81CBF3BB-645E-46E3-84C1-B6F42197A620}" destId="{B171E8B1-C618-4067-BD2B-A374B6E81DEC}" srcOrd="0" destOrd="2" presId="urn:microsoft.com/office/officeart/2005/8/layout/hList6"/>
    <dgm:cxn modelId="{D5E069AA-0754-4521-AE58-5B30105231DE}" type="presOf" srcId="{0318A25E-4703-4B50-99E1-B44ADD724D61}" destId="{15A5876C-B36F-4706-BD12-38FEA6F62915}" srcOrd="0" destOrd="1" presId="urn:microsoft.com/office/officeart/2005/8/layout/hList6"/>
    <dgm:cxn modelId="{C9860493-E462-4BA9-AD9C-3085E5B450B2}" srcId="{C5E55DC6-F877-4FEF-BC45-D7EE24F4298C}" destId="{C201F297-4051-435A-8039-9A960458091E}" srcOrd="1" destOrd="0" parTransId="{1AA1642E-403D-4190-B588-ADFC1D96BB7F}" sibTransId="{A7E190E1-1664-409C-8BD8-E2EB94A6170D}"/>
    <dgm:cxn modelId="{02AAE8CA-A485-41C1-9580-AB19FEF3AB04}" srcId="{016A458E-3126-41CC-AD66-1E2455F63215}" destId="{B78ED84E-EFA7-4E5E-A98A-B70E5DEC73F7}" srcOrd="0" destOrd="0" parTransId="{C9E74998-8931-457F-95D1-323FBDDA7C04}" sibTransId="{6B53713F-D6F6-46E2-B205-CAC5B81555F7}"/>
    <dgm:cxn modelId="{D2DFC856-0BBD-4651-A6AC-A550531BC4A1}" type="presOf" srcId="{C201F297-4051-435A-8039-9A960458091E}" destId="{E2AFB7D3-D3C7-4B44-AB0D-F46AD89D260E}" srcOrd="0" destOrd="2" presId="urn:microsoft.com/office/officeart/2005/8/layout/hList6"/>
    <dgm:cxn modelId="{331819D2-3CAE-44D3-BDEC-03E807FEF1B1}" type="presOf" srcId="{0E7A1CF0-457D-4AA6-B446-4A1E920413D9}" destId="{15A5876C-B36F-4706-BD12-38FEA6F62915}" srcOrd="0" destOrd="2" presId="urn:microsoft.com/office/officeart/2005/8/layout/hList6"/>
    <dgm:cxn modelId="{ADA30321-65E2-4218-8E78-BBE0B9A7BB7C}" srcId="{016A458E-3126-41CC-AD66-1E2455F63215}" destId="{81CBF3BB-645E-46E3-84C1-B6F42197A620}" srcOrd="1" destOrd="0" parTransId="{C63ACE26-1B96-417A-BBEB-38899D29582F}" sibTransId="{A847D622-9375-40F1-A181-4BF5C4435B99}"/>
    <dgm:cxn modelId="{5EEC667E-25C5-4369-9303-2362DECFFC1D}" srcId="{A0CB33BB-8A74-4823-81FD-87389B811A2D}" destId="{0318A25E-4703-4B50-99E1-B44ADD724D61}" srcOrd="0" destOrd="0" parTransId="{0E0ABF20-9717-4F78-ACFF-5800A76A4A74}" sibTransId="{9B55B63C-CC6C-47D0-BE98-C084F9A46E36}"/>
    <dgm:cxn modelId="{587CAC96-FA86-4C06-BC90-A0E501B83989}" srcId="{4D02878C-80FF-44CD-8E42-D388C1C06363}" destId="{C5E55DC6-F877-4FEF-BC45-D7EE24F4298C}" srcOrd="2" destOrd="0" parTransId="{17373FE8-EAB7-464F-A319-5D1312A99D64}" sibTransId="{D2830838-0C59-4C3D-A51F-0F0A0E82C3F2}"/>
    <dgm:cxn modelId="{A9403116-A273-455F-8EC1-22F717D86BDB}" type="presOf" srcId="{B78ED84E-EFA7-4E5E-A98A-B70E5DEC73F7}" destId="{B171E8B1-C618-4067-BD2B-A374B6E81DEC}" srcOrd="0" destOrd="1" presId="urn:microsoft.com/office/officeart/2005/8/layout/hList6"/>
    <dgm:cxn modelId="{E3C541F9-0372-4FC4-89B7-4DDC0ABB8C93}" type="presOf" srcId="{4D02878C-80FF-44CD-8E42-D388C1C06363}" destId="{A3AB27FA-F76D-4271-9741-B0CB680C53C0}" srcOrd="0" destOrd="0" presId="urn:microsoft.com/office/officeart/2005/8/layout/hList6"/>
    <dgm:cxn modelId="{18E25D72-A55F-404A-A6A3-6916285C09E5}" type="presOf" srcId="{A188AA58-3F94-426B-B1FD-A32CE64BF556}" destId="{E2AFB7D3-D3C7-4B44-AB0D-F46AD89D260E}" srcOrd="0" destOrd="1" presId="urn:microsoft.com/office/officeart/2005/8/layout/hList6"/>
    <dgm:cxn modelId="{8A923541-8DD7-4B81-9CF5-7607F853C15A}" type="presOf" srcId="{016A458E-3126-41CC-AD66-1E2455F63215}" destId="{B171E8B1-C618-4067-BD2B-A374B6E81DEC}" srcOrd="0" destOrd="0" presId="urn:microsoft.com/office/officeart/2005/8/layout/hList6"/>
    <dgm:cxn modelId="{2532F56F-09AD-49CB-8E95-A9E6537788D1}" srcId="{4D02878C-80FF-44CD-8E42-D388C1C06363}" destId="{A0CB33BB-8A74-4823-81FD-87389B811A2D}" srcOrd="0" destOrd="0" parTransId="{59BCB3D1-7161-4775-8966-26707E6697B5}" sibTransId="{10ED45AD-230C-4347-AF02-C9DBA776D532}"/>
    <dgm:cxn modelId="{C27AE7E4-DA7B-403B-85CA-A4A968BCD59C}" type="presParOf" srcId="{A3AB27FA-F76D-4271-9741-B0CB680C53C0}" destId="{15A5876C-B36F-4706-BD12-38FEA6F62915}" srcOrd="0" destOrd="0" presId="urn:microsoft.com/office/officeart/2005/8/layout/hList6"/>
    <dgm:cxn modelId="{C82BF0D9-94B1-4418-A819-F730DF5E23BB}" type="presParOf" srcId="{A3AB27FA-F76D-4271-9741-B0CB680C53C0}" destId="{76EA9D63-1F02-4B68-988D-D76402B79D90}" srcOrd="1" destOrd="0" presId="urn:microsoft.com/office/officeart/2005/8/layout/hList6"/>
    <dgm:cxn modelId="{F98E1A54-9366-4669-938C-6D4BC71C7F13}" type="presParOf" srcId="{A3AB27FA-F76D-4271-9741-B0CB680C53C0}" destId="{B171E8B1-C618-4067-BD2B-A374B6E81DEC}" srcOrd="2" destOrd="0" presId="urn:microsoft.com/office/officeart/2005/8/layout/hList6"/>
    <dgm:cxn modelId="{6A8F7F6D-B9CA-4C91-ABBB-9D55C2E2171C}" type="presParOf" srcId="{A3AB27FA-F76D-4271-9741-B0CB680C53C0}" destId="{CEC9246E-FE5E-4963-84A8-3F9BC63AB5AB}" srcOrd="3" destOrd="0" presId="urn:microsoft.com/office/officeart/2005/8/layout/hList6"/>
    <dgm:cxn modelId="{9FBB4664-3283-463A-9FA7-0E324A020D5B}" type="presParOf" srcId="{A3AB27FA-F76D-4271-9741-B0CB680C53C0}" destId="{E2AFB7D3-D3C7-4B44-AB0D-F46AD89D260E}" srcOrd="4"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3FE0411-6282-40FD-9282-ADBA5EF2B061}" type="doc">
      <dgm:prSet loTypeId="urn:microsoft.com/office/officeart/2005/8/layout/vList3#1" loCatId="list" qsTypeId="urn:microsoft.com/office/officeart/2005/8/quickstyle/simple1" qsCatId="simple" csTypeId="urn:microsoft.com/office/officeart/2005/8/colors/accent1_2" csCatId="accent1" phldr="1"/>
      <dgm:spPr/>
      <dgm:t>
        <a:bodyPr/>
        <a:lstStyle/>
        <a:p>
          <a:endParaRPr lang="en-GB"/>
        </a:p>
      </dgm:t>
    </dgm:pt>
    <dgm:pt modelId="{4665C380-C17B-43A9-8894-CBFB09082CFE}">
      <dgm:prSet phldrT="[Text]" custT="1"/>
      <dgm:spPr/>
      <dgm:t>
        <a:bodyPr/>
        <a:lstStyle/>
        <a:p>
          <a:r>
            <a:rPr lang="lv-LV" sz="2100" b="1" dirty="0" smtClean="0"/>
            <a:t>1.  Özünütəhlil prosesi</a:t>
          </a:r>
          <a:endParaRPr lang="en-GB" sz="2100" b="1" dirty="0"/>
        </a:p>
      </dgm:t>
    </dgm:pt>
    <dgm:pt modelId="{B59BFAEA-F51F-483E-AB14-5E42ACA17137}" type="parTrans" cxnId="{BC76FE39-A8EB-4D6E-8031-367DABC7A9ED}">
      <dgm:prSet/>
      <dgm:spPr/>
      <dgm:t>
        <a:bodyPr/>
        <a:lstStyle/>
        <a:p>
          <a:endParaRPr lang="en-GB" b="1"/>
        </a:p>
      </dgm:t>
    </dgm:pt>
    <dgm:pt modelId="{6D2DD055-EF15-4B15-AA84-6A7AD865947D}" type="sibTrans" cxnId="{BC76FE39-A8EB-4D6E-8031-367DABC7A9ED}">
      <dgm:prSet/>
      <dgm:spPr/>
      <dgm:t>
        <a:bodyPr/>
        <a:lstStyle/>
        <a:p>
          <a:endParaRPr lang="en-GB" b="1"/>
        </a:p>
      </dgm:t>
    </dgm:pt>
    <dgm:pt modelId="{8AA6FECC-2BB8-41E5-8EFC-4848DD5C8A38}">
      <dgm:prSet phldrT="[Text]"/>
      <dgm:spPr/>
      <dgm:t>
        <a:bodyPr/>
        <a:lstStyle/>
        <a:p>
          <a:r>
            <a:rPr lang="lv-LV" b="1" dirty="0" smtClean="0"/>
            <a:t>2. Ərizə və özünütəhlil hesabatının təqdim edilməsi</a:t>
          </a:r>
          <a:endParaRPr lang="en-GB" b="1" dirty="0"/>
        </a:p>
      </dgm:t>
    </dgm:pt>
    <dgm:pt modelId="{FA0D9D62-2EC3-4DE8-ABEA-59CE3F1D7CDC}" type="parTrans" cxnId="{DB349726-8B32-4828-8413-E9B3732EDBDF}">
      <dgm:prSet/>
      <dgm:spPr/>
      <dgm:t>
        <a:bodyPr/>
        <a:lstStyle/>
        <a:p>
          <a:endParaRPr lang="en-GB" b="1"/>
        </a:p>
      </dgm:t>
    </dgm:pt>
    <dgm:pt modelId="{8756CAC5-98EF-459F-940F-63EC07028415}" type="sibTrans" cxnId="{DB349726-8B32-4828-8413-E9B3732EDBDF}">
      <dgm:prSet/>
      <dgm:spPr/>
      <dgm:t>
        <a:bodyPr/>
        <a:lstStyle/>
        <a:p>
          <a:endParaRPr lang="en-GB" b="1"/>
        </a:p>
      </dgm:t>
    </dgm:pt>
    <dgm:pt modelId="{3E991F27-D853-40AE-A1E9-36733659031C}">
      <dgm:prSet phldrT="[Text]"/>
      <dgm:spPr/>
      <dgm:t>
        <a:bodyPr/>
        <a:lstStyle/>
        <a:p>
          <a:r>
            <a:rPr lang="lv-LV" b="1" dirty="0" smtClean="0"/>
            <a:t>3. Sənədlərin agentlik tərəfindən nəzərdən keçirilməsi</a:t>
          </a:r>
          <a:endParaRPr lang="en-GB" b="1" dirty="0"/>
        </a:p>
      </dgm:t>
    </dgm:pt>
    <dgm:pt modelId="{D39900A1-61C2-4E6A-A433-D3B95A3141EB}" type="parTrans" cxnId="{CC89FB22-C166-4069-BB86-A0BA2D2ECE24}">
      <dgm:prSet/>
      <dgm:spPr/>
      <dgm:t>
        <a:bodyPr/>
        <a:lstStyle/>
        <a:p>
          <a:endParaRPr lang="en-GB" b="1"/>
        </a:p>
      </dgm:t>
    </dgm:pt>
    <dgm:pt modelId="{14628447-E995-4DE8-A898-81D4C6C94D6C}" type="sibTrans" cxnId="{CC89FB22-C166-4069-BB86-A0BA2D2ECE24}">
      <dgm:prSet/>
      <dgm:spPr/>
      <dgm:t>
        <a:bodyPr/>
        <a:lstStyle/>
        <a:p>
          <a:endParaRPr lang="en-GB" b="1"/>
        </a:p>
      </dgm:t>
    </dgm:pt>
    <dgm:pt modelId="{592AE783-1CF7-440F-A9F4-F160EC409278}">
      <dgm:prSet phldrT="[Text]"/>
      <dgm:spPr/>
      <dgm:t>
        <a:bodyPr/>
        <a:lstStyle/>
        <a:p>
          <a:r>
            <a:rPr lang="lv-LV" b="1" dirty="0" smtClean="0"/>
            <a:t>4. Ekspert qrupunun təşkili</a:t>
          </a:r>
          <a:endParaRPr lang="en-GB" b="1" dirty="0"/>
        </a:p>
      </dgm:t>
    </dgm:pt>
    <dgm:pt modelId="{15086F44-58BA-4E87-9F84-288A947299A8}" type="parTrans" cxnId="{DEA2E4C3-861B-4361-8A7F-A36414A61543}">
      <dgm:prSet/>
      <dgm:spPr/>
      <dgm:t>
        <a:bodyPr/>
        <a:lstStyle/>
        <a:p>
          <a:endParaRPr lang="en-GB" b="1"/>
        </a:p>
      </dgm:t>
    </dgm:pt>
    <dgm:pt modelId="{5D2A0398-90F8-474B-9721-58241F9D59F3}" type="sibTrans" cxnId="{DEA2E4C3-861B-4361-8A7F-A36414A61543}">
      <dgm:prSet/>
      <dgm:spPr/>
      <dgm:t>
        <a:bodyPr/>
        <a:lstStyle/>
        <a:p>
          <a:endParaRPr lang="en-GB" b="1"/>
        </a:p>
      </dgm:t>
    </dgm:pt>
    <dgm:pt modelId="{686845A3-E9C6-4651-8A5C-C5F57723CE4B}">
      <dgm:prSet phldrT="[Text]"/>
      <dgm:spPr/>
      <dgm:t>
        <a:bodyPr/>
        <a:lstStyle/>
        <a:p>
          <a:r>
            <a:rPr lang="en-GB" b="1" dirty="0" smtClean="0"/>
            <a:t>6</a:t>
          </a:r>
          <a:r>
            <a:rPr lang="lv-LV" b="1" dirty="0" smtClean="0"/>
            <a:t>. Ekspert qrupunun səfəri</a:t>
          </a:r>
          <a:endParaRPr lang="en-GB" b="1" dirty="0"/>
        </a:p>
      </dgm:t>
    </dgm:pt>
    <dgm:pt modelId="{967FEC07-EF34-46F2-A336-05C7BF298A3A}" type="parTrans" cxnId="{CF459183-100A-408D-8046-30ED6A44EFE6}">
      <dgm:prSet/>
      <dgm:spPr/>
      <dgm:t>
        <a:bodyPr/>
        <a:lstStyle/>
        <a:p>
          <a:endParaRPr lang="en-GB" b="1"/>
        </a:p>
      </dgm:t>
    </dgm:pt>
    <dgm:pt modelId="{4C44FC68-9B75-4132-B332-88E684633156}" type="sibTrans" cxnId="{CF459183-100A-408D-8046-30ED6A44EFE6}">
      <dgm:prSet/>
      <dgm:spPr/>
      <dgm:t>
        <a:bodyPr/>
        <a:lstStyle/>
        <a:p>
          <a:endParaRPr lang="en-GB" b="1"/>
        </a:p>
      </dgm:t>
    </dgm:pt>
    <dgm:pt modelId="{B568960D-25C2-4C66-9BB5-72D74EFF2EFC}">
      <dgm:prSet phldrT="[Text]"/>
      <dgm:spPr/>
      <dgm:t>
        <a:bodyPr/>
        <a:lstStyle/>
        <a:p>
          <a:r>
            <a:rPr lang="en-GB" b="1" dirty="0" smtClean="0"/>
            <a:t>7</a:t>
          </a:r>
          <a:r>
            <a:rPr lang="lv-LV" b="1" dirty="0" smtClean="0"/>
            <a:t>. Ekspert qrupunun müştərək hesabatı</a:t>
          </a:r>
          <a:endParaRPr lang="en-GB" b="1" dirty="0"/>
        </a:p>
      </dgm:t>
    </dgm:pt>
    <dgm:pt modelId="{252F744E-092C-4E6D-86BD-5F1F9A1A0449}" type="parTrans" cxnId="{0C5327E6-2EFD-4081-AD3C-34EB9EB4BA56}">
      <dgm:prSet/>
      <dgm:spPr/>
      <dgm:t>
        <a:bodyPr/>
        <a:lstStyle/>
        <a:p>
          <a:endParaRPr lang="en-GB" b="1"/>
        </a:p>
      </dgm:t>
    </dgm:pt>
    <dgm:pt modelId="{6EF7EA6A-C095-4143-BB51-358032BF7A7B}" type="sibTrans" cxnId="{0C5327E6-2EFD-4081-AD3C-34EB9EB4BA56}">
      <dgm:prSet/>
      <dgm:spPr/>
      <dgm:t>
        <a:bodyPr/>
        <a:lstStyle/>
        <a:p>
          <a:endParaRPr lang="en-GB" b="1"/>
        </a:p>
      </dgm:t>
    </dgm:pt>
    <dgm:pt modelId="{2DA73B92-8D84-4488-B86B-8B56A9E92496}">
      <dgm:prSet phldrT="[Text]"/>
      <dgm:spPr/>
      <dgm:t>
        <a:bodyPr/>
        <a:lstStyle/>
        <a:p>
          <a:r>
            <a:rPr lang="en-GB" b="1" dirty="0" smtClean="0"/>
            <a:t>8</a:t>
          </a:r>
          <a:r>
            <a:rPr lang="lv-LV" b="1" dirty="0" smtClean="0"/>
            <a:t>. Faktoloji xətalara dair ATM-in şərhi</a:t>
          </a:r>
          <a:endParaRPr lang="en-GB" b="1" dirty="0"/>
        </a:p>
      </dgm:t>
    </dgm:pt>
    <dgm:pt modelId="{4254C4DD-1DBC-47BE-9BCD-67E9D711D5F1}" type="parTrans" cxnId="{DEE69A2C-C0C0-4971-AB24-B70B7F870322}">
      <dgm:prSet/>
      <dgm:spPr/>
      <dgm:t>
        <a:bodyPr/>
        <a:lstStyle/>
        <a:p>
          <a:endParaRPr lang="en-GB" b="1"/>
        </a:p>
      </dgm:t>
    </dgm:pt>
    <dgm:pt modelId="{5EBC1064-9BDD-4125-A4C6-47628CE68A93}" type="sibTrans" cxnId="{DEE69A2C-C0C0-4971-AB24-B70B7F870322}">
      <dgm:prSet/>
      <dgm:spPr/>
      <dgm:t>
        <a:bodyPr/>
        <a:lstStyle/>
        <a:p>
          <a:endParaRPr lang="en-GB" b="1"/>
        </a:p>
      </dgm:t>
    </dgm:pt>
    <dgm:pt modelId="{62F93DB4-FE2F-4870-B21E-7DF64ED26006}">
      <dgm:prSet phldrT="[Text]"/>
      <dgm:spPr/>
      <dgm:t>
        <a:bodyPr/>
        <a:lstStyle/>
        <a:p>
          <a:r>
            <a:rPr lang="en-GB" b="1" dirty="0" smtClean="0"/>
            <a:t>9</a:t>
          </a:r>
          <a:r>
            <a:rPr lang="lv-LV" b="1" dirty="0" smtClean="0"/>
            <a:t>. Komitə tərəfindən qərar (ATM-in iştirakı ilə)</a:t>
          </a:r>
          <a:endParaRPr lang="en-GB" b="1" dirty="0"/>
        </a:p>
      </dgm:t>
    </dgm:pt>
    <dgm:pt modelId="{98368B17-BFAD-4DC7-B2B3-391FC6077B88}" type="parTrans" cxnId="{7F8FE65C-5F90-4856-B8BF-FDC492AA2945}">
      <dgm:prSet/>
      <dgm:spPr/>
      <dgm:t>
        <a:bodyPr/>
        <a:lstStyle/>
        <a:p>
          <a:endParaRPr lang="en-GB" b="1"/>
        </a:p>
      </dgm:t>
    </dgm:pt>
    <dgm:pt modelId="{FD1DFDCB-A9BD-4BDE-9053-D712EE17716F}" type="sibTrans" cxnId="{7F8FE65C-5F90-4856-B8BF-FDC492AA2945}">
      <dgm:prSet/>
      <dgm:spPr/>
      <dgm:t>
        <a:bodyPr/>
        <a:lstStyle/>
        <a:p>
          <a:endParaRPr lang="en-GB" b="1"/>
        </a:p>
      </dgm:t>
    </dgm:pt>
    <dgm:pt modelId="{DC539B8F-034E-4BAB-8A53-03EA5E9C246B}">
      <dgm:prSet phldrT="[Text]"/>
      <dgm:spPr/>
      <dgm:t>
        <a:bodyPr/>
        <a:lstStyle/>
        <a:p>
          <a:r>
            <a:rPr lang="en-GB" b="1" dirty="0" smtClean="0"/>
            <a:t>10. </a:t>
          </a:r>
          <a:r>
            <a:rPr lang="lv-LV" b="1" dirty="0" smtClean="0"/>
            <a:t>Sonrakı tədbirlər</a:t>
          </a:r>
          <a:endParaRPr lang="en-GB" b="1" dirty="0"/>
        </a:p>
      </dgm:t>
    </dgm:pt>
    <dgm:pt modelId="{55433A2B-B851-4712-BB92-2E42D31371C3}" type="parTrans" cxnId="{4974A05C-A0C5-4B87-A343-8BFC9309FEAF}">
      <dgm:prSet/>
      <dgm:spPr/>
      <dgm:t>
        <a:bodyPr/>
        <a:lstStyle/>
        <a:p>
          <a:endParaRPr lang="en-GB" b="1"/>
        </a:p>
      </dgm:t>
    </dgm:pt>
    <dgm:pt modelId="{5F1B6EFA-626F-4536-AD5E-FC3CD1C34C4F}" type="sibTrans" cxnId="{4974A05C-A0C5-4B87-A343-8BFC9309FEAF}">
      <dgm:prSet/>
      <dgm:spPr/>
      <dgm:t>
        <a:bodyPr/>
        <a:lstStyle/>
        <a:p>
          <a:endParaRPr lang="en-GB" b="1"/>
        </a:p>
      </dgm:t>
    </dgm:pt>
    <dgm:pt modelId="{C04904B6-70C0-4632-AB16-A1DF67B25662}">
      <dgm:prSet/>
      <dgm:spPr>
        <a:solidFill>
          <a:schemeClr val="accent6"/>
        </a:solidFill>
      </dgm:spPr>
      <dgm:t>
        <a:bodyPr/>
        <a:lstStyle/>
        <a:p>
          <a:r>
            <a:rPr lang="en-US" b="1" dirty="0" smtClean="0"/>
            <a:t>5. </a:t>
          </a:r>
          <a:r>
            <a:rPr lang="az-Latn-AZ" b="1" dirty="0" smtClean="0"/>
            <a:t>Sahə səfərindən öncə  eksperlətin birgə işi</a:t>
          </a:r>
          <a:endParaRPr lang="en-US" b="1" dirty="0"/>
        </a:p>
      </dgm:t>
    </dgm:pt>
    <dgm:pt modelId="{692EB603-28AE-42AE-82DF-01FF2EB72D01}" type="parTrans" cxnId="{1DE4A0B8-2A74-4B99-A893-3C843BAD7F49}">
      <dgm:prSet/>
      <dgm:spPr/>
      <dgm:t>
        <a:bodyPr/>
        <a:lstStyle/>
        <a:p>
          <a:endParaRPr lang="en-US"/>
        </a:p>
      </dgm:t>
    </dgm:pt>
    <dgm:pt modelId="{46F96CFD-F9A9-44AC-9BD0-17B67BD9EFC6}" type="sibTrans" cxnId="{1DE4A0B8-2A74-4B99-A893-3C843BAD7F49}">
      <dgm:prSet/>
      <dgm:spPr/>
      <dgm:t>
        <a:bodyPr/>
        <a:lstStyle/>
        <a:p>
          <a:endParaRPr lang="en-US"/>
        </a:p>
      </dgm:t>
    </dgm:pt>
    <dgm:pt modelId="{01E98E69-2805-4474-A4F7-9FADFAC26638}" type="pres">
      <dgm:prSet presAssocID="{63FE0411-6282-40FD-9282-ADBA5EF2B061}" presName="linearFlow" presStyleCnt="0">
        <dgm:presLayoutVars>
          <dgm:dir/>
          <dgm:resizeHandles val="exact"/>
        </dgm:presLayoutVars>
      </dgm:prSet>
      <dgm:spPr/>
      <dgm:t>
        <a:bodyPr/>
        <a:lstStyle/>
        <a:p>
          <a:endParaRPr lang="en-US"/>
        </a:p>
      </dgm:t>
    </dgm:pt>
    <dgm:pt modelId="{C48BCC91-20B4-44C7-BCD6-A0A744F66923}" type="pres">
      <dgm:prSet presAssocID="{4665C380-C17B-43A9-8894-CBFB09082CFE}" presName="composite" presStyleCnt="0"/>
      <dgm:spPr/>
    </dgm:pt>
    <dgm:pt modelId="{E2C3AF42-086F-4707-B275-814D19B2D526}" type="pres">
      <dgm:prSet presAssocID="{4665C380-C17B-43A9-8894-CBFB09082CFE}" presName="imgShp" presStyleLbl="fgImgPlace1" presStyleIdx="0" presStyleCnt="10"/>
      <dgm:spPr>
        <a:solidFill>
          <a:schemeClr val="accent4">
            <a:lumMod val="40000"/>
            <a:lumOff val="60000"/>
          </a:schemeClr>
        </a:solidFill>
      </dgm:spPr>
      <dgm:t>
        <a:bodyPr/>
        <a:lstStyle/>
        <a:p>
          <a:endParaRPr lang="en-US"/>
        </a:p>
      </dgm:t>
    </dgm:pt>
    <dgm:pt modelId="{1273ABE4-8B0E-41E1-BAF4-FA98401C4CF1}" type="pres">
      <dgm:prSet presAssocID="{4665C380-C17B-43A9-8894-CBFB09082CFE}" presName="txShp" presStyleLbl="node1" presStyleIdx="0" presStyleCnt="10">
        <dgm:presLayoutVars>
          <dgm:bulletEnabled val="1"/>
        </dgm:presLayoutVars>
      </dgm:prSet>
      <dgm:spPr/>
      <dgm:t>
        <a:bodyPr/>
        <a:lstStyle/>
        <a:p>
          <a:endParaRPr lang="en-US"/>
        </a:p>
      </dgm:t>
    </dgm:pt>
    <dgm:pt modelId="{1DCD0FE0-42E6-44EF-97D5-9F733C72FE8A}" type="pres">
      <dgm:prSet presAssocID="{6D2DD055-EF15-4B15-AA84-6A7AD865947D}" presName="spacing" presStyleCnt="0"/>
      <dgm:spPr/>
    </dgm:pt>
    <dgm:pt modelId="{FCEC8EAA-9368-4652-A21D-6EF0DF7DF395}" type="pres">
      <dgm:prSet presAssocID="{8AA6FECC-2BB8-41E5-8EFC-4848DD5C8A38}" presName="composite" presStyleCnt="0"/>
      <dgm:spPr/>
    </dgm:pt>
    <dgm:pt modelId="{B49B4680-C1F8-45AB-BA11-97A54C8CEDAA}" type="pres">
      <dgm:prSet presAssocID="{8AA6FECC-2BB8-41E5-8EFC-4848DD5C8A38}" presName="imgShp" presStyleLbl="fgImgPlace1" presStyleIdx="1" presStyleCnt="10"/>
      <dgm:spPr>
        <a:solidFill>
          <a:schemeClr val="accent4">
            <a:lumMod val="40000"/>
            <a:lumOff val="60000"/>
          </a:schemeClr>
        </a:solidFill>
      </dgm:spPr>
      <dgm:t>
        <a:bodyPr/>
        <a:lstStyle/>
        <a:p>
          <a:endParaRPr lang="en-US"/>
        </a:p>
      </dgm:t>
    </dgm:pt>
    <dgm:pt modelId="{48C2BDE2-AA0B-4F7E-865F-13C50FD5E6DD}" type="pres">
      <dgm:prSet presAssocID="{8AA6FECC-2BB8-41E5-8EFC-4848DD5C8A38}" presName="txShp" presStyleLbl="node1" presStyleIdx="1" presStyleCnt="10">
        <dgm:presLayoutVars>
          <dgm:bulletEnabled val="1"/>
        </dgm:presLayoutVars>
      </dgm:prSet>
      <dgm:spPr/>
      <dgm:t>
        <a:bodyPr/>
        <a:lstStyle/>
        <a:p>
          <a:endParaRPr lang="en-US"/>
        </a:p>
      </dgm:t>
    </dgm:pt>
    <dgm:pt modelId="{140F300D-2D64-4A39-9A7A-7E19E37F8E57}" type="pres">
      <dgm:prSet presAssocID="{8756CAC5-98EF-459F-940F-63EC07028415}" presName="spacing" presStyleCnt="0"/>
      <dgm:spPr/>
    </dgm:pt>
    <dgm:pt modelId="{A85C7FDD-BE04-4B89-BB36-66E3ACBDDF28}" type="pres">
      <dgm:prSet presAssocID="{3E991F27-D853-40AE-A1E9-36733659031C}" presName="composite" presStyleCnt="0"/>
      <dgm:spPr/>
    </dgm:pt>
    <dgm:pt modelId="{2A6AECD8-6980-4D70-9E43-D6FA5B39248C}" type="pres">
      <dgm:prSet presAssocID="{3E991F27-D853-40AE-A1E9-36733659031C}" presName="imgShp" presStyleLbl="fgImgPlace1" presStyleIdx="2" presStyleCnt="10"/>
      <dgm:spPr>
        <a:solidFill>
          <a:schemeClr val="accent4"/>
        </a:solidFill>
      </dgm:spPr>
      <dgm:t>
        <a:bodyPr/>
        <a:lstStyle/>
        <a:p>
          <a:endParaRPr lang="en-US"/>
        </a:p>
      </dgm:t>
    </dgm:pt>
    <dgm:pt modelId="{4D1BFC32-9C7C-4C2E-945A-4FBA29E5398E}" type="pres">
      <dgm:prSet presAssocID="{3E991F27-D853-40AE-A1E9-36733659031C}" presName="txShp" presStyleLbl="node1" presStyleIdx="2" presStyleCnt="10">
        <dgm:presLayoutVars>
          <dgm:bulletEnabled val="1"/>
        </dgm:presLayoutVars>
      </dgm:prSet>
      <dgm:spPr/>
      <dgm:t>
        <a:bodyPr/>
        <a:lstStyle/>
        <a:p>
          <a:endParaRPr lang="en-US"/>
        </a:p>
      </dgm:t>
    </dgm:pt>
    <dgm:pt modelId="{00044186-4C72-4066-B9B0-34E2485EEB93}" type="pres">
      <dgm:prSet presAssocID="{14628447-E995-4DE8-A898-81D4C6C94D6C}" presName="spacing" presStyleCnt="0"/>
      <dgm:spPr/>
    </dgm:pt>
    <dgm:pt modelId="{CACC0E42-9211-4596-BEA1-F5B3C372BA83}" type="pres">
      <dgm:prSet presAssocID="{592AE783-1CF7-440F-A9F4-F160EC409278}" presName="composite" presStyleCnt="0"/>
      <dgm:spPr/>
    </dgm:pt>
    <dgm:pt modelId="{F3A1AAA4-42E2-4275-80EC-A39514B3ACCC}" type="pres">
      <dgm:prSet presAssocID="{592AE783-1CF7-440F-A9F4-F160EC409278}" presName="imgShp" presStyleLbl="fgImgPlace1" presStyleIdx="3" presStyleCnt="10"/>
      <dgm:spPr>
        <a:solidFill>
          <a:schemeClr val="accent4"/>
        </a:solidFill>
      </dgm:spPr>
      <dgm:t>
        <a:bodyPr/>
        <a:lstStyle/>
        <a:p>
          <a:endParaRPr lang="en-US"/>
        </a:p>
      </dgm:t>
    </dgm:pt>
    <dgm:pt modelId="{BB1606FB-65B9-4E8B-BBAA-D5080D314816}" type="pres">
      <dgm:prSet presAssocID="{592AE783-1CF7-440F-A9F4-F160EC409278}" presName="txShp" presStyleLbl="node1" presStyleIdx="3" presStyleCnt="10">
        <dgm:presLayoutVars>
          <dgm:bulletEnabled val="1"/>
        </dgm:presLayoutVars>
      </dgm:prSet>
      <dgm:spPr/>
      <dgm:t>
        <a:bodyPr/>
        <a:lstStyle/>
        <a:p>
          <a:endParaRPr lang="en-US"/>
        </a:p>
      </dgm:t>
    </dgm:pt>
    <dgm:pt modelId="{D2CE5C7B-0D96-4F06-856E-0C88298B0F21}" type="pres">
      <dgm:prSet presAssocID="{5D2A0398-90F8-474B-9721-58241F9D59F3}" presName="spacing" presStyleCnt="0"/>
      <dgm:spPr/>
    </dgm:pt>
    <dgm:pt modelId="{7795510C-9257-41CF-9B58-8B32D94858F5}" type="pres">
      <dgm:prSet presAssocID="{C04904B6-70C0-4632-AB16-A1DF67B25662}" presName="composite" presStyleCnt="0"/>
      <dgm:spPr/>
    </dgm:pt>
    <dgm:pt modelId="{2352210E-3A7E-4133-AA65-1002D88397AB}" type="pres">
      <dgm:prSet presAssocID="{C04904B6-70C0-4632-AB16-A1DF67B25662}" presName="imgShp" presStyleLbl="fgImgPlace1" presStyleIdx="4" presStyleCnt="10"/>
      <dgm:spPr>
        <a:solidFill>
          <a:schemeClr val="accent6"/>
        </a:solidFill>
      </dgm:spPr>
      <dgm:t>
        <a:bodyPr/>
        <a:lstStyle/>
        <a:p>
          <a:endParaRPr lang="en-US"/>
        </a:p>
      </dgm:t>
    </dgm:pt>
    <dgm:pt modelId="{72C19A98-FBB8-4495-A90A-5F55D1A288CE}" type="pres">
      <dgm:prSet presAssocID="{C04904B6-70C0-4632-AB16-A1DF67B25662}" presName="txShp" presStyleLbl="node1" presStyleIdx="4" presStyleCnt="10">
        <dgm:presLayoutVars>
          <dgm:bulletEnabled val="1"/>
        </dgm:presLayoutVars>
      </dgm:prSet>
      <dgm:spPr/>
      <dgm:t>
        <a:bodyPr/>
        <a:lstStyle/>
        <a:p>
          <a:endParaRPr lang="en-US"/>
        </a:p>
      </dgm:t>
    </dgm:pt>
    <dgm:pt modelId="{43E119DD-6138-4BE7-B2C8-986F104F950B}" type="pres">
      <dgm:prSet presAssocID="{46F96CFD-F9A9-44AC-9BD0-17B67BD9EFC6}" presName="spacing" presStyleCnt="0"/>
      <dgm:spPr/>
    </dgm:pt>
    <dgm:pt modelId="{26D0CC5A-0980-498B-A9B8-E67D7F7F3281}" type="pres">
      <dgm:prSet presAssocID="{686845A3-E9C6-4651-8A5C-C5F57723CE4B}" presName="composite" presStyleCnt="0"/>
      <dgm:spPr/>
    </dgm:pt>
    <dgm:pt modelId="{AEDD7280-2F10-424F-A634-013CCED39359}" type="pres">
      <dgm:prSet presAssocID="{686845A3-E9C6-4651-8A5C-C5F57723CE4B}" presName="imgShp" presStyleLbl="fgImgPlace1" presStyleIdx="5" presStyleCnt="10"/>
      <dgm:spPr>
        <a:solidFill>
          <a:schemeClr val="accent6">
            <a:lumMod val="40000"/>
            <a:lumOff val="60000"/>
          </a:schemeClr>
        </a:solidFill>
      </dgm:spPr>
      <dgm:t>
        <a:bodyPr/>
        <a:lstStyle/>
        <a:p>
          <a:endParaRPr lang="en-US"/>
        </a:p>
      </dgm:t>
    </dgm:pt>
    <dgm:pt modelId="{CF64DE1E-878E-4237-9D16-F97519873024}" type="pres">
      <dgm:prSet presAssocID="{686845A3-E9C6-4651-8A5C-C5F57723CE4B}" presName="txShp" presStyleLbl="node1" presStyleIdx="5" presStyleCnt="10">
        <dgm:presLayoutVars>
          <dgm:bulletEnabled val="1"/>
        </dgm:presLayoutVars>
      </dgm:prSet>
      <dgm:spPr/>
      <dgm:t>
        <a:bodyPr/>
        <a:lstStyle/>
        <a:p>
          <a:endParaRPr lang="en-US"/>
        </a:p>
      </dgm:t>
    </dgm:pt>
    <dgm:pt modelId="{8B1CFE9C-7EDC-422D-A2F5-5F809D1C95B7}" type="pres">
      <dgm:prSet presAssocID="{4C44FC68-9B75-4132-B332-88E684633156}" presName="spacing" presStyleCnt="0"/>
      <dgm:spPr/>
    </dgm:pt>
    <dgm:pt modelId="{803AB0E3-64F7-4205-8F27-DC23685AFFFB}" type="pres">
      <dgm:prSet presAssocID="{B568960D-25C2-4C66-9BB5-72D74EFF2EFC}" presName="composite" presStyleCnt="0"/>
      <dgm:spPr/>
    </dgm:pt>
    <dgm:pt modelId="{2F286D19-741E-4ACF-9482-1573B0E78099}" type="pres">
      <dgm:prSet presAssocID="{B568960D-25C2-4C66-9BB5-72D74EFF2EFC}" presName="imgShp" presStyleLbl="fgImgPlace1" presStyleIdx="6" presStyleCnt="10"/>
      <dgm:spPr>
        <a:solidFill>
          <a:schemeClr val="accent6">
            <a:lumMod val="40000"/>
            <a:lumOff val="60000"/>
          </a:schemeClr>
        </a:solidFill>
      </dgm:spPr>
      <dgm:t>
        <a:bodyPr/>
        <a:lstStyle/>
        <a:p>
          <a:endParaRPr lang="en-US"/>
        </a:p>
      </dgm:t>
    </dgm:pt>
    <dgm:pt modelId="{38D1EEBF-A80F-43B3-BF2B-D29B6A83F674}" type="pres">
      <dgm:prSet presAssocID="{B568960D-25C2-4C66-9BB5-72D74EFF2EFC}" presName="txShp" presStyleLbl="node1" presStyleIdx="6" presStyleCnt="10">
        <dgm:presLayoutVars>
          <dgm:bulletEnabled val="1"/>
        </dgm:presLayoutVars>
      </dgm:prSet>
      <dgm:spPr/>
      <dgm:t>
        <a:bodyPr/>
        <a:lstStyle/>
        <a:p>
          <a:endParaRPr lang="en-US"/>
        </a:p>
      </dgm:t>
    </dgm:pt>
    <dgm:pt modelId="{3B68EC68-F29E-467F-A8E6-75A12A3F3674}" type="pres">
      <dgm:prSet presAssocID="{6EF7EA6A-C095-4143-BB51-358032BF7A7B}" presName="spacing" presStyleCnt="0"/>
      <dgm:spPr/>
    </dgm:pt>
    <dgm:pt modelId="{DB6891D6-F52E-482D-A8C9-66DBF0416B17}" type="pres">
      <dgm:prSet presAssocID="{2DA73B92-8D84-4488-B86B-8B56A9E92496}" presName="composite" presStyleCnt="0"/>
      <dgm:spPr/>
    </dgm:pt>
    <dgm:pt modelId="{944904E4-FCBB-4CFA-8B36-17745C31506B}" type="pres">
      <dgm:prSet presAssocID="{2DA73B92-8D84-4488-B86B-8B56A9E92496}" presName="imgShp" presStyleLbl="fgImgPlace1" presStyleIdx="7" presStyleCnt="10"/>
      <dgm:spPr>
        <a:solidFill>
          <a:schemeClr val="accent4">
            <a:lumMod val="40000"/>
            <a:lumOff val="60000"/>
          </a:schemeClr>
        </a:solidFill>
      </dgm:spPr>
      <dgm:t>
        <a:bodyPr/>
        <a:lstStyle/>
        <a:p>
          <a:endParaRPr lang="en-US"/>
        </a:p>
      </dgm:t>
    </dgm:pt>
    <dgm:pt modelId="{CEBCC035-F70D-4DE0-9DD7-563C5D8C9486}" type="pres">
      <dgm:prSet presAssocID="{2DA73B92-8D84-4488-B86B-8B56A9E92496}" presName="txShp" presStyleLbl="node1" presStyleIdx="7" presStyleCnt="10">
        <dgm:presLayoutVars>
          <dgm:bulletEnabled val="1"/>
        </dgm:presLayoutVars>
      </dgm:prSet>
      <dgm:spPr/>
      <dgm:t>
        <a:bodyPr/>
        <a:lstStyle/>
        <a:p>
          <a:endParaRPr lang="en-US"/>
        </a:p>
      </dgm:t>
    </dgm:pt>
    <dgm:pt modelId="{AFE27A1B-03B4-4BAF-9CBF-7A69B9C19E55}" type="pres">
      <dgm:prSet presAssocID="{5EBC1064-9BDD-4125-A4C6-47628CE68A93}" presName="spacing" presStyleCnt="0"/>
      <dgm:spPr/>
    </dgm:pt>
    <dgm:pt modelId="{246FF58E-BC73-4560-9544-3E9F3A4357FF}" type="pres">
      <dgm:prSet presAssocID="{62F93DB4-FE2F-4870-B21E-7DF64ED26006}" presName="composite" presStyleCnt="0"/>
      <dgm:spPr/>
    </dgm:pt>
    <dgm:pt modelId="{8AA75899-D180-4BFA-A15A-6002127271AF}" type="pres">
      <dgm:prSet presAssocID="{62F93DB4-FE2F-4870-B21E-7DF64ED26006}" presName="imgShp" presStyleLbl="fgImgPlace1" presStyleIdx="8" presStyleCnt="10"/>
      <dgm:spPr>
        <a:solidFill>
          <a:srgbClr val="7030A0"/>
        </a:solidFill>
      </dgm:spPr>
      <dgm:t>
        <a:bodyPr/>
        <a:lstStyle/>
        <a:p>
          <a:endParaRPr lang="en-US"/>
        </a:p>
      </dgm:t>
    </dgm:pt>
    <dgm:pt modelId="{060ADDF9-40C9-424F-84CE-34697BF7B79B}" type="pres">
      <dgm:prSet presAssocID="{62F93DB4-FE2F-4870-B21E-7DF64ED26006}" presName="txShp" presStyleLbl="node1" presStyleIdx="8" presStyleCnt="10">
        <dgm:presLayoutVars>
          <dgm:bulletEnabled val="1"/>
        </dgm:presLayoutVars>
      </dgm:prSet>
      <dgm:spPr/>
      <dgm:t>
        <a:bodyPr/>
        <a:lstStyle/>
        <a:p>
          <a:endParaRPr lang="en-US"/>
        </a:p>
      </dgm:t>
    </dgm:pt>
    <dgm:pt modelId="{5BE3CA96-4FFC-4B9D-AE8B-3E036FA3D7CD}" type="pres">
      <dgm:prSet presAssocID="{FD1DFDCB-A9BD-4BDE-9053-D712EE17716F}" presName="spacing" presStyleCnt="0"/>
      <dgm:spPr/>
    </dgm:pt>
    <dgm:pt modelId="{BDE735D9-5D68-48B3-9872-CD1B7058C1DA}" type="pres">
      <dgm:prSet presAssocID="{DC539B8F-034E-4BAB-8A53-03EA5E9C246B}" presName="composite" presStyleCnt="0"/>
      <dgm:spPr/>
    </dgm:pt>
    <dgm:pt modelId="{322B3B9E-3D8B-44E3-8517-85D78CF9EE8E}" type="pres">
      <dgm:prSet presAssocID="{DC539B8F-034E-4BAB-8A53-03EA5E9C246B}" presName="imgShp" presStyleLbl="fgImgPlace1" presStyleIdx="9" presStyleCnt="10"/>
      <dgm:spPr>
        <a:solidFill>
          <a:schemeClr val="accent4">
            <a:lumMod val="60000"/>
            <a:lumOff val="40000"/>
          </a:schemeClr>
        </a:solidFill>
      </dgm:spPr>
      <dgm:t>
        <a:bodyPr/>
        <a:lstStyle/>
        <a:p>
          <a:endParaRPr lang="en-US"/>
        </a:p>
      </dgm:t>
    </dgm:pt>
    <dgm:pt modelId="{C5ADF46F-7803-458F-B0DF-73A23D416FF2}" type="pres">
      <dgm:prSet presAssocID="{DC539B8F-034E-4BAB-8A53-03EA5E9C246B}" presName="txShp" presStyleLbl="node1" presStyleIdx="9" presStyleCnt="10">
        <dgm:presLayoutVars>
          <dgm:bulletEnabled val="1"/>
        </dgm:presLayoutVars>
      </dgm:prSet>
      <dgm:spPr/>
      <dgm:t>
        <a:bodyPr/>
        <a:lstStyle/>
        <a:p>
          <a:endParaRPr lang="en-US"/>
        </a:p>
      </dgm:t>
    </dgm:pt>
  </dgm:ptLst>
  <dgm:cxnLst>
    <dgm:cxn modelId="{DEA2E4C3-861B-4361-8A7F-A36414A61543}" srcId="{63FE0411-6282-40FD-9282-ADBA5EF2B061}" destId="{592AE783-1CF7-440F-A9F4-F160EC409278}" srcOrd="3" destOrd="0" parTransId="{15086F44-58BA-4E87-9F84-288A947299A8}" sibTransId="{5D2A0398-90F8-474B-9721-58241F9D59F3}"/>
    <dgm:cxn modelId="{DB349726-8B32-4828-8413-E9B3732EDBDF}" srcId="{63FE0411-6282-40FD-9282-ADBA5EF2B061}" destId="{8AA6FECC-2BB8-41E5-8EFC-4848DD5C8A38}" srcOrd="1" destOrd="0" parTransId="{FA0D9D62-2EC3-4DE8-ABEA-59CE3F1D7CDC}" sibTransId="{8756CAC5-98EF-459F-940F-63EC07028415}"/>
    <dgm:cxn modelId="{CA451A69-D461-4C73-BD2A-8A94122FF0EF}" type="presOf" srcId="{63FE0411-6282-40FD-9282-ADBA5EF2B061}" destId="{01E98E69-2805-4474-A4F7-9FADFAC26638}" srcOrd="0" destOrd="0" presId="urn:microsoft.com/office/officeart/2005/8/layout/vList3#1"/>
    <dgm:cxn modelId="{0C5327E6-2EFD-4081-AD3C-34EB9EB4BA56}" srcId="{63FE0411-6282-40FD-9282-ADBA5EF2B061}" destId="{B568960D-25C2-4C66-9BB5-72D74EFF2EFC}" srcOrd="6" destOrd="0" parTransId="{252F744E-092C-4E6D-86BD-5F1F9A1A0449}" sibTransId="{6EF7EA6A-C095-4143-BB51-358032BF7A7B}"/>
    <dgm:cxn modelId="{28C65CF2-0F59-4609-9046-B40560D8381D}" type="presOf" srcId="{592AE783-1CF7-440F-A9F4-F160EC409278}" destId="{BB1606FB-65B9-4E8B-BBAA-D5080D314816}" srcOrd="0" destOrd="0" presId="urn:microsoft.com/office/officeart/2005/8/layout/vList3#1"/>
    <dgm:cxn modelId="{BC76FE39-A8EB-4D6E-8031-367DABC7A9ED}" srcId="{63FE0411-6282-40FD-9282-ADBA5EF2B061}" destId="{4665C380-C17B-43A9-8894-CBFB09082CFE}" srcOrd="0" destOrd="0" parTransId="{B59BFAEA-F51F-483E-AB14-5E42ACA17137}" sibTransId="{6D2DD055-EF15-4B15-AA84-6A7AD865947D}"/>
    <dgm:cxn modelId="{7965113A-3E21-4465-9953-104B273B7B9F}" type="presOf" srcId="{686845A3-E9C6-4651-8A5C-C5F57723CE4B}" destId="{CF64DE1E-878E-4237-9D16-F97519873024}" srcOrd="0" destOrd="0" presId="urn:microsoft.com/office/officeart/2005/8/layout/vList3#1"/>
    <dgm:cxn modelId="{0810A6FA-046C-4CBD-B019-E21E0B3ED54A}" type="presOf" srcId="{DC539B8F-034E-4BAB-8A53-03EA5E9C246B}" destId="{C5ADF46F-7803-458F-B0DF-73A23D416FF2}" srcOrd="0" destOrd="0" presId="urn:microsoft.com/office/officeart/2005/8/layout/vList3#1"/>
    <dgm:cxn modelId="{4E1E1AFD-32CF-4A66-9F65-A876F7F173A7}" type="presOf" srcId="{3E991F27-D853-40AE-A1E9-36733659031C}" destId="{4D1BFC32-9C7C-4C2E-945A-4FBA29E5398E}" srcOrd="0" destOrd="0" presId="urn:microsoft.com/office/officeart/2005/8/layout/vList3#1"/>
    <dgm:cxn modelId="{7F8FE65C-5F90-4856-B8BF-FDC492AA2945}" srcId="{63FE0411-6282-40FD-9282-ADBA5EF2B061}" destId="{62F93DB4-FE2F-4870-B21E-7DF64ED26006}" srcOrd="8" destOrd="0" parTransId="{98368B17-BFAD-4DC7-B2B3-391FC6077B88}" sibTransId="{FD1DFDCB-A9BD-4BDE-9053-D712EE17716F}"/>
    <dgm:cxn modelId="{2B444600-B65F-44CA-8021-D5F8879FE893}" type="presOf" srcId="{8AA6FECC-2BB8-41E5-8EFC-4848DD5C8A38}" destId="{48C2BDE2-AA0B-4F7E-865F-13C50FD5E6DD}" srcOrd="0" destOrd="0" presId="urn:microsoft.com/office/officeart/2005/8/layout/vList3#1"/>
    <dgm:cxn modelId="{C3FEAF25-502A-4ABF-9A34-1BD840933084}" type="presOf" srcId="{2DA73B92-8D84-4488-B86B-8B56A9E92496}" destId="{CEBCC035-F70D-4DE0-9DD7-563C5D8C9486}" srcOrd="0" destOrd="0" presId="urn:microsoft.com/office/officeart/2005/8/layout/vList3#1"/>
    <dgm:cxn modelId="{C9FF2A54-2336-495C-A1A0-2189BA713C7A}" type="presOf" srcId="{C04904B6-70C0-4632-AB16-A1DF67B25662}" destId="{72C19A98-FBB8-4495-A90A-5F55D1A288CE}" srcOrd="0" destOrd="0" presId="urn:microsoft.com/office/officeart/2005/8/layout/vList3#1"/>
    <dgm:cxn modelId="{3D6B9FD6-FC3E-4E23-9E3D-5EFE4B520A02}" type="presOf" srcId="{4665C380-C17B-43A9-8894-CBFB09082CFE}" destId="{1273ABE4-8B0E-41E1-BAF4-FA98401C4CF1}" srcOrd="0" destOrd="0" presId="urn:microsoft.com/office/officeart/2005/8/layout/vList3#1"/>
    <dgm:cxn modelId="{CF459183-100A-408D-8046-30ED6A44EFE6}" srcId="{63FE0411-6282-40FD-9282-ADBA5EF2B061}" destId="{686845A3-E9C6-4651-8A5C-C5F57723CE4B}" srcOrd="5" destOrd="0" parTransId="{967FEC07-EF34-46F2-A336-05C7BF298A3A}" sibTransId="{4C44FC68-9B75-4132-B332-88E684633156}"/>
    <dgm:cxn modelId="{4974A05C-A0C5-4B87-A343-8BFC9309FEAF}" srcId="{63FE0411-6282-40FD-9282-ADBA5EF2B061}" destId="{DC539B8F-034E-4BAB-8A53-03EA5E9C246B}" srcOrd="9" destOrd="0" parTransId="{55433A2B-B851-4712-BB92-2E42D31371C3}" sibTransId="{5F1B6EFA-626F-4536-AD5E-FC3CD1C34C4F}"/>
    <dgm:cxn modelId="{9F96D027-9DFD-4D47-9B15-8FA568DD6128}" type="presOf" srcId="{B568960D-25C2-4C66-9BB5-72D74EFF2EFC}" destId="{38D1EEBF-A80F-43B3-BF2B-D29B6A83F674}" srcOrd="0" destOrd="0" presId="urn:microsoft.com/office/officeart/2005/8/layout/vList3#1"/>
    <dgm:cxn modelId="{1DE4A0B8-2A74-4B99-A893-3C843BAD7F49}" srcId="{63FE0411-6282-40FD-9282-ADBA5EF2B061}" destId="{C04904B6-70C0-4632-AB16-A1DF67B25662}" srcOrd="4" destOrd="0" parTransId="{692EB603-28AE-42AE-82DF-01FF2EB72D01}" sibTransId="{46F96CFD-F9A9-44AC-9BD0-17B67BD9EFC6}"/>
    <dgm:cxn modelId="{605CCC92-4528-4E80-9F29-C38F4E7AA302}" type="presOf" srcId="{62F93DB4-FE2F-4870-B21E-7DF64ED26006}" destId="{060ADDF9-40C9-424F-84CE-34697BF7B79B}" srcOrd="0" destOrd="0" presId="urn:microsoft.com/office/officeart/2005/8/layout/vList3#1"/>
    <dgm:cxn modelId="{CC89FB22-C166-4069-BB86-A0BA2D2ECE24}" srcId="{63FE0411-6282-40FD-9282-ADBA5EF2B061}" destId="{3E991F27-D853-40AE-A1E9-36733659031C}" srcOrd="2" destOrd="0" parTransId="{D39900A1-61C2-4E6A-A433-D3B95A3141EB}" sibTransId="{14628447-E995-4DE8-A898-81D4C6C94D6C}"/>
    <dgm:cxn modelId="{DEE69A2C-C0C0-4971-AB24-B70B7F870322}" srcId="{63FE0411-6282-40FD-9282-ADBA5EF2B061}" destId="{2DA73B92-8D84-4488-B86B-8B56A9E92496}" srcOrd="7" destOrd="0" parTransId="{4254C4DD-1DBC-47BE-9BCD-67E9D711D5F1}" sibTransId="{5EBC1064-9BDD-4125-A4C6-47628CE68A93}"/>
    <dgm:cxn modelId="{868C3287-2DCA-45A0-B865-E9C14AC042ED}" type="presParOf" srcId="{01E98E69-2805-4474-A4F7-9FADFAC26638}" destId="{C48BCC91-20B4-44C7-BCD6-A0A744F66923}" srcOrd="0" destOrd="0" presId="urn:microsoft.com/office/officeart/2005/8/layout/vList3#1"/>
    <dgm:cxn modelId="{BF12F1ED-8562-4A52-8DAB-C5C566590936}" type="presParOf" srcId="{C48BCC91-20B4-44C7-BCD6-A0A744F66923}" destId="{E2C3AF42-086F-4707-B275-814D19B2D526}" srcOrd="0" destOrd="0" presId="urn:microsoft.com/office/officeart/2005/8/layout/vList3#1"/>
    <dgm:cxn modelId="{060F6E95-6675-4F40-A392-40ADEDD2D4D1}" type="presParOf" srcId="{C48BCC91-20B4-44C7-BCD6-A0A744F66923}" destId="{1273ABE4-8B0E-41E1-BAF4-FA98401C4CF1}" srcOrd="1" destOrd="0" presId="urn:microsoft.com/office/officeart/2005/8/layout/vList3#1"/>
    <dgm:cxn modelId="{54E50529-79C1-4A45-A60F-71FE65F802D9}" type="presParOf" srcId="{01E98E69-2805-4474-A4F7-9FADFAC26638}" destId="{1DCD0FE0-42E6-44EF-97D5-9F733C72FE8A}" srcOrd="1" destOrd="0" presId="urn:microsoft.com/office/officeart/2005/8/layout/vList3#1"/>
    <dgm:cxn modelId="{1144B332-4844-483B-8639-F95DE58022B7}" type="presParOf" srcId="{01E98E69-2805-4474-A4F7-9FADFAC26638}" destId="{FCEC8EAA-9368-4652-A21D-6EF0DF7DF395}" srcOrd="2" destOrd="0" presId="urn:microsoft.com/office/officeart/2005/8/layout/vList3#1"/>
    <dgm:cxn modelId="{06C42EBE-9A5A-495F-9719-201118663572}" type="presParOf" srcId="{FCEC8EAA-9368-4652-A21D-6EF0DF7DF395}" destId="{B49B4680-C1F8-45AB-BA11-97A54C8CEDAA}" srcOrd="0" destOrd="0" presId="urn:microsoft.com/office/officeart/2005/8/layout/vList3#1"/>
    <dgm:cxn modelId="{0552FD5B-7A2C-49EE-86E5-4E8463F3477A}" type="presParOf" srcId="{FCEC8EAA-9368-4652-A21D-6EF0DF7DF395}" destId="{48C2BDE2-AA0B-4F7E-865F-13C50FD5E6DD}" srcOrd="1" destOrd="0" presId="urn:microsoft.com/office/officeart/2005/8/layout/vList3#1"/>
    <dgm:cxn modelId="{15C5AA7A-B643-4C1A-9390-A02955027158}" type="presParOf" srcId="{01E98E69-2805-4474-A4F7-9FADFAC26638}" destId="{140F300D-2D64-4A39-9A7A-7E19E37F8E57}" srcOrd="3" destOrd="0" presId="urn:microsoft.com/office/officeart/2005/8/layout/vList3#1"/>
    <dgm:cxn modelId="{F42D6A13-4A29-4D0A-A16C-9A466A3BE65F}" type="presParOf" srcId="{01E98E69-2805-4474-A4F7-9FADFAC26638}" destId="{A85C7FDD-BE04-4B89-BB36-66E3ACBDDF28}" srcOrd="4" destOrd="0" presId="urn:microsoft.com/office/officeart/2005/8/layout/vList3#1"/>
    <dgm:cxn modelId="{3B17591A-E98F-4EA9-BEDE-485FA2C8C2EF}" type="presParOf" srcId="{A85C7FDD-BE04-4B89-BB36-66E3ACBDDF28}" destId="{2A6AECD8-6980-4D70-9E43-D6FA5B39248C}" srcOrd="0" destOrd="0" presId="urn:microsoft.com/office/officeart/2005/8/layout/vList3#1"/>
    <dgm:cxn modelId="{AE55F818-321B-4787-8428-4D2E9DA246EC}" type="presParOf" srcId="{A85C7FDD-BE04-4B89-BB36-66E3ACBDDF28}" destId="{4D1BFC32-9C7C-4C2E-945A-4FBA29E5398E}" srcOrd="1" destOrd="0" presId="urn:microsoft.com/office/officeart/2005/8/layout/vList3#1"/>
    <dgm:cxn modelId="{2864D056-1F3E-4C13-BB44-577B03440128}" type="presParOf" srcId="{01E98E69-2805-4474-A4F7-9FADFAC26638}" destId="{00044186-4C72-4066-B9B0-34E2485EEB93}" srcOrd="5" destOrd="0" presId="urn:microsoft.com/office/officeart/2005/8/layout/vList3#1"/>
    <dgm:cxn modelId="{4DDDFC6D-5E8A-4CE9-81E4-204DCF866271}" type="presParOf" srcId="{01E98E69-2805-4474-A4F7-9FADFAC26638}" destId="{CACC0E42-9211-4596-BEA1-F5B3C372BA83}" srcOrd="6" destOrd="0" presId="urn:microsoft.com/office/officeart/2005/8/layout/vList3#1"/>
    <dgm:cxn modelId="{B943F4FD-E438-4D02-8B10-C1EA1945D814}" type="presParOf" srcId="{CACC0E42-9211-4596-BEA1-F5B3C372BA83}" destId="{F3A1AAA4-42E2-4275-80EC-A39514B3ACCC}" srcOrd="0" destOrd="0" presId="urn:microsoft.com/office/officeart/2005/8/layout/vList3#1"/>
    <dgm:cxn modelId="{81BB5F7E-17EC-4729-AEE7-0C4C48FA25CA}" type="presParOf" srcId="{CACC0E42-9211-4596-BEA1-F5B3C372BA83}" destId="{BB1606FB-65B9-4E8B-BBAA-D5080D314816}" srcOrd="1" destOrd="0" presId="urn:microsoft.com/office/officeart/2005/8/layout/vList3#1"/>
    <dgm:cxn modelId="{1ADFE482-EC97-4ED5-8235-0213F1684CDA}" type="presParOf" srcId="{01E98E69-2805-4474-A4F7-9FADFAC26638}" destId="{D2CE5C7B-0D96-4F06-856E-0C88298B0F21}" srcOrd="7" destOrd="0" presId="urn:microsoft.com/office/officeart/2005/8/layout/vList3#1"/>
    <dgm:cxn modelId="{829793E3-4999-407F-BDB7-67969B731665}" type="presParOf" srcId="{01E98E69-2805-4474-A4F7-9FADFAC26638}" destId="{7795510C-9257-41CF-9B58-8B32D94858F5}" srcOrd="8" destOrd="0" presId="urn:microsoft.com/office/officeart/2005/8/layout/vList3#1"/>
    <dgm:cxn modelId="{40FC9857-6988-4903-B021-9DDAF3F08C02}" type="presParOf" srcId="{7795510C-9257-41CF-9B58-8B32D94858F5}" destId="{2352210E-3A7E-4133-AA65-1002D88397AB}" srcOrd="0" destOrd="0" presId="urn:microsoft.com/office/officeart/2005/8/layout/vList3#1"/>
    <dgm:cxn modelId="{1A054281-1D90-40F1-BDD6-7D74D8ECB170}" type="presParOf" srcId="{7795510C-9257-41CF-9B58-8B32D94858F5}" destId="{72C19A98-FBB8-4495-A90A-5F55D1A288CE}" srcOrd="1" destOrd="0" presId="urn:microsoft.com/office/officeart/2005/8/layout/vList3#1"/>
    <dgm:cxn modelId="{B472B9C1-6D68-42AB-94BA-752487C1DCDC}" type="presParOf" srcId="{01E98E69-2805-4474-A4F7-9FADFAC26638}" destId="{43E119DD-6138-4BE7-B2C8-986F104F950B}" srcOrd="9" destOrd="0" presId="urn:microsoft.com/office/officeart/2005/8/layout/vList3#1"/>
    <dgm:cxn modelId="{52AC0DBC-1474-4E8A-882F-EA72013A4D11}" type="presParOf" srcId="{01E98E69-2805-4474-A4F7-9FADFAC26638}" destId="{26D0CC5A-0980-498B-A9B8-E67D7F7F3281}" srcOrd="10" destOrd="0" presId="urn:microsoft.com/office/officeart/2005/8/layout/vList3#1"/>
    <dgm:cxn modelId="{8F027EF6-DDF2-495B-A702-602E30535666}" type="presParOf" srcId="{26D0CC5A-0980-498B-A9B8-E67D7F7F3281}" destId="{AEDD7280-2F10-424F-A634-013CCED39359}" srcOrd="0" destOrd="0" presId="urn:microsoft.com/office/officeart/2005/8/layout/vList3#1"/>
    <dgm:cxn modelId="{9008E979-A7E2-4FF8-B8C5-37A7B03F543F}" type="presParOf" srcId="{26D0CC5A-0980-498B-A9B8-E67D7F7F3281}" destId="{CF64DE1E-878E-4237-9D16-F97519873024}" srcOrd="1" destOrd="0" presId="urn:microsoft.com/office/officeart/2005/8/layout/vList3#1"/>
    <dgm:cxn modelId="{FFD28CAD-FF88-4A03-A1A6-4C9F4879F526}" type="presParOf" srcId="{01E98E69-2805-4474-A4F7-9FADFAC26638}" destId="{8B1CFE9C-7EDC-422D-A2F5-5F809D1C95B7}" srcOrd="11" destOrd="0" presId="urn:microsoft.com/office/officeart/2005/8/layout/vList3#1"/>
    <dgm:cxn modelId="{63B2E70C-75A4-4295-A459-C18AC15C0121}" type="presParOf" srcId="{01E98E69-2805-4474-A4F7-9FADFAC26638}" destId="{803AB0E3-64F7-4205-8F27-DC23685AFFFB}" srcOrd="12" destOrd="0" presId="urn:microsoft.com/office/officeart/2005/8/layout/vList3#1"/>
    <dgm:cxn modelId="{CFCB6B6E-B386-4FBC-8057-30E7174B57CB}" type="presParOf" srcId="{803AB0E3-64F7-4205-8F27-DC23685AFFFB}" destId="{2F286D19-741E-4ACF-9482-1573B0E78099}" srcOrd="0" destOrd="0" presId="urn:microsoft.com/office/officeart/2005/8/layout/vList3#1"/>
    <dgm:cxn modelId="{E6D14215-76A0-4808-870A-5145EFC3FA2E}" type="presParOf" srcId="{803AB0E3-64F7-4205-8F27-DC23685AFFFB}" destId="{38D1EEBF-A80F-43B3-BF2B-D29B6A83F674}" srcOrd="1" destOrd="0" presId="urn:microsoft.com/office/officeart/2005/8/layout/vList3#1"/>
    <dgm:cxn modelId="{B39A7521-3673-45CC-9CD3-DB9171C30A0B}" type="presParOf" srcId="{01E98E69-2805-4474-A4F7-9FADFAC26638}" destId="{3B68EC68-F29E-467F-A8E6-75A12A3F3674}" srcOrd="13" destOrd="0" presId="urn:microsoft.com/office/officeart/2005/8/layout/vList3#1"/>
    <dgm:cxn modelId="{09DE47FB-7055-4686-9582-383691391B16}" type="presParOf" srcId="{01E98E69-2805-4474-A4F7-9FADFAC26638}" destId="{DB6891D6-F52E-482D-A8C9-66DBF0416B17}" srcOrd="14" destOrd="0" presId="urn:microsoft.com/office/officeart/2005/8/layout/vList3#1"/>
    <dgm:cxn modelId="{F7C30463-841A-4407-BFF6-8DE177A4DD89}" type="presParOf" srcId="{DB6891D6-F52E-482D-A8C9-66DBF0416B17}" destId="{944904E4-FCBB-4CFA-8B36-17745C31506B}" srcOrd="0" destOrd="0" presId="urn:microsoft.com/office/officeart/2005/8/layout/vList3#1"/>
    <dgm:cxn modelId="{38B77E62-A242-413B-A628-B3B75C6166F7}" type="presParOf" srcId="{DB6891D6-F52E-482D-A8C9-66DBF0416B17}" destId="{CEBCC035-F70D-4DE0-9DD7-563C5D8C9486}" srcOrd="1" destOrd="0" presId="urn:microsoft.com/office/officeart/2005/8/layout/vList3#1"/>
    <dgm:cxn modelId="{575EEF8A-4CAE-44BC-859A-35A84C57E750}" type="presParOf" srcId="{01E98E69-2805-4474-A4F7-9FADFAC26638}" destId="{AFE27A1B-03B4-4BAF-9CBF-7A69B9C19E55}" srcOrd="15" destOrd="0" presId="urn:microsoft.com/office/officeart/2005/8/layout/vList3#1"/>
    <dgm:cxn modelId="{A1BE9FF5-4C2F-4945-B5B1-CB40E54C4677}" type="presParOf" srcId="{01E98E69-2805-4474-A4F7-9FADFAC26638}" destId="{246FF58E-BC73-4560-9544-3E9F3A4357FF}" srcOrd="16" destOrd="0" presId="urn:microsoft.com/office/officeart/2005/8/layout/vList3#1"/>
    <dgm:cxn modelId="{5235908F-C391-468B-8945-A31E29E9901D}" type="presParOf" srcId="{246FF58E-BC73-4560-9544-3E9F3A4357FF}" destId="{8AA75899-D180-4BFA-A15A-6002127271AF}" srcOrd="0" destOrd="0" presId="urn:microsoft.com/office/officeart/2005/8/layout/vList3#1"/>
    <dgm:cxn modelId="{4E3B0B5B-CCFC-41D1-BFD4-107DA3442A3F}" type="presParOf" srcId="{246FF58E-BC73-4560-9544-3E9F3A4357FF}" destId="{060ADDF9-40C9-424F-84CE-34697BF7B79B}" srcOrd="1" destOrd="0" presId="urn:microsoft.com/office/officeart/2005/8/layout/vList3#1"/>
    <dgm:cxn modelId="{B418CFAF-12B6-4311-92C6-E078423E98ED}" type="presParOf" srcId="{01E98E69-2805-4474-A4F7-9FADFAC26638}" destId="{5BE3CA96-4FFC-4B9D-AE8B-3E036FA3D7CD}" srcOrd="17" destOrd="0" presId="urn:microsoft.com/office/officeart/2005/8/layout/vList3#1"/>
    <dgm:cxn modelId="{37AA8F0B-054E-4EDF-94EC-7E26BBFA8627}" type="presParOf" srcId="{01E98E69-2805-4474-A4F7-9FADFAC26638}" destId="{BDE735D9-5D68-48B3-9872-CD1B7058C1DA}" srcOrd="18" destOrd="0" presId="urn:microsoft.com/office/officeart/2005/8/layout/vList3#1"/>
    <dgm:cxn modelId="{ECF166D3-7219-4086-83DC-44863B990CA6}" type="presParOf" srcId="{BDE735D9-5D68-48B3-9872-CD1B7058C1DA}" destId="{322B3B9E-3D8B-44E3-8517-85D78CF9EE8E}" srcOrd="0" destOrd="0" presId="urn:microsoft.com/office/officeart/2005/8/layout/vList3#1"/>
    <dgm:cxn modelId="{E9B6C0E5-1DBC-4BA6-984E-EE2DE7C7DB3A}" type="presParOf" srcId="{BDE735D9-5D68-48B3-9872-CD1B7058C1DA}" destId="{C5ADF46F-7803-458F-B0DF-73A23D416FF2}" srcOrd="1" destOrd="0" presId="urn:microsoft.com/office/officeart/2005/8/layout/vList3#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13B8870-2AF4-4882-AF9F-81C824D9B013}" type="doc">
      <dgm:prSet loTypeId="urn:microsoft.com/office/officeart/2005/8/layout/hProcess9" loCatId="process" qsTypeId="urn:microsoft.com/office/officeart/2005/8/quickstyle/simple1" qsCatId="simple" csTypeId="urn:microsoft.com/office/officeart/2005/8/colors/accent1_2" csCatId="accent1" phldr="1"/>
      <dgm:spPr/>
    </dgm:pt>
    <dgm:pt modelId="{E12B9867-7EB1-4823-B5CE-A8BA63840010}">
      <dgm:prSet phldrT="[Text]" custT="1"/>
      <dgm:spPr>
        <a:solidFill>
          <a:schemeClr val="accent4">
            <a:lumMod val="60000"/>
            <a:lumOff val="40000"/>
          </a:schemeClr>
        </a:solidFill>
      </dgm:spPr>
      <dgm:t>
        <a:bodyPr/>
        <a:lstStyle/>
        <a:p>
          <a:r>
            <a:rPr lang="lv-LV" sz="2400" b="1" dirty="0" smtClean="0">
              <a:solidFill>
                <a:schemeClr val="tx1"/>
              </a:solidFill>
            </a:rPr>
            <a:t>Özünütəhlil hesabatı</a:t>
          </a:r>
          <a:endParaRPr lang="lv-LV" sz="2400" b="1" dirty="0">
            <a:solidFill>
              <a:schemeClr val="tx1"/>
            </a:solidFill>
          </a:endParaRPr>
        </a:p>
      </dgm:t>
    </dgm:pt>
    <dgm:pt modelId="{9D4F784C-416C-4B5C-BA5F-57D67C139EAE}" type="parTrans" cxnId="{AD007B71-ABAB-4EEB-ADFB-B885793D1F05}">
      <dgm:prSet/>
      <dgm:spPr/>
      <dgm:t>
        <a:bodyPr/>
        <a:lstStyle/>
        <a:p>
          <a:endParaRPr lang="lv-LV" sz="2400" b="1">
            <a:solidFill>
              <a:schemeClr val="tx1"/>
            </a:solidFill>
          </a:endParaRPr>
        </a:p>
      </dgm:t>
    </dgm:pt>
    <dgm:pt modelId="{BD569D4F-0081-4550-96D0-141DEB7A38D3}" type="sibTrans" cxnId="{AD007B71-ABAB-4EEB-ADFB-B885793D1F05}">
      <dgm:prSet/>
      <dgm:spPr/>
      <dgm:t>
        <a:bodyPr/>
        <a:lstStyle/>
        <a:p>
          <a:endParaRPr lang="lv-LV" sz="2400" b="1">
            <a:solidFill>
              <a:schemeClr val="tx1"/>
            </a:solidFill>
          </a:endParaRPr>
        </a:p>
      </dgm:t>
    </dgm:pt>
    <dgm:pt modelId="{CFD135D5-C60E-4705-ADEE-7B1B1BA38D4D}">
      <dgm:prSet phldrT="[Text]" custT="1"/>
      <dgm:spPr>
        <a:solidFill>
          <a:schemeClr val="accent6">
            <a:lumMod val="40000"/>
            <a:lumOff val="60000"/>
          </a:schemeClr>
        </a:solidFill>
      </dgm:spPr>
      <dgm:t>
        <a:bodyPr/>
        <a:lstStyle/>
        <a:p>
          <a:r>
            <a:rPr lang="lv-LV" sz="2400" b="1" dirty="0" smtClean="0">
              <a:solidFill>
                <a:schemeClr val="tx1"/>
              </a:solidFill>
            </a:rPr>
            <a:t>Qiymətləndirmə meyarları</a:t>
          </a:r>
          <a:endParaRPr lang="lv-LV" sz="2400" b="1" dirty="0">
            <a:solidFill>
              <a:schemeClr val="tx1"/>
            </a:solidFill>
          </a:endParaRPr>
        </a:p>
      </dgm:t>
    </dgm:pt>
    <dgm:pt modelId="{D7A9644C-5245-4319-908B-5905F6C03C73}" type="parTrans" cxnId="{B3075CE0-9D28-4FFB-ADBD-78DED800ACEA}">
      <dgm:prSet/>
      <dgm:spPr/>
      <dgm:t>
        <a:bodyPr/>
        <a:lstStyle/>
        <a:p>
          <a:endParaRPr lang="lv-LV" sz="2400" b="1">
            <a:solidFill>
              <a:schemeClr val="tx1"/>
            </a:solidFill>
          </a:endParaRPr>
        </a:p>
      </dgm:t>
    </dgm:pt>
    <dgm:pt modelId="{32E10416-8214-408C-9002-0EBB0A4092BB}" type="sibTrans" cxnId="{B3075CE0-9D28-4FFB-ADBD-78DED800ACEA}">
      <dgm:prSet/>
      <dgm:spPr/>
      <dgm:t>
        <a:bodyPr/>
        <a:lstStyle/>
        <a:p>
          <a:endParaRPr lang="lv-LV" sz="2400" b="1">
            <a:solidFill>
              <a:schemeClr val="tx1"/>
            </a:solidFill>
          </a:endParaRPr>
        </a:p>
      </dgm:t>
    </dgm:pt>
    <dgm:pt modelId="{F22DD4E8-A952-407D-B3A9-DDFEF394E653}">
      <dgm:prSet phldrT="[Text]" custT="1"/>
      <dgm:spPr>
        <a:solidFill>
          <a:schemeClr val="accent6">
            <a:lumMod val="40000"/>
            <a:lumOff val="60000"/>
          </a:schemeClr>
        </a:solidFill>
      </dgm:spPr>
      <dgm:t>
        <a:bodyPr/>
        <a:lstStyle/>
        <a:p>
          <a:r>
            <a:rPr lang="lv-LV" sz="2400" b="1" dirty="0" smtClean="0">
              <a:solidFill>
                <a:schemeClr val="tx1"/>
              </a:solidFill>
            </a:rPr>
            <a:t>Ekspertlərin hesabatı</a:t>
          </a:r>
          <a:endParaRPr lang="lv-LV" sz="2400" b="1" dirty="0">
            <a:solidFill>
              <a:schemeClr val="tx1"/>
            </a:solidFill>
          </a:endParaRPr>
        </a:p>
      </dgm:t>
    </dgm:pt>
    <dgm:pt modelId="{D8F2F618-C45C-4C2E-B4D1-EABF12D22A38}" type="parTrans" cxnId="{B73758A0-0745-4EC6-8BEB-98241FA6FF95}">
      <dgm:prSet/>
      <dgm:spPr/>
      <dgm:t>
        <a:bodyPr/>
        <a:lstStyle/>
        <a:p>
          <a:endParaRPr lang="lv-LV" sz="2400" b="1">
            <a:solidFill>
              <a:schemeClr val="tx1"/>
            </a:solidFill>
          </a:endParaRPr>
        </a:p>
      </dgm:t>
    </dgm:pt>
    <dgm:pt modelId="{05C6389C-B892-4428-B462-4848B383DF1D}" type="sibTrans" cxnId="{B73758A0-0745-4EC6-8BEB-98241FA6FF95}">
      <dgm:prSet/>
      <dgm:spPr/>
      <dgm:t>
        <a:bodyPr/>
        <a:lstStyle/>
        <a:p>
          <a:endParaRPr lang="lv-LV" sz="2400" b="1">
            <a:solidFill>
              <a:schemeClr val="tx1"/>
            </a:solidFill>
          </a:endParaRPr>
        </a:p>
      </dgm:t>
    </dgm:pt>
    <dgm:pt modelId="{F1A1E37B-5023-46CA-8BC6-F0A5DCDCDBB7}" type="pres">
      <dgm:prSet presAssocID="{F13B8870-2AF4-4882-AF9F-81C824D9B013}" presName="CompostProcess" presStyleCnt="0">
        <dgm:presLayoutVars>
          <dgm:dir/>
          <dgm:resizeHandles val="exact"/>
        </dgm:presLayoutVars>
      </dgm:prSet>
      <dgm:spPr/>
    </dgm:pt>
    <dgm:pt modelId="{72F4008D-E8CD-48F1-B19F-E0D80471CE60}" type="pres">
      <dgm:prSet presAssocID="{F13B8870-2AF4-4882-AF9F-81C824D9B013}" presName="arrow" presStyleLbl="bgShp" presStyleIdx="0" presStyleCnt="1" custAng="16200000" custLinFactNeighborX="436" custLinFactNeighborY="-5660"/>
      <dgm:spPr>
        <a:solidFill>
          <a:schemeClr val="accent6">
            <a:lumMod val="60000"/>
            <a:lumOff val="40000"/>
          </a:schemeClr>
        </a:solidFill>
      </dgm:spPr>
    </dgm:pt>
    <dgm:pt modelId="{07CC7327-B46A-45B2-8BD2-58A1D6A68549}" type="pres">
      <dgm:prSet presAssocID="{F13B8870-2AF4-4882-AF9F-81C824D9B013}" presName="linearProcess" presStyleCnt="0"/>
      <dgm:spPr/>
    </dgm:pt>
    <dgm:pt modelId="{79AC8968-2753-463E-A07F-ABBC9AED14EE}" type="pres">
      <dgm:prSet presAssocID="{E12B9867-7EB1-4823-B5CE-A8BA63840010}" presName="textNode" presStyleLbl="node1" presStyleIdx="0" presStyleCnt="3" custScaleX="569108" custScaleY="64635" custLinFactX="200000" custLinFactNeighborX="283236" custLinFactNeighborY="84562">
        <dgm:presLayoutVars>
          <dgm:bulletEnabled val="1"/>
        </dgm:presLayoutVars>
      </dgm:prSet>
      <dgm:spPr/>
      <dgm:t>
        <a:bodyPr/>
        <a:lstStyle/>
        <a:p>
          <a:endParaRPr lang="lv-LV"/>
        </a:p>
      </dgm:t>
    </dgm:pt>
    <dgm:pt modelId="{53B5C6F1-2045-4E04-9643-1E0F1EF13159}" type="pres">
      <dgm:prSet presAssocID="{BD569D4F-0081-4550-96D0-141DEB7A38D3}" presName="sibTrans" presStyleCnt="0"/>
      <dgm:spPr/>
    </dgm:pt>
    <dgm:pt modelId="{7182C94D-AA84-40B5-8795-E7E69FC5E5E9}" type="pres">
      <dgm:prSet presAssocID="{CFD135D5-C60E-4705-ADEE-7B1B1BA38D4D}" presName="textNode" presStyleLbl="node1" presStyleIdx="1" presStyleCnt="3" custScaleX="430474" custScaleY="71166" custLinFactX="-200000" custLinFactNeighborX="-266192" custLinFactNeighborY="9942">
        <dgm:presLayoutVars>
          <dgm:bulletEnabled val="1"/>
        </dgm:presLayoutVars>
      </dgm:prSet>
      <dgm:spPr/>
      <dgm:t>
        <a:bodyPr/>
        <a:lstStyle/>
        <a:p>
          <a:endParaRPr lang="lv-LV"/>
        </a:p>
      </dgm:t>
    </dgm:pt>
    <dgm:pt modelId="{7366D00F-5311-4CAB-974F-80566E2B6196}" type="pres">
      <dgm:prSet presAssocID="{32E10416-8214-408C-9002-0EBB0A4092BB}" presName="sibTrans" presStyleCnt="0"/>
      <dgm:spPr/>
    </dgm:pt>
    <dgm:pt modelId="{D8CE4CBE-8911-46A3-ADF1-96C808FAC082}" type="pres">
      <dgm:prSet presAssocID="{F22DD4E8-A952-407D-B3A9-DDFEF394E653}" presName="textNode" presStyleLbl="node1" presStyleIdx="2" presStyleCnt="3" custScaleX="388755" custScaleY="66475" custLinFactX="-551811" custLinFactNeighborX="-600000" custLinFactNeighborY="-63324">
        <dgm:presLayoutVars>
          <dgm:bulletEnabled val="1"/>
        </dgm:presLayoutVars>
      </dgm:prSet>
      <dgm:spPr/>
      <dgm:t>
        <a:bodyPr/>
        <a:lstStyle/>
        <a:p>
          <a:endParaRPr lang="lv-LV"/>
        </a:p>
      </dgm:t>
    </dgm:pt>
  </dgm:ptLst>
  <dgm:cxnLst>
    <dgm:cxn modelId="{6AD27BA9-D006-4538-A556-A71742D5D47B}" type="presOf" srcId="{E12B9867-7EB1-4823-B5CE-A8BA63840010}" destId="{79AC8968-2753-463E-A07F-ABBC9AED14EE}" srcOrd="0" destOrd="0" presId="urn:microsoft.com/office/officeart/2005/8/layout/hProcess9"/>
    <dgm:cxn modelId="{A12E3E45-18CA-40E2-805B-2738E398FBDD}" type="presOf" srcId="{CFD135D5-C60E-4705-ADEE-7B1B1BA38D4D}" destId="{7182C94D-AA84-40B5-8795-E7E69FC5E5E9}" srcOrd="0" destOrd="0" presId="urn:microsoft.com/office/officeart/2005/8/layout/hProcess9"/>
    <dgm:cxn modelId="{8E5EC17D-4B3D-4E2F-9422-5DF0A1877937}" type="presOf" srcId="{F22DD4E8-A952-407D-B3A9-DDFEF394E653}" destId="{D8CE4CBE-8911-46A3-ADF1-96C808FAC082}" srcOrd="0" destOrd="0" presId="urn:microsoft.com/office/officeart/2005/8/layout/hProcess9"/>
    <dgm:cxn modelId="{B3075CE0-9D28-4FFB-ADBD-78DED800ACEA}" srcId="{F13B8870-2AF4-4882-AF9F-81C824D9B013}" destId="{CFD135D5-C60E-4705-ADEE-7B1B1BA38D4D}" srcOrd="1" destOrd="0" parTransId="{D7A9644C-5245-4319-908B-5905F6C03C73}" sibTransId="{32E10416-8214-408C-9002-0EBB0A4092BB}"/>
    <dgm:cxn modelId="{2BF7258E-592F-48B6-B1AA-BEB58A702AB0}" type="presOf" srcId="{F13B8870-2AF4-4882-AF9F-81C824D9B013}" destId="{F1A1E37B-5023-46CA-8BC6-F0A5DCDCDBB7}" srcOrd="0" destOrd="0" presId="urn:microsoft.com/office/officeart/2005/8/layout/hProcess9"/>
    <dgm:cxn modelId="{B73758A0-0745-4EC6-8BEB-98241FA6FF95}" srcId="{F13B8870-2AF4-4882-AF9F-81C824D9B013}" destId="{F22DD4E8-A952-407D-B3A9-DDFEF394E653}" srcOrd="2" destOrd="0" parTransId="{D8F2F618-C45C-4C2E-B4D1-EABF12D22A38}" sibTransId="{05C6389C-B892-4428-B462-4848B383DF1D}"/>
    <dgm:cxn modelId="{AD007B71-ABAB-4EEB-ADFB-B885793D1F05}" srcId="{F13B8870-2AF4-4882-AF9F-81C824D9B013}" destId="{E12B9867-7EB1-4823-B5CE-A8BA63840010}" srcOrd="0" destOrd="0" parTransId="{9D4F784C-416C-4B5C-BA5F-57D67C139EAE}" sibTransId="{BD569D4F-0081-4550-96D0-141DEB7A38D3}"/>
    <dgm:cxn modelId="{98DD6345-70CB-4B7F-B1A5-222F289AC889}" type="presParOf" srcId="{F1A1E37B-5023-46CA-8BC6-F0A5DCDCDBB7}" destId="{72F4008D-E8CD-48F1-B19F-E0D80471CE60}" srcOrd="0" destOrd="0" presId="urn:microsoft.com/office/officeart/2005/8/layout/hProcess9"/>
    <dgm:cxn modelId="{5CE507E8-DC46-4417-A671-44ECA17C7BB7}" type="presParOf" srcId="{F1A1E37B-5023-46CA-8BC6-F0A5DCDCDBB7}" destId="{07CC7327-B46A-45B2-8BD2-58A1D6A68549}" srcOrd="1" destOrd="0" presId="urn:microsoft.com/office/officeart/2005/8/layout/hProcess9"/>
    <dgm:cxn modelId="{C91B2567-AC26-4C65-B163-87D9F0075F72}" type="presParOf" srcId="{07CC7327-B46A-45B2-8BD2-58A1D6A68549}" destId="{79AC8968-2753-463E-A07F-ABBC9AED14EE}" srcOrd="0" destOrd="0" presId="urn:microsoft.com/office/officeart/2005/8/layout/hProcess9"/>
    <dgm:cxn modelId="{6773FEAB-9D7C-401A-A2EA-949610DC9150}" type="presParOf" srcId="{07CC7327-B46A-45B2-8BD2-58A1D6A68549}" destId="{53B5C6F1-2045-4E04-9643-1E0F1EF13159}" srcOrd="1" destOrd="0" presId="urn:microsoft.com/office/officeart/2005/8/layout/hProcess9"/>
    <dgm:cxn modelId="{1F05AC69-FB3B-4478-82F0-781E2A754C1D}" type="presParOf" srcId="{07CC7327-B46A-45B2-8BD2-58A1D6A68549}" destId="{7182C94D-AA84-40B5-8795-E7E69FC5E5E9}" srcOrd="2" destOrd="0" presId="urn:microsoft.com/office/officeart/2005/8/layout/hProcess9"/>
    <dgm:cxn modelId="{EE2EF140-A270-4EB4-BCAB-DB5DD1A82B13}" type="presParOf" srcId="{07CC7327-B46A-45B2-8BD2-58A1D6A68549}" destId="{7366D00F-5311-4CAB-974F-80566E2B6196}" srcOrd="3" destOrd="0" presId="urn:microsoft.com/office/officeart/2005/8/layout/hProcess9"/>
    <dgm:cxn modelId="{992843C0-9B12-4B0A-8BCD-B0F32C6717A1}" type="presParOf" srcId="{07CC7327-B46A-45B2-8BD2-58A1D6A68549}" destId="{D8CE4CBE-8911-46A3-ADF1-96C808FAC082}"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A5876C-B36F-4706-BD12-38FEA6F62915}">
      <dsp:nvSpPr>
        <dsp:cNvPr id="0" name=""/>
        <dsp:cNvSpPr/>
      </dsp:nvSpPr>
      <dsp:spPr>
        <a:xfrm rot="16200000">
          <a:off x="-693174" y="694409"/>
          <a:ext cx="4599296" cy="3210477"/>
        </a:xfrm>
        <a:prstGeom prst="flowChartManualOperati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0" rIns="152400" bIns="0" numCol="1" spcCol="1270" anchor="t" anchorCtr="0">
          <a:noAutofit/>
        </a:bodyPr>
        <a:lstStyle/>
        <a:p>
          <a:pPr lvl="0" algn="l" defTabSz="1333500">
            <a:lnSpc>
              <a:spcPct val="90000"/>
            </a:lnSpc>
            <a:spcBef>
              <a:spcPct val="0"/>
            </a:spcBef>
            <a:spcAft>
              <a:spcPct val="35000"/>
            </a:spcAft>
          </a:pPr>
          <a:r>
            <a:rPr lang="lv-LV" sz="2400" b="1" kern="1200" dirty="0" smtClean="0"/>
            <a:t>Hissə 1</a:t>
          </a:r>
          <a:endParaRPr lang="en-GB" sz="2400" b="1" kern="1200" dirty="0"/>
        </a:p>
        <a:p>
          <a:pPr marL="0" marR="0" lvl="0" indent="0" algn="l" defTabSz="914400" eaLnBrk="1" fontAlgn="auto" latinLnBrk="0" hangingPunct="1">
            <a:lnSpc>
              <a:spcPct val="100000"/>
            </a:lnSpc>
            <a:spcBef>
              <a:spcPct val="0"/>
            </a:spcBef>
            <a:spcAft>
              <a:spcPts val="0"/>
            </a:spcAft>
            <a:buClrTx/>
            <a:buSzTx/>
            <a:buFontTx/>
            <a:buChar char="••"/>
            <a:tabLst/>
            <a:defRPr/>
          </a:pPr>
          <a:r>
            <a:rPr lang="az-Latn-AZ" sz="2400" kern="1200" dirty="0" smtClean="0"/>
            <a:t>Ali təhsil müəssisələrində </a:t>
          </a:r>
          <a:r>
            <a:rPr lang="az-Latn-AZ" sz="2400" b="1" kern="1200" dirty="0" smtClean="0"/>
            <a:t>daxili KT</a:t>
          </a:r>
          <a:r>
            <a:rPr lang="az-Latn-AZ" sz="2400" kern="1200" dirty="0" smtClean="0"/>
            <a:t> üçündür</a:t>
          </a:r>
          <a:r>
            <a:rPr lang="en-GB" sz="2400" kern="1200" dirty="0" smtClean="0"/>
            <a:t> (</a:t>
          </a:r>
          <a:r>
            <a:rPr lang="lv-LV" sz="2400" kern="1200" dirty="0" smtClean="0"/>
            <a:t>10</a:t>
          </a:r>
          <a:r>
            <a:rPr lang="en-GB" sz="2400" kern="1200" dirty="0" smtClean="0"/>
            <a:t> </a:t>
          </a:r>
          <a:r>
            <a:rPr lang="az-Latn-AZ" sz="2400" kern="1200" dirty="0" smtClean="0"/>
            <a:t>standart</a:t>
          </a:r>
          <a:r>
            <a:rPr lang="en-GB" sz="2400" kern="1200" dirty="0" smtClean="0"/>
            <a:t>)</a:t>
          </a:r>
          <a:endParaRPr lang="en-GB" sz="2400" kern="1200" dirty="0"/>
        </a:p>
        <a:p>
          <a:pPr marL="0" marR="0" lvl="0" indent="0" algn="l" defTabSz="914400" eaLnBrk="1" fontAlgn="auto" latinLnBrk="0" hangingPunct="1">
            <a:lnSpc>
              <a:spcPct val="100000"/>
            </a:lnSpc>
            <a:spcBef>
              <a:spcPct val="0"/>
            </a:spcBef>
            <a:spcAft>
              <a:spcPts val="0"/>
            </a:spcAft>
            <a:buClrTx/>
            <a:buSzTx/>
            <a:buFontTx/>
            <a:buChar char="••"/>
            <a:tabLst/>
            <a:defRPr/>
          </a:pPr>
          <a:r>
            <a:rPr lang="lv-LV" sz="2400" kern="1200" dirty="0" smtClean="0"/>
            <a:t> </a:t>
          </a:r>
          <a:r>
            <a:rPr lang="az-Latn-AZ" sz="2400" kern="1200" dirty="0" smtClean="0"/>
            <a:t>AT-də KT-</a:t>
          </a:r>
          <a:r>
            <a:rPr lang="az-Latn-AZ" sz="2400" kern="1200" dirty="0" err="1" smtClean="0"/>
            <a:t>nin</a:t>
          </a:r>
          <a:r>
            <a:rPr lang="az-Latn-AZ" sz="2400" kern="1200" dirty="0" smtClean="0"/>
            <a:t> özəyidir </a:t>
          </a:r>
          <a:endParaRPr lang="en-GB" sz="2400" kern="1200" dirty="0" smtClean="0"/>
        </a:p>
        <a:p>
          <a:pPr marL="228600" lvl="1" indent="0" algn="l" defTabSz="1022350">
            <a:lnSpc>
              <a:spcPct val="90000"/>
            </a:lnSpc>
            <a:spcBef>
              <a:spcPct val="0"/>
            </a:spcBef>
            <a:spcAft>
              <a:spcPct val="15000"/>
            </a:spcAft>
            <a:buChar char="••"/>
          </a:pPr>
          <a:endParaRPr lang="en-GB" sz="1900" kern="1200" dirty="0"/>
        </a:p>
      </dsp:txBody>
      <dsp:txXfrm rot="5400000">
        <a:off x="1236" y="919858"/>
        <a:ext cx="3210477" cy="2759578"/>
      </dsp:txXfrm>
    </dsp:sp>
    <dsp:sp modelId="{B171E8B1-C618-4067-BD2B-A374B6E81DEC}">
      <dsp:nvSpPr>
        <dsp:cNvPr id="0" name=""/>
        <dsp:cNvSpPr/>
      </dsp:nvSpPr>
      <dsp:spPr>
        <a:xfrm rot="16200000">
          <a:off x="2758089" y="694409"/>
          <a:ext cx="4599296" cy="3210477"/>
        </a:xfrm>
        <a:prstGeom prst="flowChartManualOperati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0" rIns="152400" bIns="0" numCol="1" spcCol="1270" anchor="t" anchorCtr="0">
          <a:noAutofit/>
        </a:bodyPr>
        <a:lstStyle/>
        <a:p>
          <a:pPr lvl="0" algn="l" defTabSz="1200150">
            <a:lnSpc>
              <a:spcPct val="90000"/>
            </a:lnSpc>
            <a:spcBef>
              <a:spcPct val="0"/>
            </a:spcBef>
            <a:spcAft>
              <a:spcPct val="35000"/>
            </a:spcAft>
          </a:pPr>
          <a:r>
            <a:rPr lang="lv-LV" sz="2400" b="1" kern="1200" dirty="0" smtClean="0"/>
            <a:t>Hissə 2</a:t>
          </a:r>
          <a:endParaRPr lang="en-GB" sz="2400" b="1" kern="1200" dirty="0"/>
        </a:p>
        <a:p>
          <a:pPr marL="0" marR="0" lvl="0" indent="0" algn="l" defTabSz="914400" eaLnBrk="1" fontAlgn="auto" latinLnBrk="0" hangingPunct="1">
            <a:lnSpc>
              <a:spcPct val="100000"/>
            </a:lnSpc>
            <a:spcBef>
              <a:spcPct val="0"/>
            </a:spcBef>
            <a:spcAft>
              <a:spcPts val="0"/>
            </a:spcAft>
            <a:buClrTx/>
            <a:buSzTx/>
            <a:buFontTx/>
            <a:buChar char="••"/>
            <a:tabLst/>
            <a:defRPr/>
          </a:pPr>
          <a:r>
            <a:rPr lang="az-Latn-AZ" sz="2400" kern="1200" dirty="0" smtClean="0"/>
            <a:t>Ali təhsilin </a:t>
          </a:r>
          <a:r>
            <a:rPr lang="az-Latn-AZ" sz="2400" b="1" kern="1200" dirty="0" smtClean="0"/>
            <a:t>xarici KT</a:t>
          </a:r>
          <a:r>
            <a:rPr lang="en-GB" sz="2400" b="1" kern="1200" dirty="0" smtClean="0"/>
            <a:t> </a:t>
          </a:r>
          <a:r>
            <a:rPr lang="en-GB" sz="2400" kern="1200" dirty="0" smtClean="0"/>
            <a:t>(7 </a:t>
          </a:r>
          <a:r>
            <a:rPr lang="en-GB" sz="2400" kern="1200" dirty="0" err="1" smtClean="0"/>
            <a:t>standar</a:t>
          </a:r>
          <a:r>
            <a:rPr lang="az-Latn-AZ" sz="2400" kern="1200" dirty="0" smtClean="0"/>
            <a:t>t</a:t>
          </a:r>
          <a:r>
            <a:rPr lang="en-GB" sz="2400" kern="1200" dirty="0" smtClean="0"/>
            <a:t>)</a:t>
          </a:r>
          <a:r>
            <a:rPr lang="az-Latn-AZ" sz="2400" kern="1200" dirty="0" smtClean="0"/>
            <a:t> üçündür</a:t>
          </a:r>
          <a:endParaRPr lang="en-GB" sz="2400" kern="1200" dirty="0"/>
        </a:p>
        <a:p>
          <a:pPr marL="0" marR="0" lvl="0" indent="0" algn="l" defTabSz="914400" eaLnBrk="1" fontAlgn="auto" latinLnBrk="0" hangingPunct="1">
            <a:lnSpc>
              <a:spcPct val="100000"/>
            </a:lnSpc>
            <a:spcBef>
              <a:spcPct val="0"/>
            </a:spcBef>
            <a:spcAft>
              <a:spcPts val="0"/>
            </a:spcAft>
            <a:buClrTx/>
            <a:buSzTx/>
            <a:buFontTx/>
            <a:buChar char="••"/>
            <a:tabLst/>
            <a:defRPr/>
          </a:pPr>
          <a:r>
            <a:rPr lang="az-Latn-AZ" sz="2400" kern="1200" dirty="0" smtClean="0"/>
            <a:t>daxili qiymətləndirmənin nəticələrinin </a:t>
          </a:r>
          <a:r>
            <a:rPr lang="az-Latn-AZ" sz="2400" kern="1200" dirty="0" err="1" smtClean="0"/>
            <a:t>etibarlılığının</a:t>
          </a:r>
          <a:r>
            <a:rPr lang="az-Latn-AZ" sz="2400" kern="1200" dirty="0" smtClean="0"/>
            <a:t> şərtidir</a:t>
          </a:r>
          <a:endParaRPr lang="en-GB" sz="2400" kern="1200" dirty="0" smtClean="0"/>
        </a:p>
        <a:p>
          <a:pPr marL="228600" lvl="1" indent="0" algn="l" defTabSz="933450">
            <a:lnSpc>
              <a:spcPct val="90000"/>
            </a:lnSpc>
            <a:spcBef>
              <a:spcPct val="0"/>
            </a:spcBef>
            <a:spcAft>
              <a:spcPct val="15000"/>
            </a:spcAft>
            <a:buChar char="••"/>
          </a:pPr>
          <a:endParaRPr lang="en-GB" sz="1900" kern="1200" dirty="0"/>
        </a:p>
      </dsp:txBody>
      <dsp:txXfrm rot="5400000">
        <a:off x="3452499" y="919858"/>
        <a:ext cx="3210477" cy="2759578"/>
      </dsp:txXfrm>
    </dsp:sp>
    <dsp:sp modelId="{E2AFB7D3-D3C7-4B44-AB0D-F46AD89D260E}">
      <dsp:nvSpPr>
        <dsp:cNvPr id="0" name=""/>
        <dsp:cNvSpPr/>
      </dsp:nvSpPr>
      <dsp:spPr>
        <a:xfrm rot="16200000">
          <a:off x="6209352" y="694409"/>
          <a:ext cx="4599296" cy="3210477"/>
        </a:xfrm>
        <a:prstGeom prst="flowChartManualOperati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0" rIns="152400" bIns="0" numCol="1" spcCol="1270" anchor="t" anchorCtr="0">
          <a:noAutofit/>
        </a:bodyPr>
        <a:lstStyle/>
        <a:p>
          <a:pPr lvl="0" algn="l" defTabSz="1066800">
            <a:lnSpc>
              <a:spcPct val="90000"/>
            </a:lnSpc>
            <a:spcBef>
              <a:spcPct val="0"/>
            </a:spcBef>
            <a:spcAft>
              <a:spcPct val="35000"/>
            </a:spcAft>
          </a:pPr>
          <a:r>
            <a:rPr lang="lv-LV" sz="2400" b="1" kern="1200" dirty="0" smtClean="0"/>
            <a:t>Hissə 3</a:t>
          </a:r>
          <a:endParaRPr lang="en-GB" sz="2400" b="1" kern="1200" dirty="0"/>
        </a:p>
        <a:p>
          <a:pPr marL="228600" lvl="1" indent="-228600" algn="l" defTabSz="1066800">
            <a:lnSpc>
              <a:spcPct val="90000"/>
            </a:lnSpc>
            <a:spcBef>
              <a:spcPct val="0"/>
            </a:spcBef>
            <a:spcAft>
              <a:spcPct val="15000"/>
            </a:spcAft>
            <a:buChar char="••"/>
          </a:pPr>
          <a:r>
            <a:rPr lang="az-Latn-AZ" sz="2400" b="1" kern="1200" dirty="0" smtClean="0"/>
            <a:t>Xarici KT Agentlikləri</a:t>
          </a:r>
          <a:r>
            <a:rPr lang="lv-LV" sz="2400" b="1" kern="1200" dirty="0" smtClean="0"/>
            <a:t> </a:t>
          </a:r>
          <a:r>
            <a:rPr lang="lv-LV" sz="2400" b="0" kern="1200" dirty="0" smtClean="0"/>
            <a:t>üçündür </a:t>
          </a:r>
          <a:r>
            <a:rPr lang="en-GB" sz="2400" kern="1200" dirty="0" smtClean="0"/>
            <a:t>(7 </a:t>
          </a:r>
          <a:r>
            <a:rPr lang="en-GB" sz="2400" kern="1200" dirty="0" err="1" smtClean="0"/>
            <a:t>standar</a:t>
          </a:r>
          <a:r>
            <a:rPr lang="az-Latn-AZ" sz="2400" kern="1200" dirty="0" smtClean="0"/>
            <a:t>t</a:t>
          </a:r>
          <a:r>
            <a:rPr lang="en-GB" sz="2400" kern="1200" dirty="0" smtClean="0"/>
            <a:t>)</a:t>
          </a:r>
          <a:endParaRPr lang="en-GB" sz="2400" kern="1200" dirty="0"/>
        </a:p>
        <a:p>
          <a:pPr marL="228600" lvl="1" indent="-228600" algn="l" defTabSz="977900">
            <a:lnSpc>
              <a:spcPct val="90000"/>
            </a:lnSpc>
            <a:spcBef>
              <a:spcPct val="0"/>
            </a:spcBef>
            <a:spcAft>
              <a:spcPct val="15000"/>
            </a:spcAft>
            <a:buChar char="••"/>
          </a:pPr>
          <a:r>
            <a:rPr lang="az-Latn-AZ" sz="2200" kern="1200" dirty="0" smtClean="0"/>
            <a:t>xarici qiymətləndiricilər (KT agentlikləri) öz </a:t>
          </a:r>
          <a:r>
            <a:rPr lang="az-Latn-AZ" sz="2200" kern="1200" dirty="0" err="1" smtClean="0"/>
            <a:t>fəaliyətlərinin</a:t>
          </a:r>
          <a:r>
            <a:rPr lang="az-Latn-AZ" sz="2200" kern="1200" dirty="0" smtClean="0"/>
            <a:t> keyfiyyəti ilə bağlı məsuliyyət daşıyırlar</a:t>
          </a:r>
          <a:endParaRPr lang="en-GB" sz="2200" kern="1200" dirty="0"/>
        </a:p>
      </dsp:txBody>
      <dsp:txXfrm rot="5400000">
        <a:off x="6903762" y="919858"/>
        <a:ext cx="3210477" cy="275957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73ABE4-8B0E-41E1-BAF4-FA98401C4CF1}">
      <dsp:nvSpPr>
        <dsp:cNvPr id="0" name=""/>
        <dsp:cNvSpPr/>
      </dsp:nvSpPr>
      <dsp:spPr>
        <a:xfrm rot="10800000">
          <a:off x="1995924" y="2020"/>
          <a:ext cx="7464856" cy="462716"/>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4045" tIns="80010" rIns="149352" bIns="80010" numCol="1" spcCol="1270" anchor="ctr" anchorCtr="0">
          <a:noAutofit/>
        </a:bodyPr>
        <a:lstStyle/>
        <a:p>
          <a:pPr lvl="0" algn="ctr" defTabSz="933450">
            <a:lnSpc>
              <a:spcPct val="90000"/>
            </a:lnSpc>
            <a:spcBef>
              <a:spcPct val="0"/>
            </a:spcBef>
            <a:spcAft>
              <a:spcPct val="35000"/>
            </a:spcAft>
          </a:pPr>
          <a:r>
            <a:rPr lang="lv-LV" sz="2100" b="1" kern="1200" dirty="0" smtClean="0"/>
            <a:t>1.  Özünütəhlil prosesi</a:t>
          </a:r>
          <a:endParaRPr lang="en-GB" sz="2100" b="1" kern="1200" dirty="0"/>
        </a:p>
      </dsp:txBody>
      <dsp:txXfrm rot="10800000">
        <a:off x="2111603" y="2020"/>
        <a:ext cx="7349177" cy="462716"/>
      </dsp:txXfrm>
    </dsp:sp>
    <dsp:sp modelId="{E2C3AF42-086F-4707-B275-814D19B2D526}">
      <dsp:nvSpPr>
        <dsp:cNvPr id="0" name=""/>
        <dsp:cNvSpPr/>
      </dsp:nvSpPr>
      <dsp:spPr>
        <a:xfrm>
          <a:off x="1764566" y="2020"/>
          <a:ext cx="462716" cy="462716"/>
        </a:xfrm>
        <a:prstGeom prst="ellipse">
          <a:avLst/>
        </a:prstGeom>
        <a:solidFill>
          <a:schemeClr val="accent4">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8C2BDE2-AA0B-4F7E-865F-13C50FD5E6DD}">
      <dsp:nvSpPr>
        <dsp:cNvPr id="0" name=""/>
        <dsp:cNvSpPr/>
      </dsp:nvSpPr>
      <dsp:spPr>
        <a:xfrm rot="10800000">
          <a:off x="1995924" y="602861"/>
          <a:ext cx="7464856" cy="462716"/>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4045" tIns="80010" rIns="149352" bIns="80010" numCol="1" spcCol="1270" anchor="ctr" anchorCtr="0">
          <a:noAutofit/>
        </a:bodyPr>
        <a:lstStyle/>
        <a:p>
          <a:pPr lvl="0" algn="ctr" defTabSz="933450">
            <a:lnSpc>
              <a:spcPct val="90000"/>
            </a:lnSpc>
            <a:spcBef>
              <a:spcPct val="0"/>
            </a:spcBef>
            <a:spcAft>
              <a:spcPct val="35000"/>
            </a:spcAft>
          </a:pPr>
          <a:r>
            <a:rPr lang="lv-LV" sz="2100" b="1" kern="1200" dirty="0" smtClean="0"/>
            <a:t>2. Ərizə və özünütəhlil hesabatının təqdim edilməsi</a:t>
          </a:r>
          <a:endParaRPr lang="en-GB" sz="2100" b="1" kern="1200" dirty="0"/>
        </a:p>
      </dsp:txBody>
      <dsp:txXfrm rot="10800000">
        <a:off x="2111603" y="602861"/>
        <a:ext cx="7349177" cy="462716"/>
      </dsp:txXfrm>
    </dsp:sp>
    <dsp:sp modelId="{B49B4680-C1F8-45AB-BA11-97A54C8CEDAA}">
      <dsp:nvSpPr>
        <dsp:cNvPr id="0" name=""/>
        <dsp:cNvSpPr/>
      </dsp:nvSpPr>
      <dsp:spPr>
        <a:xfrm>
          <a:off x="1764566" y="602861"/>
          <a:ext cx="462716" cy="462716"/>
        </a:xfrm>
        <a:prstGeom prst="ellipse">
          <a:avLst/>
        </a:prstGeom>
        <a:solidFill>
          <a:schemeClr val="accent4">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D1BFC32-9C7C-4C2E-945A-4FBA29E5398E}">
      <dsp:nvSpPr>
        <dsp:cNvPr id="0" name=""/>
        <dsp:cNvSpPr/>
      </dsp:nvSpPr>
      <dsp:spPr>
        <a:xfrm rot="10800000">
          <a:off x="1995924" y="1203702"/>
          <a:ext cx="7464856" cy="462716"/>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4045" tIns="80010" rIns="149352" bIns="80010" numCol="1" spcCol="1270" anchor="ctr" anchorCtr="0">
          <a:noAutofit/>
        </a:bodyPr>
        <a:lstStyle/>
        <a:p>
          <a:pPr lvl="0" algn="ctr" defTabSz="933450">
            <a:lnSpc>
              <a:spcPct val="90000"/>
            </a:lnSpc>
            <a:spcBef>
              <a:spcPct val="0"/>
            </a:spcBef>
            <a:spcAft>
              <a:spcPct val="35000"/>
            </a:spcAft>
          </a:pPr>
          <a:r>
            <a:rPr lang="lv-LV" sz="2100" b="1" kern="1200" dirty="0" smtClean="0"/>
            <a:t>3. Sənədlərin agentlik tərəfindən nəzərdən keçirilməsi</a:t>
          </a:r>
          <a:endParaRPr lang="en-GB" sz="2100" b="1" kern="1200" dirty="0"/>
        </a:p>
      </dsp:txBody>
      <dsp:txXfrm rot="10800000">
        <a:off x="2111603" y="1203702"/>
        <a:ext cx="7349177" cy="462716"/>
      </dsp:txXfrm>
    </dsp:sp>
    <dsp:sp modelId="{2A6AECD8-6980-4D70-9E43-D6FA5B39248C}">
      <dsp:nvSpPr>
        <dsp:cNvPr id="0" name=""/>
        <dsp:cNvSpPr/>
      </dsp:nvSpPr>
      <dsp:spPr>
        <a:xfrm>
          <a:off x="1764566" y="1203702"/>
          <a:ext cx="462716" cy="462716"/>
        </a:xfrm>
        <a:prstGeom prst="ellipse">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B1606FB-65B9-4E8B-BBAA-D5080D314816}">
      <dsp:nvSpPr>
        <dsp:cNvPr id="0" name=""/>
        <dsp:cNvSpPr/>
      </dsp:nvSpPr>
      <dsp:spPr>
        <a:xfrm rot="10800000">
          <a:off x="1995924" y="1804543"/>
          <a:ext cx="7464856" cy="462716"/>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4045" tIns="80010" rIns="149352" bIns="80010" numCol="1" spcCol="1270" anchor="ctr" anchorCtr="0">
          <a:noAutofit/>
        </a:bodyPr>
        <a:lstStyle/>
        <a:p>
          <a:pPr lvl="0" algn="ctr" defTabSz="933450">
            <a:lnSpc>
              <a:spcPct val="90000"/>
            </a:lnSpc>
            <a:spcBef>
              <a:spcPct val="0"/>
            </a:spcBef>
            <a:spcAft>
              <a:spcPct val="35000"/>
            </a:spcAft>
          </a:pPr>
          <a:r>
            <a:rPr lang="lv-LV" sz="2100" b="1" kern="1200" dirty="0" smtClean="0"/>
            <a:t>4. Ekspert qrupunun təşkili</a:t>
          </a:r>
          <a:endParaRPr lang="en-GB" sz="2100" b="1" kern="1200" dirty="0"/>
        </a:p>
      </dsp:txBody>
      <dsp:txXfrm rot="10800000">
        <a:off x="2111603" y="1804543"/>
        <a:ext cx="7349177" cy="462716"/>
      </dsp:txXfrm>
    </dsp:sp>
    <dsp:sp modelId="{F3A1AAA4-42E2-4275-80EC-A39514B3ACCC}">
      <dsp:nvSpPr>
        <dsp:cNvPr id="0" name=""/>
        <dsp:cNvSpPr/>
      </dsp:nvSpPr>
      <dsp:spPr>
        <a:xfrm>
          <a:off x="1764566" y="1804543"/>
          <a:ext cx="462716" cy="462716"/>
        </a:xfrm>
        <a:prstGeom prst="ellipse">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2C19A98-FBB8-4495-A90A-5F55D1A288CE}">
      <dsp:nvSpPr>
        <dsp:cNvPr id="0" name=""/>
        <dsp:cNvSpPr/>
      </dsp:nvSpPr>
      <dsp:spPr>
        <a:xfrm rot="10800000">
          <a:off x="1995924" y="2405385"/>
          <a:ext cx="7464856" cy="462716"/>
        </a:xfrm>
        <a:prstGeom prst="homePlate">
          <a:avLst/>
        </a:prstGeom>
        <a:solidFill>
          <a:schemeClr val="accent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4045" tIns="80010" rIns="149352" bIns="80010" numCol="1" spcCol="1270" anchor="ctr" anchorCtr="0">
          <a:noAutofit/>
        </a:bodyPr>
        <a:lstStyle/>
        <a:p>
          <a:pPr lvl="0" algn="ctr" defTabSz="933450">
            <a:lnSpc>
              <a:spcPct val="90000"/>
            </a:lnSpc>
            <a:spcBef>
              <a:spcPct val="0"/>
            </a:spcBef>
            <a:spcAft>
              <a:spcPct val="35000"/>
            </a:spcAft>
          </a:pPr>
          <a:r>
            <a:rPr lang="en-US" sz="2100" b="1" kern="1200" dirty="0" smtClean="0"/>
            <a:t>5. </a:t>
          </a:r>
          <a:r>
            <a:rPr lang="az-Latn-AZ" sz="2100" b="1" kern="1200" dirty="0" smtClean="0"/>
            <a:t>Sahə səfərindən öncə  eksperlətin birgə işi</a:t>
          </a:r>
          <a:endParaRPr lang="en-US" sz="2100" b="1" kern="1200" dirty="0"/>
        </a:p>
      </dsp:txBody>
      <dsp:txXfrm rot="10800000">
        <a:off x="2111603" y="2405385"/>
        <a:ext cx="7349177" cy="462716"/>
      </dsp:txXfrm>
    </dsp:sp>
    <dsp:sp modelId="{2352210E-3A7E-4133-AA65-1002D88397AB}">
      <dsp:nvSpPr>
        <dsp:cNvPr id="0" name=""/>
        <dsp:cNvSpPr/>
      </dsp:nvSpPr>
      <dsp:spPr>
        <a:xfrm>
          <a:off x="1764566" y="2405385"/>
          <a:ext cx="462716" cy="462716"/>
        </a:xfrm>
        <a:prstGeom prst="ellipse">
          <a:avLst/>
        </a:prstGeom>
        <a:solidFill>
          <a:schemeClr val="accent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F64DE1E-878E-4237-9D16-F97519873024}">
      <dsp:nvSpPr>
        <dsp:cNvPr id="0" name=""/>
        <dsp:cNvSpPr/>
      </dsp:nvSpPr>
      <dsp:spPr>
        <a:xfrm rot="10800000">
          <a:off x="1995924" y="3006226"/>
          <a:ext cx="7464856" cy="462716"/>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4045" tIns="80010" rIns="149352" bIns="80010" numCol="1" spcCol="1270" anchor="ctr" anchorCtr="0">
          <a:noAutofit/>
        </a:bodyPr>
        <a:lstStyle/>
        <a:p>
          <a:pPr lvl="0" algn="ctr" defTabSz="933450">
            <a:lnSpc>
              <a:spcPct val="90000"/>
            </a:lnSpc>
            <a:spcBef>
              <a:spcPct val="0"/>
            </a:spcBef>
            <a:spcAft>
              <a:spcPct val="35000"/>
            </a:spcAft>
          </a:pPr>
          <a:r>
            <a:rPr lang="en-GB" sz="2100" b="1" kern="1200" dirty="0" smtClean="0"/>
            <a:t>6</a:t>
          </a:r>
          <a:r>
            <a:rPr lang="lv-LV" sz="2100" b="1" kern="1200" dirty="0" smtClean="0"/>
            <a:t>. Ekspert qrupunun səfəri</a:t>
          </a:r>
          <a:endParaRPr lang="en-GB" sz="2100" b="1" kern="1200" dirty="0"/>
        </a:p>
      </dsp:txBody>
      <dsp:txXfrm rot="10800000">
        <a:off x="2111603" y="3006226"/>
        <a:ext cx="7349177" cy="462716"/>
      </dsp:txXfrm>
    </dsp:sp>
    <dsp:sp modelId="{AEDD7280-2F10-424F-A634-013CCED39359}">
      <dsp:nvSpPr>
        <dsp:cNvPr id="0" name=""/>
        <dsp:cNvSpPr/>
      </dsp:nvSpPr>
      <dsp:spPr>
        <a:xfrm>
          <a:off x="1764566" y="3006226"/>
          <a:ext cx="462716" cy="462716"/>
        </a:xfrm>
        <a:prstGeom prst="ellipse">
          <a:avLst/>
        </a:prstGeom>
        <a:solidFill>
          <a:schemeClr val="accent6">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8D1EEBF-A80F-43B3-BF2B-D29B6A83F674}">
      <dsp:nvSpPr>
        <dsp:cNvPr id="0" name=""/>
        <dsp:cNvSpPr/>
      </dsp:nvSpPr>
      <dsp:spPr>
        <a:xfrm rot="10800000">
          <a:off x="1995924" y="3607067"/>
          <a:ext cx="7464856" cy="462716"/>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4045" tIns="80010" rIns="149352" bIns="80010" numCol="1" spcCol="1270" anchor="ctr" anchorCtr="0">
          <a:noAutofit/>
        </a:bodyPr>
        <a:lstStyle/>
        <a:p>
          <a:pPr lvl="0" algn="ctr" defTabSz="933450">
            <a:lnSpc>
              <a:spcPct val="90000"/>
            </a:lnSpc>
            <a:spcBef>
              <a:spcPct val="0"/>
            </a:spcBef>
            <a:spcAft>
              <a:spcPct val="35000"/>
            </a:spcAft>
          </a:pPr>
          <a:r>
            <a:rPr lang="en-GB" sz="2100" b="1" kern="1200" dirty="0" smtClean="0"/>
            <a:t>7</a:t>
          </a:r>
          <a:r>
            <a:rPr lang="lv-LV" sz="2100" b="1" kern="1200" dirty="0" smtClean="0"/>
            <a:t>. Ekspert qrupunun müştərək hesabatı</a:t>
          </a:r>
          <a:endParaRPr lang="en-GB" sz="2100" b="1" kern="1200" dirty="0"/>
        </a:p>
      </dsp:txBody>
      <dsp:txXfrm rot="10800000">
        <a:off x="2111603" y="3607067"/>
        <a:ext cx="7349177" cy="462716"/>
      </dsp:txXfrm>
    </dsp:sp>
    <dsp:sp modelId="{2F286D19-741E-4ACF-9482-1573B0E78099}">
      <dsp:nvSpPr>
        <dsp:cNvPr id="0" name=""/>
        <dsp:cNvSpPr/>
      </dsp:nvSpPr>
      <dsp:spPr>
        <a:xfrm>
          <a:off x="1764566" y="3607067"/>
          <a:ext cx="462716" cy="462716"/>
        </a:xfrm>
        <a:prstGeom prst="ellipse">
          <a:avLst/>
        </a:prstGeom>
        <a:solidFill>
          <a:schemeClr val="accent6">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EBCC035-F70D-4DE0-9DD7-563C5D8C9486}">
      <dsp:nvSpPr>
        <dsp:cNvPr id="0" name=""/>
        <dsp:cNvSpPr/>
      </dsp:nvSpPr>
      <dsp:spPr>
        <a:xfrm rot="10800000">
          <a:off x="1995924" y="4207908"/>
          <a:ext cx="7464856" cy="462716"/>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4045" tIns="80010" rIns="149352" bIns="80010" numCol="1" spcCol="1270" anchor="ctr" anchorCtr="0">
          <a:noAutofit/>
        </a:bodyPr>
        <a:lstStyle/>
        <a:p>
          <a:pPr lvl="0" algn="ctr" defTabSz="933450">
            <a:lnSpc>
              <a:spcPct val="90000"/>
            </a:lnSpc>
            <a:spcBef>
              <a:spcPct val="0"/>
            </a:spcBef>
            <a:spcAft>
              <a:spcPct val="35000"/>
            </a:spcAft>
          </a:pPr>
          <a:r>
            <a:rPr lang="en-GB" sz="2100" b="1" kern="1200" dirty="0" smtClean="0"/>
            <a:t>8</a:t>
          </a:r>
          <a:r>
            <a:rPr lang="lv-LV" sz="2100" b="1" kern="1200" dirty="0" smtClean="0"/>
            <a:t>. Faktoloji xətalara dair ATM-in şərhi</a:t>
          </a:r>
          <a:endParaRPr lang="en-GB" sz="2100" b="1" kern="1200" dirty="0"/>
        </a:p>
      </dsp:txBody>
      <dsp:txXfrm rot="10800000">
        <a:off x="2111603" y="4207908"/>
        <a:ext cx="7349177" cy="462716"/>
      </dsp:txXfrm>
    </dsp:sp>
    <dsp:sp modelId="{944904E4-FCBB-4CFA-8B36-17745C31506B}">
      <dsp:nvSpPr>
        <dsp:cNvPr id="0" name=""/>
        <dsp:cNvSpPr/>
      </dsp:nvSpPr>
      <dsp:spPr>
        <a:xfrm>
          <a:off x="1764566" y="4207908"/>
          <a:ext cx="462716" cy="462716"/>
        </a:xfrm>
        <a:prstGeom prst="ellipse">
          <a:avLst/>
        </a:prstGeom>
        <a:solidFill>
          <a:schemeClr val="accent4">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60ADDF9-40C9-424F-84CE-34697BF7B79B}">
      <dsp:nvSpPr>
        <dsp:cNvPr id="0" name=""/>
        <dsp:cNvSpPr/>
      </dsp:nvSpPr>
      <dsp:spPr>
        <a:xfrm rot="10800000">
          <a:off x="1995924" y="4808749"/>
          <a:ext cx="7464856" cy="462716"/>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4045" tIns="80010" rIns="149352" bIns="80010" numCol="1" spcCol="1270" anchor="ctr" anchorCtr="0">
          <a:noAutofit/>
        </a:bodyPr>
        <a:lstStyle/>
        <a:p>
          <a:pPr lvl="0" algn="ctr" defTabSz="933450">
            <a:lnSpc>
              <a:spcPct val="90000"/>
            </a:lnSpc>
            <a:spcBef>
              <a:spcPct val="0"/>
            </a:spcBef>
            <a:spcAft>
              <a:spcPct val="35000"/>
            </a:spcAft>
          </a:pPr>
          <a:r>
            <a:rPr lang="en-GB" sz="2100" b="1" kern="1200" dirty="0" smtClean="0"/>
            <a:t>9</a:t>
          </a:r>
          <a:r>
            <a:rPr lang="lv-LV" sz="2100" b="1" kern="1200" dirty="0" smtClean="0"/>
            <a:t>. Komitə tərəfindən qərar (ATM-in iştirakı ilə)</a:t>
          </a:r>
          <a:endParaRPr lang="en-GB" sz="2100" b="1" kern="1200" dirty="0"/>
        </a:p>
      </dsp:txBody>
      <dsp:txXfrm rot="10800000">
        <a:off x="2111603" y="4808749"/>
        <a:ext cx="7349177" cy="462716"/>
      </dsp:txXfrm>
    </dsp:sp>
    <dsp:sp modelId="{8AA75899-D180-4BFA-A15A-6002127271AF}">
      <dsp:nvSpPr>
        <dsp:cNvPr id="0" name=""/>
        <dsp:cNvSpPr/>
      </dsp:nvSpPr>
      <dsp:spPr>
        <a:xfrm>
          <a:off x="1764566" y="4808749"/>
          <a:ext cx="462716" cy="462716"/>
        </a:xfrm>
        <a:prstGeom prst="ellipse">
          <a:avLst/>
        </a:prstGeom>
        <a:solidFill>
          <a:srgbClr val="7030A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5ADF46F-7803-458F-B0DF-73A23D416FF2}">
      <dsp:nvSpPr>
        <dsp:cNvPr id="0" name=""/>
        <dsp:cNvSpPr/>
      </dsp:nvSpPr>
      <dsp:spPr>
        <a:xfrm rot="10800000">
          <a:off x="1995924" y="5409590"/>
          <a:ext cx="7464856" cy="462716"/>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4045" tIns="80010" rIns="149352" bIns="80010" numCol="1" spcCol="1270" anchor="ctr" anchorCtr="0">
          <a:noAutofit/>
        </a:bodyPr>
        <a:lstStyle/>
        <a:p>
          <a:pPr lvl="0" algn="ctr" defTabSz="933450">
            <a:lnSpc>
              <a:spcPct val="90000"/>
            </a:lnSpc>
            <a:spcBef>
              <a:spcPct val="0"/>
            </a:spcBef>
            <a:spcAft>
              <a:spcPct val="35000"/>
            </a:spcAft>
          </a:pPr>
          <a:r>
            <a:rPr lang="en-GB" sz="2100" b="1" kern="1200" dirty="0" smtClean="0"/>
            <a:t>10. </a:t>
          </a:r>
          <a:r>
            <a:rPr lang="lv-LV" sz="2100" b="1" kern="1200" dirty="0" smtClean="0"/>
            <a:t>Sonrakı tədbirlər</a:t>
          </a:r>
          <a:endParaRPr lang="en-GB" sz="2100" b="1" kern="1200" dirty="0"/>
        </a:p>
      </dsp:txBody>
      <dsp:txXfrm rot="10800000">
        <a:off x="2111603" y="5409590"/>
        <a:ext cx="7349177" cy="462716"/>
      </dsp:txXfrm>
    </dsp:sp>
    <dsp:sp modelId="{322B3B9E-3D8B-44E3-8517-85D78CF9EE8E}">
      <dsp:nvSpPr>
        <dsp:cNvPr id="0" name=""/>
        <dsp:cNvSpPr/>
      </dsp:nvSpPr>
      <dsp:spPr>
        <a:xfrm>
          <a:off x="1764566" y="5409590"/>
          <a:ext cx="462716" cy="462716"/>
        </a:xfrm>
        <a:prstGeom prst="ellipse">
          <a:avLst/>
        </a:prstGeom>
        <a:solidFill>
          <a:schemeClr val="accent4">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F4008D-E8CD-48F1-B19F-E0D80471CE60}">
      <dsp:nvSpPr>
        <dsp:cNvPr id="0" name=""/>
        <dsp:cNvSpPr/>
      </dsp:nvSpPr>
      <dsp:spPr>
        <a:xfrm rot="16200000">
          <a:off x="490227" y="-347429"/>
          <a:ext cx="5294307" cy="6138335"/>
        </a:xfrm>
        <a:prstGeom prst="rightArrow">
          <a:avLst/>
        </a:prstGeom>
        <a:solidFill>
          <a:schemeClr val="accent6">
            <a:lumMod val="60000"/>
            <a:lumOff val="40000"/>
          </a:schemeClr>
        </a:solidFill>
        <a:ln>
          <a:noFill/>
        </a:ln>
        <a:effectLst/>
      </dsp:spPr>
      <dsp:style>
        <a:lnRef idx="0">
          <a:scrgbClr r="0" g="0" b="0"/>
        </a:lnRef>
        <a:fillRef idx="1">
          <a:scrgbClr r="0" g="0" b="0"/>
        </a:fillRef>
        <a:effectRef idx="0">
          <a:scrgbClr r="0" g="0" b="0"/>
        </a:effectRef>
        <a:fontRef idx="minor"/>
      </dsp:style>
    </dsp:sp>
    <dsp:sp modelId="{79AC8968-2753-463E-A07F-ABBC9AED14EE}">
      <dsp:nvSpPr>
        <dsp:cNvPr id="0" name=""/>
        <dsp:cNvSpPr/>
      </dsp:nvSpPr>
      <dsp:spPr>
        <a:xfrm>
          <a:off x="1034926" y="4351944"/>
          <a:ext cx="2508300" cy="1587005"/>
        </a:xfrm>
        <a:prstGeom prst="roundRect">
          <a:avLst/>
        </a:prstGeom>
        <a:solidFill>
          <a:schemeClr val="accent4">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lv-LV" sz="2400" b="1" kern="1200" dirty="0" smtClean="0">
              <a:solidFill>
                <a:schemeClr val="tx1"/>
              </a:solidFill>
            </a:rPr>
            <a:t>Özünütəhlil hesabatı</a:t>
          </a:r>
          <a:endParaRPr lang="lv-LV" sz="2400" b="1" kern="1200" dirty="0">
            <a:solidFill>
              <a:schemeClr val="tx1"/>
            </a:solidFill>
          </a:endParaRPr>
        </a:p>
      </dsp:txBody>
      <dsp:txXfrm>
        <a:off x="1112397" y="4429415"/>
        <a:ext cx="2353358" cy="1432063"/>
      </dsp:txXfrm>
    </dsp:sp>
    <dsp:sp modelId="{7182C94D-AA84-40B5-8795-E7E69FC5E5E9}">
      <dsp:nvSpPr>
        <dsp:cNvPr id="0" name=""/>
        <dsp:cNvSpPr/>
      </dsp:nvSpPr>
      <dsp:spPr>
        <a:xfrm>
          <a:off x="1538324" y="2439595"/>
          <a:ext cx="1897281" cy="1747362"/>
        </a:xfrm>
        <a:prstGeom prst="roundRect">
          <a:avLst/>
        </a:prstGeom>
        <a:solidFill>
          <a:schemeClr val="accent6">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lv-LV" sz="2400" b="1" kern="1200" dirty="0" smtClean="0">
              <a:solidFill>
                <a:schemeClr val="tx1"/>
              </a:solidFill>
            </a:rPr>
            <a:t>Qiymətləndirmə meyarları</a:t>
          </a:r>
          <a:endParaRPr lang="lv-LV" sz="2400" b="1" kern="1200" dirty="0">
            <a:solidFill>
              <a:schemeClr val="tx1"/>
            </a:solidFill>
          </a:endParaRPr>
        </a:p>
      </dsp:txBody>
      <dsp:txXfrm>
        <a:off x="1623623" y="2524894"/>
        <a:ext cx="1726683" cy="1576764"/>
      </dsp:txXfrm>
    </dsp:sp>
    <dsp:sp modelId="{D8CE4CBE-8911-46A3-ADF1-96C808FAC082}">
      <dsp:nvSpPr>
        <dsp:cNvPr id="0" name=""/>
        <dsp:cNvSpPr/>
      </dsp:nvSpPr>
      <dsp:spPr>
        <a:xfrm>
          <a:off x="1759164" y="698260"/>
          <a:ext cx="1713408" cy="1632183"/>
        </a:xfrm>
        <a:prstGeom prst="roundRect">
          <a:avLst/>
        </a:prstGeom>
        <a:solidFill>
          <a:schemeClr val="accent6">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lv-LV" sz="2400" b="1" kern="1200" dirty="0" smtClean="0">
              <a:solidFill>
                <a:schemeClr val="tx1"/>
              </a:solidFill>
            </a:rPr>
            <a:t>Ekspertlərin hesabatı</a:t>
          </a:r>
          <a:endParaRPr lang="lv-LV" sz="2400" b="1" kern="1200" dirty="0">
            <a:solidFill>
              <a:schemeClr val="tx1"/>
            </a:solidFill>
          </a:endParaRPr>
        </a:p>
      </dsp:txBody>
      <dsp:txXfrm>
        <a:off x="1838841" y="777937"/>
        <a:ext cx="1554054" cy="1472829"/>
      </dsp:txXfrm>
    </dsp:sp>
  </dsp:spTree>
</dsp:drawing>
</file>

<file path=ppt/diagrams/layout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3#1">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4B8A739-7757-41B4-BA0D-BB618E957BC2}" type="datetimeFigureOut">
              <a:rPr lang="en-GB" smtClean="0"/>
              <a:pPr/>
              <a:t>06/09/2019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9A40411-5B31-436E-BDE0-52461E457E26}" type="slidenum">
              <a:rPr lang="en-GB" smtClean="0"/>
              <a:pPr/>
              <a:t>‹#›</a:t>
            </a:fld>
            <a:endParaRPr lang="en-GB"/>
          </a:p>
        </p:txBody>
      </p:sp>
    </p:spTree>
    <p:extLst>
      <p:ext uri="{BB962C8B-B14F-4D97-AF65-F5344CB8AC3E}">
        <p14:creationId xmlns:p14="http://schemas.microsoft.com/office/powerpoint/2010/main" val="27318083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9A40411-5B31-436E-BDE0-52461E457E26}" type="slidenum">
              <a:rPr lang="en-GB" smtClean="0"/>
              <a:pPr/>
              <a:t>4</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dirty="0" smtClean="0"/>
              <a:t>Tātad, pašnovērtējumu ziņojums. Minēt,</a:t>
            </a:r>
            <a:r>
              <a:rPr lang="lv-LV" baseline="0" dirty="0" smtClean="0"/>
              <a:t> kuros MK pielikumos tas ir.</a:t>
            </a:r>
            <a:endParaRPr lang="lv-LV" dirty="0"/>
          </a:p>
        </p:txBody>
      </p:sp>
      <p:sp>
        <p:nvSpPr>
          <p:cNvPr id="4" name="Slide Number Placeholder 3"/>
          <p:cNvSpPr>
            <a:spLocks noGrp="1"/>
          </p:cNvSpPr>
          <p:nvPr>
            <p:ph type="sldNum" sz="quarter" idx="10"/>
          </p:nvPr>
        </p:nvSpPr>
        <p:spPr/>
        <p:txBody>
          <a:bodyPr/>
          <a:lstStyle/>
          <a:p>
            <a:fld id="{F68AA27E-4FB3-4B67-B0ED-D2E2446D3F7D}" type="slidenum">
              <a:rPr lang="lv-LV" smtClean="0"/>
              <a:pPr/>
              <a:t>18</a:t>
            </a:fld>
            <a:endParaRPr lang="lv-LV"/>
          </a:p>
        </p:txBody>
      </p:sp>
    </p:spTree>
    <p:extLst>
      <p:ext uri="{BB962C8B-B14F-4D97-AF65-F5344CB8AC3E}">
        <p14:creationId xmlns:p14="http://schemas.microsoft.com/office/powerpoint/2010/main" val="9356009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98D86A7B-CF82-4D89-BA3F-4FB7239CB30F}" type="datetimeFigureOut">
              <a:rPr lang="en-GB" smtClean="0"/>
              <a:pPr/>
              <a:t>06/09/2019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9B51B04-842B-4E9A-9C60-892B95786513}" type="slidenum">
              <a:rPr lang="en-GB" smtClean="0"/>
              <a:pPr/>
              <a:t>‹#›</a:t>
            </a:fld>
            <a:endParaRPr lang="en-GB"/>
          </a:p>
        </p:txBody>
      </p:sp>
    </p:spTree>
    <p:extLst>
      <p:ext uri="{BB962C8B-B14F-4D97-AF65-F5344CB8AC3E}">
        <p14:creationId xmlns:p14="http://schemas.microsoft.com/office/powerpoint/2010/main" val="13238506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8D86A7B-CF82-4D89-BA3F-4FB7239CB30F}" type="datetimeFigureOut">
              <a:rPr lang="en-GB" smtClean="0"/>
              <a:pPr/>
              <a:t>06/09/2019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9B51B04-842B-4E9A-9C60-892B95786513}" type="slidenum">
              <a:rPr lang="en-GB" smtClean="0"/>
              <a:pPr/>
              <a:t>‹#›</a:t>
            </a:fld>
            <a:endParaRPr lang="en-GB"/>
          </a:p>
        </p:txBody>
      </p:sp>
    </p:spTree>
    <p:extLst>
      <p:ext uri="{BB962C8B-B14F-4D97-AF65-F5344CB8AC3E}">
        <p14:creationId xmlns:p14="http://schemas.microsoft.com/office/powerpoint/2010/main" val="2742042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8D86A7B-CF82-4D89-BA3F-4FB7239CB30F}" type="datetimeFigureOut">
              <a:rPr lang="en-GB" smtClean="0"/>
              <a:pPr/>
              <a:t>06/09/2019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9B51B04-842B-4E9A-9C60-892B95786513}" type="slidenum">
              <a:rPr lang="en-GB" smtClean="0"/>
              <a:pPr/>
              <a:t>‹#›</a:t>
            </a:fld>
            <a:endParaRPr lang="en-GB"/>
          </a:p>
        </p:txBody>
      </p:sp>
    </p:spTree>
    <p:extLst>
      <p:ext uri="{BB962C8B-B14F-4D97-AF65-F5344CB8AC3E}">
        <p14:creationId xmlns:p14="http://schemas.microsoft.com/office/powerpoint/2010/main" val="23976791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8D86A7B-CF82-4D89-BA3F-4FB7239CB30F}" type="datetimeFigureOut">
              <a:rPr lang="en-GB" smtClean="0"/>
              <a:pPr/>
              <a:t>06/09/2019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9B51B04-842B-4E9A-9C60-892B95786513}" type="slidenum">
              <a:rPr lang="en-GB" smtClean="0"/>
              <a:pPr/>
              <a:t>‹#›</a:t>
            </a:fld>
            <a:endParaRPr lang="en-GB"/>
          </a:p>
        </p:txBody>
      </p:sp>
    </p:spTree>
    <p:extLst>
      <p:ext uri="{BB962C8B-B14F-4D97-AF65-F5344CB8AC3E}">
        <p14:creationId xmlns:p14="http://schemas.microsoft.com/office/powerpoint/2010/main" val="20250136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8D86A7B-CF82-4D89-BA3F-4FB7239CB30F}" type="datetimeFigureOut">
              <a:rPr lang="en-GB" smtClean="0"/>
              <a:pPr/>
              <a:t>06/09/2019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9B51B04-842B-4E9A-9C60-892B95786513}" type="slidenum">
              <a:rPr lang="en-GB" smtClean="0"/>
              <a:pPr/>
              <a:t>‹#›</a:t>
            </a:fld>
            <a:endParaRPr lang="en-GB"/>
          </a:p>
        </p:txBody>
      </p:sp>
    </p:spTree>
    <p:extLst>
      <p:ext uri="{BB962C8B-B14F-4D97-AF65-F5344CB8AC3E}">
        <p14:creationId xmlns:p14="http://schemas.microsoft.com/office/powerpoint/2010/main" val="25739128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8D86A7B-CF82-4D89-BA3F-4FB7239CB30F}" type="datetimeFigureOut">
              <a:rPr lang="en-GB" smtClean="0"/>
              <a:pPr/>
              <a:t>06/09/2019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9B51B04-842B-4E9A-9C60-892B95786513}" type="slidenum">
              <a:rPr lang="en-GB" smtClean="0"/>
              <a:pPr/>
              <a:t>‹#›</a:t>
            </a:fld>
            <a:endParaRPr lang="en-GB"/>
          </a:p>
        </p:txBody>
      </p:sp>
    </p:spTree>
    <p:extLst>
      <p:ext uri="{BB962C8B-B14F-4D97-AF65-F5344CB8AC3E}">
        <p14:creationId xmlns:p14="http://schemas.microsoft.com/office/powerpoint/2010/main" val="28233709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98D86A7B-CF82-4D89-BA3F-4FB7239CB30F}" type="datetimeFigureOut">
              <a:rPr lang="en-GB" smtClean="0"/>
              <a:pPr/>
              <a:t>06/09/2019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9B51B04-842B-4E9A-9C60-892B95786513}" type="slidenum">
              <a:rPr lang="en-GB" smtClean="0"/>
              <a:pPr/>
              <a:t>‹#›</a:t>
            </a:fld>
            <a:endParaRPr lang="en-GB"/>
          </a:p>
        </p:txBody>
      </p:sp>
    </p:spTree>
    <p:extLst>
      <p:ext uri="{BB962C8B-B14F-4D97-AF65-F5344CB8AC3E}">
        <p14:creationId xmlns:p14="http://schemas.microsoft.com/office/powerpoint/2010/main" val="25367431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8D86A7B-CF82-4D89-BA3F-4FB7239CB30F}" type="datetimeFigureOut">
              <a:rPr lang="en-GB" smtClean="0"/>
              <a:pPr/>
              <a:t>06/09/2019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9B51B04-842B-4E9A-9C60-892B95786513}" type="slidenum">
              <a:rPr lang="en-GB" smtClean="0"/>
              <a:pPr/>
              <a:t>‹#›</a:t>
            </a:fld>
            <a:endParaRPr lang="en-GB"/>
          </a:p>
        </p:txBody>
      </p:sp>
    </p:spTree>
    <p:extLst>
      <p:ext uri="{BB962C8B-B14F-4D97-AF65-F5344CB8AC3E}">
        <p14:creationId xmlns:p14="http://schemas.microsoft.com/office/powerpoint/2010/main" val="29148811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D86A7B-CF82-4D89-BA3F-4FB7239CB30F}" type="datetimeFigureOut">
              <a:rPr lang="en-GB" smtClean="0"/>
              <a:pPr/>
              <a:t>06/09/2019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9B51B04-842B-4E9A-9C60-892B95786513}" type="slidenum">
              <a:rPr lang="en-GB" smtClean="0"/>
              <a:pPr/>
              <a:t>‹#›</a:t>
            </a:fld>
            <a:endParaRPr lang="en-GB"/>
          </a:p>
        </p:txBody>
      </p:sp>
    </p:spTree>
    <p:extLst>
      <p:ext uri="{BB962C8B-B14F-4D97-AF65-F5344CB8AC3E}">
        <p14:creationId xmlns:p14="http://schemas.microsoft.com/office/powerpoint/2010/main" val="34129360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D86A7B-CF82-4D89-BA3F-4FB7239CB30F}" type="datetimeFigureOut">
              <a:rPr lang="en-GB" smtClean="0"/>
              <a:pPr/>
              <a:t>06/09/2019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9B51B04-842B-4E9A-9C60-892B95786513}" type="slidenum">
              <a:rPr lang="en-GB" smtClean="0"/>
              <a:pPr/>
              <a:t>‹#›</a:t>
            </a:fld>
            <a:endParaRPr lang="en-GB"/>
          </a:p>
        </p:txBody>
      </p:sp>
    </p:spTree>
    <p:extLst>
      <p:ext uri="{BB962C8B-B14F-4D97-AF65-F5344CB8AC3E}">
        <p14:creationId xmlns:p14="http://schemas.microsoft.com/office/powerpoint/2010/main" val="11980430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D86A7B-CF82-4D89-BA3F-4FB7239CB30F}" type="datetimeFigureOut">
              <a:rPr lang="en-GB" smtClean="0"/>
              <a:pPr/>
              <a:t>06/09/2019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9B51B04-842B-4E9A-9C60-892B95786513}" type="slidenum">
              <a:rPr lang="en-GB" smtClean="0"/>
              <a:pPr/>
              <a:t>‹#›</a:t>
            </a:fld>
            <a:endParaRPr lang="en-GB"/>
          </a:p>
        </p:txBody>
      </p:sp>
    </p:spTree>
    <p:extLst>
      <p:ext uri="{BB962C8B-B14F-4D97-AF65-F5344CB8AC3E}">
        <p14:creationId xmlns:p14="http://schemas.microsoft.com/office/powerpoint/2010/main" val="34930530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D86A7B-CF82-4D89-BA3F-4FB7239CB30F}" type="datetimeFigureOut">
              <a:rPr lang="en-GB" smtClean="0"/>
              <a:pPr/>
              <a:t>06/09/2019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B51B04-842B-4E9A-9C60-892B95786513}" type="slidenum">
              <a:rPr lang="en-GB" smtClean="0"/>
              <a:pPr/>
              <a:t>‹#›</a:t>
            </a:fld>
            <a:endParaRPr lang="en-GB"/>
          </a:p>
        </p:txBody>
      </p:sp>
    </p:spTree>
    <p:extLst>
      <p:ext uri="{BB962C8B-B14F-4D97-AF65-F5344CB8AC3E}">
        <p14:creationId xmlns:p14="http://schemas.microsoft.com/office/powerpoint/2010/main" val="42679556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emf"/><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6943" y="1971485"/>
            <a:ext cx="11303319" cy="908193"/>
          </a:xfrm>
        </p:spPr>
        <p:txBody>
          <a:bodyPr>
            <a:noAutofit/>
          </a:bodyPr>
          <a:lstStyle/>
          <a:p>
            <a:r>
              <a:rPr lang="az-Latn-AZ" sz="4400" dirty="0" smtClean="0"/>
              <a:t>Xarici </a:t>
            </a:r>
            <a:r>
              <a:rPr lang="az-Latn-AZ" sz="4400" dirty="0" err="1" smtClean="0"/>
              <a:t>Qiymətləndiricilər</a:t>
            </a:r>
            <a:r>
              <a:rPr lang="az-Latn-AZ" sz="4400" dirty="0" smtClean="0"/>
              <a:t> üçün Təlim </a:t>
            </a:r>
            <a:endParaRPr lang="en-US" sz="4400" b="1" dirty="0">
              <a:latin typeface="Verdana" panose="020B0604030504040204" pitchFamily="34" charset="0"/>
              <a:ea typeface="Verdana" panose="020B0604030504040204" pitchFamily="34" charset="0"/>
            </a:endParaRPr>
          </a:p>
        </p:txBody>
      </p:sp>
      <p:sp>
        <p:nvSpPr>
          <p:cNvPr id="3" name="Subtitle 2"/>
          <p:cNvSpPr>
            <a:spLocks noGrp="1"/>
          </p:cNvSpPr>
          <p:nvPr>
            <p:ph type="subTitle" idx="1"/>
          </p:nvPr>
        </p:nvSpPr>
        <p:spPr>
          <a:xfrm>
            <a:off x="2764220" y="5698361"/>
            <a:ext cx="8828690" cy="987553"/>
          </a:xfrm>
        </p:spPr>
        <p:txBody>
          <a:bodyPr>
            <a:normAutofit/>
          </a:bodyPr>
          <a:lstStyle/>
          <a:p>
            <a:pPr lvl="1" algn="r"/>
            <a:endParaRPr lang="lv-LV" sz="1050" dirty="0">
              <a:solidFill>
                <a:schemeClr val="bg1">
                  <a:lumMod val="50000"/>
                </a:schemeClr>
              </a:solidFill>
            </a:endParaRPr>
          </a:p>
          <a:p>
            <a:pPr lvl="1" algn="r"/>
            <a:r>
              <a:rPr lang="en-GB" dirty="0">
                <a:solidFill>
                  <a:schemeClr val="bg1">
                    <a:lumMod val="50000"/>
                  </a:schemeClr>
                </a:solidFill>
              </a:rPr>
              <a:t>Twinning project “Support to strengthening the higher education system in Azerbaijan” (No AZ/14/ENI/OT/01/17 (AZ/49))</a:t>
            </a:r>
          </a:p>
        </p:txBody>
      </p:sp>
      <p:sp>
        <p:nvSpPr>
          <p:cNvPr id="4" name="Rectangle 3"/>
          <p:cNvSpPr/>
          <p:nvPr/>
        </p:nvSpPr>
        <p:spPr>
          <a:xfrm>
            <a:off x="280046" y="5918992"/>
            <a:ext cx="2132339" cy="461665"/>
          </a:xfrm>
          <a:prstGeom prst="rect">
            <a:avLst/>
          </a:prstGeom>
        </p:spPr>
        <p:txBody>
          <a:bodyPr wrap="square">
            <a:spAutoFit/>
          </a:bodyPr>
          <a:lstStyle/>
          <a:p>
            <a:pPr algn="ctr"/>
            <a:r>
              <a:rPr lang="en-US" sz="1200" dirty="0"/>
              <a:t>This project is funded by </a:t>
            </a:r>
            <a:endParaRPr lang="et-EE" sz="1200" dirty="0"/>
          </a:p>
          <a:p>
            <a:pPr algn="ctr"/>
            <a:r>
              <a:rPr lang="en-US" sz="1200" dirty="0"/>
              <a:t>the European Union</a:t>
            </a:r>
            <a:endParaRPr lang="et-EE" sz="1200" dirty="0"/>
          </a:p>
        </p:txBody>
      </p:sp>
      <p:pic>
        <p:nvPicPr>
          <p:cNvPr id="5" name="Picture 5" descr="flag_yellow_low"/>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6943" y="4988460"/>
            <a:ext cx="1413607" cy="935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p:cNvPicPr/>
          <p:nvPr/>
        </p:nvPicPr>
        <p:blipFill>
          <a:blip r:embed="rId3" cstate="print">
            <a:extLst>
              <a:ext uri="{28A0092B-C50C-407E-A947-70E740481C1C}">
                <a14:useLocalDpi xmlns:a14="http://schemas.microsoft.com/office/drawing/2010/main" val="0"/>
              </a:ext>
            </a:extLst>
          </a:blip>
          <a:stretch>
            <a:fillRect/>
          </a:stretch>
        </p:blipFill>
        <p:spPr>
          <a:xfrm>
            <a:off x="5997511" y="579343"/>
            <a:ext cx="1115187" cy="666686"/>
          </a:xfrm>
          <a:prstGeom prst="rect">
            <a:avLst/>
          </a:prstGeom>
        </p:spPr>
      </p:pic>
      <p:pic>
        <p:nvPicPr>
          <p:cNvPr id="8" name="Image 248" descr="http://www.drapeauxdespays.fr/data/flags/ultra/fr.png">
            <a:extLst>
              <a:ext uri="{FF2B5EF4-FFF2-40B4-BE49-F238E27FC236}">
                <a16:creationId xmlns:a16="http://schemas.microsoft.com/office/drawing/2014/main" id="{A35C36DF-FAA6-4552-A0CD-B726DCA54B96}"/>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55251" y="576898"/>
            <a:ext cx="1129665" cy="661606"/>
          </a:xfrm>
          <a:prstGeom prst="rect">
            <a:avLst/>
          </a:prstGeom>
          <a:noFill/>
          <a:ln>
            <a:noFill/>
          </a:ln>
          <a:extLst/>
        </p:spPr>
      </p:pic>
      <p:pic>
        <p:nvPicPr>
          <p:cNvPr id="9" name="Picture 8">
            <a:extLst>
              <a:ext uri="{FF2B5EF4-FFF2-40B4-BE49-F238E27FC236}">
                <a16:creationId xmlns:a16="http://schemas.microsoft.com/office/drawing/2014/main" id="{D2162F2B-3F66-40D4-9FF8-3B23292B2D69}"/>
              </a:ext>
            </a:extLst>
          </p:cNvPr>
          <p:cNvPicPr/>
          <p:nvPr/>
        </p:nvPicPr>
        <p:blipFill>
          <a:blip r:embed="rId5" cstate="print">
            <a:extLst>
              <a:ext uri="{28A0092B-C50C-407E-A947-70E740481C1C}">
                <a14:useLocalDpi xmlns:a14="http://schemas.microsoft.com/office/drawing/2010/main" val="0"/>
              </a:ext>
            </a:extLst>
          </a:blip>
          <a:srcRect r="79219"/>
          <a:stretch>
            <a:fillRect/>
          </a:stretch>
        </p:blipFill>
        <p:spPr bwMode="auto">
          <a:xfrm>
            <a:off x="4614862" y="576898"/>
            <a:ext cx="1048321" cy="666686"/>
          </a:xfrm>
          <a:prstGeom prst="rect">
            <a:avLst/>
          </a:prstGeom>
          <a:noFill/>
          <a:ln>
            <a:noFill/>
          </a:ln>
          <a:extLst/>
        </p:spPr>
      </p:pic>
      <p:sp>
        <p:nvSpPr>
          <p:cNvPr id="11" name="Rectangle 10"/>
          <p:cNvSpPr/>
          <p:nvPr/>
        </p:nvSpPr>
        <p:spPr>
          <a:xfrm>
            <a:off x="4971312" y="5329029"/>
            <a:ext cx="2256580" cy="369332"/>
          </a:xfrm>
          <a:prstGeom prst="rect">
            <a:avLst/>
          </a:prstGeom>
        </p:spPr>
        <p:txBody>
          <a:bodyPr wrap="none">
            <a:spAutoFit/>
          </a:bodyPr>
          <a:lstStyle/>
          <a:p>
            <a:pPr algn="ctr"/>
            <a:r>
              <a:rPr lang="lv-LV" dirty="0" smtClean="0"/>
              <a:t>10 </a:t>
            </a:r>
            <a:r>
              <a:rPr lang="en-US" dirty="0" err="1" smtClean="0"/>
              <a:t>sentyabr</a:t>
            </a:r>
            <a:r>
              <a:rPr lang="en-US" dirty="0" smtClean="0"/>
              <a:t> </a:t>
            </a:r>
            <a:r>
              <a:rPr lang="en-GB" dirty="0" smtClean="0"/>
              <a:t>201</a:t>
            </a:r>
            <a:r>
              <a:rPr lang="lv-LV" dirty="0" smtClean="0"/>
              <a:t>9</a:t>
            </a:r>
            <a:r>
              <a:rPr lang="en-US" dirty="0" smtClean="0"/>
              <a:t>-cu </a:t>
            </a:r>
            <a:r>
              <a:rPr lang="en-US" dirty="0" err="1" smtClean="0"/>
              <a:t>il</a:t>
            </a:r>
            <a:endParaRPr lang="en-GB" dirty="0"/>
          </a:p>
        </p:txBody>
      </p:sp>
      <p:pic>
        <p:nvPicPr>
          <p:cNvPr id="13" name="Graphic 12">
            <a:extLst>
              <a:ext uri="{FF2B5EF4-FFF2-40B4-BE49-F238E27FC236}">
                <a16:creationId xmlns:a16="http://schemas.microsoft.com/office/drawing/2014/main" id="{346742A6-EF3E-455A-8357-7B1210C48F80}"/>
              </a:ext>
            </a:extLst>
          </p:cNvPr>
          <p:cNvPicPr>
            <a:picLocks noChangeAspect="1"/>
          </p:cNvPicPr>
          <p:nvPr/>
        </p:nvPicPr>
        <p:blipFill>
          <a:blip r:embed="rId6" cstate="print">
            <a:extLst>
              <a:ext uri="{96DAC541-7B7A-43D3-8B79-37D633B846F1}">
                <asvg:svgBlip xmlns="" xmlns:asvg="http://schemas.microsoft.com/office/drawing/2016/SVG/main" r:embed="rId8"/>
              </a:ext>
            </a:extLst>
          </a:blip>
          <a:stretch>
            <a:fillRect/>
          </a:stretch>
        </p:blipFill>
        <p:spPr>
          <a:xfrm>
            <a:off x="7447026" y="559557"/>
            <a:ext cx="1392573" cy="696287"/>
          </a:xfrm>
          <a:prstGeom prst="rect">
            <a:avLst/>
          </a:prstGeom>
        </p:spPr>
      </p:pic>
      <p:graphicFrame>
        <p:nvGraphicFramePr>
          <p:cNvPr id="12" name="Table 11"/>
          <p:cNvGraphicFramePr>
            <a:graphicFrameLocks noGrp="1"/>
          </p:cNvGraphicFramePr>
          <p:nvPr>
            <p:extLst>
              <p:ext uri="{D42A27DB-BD31-4B8C-83A1-F6EECF244321}">
                <p14:modId xmlns:p14="http://schemas.microsoft.com/office/powerpoint/2010/main" val="1191078172"/>
              </p:ext>
            </p:extLst>
          </p:nvPr>
        </p:nvGraphicFramePr>
        <p:xfrm>
          <a:off x="2146478" y="3804975"/>
          <a:ext cx="10045522" cy="1188720"/>
        </p:xfrm>
        <a:graphic>
          <a:graphicData uri="http://schemas.openxmlformats.org/drawingml/2006/table">
            <a:tbl>
              <a:tblPr firstRow="1" bandRow="1">
                <a:tableStyleId>{5C22544A-7EE6-4342-B048-85BDC9FD1C3A}</a:tableStyleId>
              </a:tblPr>
              <a:tblGrid>
                <a:gridCol w="6117467">
                  <a:extLst>
                    <a:ext uri="{9D8B030D-6E8A-4147-A177-3AD203B41FA5}">
                      <a16:colId xmlns:a16="http://schemas.microsoft.com/office/drawing/2014/main" val="20000"/>
                    </a:ext>
                  </a:extLst>
                </a:gridCol>
                <a:gridCol w="3928055">
                  <a:extLst>
                    <a:ext uri="{9D8B030D-6E8A-4147-A177-3AD203B41FA5}">
                      <a16:colId xmlns:a16="http://schemas.microsoft.com/office/drawing/2014/main" val="20001"/>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lv-LV" b="0" dirty="0" smtClean="0">
                          <a:solidFill>
                            <a:schemeClr val="tx1"/>
                          </a:solidFill>
                        </a:rPr>
                        <a:t>Rasa </a:t>
                      </a:r>
                      <a:r>
                        <a:rPr lang="lv-LV" b="0" dirty="0" err="1" smtClean="0">
                          <a:solidFill>
                            <a:schemeClr val="tx1"/>
                          </a:solidFill>
                        </a:rPr>
                        <a:t>Penkauskiene</a:t>
                      </a:r>
                      <a:endParaRPr lang="lv-LV" b="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smtClean="0">
                          <a:solidFill>
                            <a:schemeClr val="tx1"/>
                          </a:solidFill>
                        </a:rPr>
                        <a:t>Ali </a:t>
                      </a:r>
                      <a:r>
                        <a:rPr lang="az-Latn-AZ" b="0" dirty="0" smtClean="0">
                          <a:solidFill>
                            <a:schemeClr val="tx1"/>
                          </a:solidFill>
                        </a:rPr>
                        <a:t>Təhsildə</a:t>
                      </a:r>
                      <a:r>
                        <a:rPr lang="az-Latn-AZ" b="0" baseline="0" dirty="0" smtClean="0">
                          <a:solidFill>
                            <a:schemeClr val="tx1"/>
                          </a:solidFill>
                        </a:rPr>
                        <a:t> Keyfiyyətin Qiymətləndirilməsi Mərkəzi</a:t>
                      </a:r>
                      <a:endParaRPr lang="lv-LV" b="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lv-LV" b="0" dirty="0" smtClean="0">
                          <a:solidFill>
                            <a:schemeClr val="tx1"/>
                          </a:solidFill>
                        </a:rPr>
                        <a:t>Litva</a:t>
                      </a:r>
                      <a:endParaRPr lang="en-GB" b="0" dirty="0" smtClean="0">
                        <a:solidFill>
                          <a:schemeClr val="tx1"/>
                        </a:solidFill>
                      </a:endParaRPr>
                    </a:p>
                    <a:p>
                      <a:endParaRPr lang="en-GB" dirty="0"/>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lv-LV" b="0" dirty="0" smtClean="0">
                          <a:solidFill>
                            <a:schemeClr val="tx1"/>
                          </a:solidFill>
                        </a:rPr>
                        <a:t>Yolanta </a:t>
                      </a:r>
                      <a:r>
                        <a:rPr lang="lv-LV" b="0" dirty="0" smtClean="0">
                          <a:solidFill>
                            <a:schemeClr val="tx1"/>
                          </a:solidFill>
                        </a:rPr>
                        <a:t>Silka</a:t>
                      </a:r>
                    </a:p>
                    <a:p>
                      <a:pPr marL="0" marR="0" lvl="0" indent="0" algn="l" defTabSz="914400" rtl="0" eaLnBrk="1" fontAlgn="auto" latinLnBrk="0" hangingPunct="1">
                        <a:lnSpc>
                          <a:spcPct val="100000"/>
                        </a:lnSpc>
                        <a:spcBef>
                          <a:spcPts val="0"/>
                        </a:spcBef>
                        <a:spcAft>
                          <a:spcPts val="0"/>
                        </a:spcAft>
                        <a:buClrTx/>
                        <a:buSzTx/>
                        <a:buFontTx/>
                        <a:buNone/>
                        <a:tabLst/>
                        <a:defRPr/>
                      </a:pPr>
                      <a:r>
                        <a:rPr lang="lv-LV" b="0" dirty="0" smtClean="0">
                          <a:solidFill>
                            <a:schemeClr val="tx1"/>
                          </a:solidFill>
                        </a:rPr>
                        <a:t>Akademik Məlumat</a:t>
                      </a:r>
                      <a:r>
                        <a:rPr lang="lv-LV" b="0" baseline="0" dirty="0" smtClean="0">
                          <a:solidFill>
                            <a:schemeClr val="tx1"/>
                          </a:solidFill>
                        </a:rPr>
                        <a:t> Mərkəzi</a:t>
                      </a:r>
                      <a:endParaRPr lang="lv-LV" b="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lv-LV" b="0" dirty="0" smtClean="0">
                          <a:solidFill>
                            <a:schemeClr val="tx1"/>
                          </a:solidFill>
                        </a:rPr>
                        <a:t>Latviya</a:t>
                      </a:r>
                    </a:p>
                    <a:p>
                      <a:endParaRPr lang="en-GB" b="0" dirty="0">
                        <a:solidFill>
                          <a:schemeClr val="tx1"/>
                        </a:solidFill>
                      </a:endParaRPr>
                    </a:p>
                  </a:txBody>
                  <a:tcPr>
                    <a:solidFill>
                      <a:schemeClr val="bg1"/>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2278192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z-Latn-AZ" dirty="0" smtClean="0"/>
              <a:t>Avropa Standartları və Təlimatları </a:t>
            </a:r>
            <a:r>
              <a:rPr lang="en-GB" dirty="0" smtClean="0"/>
              <a:t>(</a:t>
            </a:r>
            <a:r>
              <a:rPr lang="az-Latn-AZ" dirty="0" smtClean="0"/>
              <a:t>AST</a:t>
            </a:r>
            <a:r>
              <a:rPr lang="en-GB" dirty="0" smtClean="0"/>
              <a:t>)</a:t>
            </a:r>
            <a:br>
              <a:rPr lang="en-GB" dirty="0" smtClean="0"/>
            </a:br>
            <a:endParaRPr lang="en-GB" dirty="0"/>
          </a:p>
        </p:txBody>
      </p:sp>
      <p:sp>
        <p:nvSpPr>
          <p:cNvPr id="3" name="Content Placeholder 2"/>
          <p:cNvSpPr>
            <a:spLocks noGrp="1"/>
          </p:cNvSpPr>
          <p:nvPr>
            <p:ph idx="1"/>
          </p:nvPr>
        </p:nvSpPr>
        <p:spPr>
          <a:xfrm>
            <a:off x="838200" y="1064524"/>
            <a:ext cx="10515600" cy="5581935"/>
          </a:xfrm>
        </p:spPr>
        <p:txBody>
          <a:bodyPr>
            <a:normAutofit/>
          </a:bodyPr>
          <a:lstStyle/>
          <a:p>
            <a:pPr marL="0" indent="0">
              <a:buNone/>
            </a:pPr>
            <a:endParaRPr lang="en-GB" dirty="0"/>
          </a:p>
          <a:p>
            <a:pPr marL="0" indent="0">
              <a:buNone/>
            </a:pPr>
            <a:endParaRPr lang="en-GB" dirty="0"/>
          </a:p>
        </p:txBody>
      </p:sp>
      <p:graphicFrame>
        <p:nvGraphicFramePr>
          <p:cNvPr id="13" name="Diagram 12"/>
          <p:cNvGraphicFramePr/>
          <p:nvPr>
            <p:extLst>
              <p:ext uri="{D42A27DB-BD31-4B8C-83A1-F6EECF244321}">
                <p14:modId xmlns:p14="http://schemas.microsoft.com/office/powerpoint/2010/main" val="1550581645"/>
              </p:ext>
            </p:extLst>
          </p:nvPr>
        </p:nvGraphicFramePr>
        <p:xfrm>
          <a:off x="1023581" y="1351128"/>
          <a:ext cx="10115474" cy="45992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506791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76292"/>
          </a:xfrm>
        </p:spPr>
        <p:txBody>
          <a:bodyPr>
            <a:normAutofit fontScale="90000"/>
          </a:bodyPr>
          <a:lstStyle/>
          <a:p>
            <a:r>
              <a:rPr lang="lv-LV" dirty="0" smtClean="0"/>
              <a:t>AST standartlarının qiymətləndirmə metodologiyalarında nəzərə alınmasına </a:t>
            </a:r>
            <a:r>
              <a:rPr lang="lv-LV" dirty="0" smtClean="0"/>
              <a:t>dair nümunə</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46213175"/>
              </p:ext>
            </p:extLst>
          </p:nvPr>
        </p:nvGraphicFramePr>
        <p:xfrm>
          <a:off x="838200" y="1645920"/>
          <a:ext cx="10515600" cy="5212080"/>
        </p:xfrm>
        <a:graphic>
          <a:graphicData uri="http://schemas.openxmlformats.org/drawingml/2006/table">
            <a:tbl>
              <a:tblPr firstRow="1" bandRow="1">
                <a:tableStyleId>{5C22544A-7EE6-4342-B048-85BDC9FD1C3A}</a:tableStyleId>
              </a:tblPr>
              <a:tblGrid>
                <a:gridCol w="5588726">
                  <a:extLst>
                    <a:ext uri="{9D8B030D-6E8A-4147-A177-3AD203B41FA5}">
                      <a16:colId xmlns:a16="http://schemas.microsoft.com/office/drawing/2014/main" val="20000"/>
                    </a:ext>
                  </a:extLst>
                </a:gridCol>
                <a:gridCol w="4926874">
                  <a:extLst>
                    <a:ext uri="{9D8B030D-6E8A-4147-A177-3AD203B41FA5}">
                      <a16:colId xmlns:a16="http://schemas.microsoft.com/office/drawing/2014/main" val="20001"/>
                    </a:ext>
                  </a:extLst>
                </a:gridCol>
              </a:tblGrid>
              <a:tr h="605522">
                <a:tc>
                  <a:txBody>
                    <a:bodyPr/>
                    <a:lstStyle/>
                    <a:p>
                      <a:r>
                        <a:rPr lang="lv-LV" dirty="0" smtClean="0"/>
                        <a:t>AST 2015</a:t>
                      </a:r>
                      <a:endParaRPr lang="en-GB" dirty="0"/>
                    </a:p>
                  </a:txBody>
                  <a:tcPr/>
                </a:tc>
                <a:tc>
                  <a:txBody>
                    <a:bodyPr/>
                    <a:lstStyle/>
                    <a:p>
                      <a:r>
                        <a:rPr lang="en-US" dirty="0" err="1" smtClean="0"/>
                        <a:t>Az</a:t>
                      </a:r>
                      <a:r>
                        <a:rPr lang="az-Latn-AZ" dirty="0" smtClean="0"/>
                        <a:t>ərbaycanda</a:t>
                      </a:r>
                      <a:r>
                        <a:rPr lang="az-Latn-AZ" baseline="0" dirty="0" smtClean="0"/>
                        <a:t> təhsil proqramlarının qiymətləndirilməsi metodologiyası</a:t>
                      </a:r>
                      <a:endParaRPr lang="en-GB" dirty="0"/>
                    </a:p>
                  </a:txBody>
                  <a:tcPr/>
                </a:tc>
                <a:extLst>
                  <a:ext uri="{0D108BD9-81ED-4DB2-BD59-A6C34878D82A}">
                    <a16:rowId xmlns:a16="http://schemas.microsoft.com/office/drawing/2014/main" val="10000"/>
                  </a:ext>
                </a:extLst>
              </a:tr>
              <a:tr h="4279987">
                <a:tc>
                  <a:txBody>
                    <a:bodyPr/>
                    <a:lstStyle/>
                    <a:p>
                      <a:pPr algn="just"/>
                      <a:r>
                        <a:rPr lang="en-GB" sz="1400" b="1" dirty="0" smtClean="0"/>
                        <a:t>1.5 </a:t>
                      </a:r>
                      <a:r>
                        <a:rPr lang="az-Latn-AZ" sz="1400" b="1" dirty="0" smtClean="0"/>
                        <a:t>Professor-müəllim</a:t>
                      </a:r>
                      <a:r>
                        <a:rPr lang="az-Latn-AZ" sz="1400" b="1" baseline="0" dirty="0" smtClean="0"/>
                        <a:t> heyəti</a:t>
                      </a:r>
                      <a:endParaRPr lang="lv-LV" sz="1400" b="1" dirty="0" smtClean="0"/>
                    </a:p>
                    <a:p>
                      <a:pPr algn="just"/>
                      <a:r>
                        <a:rPr lang="en-GB" sz="1400" b="1" dirty="0" err="1" smtClean="0"/>
                        <a:t>Standar</a:t>
                      </a:r>
                      <a:r>
                        <a:rPr lang="az-Latn-AZ" sz="1400" b="1" dirty="0" smtClean="0"/>
                        <a:t>t</a:t>
                      </a:r>
                      <a:r>
                        <a:rPr lang="en-GB" sz="1400" b="1" dirty="0" smtClean="0"/>
                        <a:t>: </a:t>
                      </a:r>
                      <a:r>
                        <a:rPr lang="az-Latn-AZ" sz="1400" b="1" dirty="0" smtClean="0"/>
                        <a:t>Ali təhsil müəssisələrində çalışan müəllimlərin səriştələri həmin ali təhsil müəssisələri tərəfindən müəyyən olunur. Müəllim heyətinin işə qəbulunda və digər kadr məsələlərində şəffaf və ədalətli qaydalar tətbiq edilməlidir.</a:t>
                      </a:r>
                      <a:endParaRPr lang="lv-LV" sz="1400" b="1" dirty="0" smtClean="0"/>
                    </a:p>
                    <a:p>
                      <a:pPr algn="just"/>
                      <a:r>
                        <a:rPr lang="az-Latn-AZ" sz="1400" b="1" dirty="0" smtClean="0"/>
                        <a:t>Təlimatlar</a:t>
                      </a:r>
                      <a:r>
                        <a:rPr lang="az-Latn-AZ" sz="1400" dirty="0" smtClean="0"/>
                        <a:t>:</a:t>
                      </a:r>
                      <a:r>
                        <a:rPr lang="az-Latn-AZ" sz="1400" baseline="0" dirty="0" smtClean="0"/>
                        <a:t> </a:t>
                      </a:r>
                      <a:r>
                        <a:rPr lang="az-Latn-AZ" sz="1400" dirty="0" smtClean="0"/>
                        <a:t>Tələbələrin yaxşı təcrübə, bilik, bacarıq və vərdişlərə yiyələnməsində müəllimlərin böyük rolu var. Tələbə heyətinin diversifikasiyası və təlim nəticələrinin önə çəkilməsi tələbəyə yönəldilmiş təhsil və tədrisin olmasını tələb edir. Bu səbəbdən tədris prosesində müəllimin rolu dəyişir (baxın: standart 1.3). </a:t>
                      </a:r>
                      <a:r>
                        <a:rPr lang="az-Latn-AZ" sz="1400" b="1" dirty="0" smtClean="0"/>
                        <a:t>Ali təhsil müəssisələrində çalışan əməkdaşların peşəkarlığına və onların vəzifələrini səmərəli şəkildə yerinə yetirməsini mümkün edən müvafiq mühitin yaradılmasına görə ali təhsil müəssisələri birbaşa məsuliyyət daşıyır</a:t>
                      </a:r>
                      <a:r>
                        <a:rPr lang="az-Latn-AZ" sz="1400" dirty="0" smtClean="0"/>
                        <a:t>. Müvafiq mühitin yaradılması aşağıdakı məsələlərə töhfə verir: -</a:t>
                      </a:r>
                      <a:r>
                        <a:rPr lang="az-Latn-AZ" sz="1400" baseline="0" dirty="0" smtClean="0"/>
                        <a:t> </a:t>
                      </a:r>
                      <a:r>
                        <a:rPr lang="az-Latn-AZ" sz="1400" dirty="0" smtClean="0"/>
                        <a:t>əməkdaşların işə qəbulu və tədrisin əhəmiyyətini vurğulayan iş şəraiti yaratmaq məqsədilə </a:t>
                      </a:r>
                      <a:r>
                        <a:rPr lang="az-Latn-AZ" sz="1400" b="1" dirty="0" smtClean="0"/>
                        <a:t>aydın, şəffaf və ədalətli proseslərin tətbiqi və riayət edilməsi</a:t>
                      </a:r>
                      <a:r>
                        <a:rPr lang="az-Latn-AZ" sz="1400" dirty="0" smtClean="0"/>
                        <a:t>; </a:t>
                      </a:r>
                      <a:r>
                        <a:rPr lang="az-Latn-AZ" sz="1400" baseline="0" dirty="0" smtClean="0"/>
                        <a:t>- </a:t>
                      </a:r>
                      <a:r>
                        <a:rPr lang="az-Latn-AZ" sz="1400" dirty="0" smtClean="0"/>
                        <a:t>müəllim heyətinin peşəkar inkişafını təmin edən münbit şəraitin yaradılması və inkişaf etdirilməsi; -</a:t>
                      </a:r>
                      <a:r>
                        <a:rPr lang="az-Latn-AZ" sz="1400" baseline="0" dirty="0" smtClean="0"/>
                        <a:t> </a:t>
                      </a:r>
                      <a:r>
                        <a:rPr lang="az-Latn-AZ" sz="1400" dirty="0" smtClean="0"/>
                        <a:t>təhsil və tədqiqat işləri arasında əlaqənin gücləndirilməsinə yönəlmiş elmi fəaliyyətin həvəsləndirilməsi; - tədrisdə innovasiyaların tətbiqi və yeni texnologiyalardan istifadənin həvəsləndirilməsi.</a:t>
                      </a:r>
                      <a:endParaRPr lang="en-GB" sz="1400" dirty="0"/>
                    </a:p>
                  </a:txBody>
                  <a:tcPr/>
                </a:tc>
                <a:tc>
                  <a:txBody>
                    <a:bodyPr/>
                    <a:lstStyle/>
                    <a:p>
                      <a:pPr lvl="0"/>
                      <a:r>
                        <a:rPr lang="az-Latn-AZ" sz="1400" b="1" i="0" kern="1200" noProof="0" dirty="0" smtClean="0">
                          <a:solidFill>
                            <a:schemeClr val="dk1"/>
                          </a:solidFill>
                          <a:effectLst/>
                          <a:latin typeface="+mn-lt"/>
                          <a:ea typeface="+mn-ea"/>
                          <a:cs typeface="+mn-cs"/>
                        </a:rPr>
                        <a:t>Qiymətləndirmə sahəsi</a:t>
                      </a:r>
                      <a:r>
                        <a:rPr lang="en-GB" sz="1400" b="1" i="0" kern="1200" noProof="0" dirty="0" smtClean="0">
                          <a:solidFill>
                            <a:schemeClr val="dk1"/>
                          </a:solidFill>
                          <a:effectLst/>
                          <a:latin typeface="+mn-lt"/>
                          <a:ea typeface="+mn-ea"/>
                          <a:cs typeface="+mn-cs"/>
                        </a:rPr>
                        <a:t> 3 </a:t>
                      </a:r>
                      <a:r>
                        <a:rPr lang="az-Latn-AZ" sz="1400" b="1" i="0" kern="1200" noProof="0" dirty="0" smtClean="0">
                          <a:solidFill>
                            <a:schemeClr val="dk1"/>
                          </a:solidFill>
                          <a:effectLst/>
                          <a:latin typeface="+mn-lt"/>
                          <a:ea typeface="+mn-ea"/>
                          <a:cs typeface="+mn-cs"/>
                        </a:rPr>
                        <a:t>Professor</a:t>
                      </a:r>
                      <a:r>
                        <a:rPr lang="az-Latn-AZ" sz="1400" b="1" i="0" kern="1200" baseline="0" noProof="0" dirty="0" smtClean="0">
                          <a:solidFill>
                            <a:schemeClr val="dk1"/>
                          </a:solidFill>
                          <a:effectLst/>
                          <a:latin typeface="+mn-lt"/>
                          <a:ea typeface="+mn-ea"/>
                          <a:cs typeface="+mn-cs"/>
                        </a:rPr>
                        <a:t>-müəllim heyəti</a:t>
                      </a:r>
                      <a:endParaRPr lang="lv-LV" sz="1400" b="1" i="0" kern="1200" noProof="0" dirty="0" smtClean="0">
                        <a:solidFill>
                          <a:schemeClr val="dk1"/>
                        </a:solidFill>
                        <a:effectLst/>
                        <a:latin typeface="+mn-lt"/>
                        <a:ea typeface="+mn-ea"/>
                        <a:cs typeface="+mn-cs"/>
                      </a:endParaRPr>
                    </a:p>
                    <a:p>
                      <a:pPr lvl="0"/>
                      <a:endParaRPr lang="en-GB" sz="1400" b="1" i="0" kern="1200" noProof="0" dirty="0" smtClean="0">
                        <a:solidFill>
                          <a:schemeClr val="dk1"/>
                        </a:solidFill>
                        <a:effectLst/>
                        <a:latin typeface="+mn-lt"/>
                        <a:ea typeface="+mn-ea"/>
                        <a:cs typeface="+mn-cs"/>
                      </a:endParaRPr>
                    </a:p>
                    <a:p>
                      <a:pPr lvl="0" algn="just"/>
                      <a:r>
                        <a:rPr lang="lv-LV" sz="1400" b="1" i="0" kern="1200" noProof="0" dirty="0" smtClean="0">
                          <a:solidFill>
                            <a:schemeClr val="dk1"/>
                          </a:solidFill>
                          <a:effectLst/>
                          <a:latin typeface="+mn-lt"/>
                          <a:ea typeface="+mn-ea"/>
                          <a:cs typeface="+mn-cs"/>
                        </a:rPr>
                        <a:t>Meyarlar:</a:t>
                      </a:r>
                    </a:p>
                    <a:p>
                      <a:r>
                        <a:rPr lang="az-Latn-AZ" sz="1400" b="0" i="0" kern="1200" dirty="0" smtClean="0">
                          <a:solidFill>
                            <a:schemeClr val="tx1"/>
                          </a:solidFill>
                          <a:latin typeface="+mn-lt"/>
                          <a:ea typeface="+mn-ea"/>
                          <a:cs typeface="+mn-cs"/>
                        </a:rPr>
                        <a:t>3.1. Təhsil proqramı hüquqi tələblərə cavab verən professor-müəllim heyəti tərəfindən tədris edilir;</a:t>
                      </a:r>
                      <a:endParaRPr lang="en-US" sz="1400" b="0" i="0" kern="1200" dirty="0" smtClean="0">
                        <a:solidFill>
                          <a:schemeClr val="tx1"/>
                        </a:solidFill>
                        <a:latin typeface="+mn-lt"/>
                        <a:ea typeface="+mn-ea"/>
                        <a:cs typeface="+mn-cs"/>
                      </a:endParaRPr>
                    </a:p>
                    <a:p>
                      <a:r>
                        <a:rPr lang="az-Latn-AZ" sz="1400" b="0" i="0" kern="1200" dirty="0" smtClean="0">
                          <a:solidFill>
                            <a:schemeClr val="tx1"/>
                          </a:solidFill>
                          <a:latin typeface="+mn-lt"/>
                          <a:ea typeface="+mn-ea"/>
                          <a:cs typeface="+mn-cs"/>
                        </a:rPr>
                        <a:t>3.2. </a:t>
                      </a:r>
                      <a:r>
                        <a:rPr lang="az-Latn-AZ" sz="1400" b="1" i="0" kern="1200" dirty="0" smtClean="0">
                          <a:solidFill>
                            <a:schemeClr val="tx1"/>
                          </a:solidFill>
                          <a:latin typeface="+mn-lt"/>
                          <a:ea typeface="+mn-ea"/>
                          <a:cs typeface="+mn-cs"/>
                        </a:rPr>
                        <a:t>Professor-müəllim heyətinin kvalifikasiyaları təlim nəticələrinin əldə edilməsini təmin edir</a:t>
                      </a:r>
                      <a:r>
                        <a:rPr lang="az-Latn-AZ" sz="1400" b="0" i="0" kern="1200" dirty="0" smtClean="0">
                          <a:solidFill>
                            <a:schemeClr val="tx1"/>
                          </a:solidFill>
                          <a:latin typeface="+mn-lt"/>
                          <a:ea typeface="+mn-ea"/>
                          <a:cs typeface="+mn-cs"/>
                        </a:rPr>
                        <a:t>; </a:t>
                      </a:r>
                      <a:endParaRPr lang="en-US" sz="1400" b="0" i="0" kern="1200" dirty="0" smtClean="0">
                        <a:solidFill>
                          <a:schemeClr val="tx1"/>
                        </a:solidFill>
                        <a:latin typeface="+mn-lt"/>
                        <a:ea typeface="+mn-ea"/>
                        <a:cs typeface="+mn-cs"/>
                      </a:endParaRPr>
                    </a:p>
                    <a:p>
                      <a:r>
                        <a:rPr lang="az-Latn-AZ" sz="1400" b="0" i="0" kern="1200" dirty="0" smtClean="0">
                          <a:solidFill>
                            <a:schemeClr val="tx1"/>
                          </a:solidFill>
                          <a:latin typeface="+mn-lt"/>
                          <a:ea typeface="+mn-ea"/>
                          <a:cs typeface="+mn-cs"/>
                        </a:rPr>
                        <a:t>3.3. </a:t>
                      </a:r>
                      <a:r>
                        <a:rPr lang="az-Latn-AZ" sz="1400" b="1" i="0" kern="1200" dirty="0" smtClean="0">
                          <a:solidFill>
                            <a:schemeClr val="tx1"/>
                          </a:solidFill>
                          <a:latin typeface="+mn-lt"/>
                          <a:ea typeface="+mn-ea"/>
                          <a:cs typeface="+mn-cs"/>
                        </a:rPr>
                        <a:t>Professor-müəllim heyətinin sayı </a:t>
                      </a:r>
                      <a:r>
                        <a:rPr lang="az-Latn-AZ" sz="1400" b="0" i="0" kern="1200" dirty="0" smtClean="0">
                          <a:solidFill>
                            <a:schemeClr val="tx1"/>
                          </a:solidFill>
                          <a:latin typeface="+mn-lt"/>
                          <a:ea typeface="+mn-ea"/>
                          <a:cs typeface="+mn-cs"/>
                        </a:rPr>
                        <a:t>təlim nəticələrinin əldə edilməsini təmin etmək üçün münasibdir; </a:t>
                      </a:r>
                      <a:endParaRPr lang="en-US" sz="1400" b="0" i="0" kern="1200" dirty="0" smtClean="0">
                        <a:solidFill>
                          <a:schemeClr val="tx1"/>
                        </a:solidFill>
                        <a:latin typeface="+mn-lt"/>
                        <a:ea typeface="+mn-ea"/>
                        <a:cs typeface="+mn-cs"/>
                      </a:endParaRPr>
                    </a:p>
                    <a:p>
                      <a:r>
                        <a:rPr lang="az-Latn-AZ" sz="1400" b="0" i="0" kern="1200" dirty="0" smtClean="0">
                          <a:solidFill>
                            <a:schemeClr val="tx1"/>
                          </a:solidFill>
                          <a:latin typeface="+mn-lt"/>
                          <a:ea typeface="+mn-ea"/>
                          <a:cs typeface="+mn-cs"/>
                        </a:rPr>
                        <a:t>3.4. Professor-müəllim heyətinin yenilənməsi </a:t>
                      </a:r>
                      <a:r>
                        <a:rPr lang="az-Latn-AZ" sz="1400" b="1" i="0" kern="1200" dirty="0" smtClean="0">
                          <a:solidFill>
                            <a:schemeClr val="tx1"/>
                          </a:solidFill>
                          <a:latin typeface="+mn-lt"/>
                          <a:ea typeface="+mn-ea"/>
                          <a:cs typeface="+mn-cs"/>
                        </a:rPr>
                        <a:t>proqramın müvafiq səviyyədə tədris edilməsinin </a:t>
                      </a:r>
                      <a:r>
                        <a:rPr lang="az-Latn-AZ" sz="1400" b="0" i="0" kern="1200" dirty="0" smtClean="0">
                          <a:solidFill>
                            <a:schemeClr val="tx1"/>
                          </a:solidFill>
                          <a:latin typeface="+mn-lt"/>
                          <a:ea typeface="+mn-ea"/>
                          <a:cs typeface="+mn-cs"/>
                        </a:rPr>
                        <a:t>davamlılığını təmin edir;</a:t>
                      </a:r>
                      <a:endParaRPr lang="en-US" sz="1400" b="0" i="0" kern="1200" dirty="0" smtClean="0">
                        <a:solidFill>
                          <a:schemeClr val="tx1"/>
                        </a:solidFill>
                        <a:latin typeface="+mn-lt"/>
                        <a:ea typeface="+mn-ea"/>
                        <a:cs typeface="+mn-cs"/>
                      </a:endParaRPr>
                    </a:p>
                    <a:p>
                      <a:r>
                        <a:rPr lang="az-Latn-AZ" sz="1400" b="0" i="0" kern="1200" dirty="0" smtClean="0">
                          <a:solidFill>
                            <a:schemeClr val="tx1"/>
                          </a:solidFill>
                          <a:latin typeface="+mn-lt"/>
                          <a:ea typeface="+mn-ea"/>
                          <a:cs typeface="+mn-cs"/>
                        </a:rPr>
                        <a:t>3.5. Ali təhsil müəssisəsində </a:t>
                      </a:r>
                      <a:r>
                        <a:rPr lang="az-Latn-AZ" sz="1400" b="1" i="0" kern="1200" dirty="0" smtClean="0">
                          <a:solidFill>
                            <a:schemeClr val="tx1"/>
                          </a:solidFill>
                          <a:latin typeface="+mn-lt"/>
                          <a:ea typeface="+mn-ea"/>
                          <a:cs typeface="+mn-cs"/>
                        </a:rPr>
                        <a:t>professor-müəllim heyətinin peşəkar inkişafı üçün şərait</a:t>
                      </a:r>
                      <a:r>
                        <a:rPr lang="az-Latn-AZ" sz="1400" b="0" i="0" kern="1200" dirty="0" smtClean="0">
                          <a:solidFill>
                            <a:schemeClr val="tx1"/>
                          </a:solidFill>
                          <a:latin typeface="+mn-lt"/>
                          <a:ea typeface="+mn-ea"/>
                          <a:cs typeface="+mn-cs"/>
                        </a:rPr>
                        <a:t> var; </a:t>
                      </a:r>
                      <a:endParaRPr lang="en-US" sz="1400" b="0" i="0" kern="1200" dirty="0" smtClean="0">
                        <a:solidFill>
                          <a:schemeClr val="tx1"/>
                        </a:solidFill>
                        <a:latin typeface="+mn-lt"/>
                        <a:ea typeface="+mn-ea"/>
                        <a:cs typeface="+mn-cs"/>
                      </a:endParaRPr>
                    </a:p>
                    <a:p>
                      <a:r>
                        <a:rPr lang="az-Latn-AZ" sz="1400" b="0" i="0" kern="1200" dirty="0" smtClean="0">
                          <a:solidFill>
                            <a:schemeClr val="tx1"/>
                          </a:solidFill>
                          <a:latin typeface="+mn-lt"/>
                          <a:ea typeface="+mn-ea"/>
                          <a:cs typeface="+mn-cs"/>
                        </a:rPr>
                        <a:t>3.6. Professor-müəllim heyəti təhsil proqramı üzrə tədqiqatlarda iştirak edir. </a:t>
                      </a:r>
                      <a:endParaRPr lang="en-US" sz="1400" b="0" i="0" kern="1200" dirty="0" smtClean="0">
                        <a:solidFill>
                          <a:schemeClr val="tx1"/>
                        </a:solidFill>
                        <a:latin typeface="+mn-lt"/>
                        <a:ea typeface="+mn-ea"/>
                        <a:cs typeface="+mn-cs"/>
                      </a:endParaRPr>
                    </a:p>
                    <a:p>
                      <a:r>
                        <a:rPr lang="az-Latn-AZ" sz="1400" b="0" i="0" kern="1200" dirty="0" smtClean="0">
                          <a:solidFill>
                            <a:schemeClr val="tx1"/>
                          </a:solidFill>
                          <a:latin typeface="+mn-lt"/>
                          <a:ea typeface="+mn-ea"/>
                          <a:cs typeface="+mn-cs"/>
                        </a:rPr>
                        <a:t>3.7. Professor-müəllim heyətinin işə qəbulu onların tədris və tədqiqat fəaliyyəti nəzərə alınaraq </a:t>
                      </a:r>
                      <a:r>
                        <a:rPr lang="az-Latn-AZ" sz="1400" b="1" i="0" kern="1200" dirty="0" smtClean="0">
                          <a:solidFill>
                            <a:schemeClr val="tx1"/>
                          </a:solidFill>
                          <a:latin typeface="+mn-lt"/>
                          <a:ea typeface="+mn-ea"/>
                          <a:cs typeface="+mn-cs"/>
                        </a:rPr>
                        <a:t>ədalətli, şəffaf və ictimaiyyətə açıq qaydada </a:t>
                      </a:r>
                      <a:r>
                        <a:rPr lang="az-Latn-AZ" sz="1400" b="0" i="0" kern="1200" dirty="0" smtClean="0">
                          <a:solidFill>
                            <a:schemeClr val="tx1"/>
                          </a:solidFill>
                          <a:latin typeface="+mn-lt"/>
                          <a:ea typeface="+mn-ea"/>
                          <a:cs typeface="+mn-cs"/>
                        </a:rPr>
                        <a:t>aparılır. </a:t>
                      </a:r>
                      <a:endParaRPr lang="en-GB" sz="1400" b="0" i="0" noProof="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lvl="0" algn="just"/>
                      <a:endParaRPr lang="en-GB" sz="1400" i="0" kern="1200" noProof="0" dirty="0" smtClean="0">
                        <a:solidFill>
                          <a:schemeClr val="dk1"/>
                        </a:solidFill>
                        <a:effectLst/>
                        <a:latin typeface="+mn-lt"/>
                        <a:ea typeface="+mn-ea"/>
                        <a:cs typeface="+mn-cs"/>
                      </a:endParaRPr>
                    </a:p>
                    <a:p>
                      <a:endParaRPr lang="en-GB" dirty="0"/>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6164935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1850" y="1220340"/>
            <a:ext cx="10515600" cy="2852737"/>
          </a:xfrm>
        </p:spPr>
        <p:txBody>
          <a:bodyPr>
            <a:normAutofit fontScale="90000"/>
          </a:bodyPr>
          <a:lstStyle/>
          <a:p>
            <a:pPr algn="ctr"/>
            <a:r>
              <a:rPr lang="lv-LV" dirty="0" smtClean="0"/>
              <a:t>Təhsil proqramlarının qiymətləndirilməsi metodologiyası, meyarları və göstəriciləri</a:t>
            </a:r>
            <a:endParaRPr lang="en-GB" dirty="0"/>
          </a:p>
        </p:txBody>
      </p:sp>
      <p:sp>
        <p:nvSpPr>
          <p:cNvPr id="3" name="Text Placeholder 2"/>
          <p:cNvSpPr>
            <a:spLocks noGrp="1"/>
          </p:cNvSpPr>
          <p:nvPr>
            <p:ph type="body" idx="1"/>
          </p:nvPr>
        </p:nvSpPr>
        <p:spPr>
          <a:xfrm>
            <a:off x="831850" y="4906851"/>
            <a:ext cx="10515600" cy="1182799"/>
          </a:xfrm>
        </p:spPr>
        <p:txBody>
          <a:bodyPr>
            <a:normAutofit/>
          </a:bodyPr>
          <a:lstStyle/>
          <a:p>
            <a:pPr algn="ctr"/>
            <a:r>
              <a:rPr lang="lv-LV" sz="3200" b="1" dirty="0" smtClean="0">
                <a:solidFill>
                  <a:schemeClr val="tx1"/>
                </a:solidFill>
              </a:rPr>
              <a:t>Sessiya 1</a:t>
            </a:r>
            <a:endParaRPr lang="en-GB" sz="3200" b="1" dirty="0">
              <a:solidFill>
                <a:schemeClr val="tx1"/>
              </a:solidFill>
            </a:endParaRPr>
          </a:p>
        </p:txBody>
      </p:sp>
    </p:spTree>
    <p:extLst>
      <p:ext uri="{BB962C8B-B14F-4D97-AF65-F5344CB8AC3E}">
        <p14:creationId xmlns:p14="http://schemas.microsoft.com/office/powerpoint/2010/main" val="36570472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z-Latn-AZ" dirty="0" smtClean="0"/>
              <a:t>Qiymətləndirmə prosesinə cəlb olunmuş əsas tərəflər</a:t>
            </a:r>
            <a:endParaRPr lang="en-GB" b="1" dirty="0">
              <a:solidFill>
                <a:schemeClr val="accent3">
                  <a:lumMod val="75000"/>
                </a:schemeClr>
              </a:solidFill>
            </a:endParaRPr>
          </a:p>
        </p:txBody>
      </p:sp>
      <p:sp>
        <p:nvSpPr>
          <p:cNvPr id="3" name="Content Placeholder 2"/>
          <p:cNvSpPr>
            <a:spLocks noGrp="1"/>
          </p:cNvSpPr>
          <p:nvPr>
            <p:ph idx="1"/>
          </p:nvPr>
        </p:nvSpPr>
        <p:spPr/>
        <p:txBody>
          <a:bodyPr>
            <a:normAutofit/>
          </a:bodyPr>
          <a:lstStyle/>
          <a:p>
            <a:pPr lvl="0"/>
            <a:r>
              <a:rPr lang="az-Latn-AZ" sz="3200" dirty="0" smtClean="0"/>
              <a:t>Təhsil proqramı qiymətləndirilən ali təhsil müəssisəsi</a:t>
            </a:r>
            <a:endParaRPr lang="en-US" sz="3200" dirty="0" smtClean="0"/>
          </a:p>
          <a:p>
            <a:pPr lvl="0"/>
            <a:r>
              <a:rPr lang="en-US" sz="3200" dirty="0" smtClean="0"/>
              <a:t>AN</a:t>
            </a:r>
            <a:r>
              <a:rPr lang="az-Latn-AZ" sz="3200" dirty="0" smtClean="0"/>
              <a:t>İ</a:t>
            </a:r>
            <a:endParaRPr lang="en-US" sz="3200" dirty="0" smtClean="0"/>
          </a:p>
          <a:p>
            <a:pPr lvl="0"/>
            <a:r>
              <a:rPr lang="en-US" sz="3200" dirty="0" smtClean="0"/>
              <a:t>AN</a:t>
            </a:r>
            <a:r>
              <a:rPr lang="az-Latn-AZ" sz="3200" dirty="0" smtClean="0"/>
              <a:t>İ tərəfindən formalaşdırılan ekspert qrupu</a:t>
            </a:r>
            <a:endParaRPr lang="en-US" sz="3200" dirty="0" smtClean="0"/>
          </a:p>
          <a:p>
            <a:pPr lvl="0"/>
            <a:r>
              <a:rPr lang="az-Latn-AZ" sz="3200" dirty="0" smtClean="0"/>
              <a:t>Akkreditasiya Şurası</a:t>
            </a:r>
            <a:r>
              <a:rPr lang="en-US" sz="3200" dirty="0" smtClean="0"/>
              <a:t> –</a:t>
            </a:r>
            <a:r>
              <a:rPr lang="az-Latn-AZ" sz="3200" dirty="0" smtClean="0"/>
              <a:t> qərarverici orqan</a:t>
            </a:r>
            <a:endParaRPr lang="en-US" sz="3200" dirty="0"/>
          </a:p>
        </p:txBody>
      </p:sp>
    </p:spTree>
    <p:extLst>
      <p:ext uri="{BB962C8B-B14F-4D97-AF65-F5344CB8AC3E}">
        <p14:creationId xmlns:p14="http://schemas.microsoft.com/office/powerpoint/2010/main" val="37415956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7257" y="0"/>
            <a:ext cx="10515600" cy="1091821"/>
          </a:xfrm>
        </p:spPr>
        <p:txBody>
          <a:bodyPr/>
          <a:lstStyle/>
          <a:p>
            <a:pPr algn="ctr"/>
            <a:r>
              <a:rPr lang="lv-LV" dirty="0" smtClean="0"/>
              <a:t>Əsas mərhələlər</a:t>
            </a:r>
            <a:endParaRPr lang="en-GB" dirty="0"/>
          </a:p>
        </p:txBody>
      </p:sp>
      <p:graphicFrame>
        <p:nvGraphicFramePr>
          <p:cNvPr id="3" name="Diagram 2"/>
          <p:cNvGraphicFramePr/>
          <p:nvPr>
            <p:extLst>
              <p:ext uri="{D42A27DB-BD31-4B8C-83A1-F6EECF244321}">
                <p14:modId xmlns:p14="http://schemas.microsoft.com/office/powerpoint/2010/main" val="1319425960"/>
              </p:ext>
            </p:extLst>
          </p:nvPr>
        </p:nvGraphicFramePr>
        <p:xfrm>
          <a:off x="531223" y="794327"/>
          <a:ext cx="11225348" cy="58743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473308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Akkreditasiya prosesi</a:t>
            </a:r>
            <a:endParaRPr lang="en-GB" dirty="0"/>
          </a:p>
        </p:txBody>
      </p:sp>
      <p:sp>
        <p:nvSpPr>
          <p:cNvPr id="5" name="Content Placeholder 4"/>
          <p:cNvSpPr>
            <a:spLocks noGrp="1"/>
          </p:cNvSpPr>
          <p:nvPr>
            <p:ph idx="1"/>
          </p:nvPr>
        </p:nvSpPr>
        <p:spPr/>
        <p:txBody>
          <a:bodyPr/>
          <a:lstStyle/>
          <a:p>
            <a:endParaRPr lang="en-US" dirty="0"/>
          </a:p>
        </p:txBody>
      </p:sp>
      <p:pic>
        <p:nvPicPr>
          <p:cNvPr id="2050" name="Picture 2"/>
          <p:cNvPicPr>
            <a:picLocks noChangeAspect="1" noChangeArrowheads="1"/>
          </p:cNvPicPr>
          <p:nvPr/>
        </p:nvPicPr>
        <p:blipFill>
          <a:blip r:embed="rId2" cstate="print"/>
          <a:srcRect/>
          <a:stretch>
            <a:fillRect/>
          </a:stretch>
        </p:blipFill>
        <p:spPr bwMode="auto">
          <a:xfrm>
            <a:off x="323850" y="1690688"/>
            <a:ext cx="11544300" cy="3681412"/>
          </a:xfrm>
          <a:prstGeom prst="rect">
            <a:avLst/>
          </a:prstGeom>
          <a:noFill/>
          <a:ln w="9525">
            <a:noFill/>
            <a:miter lim="800000"/>
            <a:headEnd/>
            <a:tailEnd/>
          </a:ln>
        </p:spPr>
      </p:pic>
    </p:spTree>
    <p:extLst>
      <p:ext uri="{BB962C8B-B14F-4D97-AF65-F5344CB8AC3E}">
        <p14:creationId xmlns:p14="http://schemas.microsoft.com/office/powerpoint/2010/main" val="2818694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r>
              <a:rPr lang="lv-LV" dirty="0" smtClean="0"/>
              <a:t>Ekspert qrupu:</a:t>
            </a:r>
            <a:endParaRPr lang="en-GB" dirty="0"/>
          </a:p>
        </p:txBody>
      </p:sp>
      <p:sp>
        <p:nvSpPr>
          <p:cNvPr id="3" name="Content Placeholder 2"/>
          <p:cNvSpPr>
            <a:spLocks noGrp="1"/>
          </p:cNvSpPr>
          <p:nvPr>
            <p:ph idx="1"/>
          </p:nvPr>
        </p:nvSpPr>
        <p:spPr>
          <a:xfrm>
            <a:off x="838200" y="1201004"/>
            <a:ext cx="10515600" cy="4975960"/>
          </a:xfrm>
        </p:spPr>
        <p:txBody>
          <a:bodyPr>
            <a:normAutofit fontScale="85000" lnSpcReduction="20000"/>
          </a:bodyPr>
          <a:lstStyle/>
          <a:p>
            <a:pPr lvl="0"/>
            <a:r>
              <a:rPr lang="az-Latn-AZ" dirty="0" smtClean="0"/>
              <a:t>ANİ tərəfindən ekspertlər üçün təşkil olunan </a:t>
            </a:r>
            <a:r>
              <a:rPr lang="az-Latn-AZ" b="1" dirty="0" smtClean="0"/>
              <a:t>təlimdə</a:t>
            </a:r>
            <a:r>
              <a:rPr lang="az-Latn-AZ" dirty="0" smtClean="0"/>
              <a:t> iştirak edir; </a:t>
            </a:r>
            <a:endParaRPr lang="en-US" dirty="0" smtClean="0"/>
          </a:p>
          <a:p>
            <a:pPr lvl="0"/>
            <a:r>
              <a:rPr lang="az-Latn-AZ" dirty="0" smtClean="0"/>
              <a:t>öz üzvləri </a:t>
            </a:r>
            <a:r>
              <a:rPr lang="az-Latn-AZ" dirty="0" smtClean="0"/>
              <a:t>arasında </a:t>
            </a:r>
            <a:r>
              <a:rPr lang="az-Latn-AZ" b="1" dirty="0" smtClean="0"/>
              <a:t>vəzifə bölgüsünü həyata keçirir</a:t>
            </a:r>
            <a:r>
              <a:rPr lang="az-Latn-AZ" dirty="0" smtClean="0"/>
              <a:t>; </a:t>
            </a:r>
            <a:endParaRPr lang="en-US" dirty="0" smtClean="0"/>
          </a:p>
          <a:p>
            <a:pPr lvl="0"/>
            <a:r>
              <a:rPr lang="az-Latn-AZ" b="1" dirty="0" smtClean="0">
                <a:solidFill>
                  <a:schemeClr val="accent6">
                    <a:lumMod val="75000"/>
                  </a:schemeClr>
                </a:solidFill>
              </a:rPr>
              <a:t>özünütəhlil hesabatını və digər sənədləri öncədən təhlil edir; </a:t>
            </a:r>
            <a:endParaRPr lang="en-US" b="1" dirty="0" smtClean="0">
              <a:solidFill>
                <a:schemeClr val="accent6">
                  <a:lumMod val="75000"/>
                </a:schemeClr>
              </a:solidFill>
            </a:endParaRPr>
          </a:p>
          <a:p>
            <a:pPr lvl="0"/>
            <a:r>
              <a:rPr lang="az-Latn-AZ" b="1" dirty="0" smtClean="0">
                <a:solidFill>
                  <a:schemeClr val="accent6">
                    <a:lumMod val="75000"/>
                  </a:schemeClr>
                </a:solidFill>
              </a:rPr>
              <a:t>sahə səfəri zamanı nəzərdən keçiriləcək məsələlələri müəyyən edir və sahə səfəri üçün suallar hazırlayır;</a:t>
            </a:r>
            <a:endParaRPr lang="en-US" b="1" dirty="0" smtClean="0">
              <a:solidFill>
                <a:schemeClr val="accent6">
                  <a:lumMod val="75000"/>
                </a:schemeClr>
              </a:solidFill>
            </a:endParaRPr>
          </a:p>
          <a:p>
            <a:pPr lvl="0"/>
            <a:r>
              <a:rPr lang="az-Latn-AZ" b="1" dirty="0" smtClean="0"/>
              <a:t>hazırlıq görüşlərində </a:t>
            </a:r>
            <a:r>
              <a:rPr lang="az-Latn-AZ" dirty="0" smtClean="0"/>
              <a:t>iştirak edir;</a:t>
            </a:r>
            <a:endParaRPr lang="en-US" dirty="0" smtClean="0"/>
          </a:p>
          <a:p>
            <a:pPr lvl="0"/>
            <a:r>
              <a:rPr lang="az-Latn-AZ" dirty="0" smtClean="0"/>
              <a:t>razılaşdırılmış gündəliyə əsasən </a:t>
            </a:r>
            <a:r>
              <a:rPr lang="az-Latn-AZ" b="1" dirty="0" smtClean="0"/>
              <a:t>sahə səfərində iştirak edir</a:t>
            </a:r>
            <a:r>
              <a:rPr lang="az-Latn-AZ" dirty="0" smtClean="0"/>
              <a:t>;  </a:t>
            </a:r>
            <a:endParaRPr lang="en-US" dirty="0" smtClean="0"/>
          </a:p>
          <a:p>
            <a:pPr lvl="0"/>
            <a:r>
              <a:rPr lang="az-Latn-AZ" dirty="0" smtClean="0"/>
              <a:t>təhsil proqramının qiymətləndirilməsi üçün zəruri olan </a:t>
            </a:r>
            <a:r>
              <a:rPr lang="az-Latn-AZ" b="1" dirty="0" smtClean="0"/>
              <a:t>əlavə məlumat, yaxud sənədlərın təmin edilməsinə dair müraciət edir</a:t>
            </a:r>
            <a:r>
              <a:rPr lang="az-Latn-AZ" dirty="0" smtClean="0"/>
              <a:t>;</a:t>
            </a:r>
            <a:endParaRPr lang="en-US" dirty="0" smtClean="0"/>
          </a:p>
          <a:p>
            <a:pPr lvl="0"/>
            <a:r>
              <a:rPr lang="az-Latn-AZ" dirty="0" smtClean="0"/>
              <a:t>sahə səfərinin </a:t>
            </a:r>
            <a:r>
              <a:rPr lang="az-Latn-AZ" b="1" dirty="0" smtClean="0"/>
              <a:t>nəticələrini müzakirə edir</a:t>
            </a:r>
            <a:r>
              <a:rPr lang="az-Latn-AZ" dirty="0" smtClean="0"/>
              <a:t>;</a:t>
            </a:r>
            <a:endParaRPr lang="en-US" dirty="0" smtClean="0"/>
          </a:p>
          <a:p>
            <a:pPr lvl="0"/>
            <a:r>
              <a:rPr lang="az-Latn-AZ" b="1" dirty="0" smtClean="0"/>
              <a:t>yekun hesabatı hazırlayır</a:t>
            </a:r>
            <a:r>
              <a:rPr lang="az-Latn-AZ" dirty="0" smtClean="0"/>
              <a:t>;</a:t>
            </a:r>
            <a:endParaRPr lang="en-US" dirty="0" smtClean="0"/>
          </a:p>
          <a:p>
            <a:pPr lvl="0"/>
            <a:r>
              <a:rPr lang="az-Latn-AZ" dirty="0" smtClean="0"/>
              <a:t>ali təhsil müəssisəsinin </a:t>
            </a:r>
            <a:r>
              <a:rPr lang="az-Latn-AZ" dirty="0" err="1" smtClean="0"/>
              <a:t>faktoloji</a:t>
            </a:r>
            <a:r>
              <a:rPr lang="az-Latn-AZ" dirty="0" smtClean="0"/>
              <a:t> xətalara dair təmin etdiyi </a:t>
            </a:r>
            <a:r>
              <a:rPr lang="az-Latn-AZ" b="1" dirty="0" smtClean="0"/>
              <a:t>qeydləri nəzərə alır</a:t>
            </a:r>
            <a:r>
              <a:rPr lang="az-Latn-AZ" dirty="0" smtClean="0"/>
              <a:t>;</a:t>
            </a:r>
            <a:endParaRPr lang="en-US" dirty="0" smtClean="0"/>
          </a:p>
          <a:p>
            <a:pPr lvl="0"/>
            <a:r>
              <a:rPr lang="az-Latn-AZ" dirty="0" smtClean="0"/>
              <a:t>razılaşdırılmış </a:t>
            </a:r>
            <a:r>
              <a:rPr lang="az-Latn-AZ" b="1" dirty="0" smtClean="0"/>
              <a:t>son tarixlərə </a:t>
            </a:r>
            <a:r>
              <a:rPr lang="az-Latn-AZ" dirty="0" smtClean="0"/>
              <a:t>riayət edir.</a:t>
            </a:r>
            <a:endParaRPr lang="en-US" dirty="0" smtClean="0"/>
          </a:p>
          <a:p>
            <a:pPr lvl="0"/>
            <a:endParaRPr lang="en-GB" b="1" dirty="0" smtClean="0"/>
          </a:p>
          <a:p>
            <a:endParaRPr lang="en-GB" dirty="0"/>
          </a:p>
        </p:txBody>
      </p:sp>
    </p:spTree>
    <p:extLst>
      <p:ext uri="{BB962C8B-B14F-4D97-AF65-F5344CB8AC3E}">
        <p14:creationId xmlns:p14="http://schemas.microsoft.com/office/powerpoint/2010/main" val="317710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26947"/>
          </a:xfrm>
        </p:spPr>
        <p:txBody>
          <a:bodyPr>
            <a:normAutofit fontScale="90000"/>
          </a:bodyPr>
          <a:lstStyle/>
          <a:p>
            <a:r>
              <a:rPr lang="lv-LV" dirty="0" smtClean="0"/>
              <a:t>Ekspertlərin sahə səfərindən öncəki vəzifələri:</a:t>
            </a:r>
            <a:r>
              <a:rPr lang="en-GB" dirty="0" smtClean="0"/>
              <a:t/>
            </a:r>
            <a:br>
              <a:rPr lang="en-GB" dirty="0" smtClean="0"/>
            </a:br>
            <a:endParaRPr lang="en-GB" dirty="0"/>
          </a:p>
        </p:txBody>
      </p:sp>
      <p:sp>
        <p:nvSpPr>
          <p:cNvPr id="3" name="Content Placeholder 2"/>
          <p:cNvSpPr>
            <a:spLocks noGrp="1"/>
          </p:cNvSpPr>
          <p:nvPr>
            <p:ph idx="1"/>
          </p:nvPr>
        </p:nvSpPr>
        <p:spPr>
          <a:xfrm>
            <a:off x="838200" y="1201003"/>
            <a:ext cx="10515600" cy="4975960"/>
          </a:xfrm>
        </p:spPr>
        <p:txBody>
          <a:bodyPr>
            <a:normAutofit/>
          </a:bodyPr>
          <a:lstStyle/>
          <a:p>
            <a:pPr lvl="0"/>
            <a:r>
              <a:rPr lang="az-Latn-AZ" dirty="0" smtClean="0"/>
              <a:t>ekspert qrupunun işində eyni səviyyədə iştirak etmək;</a:t>
            </a:r>
            <a:endParaRPr lang="en-US" dirty="0" smtClean="0"/>
          </a:p>
          <a:p>
            <a:pPr lvl="0"/>
            <a:r>
              <a:rPr lang="az-Latn-AZ" b="1" dirty="0" smtClean="0"/>
              <a:t>özünütəhlil hesabatını və akkreditasiya prosesi ilə bağlı digər sənədləri təhlil etmək;</a:t>
            </a:r>
            <a:endParaRPr lang="en-US" b="1" dirty="0" smtClean="0"/>
          </a:p>
          <a:p>
            <a:pPr lvl="0"/>
            <a:r>
              <a:rPr lang="az-Latn-AZ" b="1" dirty="0" smtClean="0"/>
              <a:t>sahə səfərindən öncə ilkin qeydlər, yaxud </a:t>
            </a:r>
            <a:r>
              <a:rPr lang="az-Latn-AZ" b="1" dirty="0" smtClean="0"/>
              <a:t>ilkin hesabat </a:t>
            </a:r>
            <a:r>
              <a:rPr lang="az-Latn-AZ" b="1" dirty="0" smtClean="0"/>
              <a:t>hazırlamaq;</a:t>
            </a:r>
            <a:endParaRPr lang="en-US" b="1" dirty="0" smtClean="0"/>
          </a:p>
          <a:p>
            <a:pPr lvl="0"/>
            <a:r>
              <a:rPr lang="az-Latn-AZ" dirty="0" smtClean="0"/>
              <a:t>gündəliyin hazırlanmasında iştirak etmək;</a:t>
            </a:r>
            <a:endParaRPr lang="en-US" dirty="0" smtClean="0"/>
          </a:p>
          <a:p>
            <a:pPr lvl="0"/>
            <a:r>
              <a:rPr lang="az-Latn-AZ" dirty="0" smtClean="0"/>
              <a:t>müsahibələr üçün siyahının hazırlanmasında iştirak etmək;</a:t>
            </a:r>
            <a:endParaRPr lang="en-US" dirty="0" smtClean="0"/>
          </a:p>
          <a:p>
            <a:pPr lvl="0"/>
            <a:r>
              <a:rPr lang="az-Latn-AZ" dirty="0" smtClean="0"/>
              <a:t>ali təhsil müəssisəsindən istəniləcək əlavə materialları müəyyən etmək; </a:t>
            </a:r>
            <a:endParaRPr lang="en-US" dirty="0" smtClean="0"/>
          </a:p>
          <a:p>
            <a:pPr lvl="0"/>
            <a:r>
              <a:rPr lang="az-Latn-AZ" dirty="0" smtClean="0"/>
              <a:t>sahə səfəri üçün sualları hazırlamaq.</a:t>
            </a:r>
            <a:endParaRPr lang="en-US" dirty="0" smtClean="0"/>
          </a:p>
          <a:p>
            <a:pPr lvl="0"/>
            <a:endParaRPr lang="en-GB" dirty="0"/>
          </a:p>
          <a:p>
            <a:endParaRPr lang="en-GB" dirty="0"/>
          </a:p>
        </p:txBody>
      </p:sp>
    </p:spTree>
    <p:extLst>
      <p:ext uri="{BB962C8B-B14F-4D97-AF65-F5344CB8AC3E}">
        <p14:creationId xmlns:p14="http://schemas.microsoft.com/office/powerpoint/2010/main" val="102914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3276294691"/>
              </p:ext>
            </p:extLst>
          </p:nvPr>
        </p:nvGraphicFramePr>
        <p:xfrm>
          <a:off x="2032000" y="472085"/>
          <a:ext cx="6228597" cy="613833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5916261" y="4921013"/>
            <a:ext cx="2982077" cy="1200329"/>
          </a:xfrm>
          <a:prstGeom prst="rect">
            <a:avLst/>
          </a:prstGeom>
          <a:noFill/>
        </p:spPr>
        <p:txBody>
          <a:bodyPr wrap="square" rtlCol="0">
            <a:spAutoFit/>
          </a:bodyPr>
          <a:lstStyle/>
          <a:p>
            <a:r>
              <a:rPr lang="lv-LV" sz="2400" dirty="0" smtClean="0"/>
              <a:t>Ekspertlərin nəzərdən keçirdiyi məlumatların əsas mənbəyidir...</a:t>
            </a:r>
            <a:endParaRPr lang="lv-LV" sz="2400" dirty="0"/>
          </a:p>
        </p:txBody>
      </p:sp>
      <p:sp>
        <p:nvSpPr>
          <p:cNvPr id="6" name="TextBox 5"/>
          <p:cNvSpPr txBox="1"/>
          <p:nvPr/>
        </p:nvSpPr>
        <p:spPr>
          <a:xfrm>
            <a:off x="6090805" y="2780383"/>
            <a:ext cx="2632990" cy="1938992"/>
          </a:xfrm>
          <a:prstGeom prst="rect">
            <a:avLst/>
          </a:prstGeom>
          <a:noFill/>
        </p:spPr>
        <p:txBody>
          <a:bodyPr wrap="square" rtlCol="0">
            <a:spAutoFit/>
          </a:bodyPr>
          <a:lstStyle/>
          <a:p>
            <a:r>
              <a:rPr lang="lv-LV" sz="2400" dirty="0" smtClean="0"/>
              <a:t>Ekspertlər qiymətləndirməni bu meyarlara əsasən həyata keçirir....</a:t>
            </a:r>
            <a:endParaRPr lang="lv-LV" sz="2400" dirty="0"/>
          </a:p>
        </p:txBody>
      </p:sp>
      <p:sp>
        <p:nvSpPr>
          <p:cNvPr id="9" name="TextBox 8"/>
          <p:cNvSpPr txBox="1"/>
          <p:nvPr/>
        </p:nvSpPr>
        <p:spPr>
          <a:xfrm>
            <a:off x="5871275" y="1356647"/>
            <a:ext cx="2632990" cy="830997"/>
          </a:xfrm>
          <a:prstGeom prst="rect">
            <a:avLst/>
          </a:prstGeom>
          <a:noFill/>
        </p:spPr>
        <p:txBody>
          <a:bodyPr wrap="square" rtlCol="0">
            <a:spAutoFit/>
          </a:bodyPr>
          <a:lstStyle/>
          <a:p>
            <a:r>
              <a:rPr lang="lv-LV" sz="2400" dirty="0" smtClean="0"/>
              <a:t>Ekspertlər tərəfindən yazılır....</a:t>
            </a:r>
            <a:endParaRPr lang="lv-LV" sz="2400" dirty="0"/>
          </a:p>
        </p:txBody>
      </p:sp>
    </p:spTree>
    <p:extLst>
      <p:ext uri="{BB962C8B-B14F-4D97-AF65-F5344CB8AC3E}">
        <p14:creationId xmlns:p14="http://schemas.microsoft.com/office/powerpoint/2010/main" val="197092266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7704"/>
            <a:ext cx="10515600" cy="1013299"/>
          </a:xfrm>
        </p:spPr>
        <p:txBody>
          <a:bodyPr/>
          <a:lstStyle/>
          <a:p>
            <a:r>
              <a:rPr lang="lv-LV" dirty="0" smtClean="0"/>
              <a:t>Özünütəhlil hesabatı:</a:t>
            </a:r>
            <a:endParaRPr lang="en-GB" dirty="0"/>
          </a:p>
        </p:txBody>
      </p:sp>
      <p:sp>
        <p:nvSpPr>
          <p:cNvPr id="3" name="Content Placeholder 2"/>
          <p:cNvSpPr>
            <a:spLocks noGrp="1"/>
          </p:cNvSpPr>
          <p:nvPr>
            <p:ph idx="1"/>
          </p:nvPr>
        </p:nvSpPr>
        <p:spPr>
          <a:xfrm>
            <a:off x="838200" y="1064525"/>
            <a:ext cx="10515600" cy="5112438"/>
          </a:xfrm>
        </p:spPr>
        <p:txBody>
          <a:bodyPr>
            <a:normAutofit/>
          </a:bodyPr>
          <a:lstStyle/>
          <a:p>
            <a:pPr marL="0" indent="0">
              <a:buNone/>
            </a:pPr>
            <a:endParaRPr lang="en-GB" dirty="0"/>
          </a:p>
          <a:p>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2878968265"/>
              </p:ext>
            </p:extLst>
          </p:nvPr>
        </p:nvGraphicFramePr>
        <p:xfrm>
          <a:off x="486769" y="1064525"/>
          <a:ext cx="11218462" cy="5112438"/>
        </p:xfrm>
        <a:graphic>
          <a:graphicData uri="http://schemas.openxmlformats.org/drawingml/2006/table">
            <a:tbl>
              <a:tblPr firstRow="1" bandRow="1">
                <a:tableStyleId>{5C22544A-7EE6-4342-B048-85BDC9FD1C3A}</a:tableStyleId>
              </a:tblPr>
              <a:tblGrid>
                <a:gridCol w="6241577">
                  <a:extLst>
                    <a:ext uri="{9D8B030D-6E8A-4147-A177-3AD203B41FA5}">
                      <a16:colId xmlns:a16="http://schemas.microsoft.com/office/drawing/2014/main" val="20000"/>
                    </a:ext>
                  </a:extLst>
                </a:gridCol>
                <a:gridCol w="4976885">
                  <a:extLst>
                    <a:ext uri="{9D8B030D-6E8A-4147-A177-3AD203B41FA5}">
                      <a16:colId xmlns:a16="http://schemas.microsoft.com/office/drawing/2014/main" val="20001"/>
                    </a:ext>
                  </a:extLst>
                </a:gridCol>
              </a:tblGrid>
              <a:tr h="5112438">
                <a:tc>
                  <a:txBody>
                    <a:bodyPr/>
                    <a:lstStyle/>
                    <a:p>
                      <a:r>
                        <a:rPr lang="az-Latn-AZ" sz="2200" b="1" noProof="0" dirty="0" smtClean="0">
                          <a:solidFill>
                            <a:schemeClr val="tx1"/>
                          </a:solidFill>
                        </a:rPr>
                        <a:t>GİRİŞ</a:t>
                      </a:r>
                      <a:endParaRPr lang="en-GB" sz="2200" b="1" noProof="0" dirty="0" smtClean="0">
                        <a:solidFill>
                          <a:schemeClr val="tx1"/>
                        </a:solidFill>
                      </a:endParaRPr>
                    </a:p>
                    <a:p>
                      <a:r>
                        <a:rPr lang="az-Latn-AZ" sz="2200" b="0" noProof="0" dirty="0" smtClean="0">
                          <a:solidFill>
                            <a:schemeClr val="tx1"/>
                          </a:solidFill>
                        </a:rPr>
                        <a:t>Universitet</a:t>
                      </a:r>
                      <a:r>
                        <a:rPr lang="az-Latn-AZ" sz="2200" b="0" baseline="0" noProof="0" dirty="0" smtClean="0">
                          <a:solidFill>
                            <a:schemeClr val="tx1"/>
                          </a:solidFill>
                        </a:rPr>
                        <a:t> və fakültənin strukturu</a:t>
                      </a:r>
                      <a:endParaRPr lang="lv-LV" sz="2200" b="0" noProof="0" dirty="0" smtClean="0">
                        <a:solidFill>
                          <a:schemeClr val="tx1"/>
                        </a:solidFill>
                      </a:endParaRPr>
                    </a:p>
                    <a:p>
                      <a:r>
                        <a:rPr lang="az-Latn-AZ" sz="2200" b="0" i="0" noProof="0" dirty="0" smtClean="0">
                          <a:solidFill>
                            <a:schemeClr val="tx1"/>
                          </a:solidFill>
                        </a:rPr>
                        <a:t>Özünütəhlil</a:t>
                      </a:r>
                      <a:r>
                        <a:rPr lang="az-Latn-AZ" sz="2200" b="0" i="0" baseline="0" noProof="0" dirty="0" smtClean="0">
                          <a:solidFill>
                            <a:schemeClr val="tx1"/>
                          </a:solidFill>
                        </a:rPr>
                        <a:t> qrupunun iş yükü və iş cədvəli </a:t>
                      </a:r>
                    </a:p>
                    <a:p>
                      <a:r>
                        <a:rPr lang="az-Latn-AZ" sz="2200" b="0" i="0" baseline="0" noProof="0" dirty="0" smtClean="0">
                          <a:solidFill>
                            <a:schemeClr val="tx1"/>
                          </a:solidFill>
                        </a:rPr>
                        <a:t>Proqramın universitetdəki digər təhsil sahələri və digər universitetlərin proqramları ilə müqayisəsi </a:t>
                      </a:r>
                    </a:p>
                    <a:p>
                      <a:r>
                        <a:rPr lang="az-Latn-AZ" sz="2200" b="0" i="0" baseline="0" noProof="0" dirty="0" smtClean="0">
                          <a:solidFill>
                            <a:schemeClr val="tx1"/>
                          </a:solidFill>
                        </a:rPr>
                        <a:t>Proqramın əvvəlki qiymətləndirilməsi </a:t>
                      </a:r>
                      <a:r>
                        <a:rPr lang="lv-LV" sz="1800" b="0" i="1" noProof="0" dirty="0" smtClean="0">
                          <a:solidFill>
                            <a:schemeClr val="tx1"/>
                          </a:solidFill>
                        </a:rPr>
                        <a:t>(olduğu</a:t>
                      </a:r>
                      <a:r>
                        <a:rPr lang="lv-LV" sz="1800" b="0" i="1" baseline="0" noProof="0" dirty="0" smtClean="0">
                          <a:solidFill>
                            <a:schemeClr val="tx1"/>
                          </a:solidFill>
                        </a:rPr>
                        <a:t> təqdirdə</a:t>
                      </a:r>
                      <a:r>
                        <a:rPr lang="lv-LV" sz="1800" b="0" i="1" noProof="0" dirty="0" smtClean="0">
                          <a:solidFill>
                            <a:schemeClr val="tx1"/>
                          </a:solidFill>
                        </a:rPr>
                        <a:t>)</a:t>
                      </a:r>
                    </a:p>
                    <a:p>
                      <a:endParaRPr lang="en-GB" sz="1800" b="0" i="1" noProof="0" dirty="0" smtClean="0">
                        <a:solidFill>
                          <a:schemeClr val="tx1"/>
                        </a:solidFill>
                      </a:endParaRPr>
                    </a:p>
                    <a:p>
                      <a:r>
                        <a:rPr lang="az-Latn-AZ" sz="2200" b="1" noProof="0" dirty="0" smtClean="0">
                          <a:solidFill>
                            <a:schemeClr val="tx1"/>
                          </a:solidFill>
                        </a:rPr>
                        <a:t>TƏHSİL PROQRAMININ</a:t>
                      </a:r>
                      <a:r>
                        <a:rPr lang="az-Latn-AZ" sz="2200" b="1" baseline="0" noProof="0" dirty="0" smtClean="0">
                          <a:solidFill>
                            <a:schemeClr val="tx1"/>
                          </a:solidFill>
                        </a:rPr>
                        <a:t> TƏHLİLİ</a:t>
                      </a:r>
                      <a:endParaRPr lang="en-GB" sz="2200" b="1" noProof="0" dirty="0" smtClean="0">
                        <a:solidFill>
                          <a:schemeClr val="tx1"/>
                        </a:solidFill>
                      </a:endParaRPr>
                    </a:p>
                    <a:p>
                      <a:pPr marL="457200" lvl="0" indent="-457200">
                        <a:buFont typeface="+mj-lt"/>
                        <a:buAutoNum type="arabicPeriod"/>
                      </a:pPr>
                      <a:r>
                        <a:rPr lang="en-US" sz="2200" b="0" kern="1200" dirty="0" err="1" smtClean="0">
                          <a:solidFill>
                            <a:schemeClr val="tx1"/>
                          </a:solidFill>
                          <a:latin typeface="+mn-lt"/>
                          <a:ea typeface="+mn-ea"/>
                          <a:cs typeface="+mn-cs"/>
                        </a:rPr>
                        <a:t>Proqramın</a:t>
                      </a:r>
                      <a:r>
                        <a:rPr lang="en-US" sz="2200" b="0" kern="1200" dirty="0" smtClean="0">
                          <a:solidFill>
                            <a:schemeClr val="tx1"/>
                          </a:solidFill>
                          <a:latin typeface="+mn-lt"/>
                          <a:ea typeface="+mn-ea"/>
                          <a:cs typeface="+mn-cs"/>
                        </a:rPr>
                        <a:t> </a:t>
                      </a:r>
                      <a:r>
                        <a:rPr lang="en-US" sz="2200" b="0" kern="1200" dirty="0" err="1" smtClean="0">
                          <a:solidFill>
                            <a:schemeClr val="tx1"/>
                          </a:solidFill>
                          <a:latin typeface="+mn-lt"/>
                          <a:ea typeface="+mn-ea"/>
                          <a:cs typeface="+mn-cs"/>
                        </a:rPr>
                        <a:t>hədəfləri</a:t>
                      </a:r>
                      <a:r>
                        <a:rPr lang="en-US" sz="2200" b="0" kern="1200" dirty="0" smtClean="0">
                          <a:solidFill>
                            <a:schemeClr val="tx1"/>
                          </a:solidFill>
                          <a:latin typeface="+mn-lt"/>
                          <a:ea typeface="+mn-ea"/>
                          <a:cs typeface="+mn-cs"/>
                        </a:rPr>
                        <a:t> </a:t>
                      </a:r>
                      <a:r>
                        <a:rPr lang="en-US" sz="2200" b="0" kern="1200" dirty="0" err="1" smtClean="0">
                          <a:solidFill>
                            <a:schemeClr val="tx1"/>
                          </a:solidFill>
                          <a:latin typeface="+mn-lt"/>
                          <a:ea typeface="+mn-ea"/>
                          <a:cs typeface="+mn-cs"/>
                        </a:rPr>
                        <a:t>və</a:t>
                      </a:r>
                      <a:r>
                        <a:rPr lang="en-US" sz="2200" b="0" kern="1200" dirty="0" smtClean="0">
                          <a:solidFill>
                            <a:schemeClr val="tx1"/>
                          </a:solidFill>
                          <a:latin typeface="+mn-lt"/>
                          <a:ea typeface="+mn-ea"/>
                          <a:cs typeface="+mn-cs"/>
                        </a:rPr>
                        <a:t> </a:t>
                      </a:r>
                      <a:r>
                        <a:rPr lang="en-US" sz="2200" b="0" kern="1200" dirty="0" err="1" smtClean="0">
                          <a:solidFill>
                            <a:schemeClr val="tx1"/>
                          </a:solidFill>
                          <a:latin typeface="+mn-lt"/>
                          <a:ea typeface="+mn-ea"/>
                          <a:cs typeface="+mn-cs"/>
                        </a:rPr>
                        <a:t>təlim</a:t>
                      </a:r>
                      <a:r>
                        <a:rPr lang="en-US" sz="2200" b="0" kern="1200" dirty="0" smtClean="0">
                          <a:solidFill>
                            <a:schemeClr val="tx1"/>
                          </a:solidFill>
                          <a:latin typeface="+mn-lt"/>
                          <a:ea typeface="+mn-ea"/>
                          <a:cs typeface="+mn-cs"/>
                        </a:rPr>
                        <a:t> </a:t>
                      </a:r>
                      <a:r>
                        <a:rPr lang="en-US" sz="2200" b="0" kern="1200" dirty="0" err="1" smtClean="0">
                          <a:solidFill>
                            <a:schemeClr val="tx1"/>
                          </a:solidFill>
                          <a:latin typeface="+mn-lt"/>
                          <a:ea typeface="+mn-ea"/>
                          <a:cs typeface="+mn-cs"/>
                        </a:rPr>
                        <a:t>nəticələri</a:t>
                      </a:r>
                      <a:r>
                        <a:rPr lang="en-US" sz="2200" b="0" kern="1200" dirty="0" smtClean="0">
                          <a:solidFill>
                            <a:schemeClr val="tx1"/>
                          </a:solidFill>
                          <a:latin typeface="+mn-lt"/>
                          <a:ea typeface="+mn-ea"/>
                          <a:cs typeface="+mn-cs"/>
                        </a:rPr>
                        <a:t> </a:t>
                      </a:r>
                    </a:p>
                    <a:p>
                      <a:pPr marL="457200" lvl="0" indent="-457200">
                        <a:buFont typeface="+mj-lt"/>
                        <a:buAutoNum type="arabicPeriod"/>
                      </a:pPr>
                      <a:r>
                        <a:rPr lang="en-US" sz="2200" b="0" kern="1200" dirty="0" err="1" smtClean="0">
                          <a:solidFill>
                            <a:schemeClr val="tx1"/>
                          </a:solidFill>
                          <a:latin typeface="+mn-lt"/>
                          <a:ea typeface="+mn-ea"/>
                          <a:cs typeface="+mn-cs"/>
                        </a:rPr>
                        <a:t>Tədris</a:t>
                      </a:r>
                      <a:r>
                        <a:rPr lang="en-US" sz="2200" b="0" kern="1200" dirty="0" smtClean="0">
                          <a:solidFill>
                            <a:schemeClr val="tx1"/>
                          </a:solidFill>
                          <a:latin typeface="+mn-lt"/>
                          <a:ea typeface="+mn-ea"/>
                          <a:cs typeface="+mn-cs"/>
                        </a:rPr>
                        <a:t> </a:t>
                      </a:r>
                      <a:r>
                        <a:rPr lang="en-US" sz="2200" b="0" kern="1200" dirty="0" err="1" smtClean="0">
                          <a:solidFill>
                            <a:schemeClr val="tx1"/>
                          </a:solidFill>
                          <a:latin typeface="+mn-lt"/>
                          <a:ea typeface="+mn-ea"/>
                          <a:cs typeface="+mn-cs"/>
                        </a:rPr>
                        <a:t>planının</a:t>
                      </a:r>
                      <a:r>
                        <a:rPr lang="en-US" sz="2200" b="0" kern="1200" dirty="0" smtClean="0">
                          <a:solidFill>
                            <a:schemeClr val="tx1"/>
                          </a:solidFill>
                          <a:latin typeface="+mn-lt"/>
                          <a:ea typeface="+mn-ea"/>
                          <a:cs typeface="+mn-cs"/>
                        </a:rPr>
                        <a:t> (</a:t>
                      </a:r>
                      <a:r>
                        <a:rPr lang="en-US" sz="2200" b="0" kern="1200" dirty="0" err="1" smtClean="0">
                          <a:solidFill>
                            <a:schemeClr val="tx1"/>
                          </a:solidFill>
                          <a:latin typeface="+mn-lt"/>
                          <a:ea typeface="+mn-ea"/>
                          <a:cs typeface="+mn-cs"/>
                        </a:rPr>
                        <a:t>kurikulumun</a:t>
                      </a:r>
                      <a:r>
                        <a:rPr lang="en-US" sz="2200" b="0" kern="1200" dirty="0" smtClean="0">
                          <a:solidFill>
                            <a:schemeClr val="tx1"/>
                          </a:solidFill>
                          <a:latin typeface="+mn-lt"/>
                          <a:ea typeface="+mn-ea"/>
                          <a:cs typeface="+mn-cs"/>
                        </a:rPr>
                        <a:t>) </a:t>
                      </a:r>
                      <a:r>
                        <a:rPr lang="en-US" sz="2200" b="0" kern="1200" dirty="0" err="1" smtClean="0">
                          <a:solidFill>
                            <a:schemeClr val="tx1"/>
                          </a:solidFill>
                          <a:latin typeface="+mn-lt"/>
                          <a:ea typeface="+mn-ea"/>
                          <a:cs typeface="+mn-cs"/>
                        </a:rPr>
                        <a:t>hazırlanması</a:t>
                      </a:r>
                      <a:r>
                        <a:rPr lang="en-US" sz="2200" b="0" kern="1200" dirty="0" smtClean="0">
                          <a:solidFill>
                            <a:schemeClr val="tx1"/>
                          </a:solidFill>
                          <a:latin typeface="+mn-lt"/>
                          <a:ea typeface="+mn-ea"/>
                          <a:cs typeface="+mn-cs"/>
                        </a:rPr>
                        <a:t> </a:t>
                      </a:r>
                    </a:p>
                    <a:p>
                      <a:pPr marL="457200" lvl="0" indent="-457200">
                        <a:buFont typeface="+mj-lt"/>
                        <a:buAutoNum type="arabicPeriod"/>
                      </a:pPr>
                      <a:r>
                        <a:rPr lang="en-US" sz="2200" b="0" kern="1200" dirty="0" smtClean="0">
                          <a:solidFill>
                            <a:schemeClr val="tx1"/>
                          </a:solidFill>
                          <a:latin typeface="+mn-lt"/>
                          <a:ea typeface="+mn-ea"/>
                          <a:cs typeface="+mn-cs"/>
                        </a:rPr>
                        <a:t>Professor-</a:t>
                      </a:r>
                      <a:r>
                        <a:rPr lang="en-US" sz="2200" b="0" kern="1200" dirty="0" err="1" smtClean="0">
                          <a:solidFill>
                            <a:schemeClr val="tx1"/>
                          </a:solidFill>
                          <a:latin typeface="+mn-lt"/>
                          <a:ea typeface="+mn-ea"/>
                          <a:cs typeface="+mn-cs"/>
                        </a:rPr>
                        <a:t>müəllim</a:t>
                      </a:r>
                      <a:r>
                        <a:rPr lang="en-US" sz="2200" b="0" kern="1200" dirty="0" smtClean="0">
                          <a:solidFill>
                            <a:schemeClr val="tx1"/>
                          </a:solidFill>
                          <a:latin typeface="+mn-lt"/>
                          <a:ea typeface="+mn-ea"/>
                          <a:cs typeface="+mn-cs"/>
                        </a:rPr>
                        <a:t> </a:t>
                      </a:r>
                      <a:r>
                        <a:rPr lang="en-US" sz="2200" b="0" kern="1200" dirty="0" err="1" smtClean="0">
                          <a:solidFill>
                            <a:schemeClr val="tx1"/>
                          </a:solidFill>
                          <a:latin typeface="+mn-lt"/>
                          <a:ea typeface="+mn-ea"/>
                          <a:cs typeface="+mn-cs"/>
                        </a:rPr>
                        <a:t>heyəti</a:t>
                      </a:r>
                      <a:endParaRPr lang="en-US" sz="2200" b="0" kern="1200" dirty="0" smtClean="0">
                        <a:solidFill>
                          <a:schemeClr val="tx1"/>
                        </a:solidFill>
                        <a:latin typeface="+mn-lt"/>
                        <a:ea typeface="+mn-ea"/>
                        <a:cs typeface="+mn-cs"/>
                      </a:endParaRPr>
                    </a:p>
                    <a:p>
                      <a:pPr marL="457200" lvl="0" indent="-457200">
                        <a:buFont typeface="+mj-lt"/>
                        <a:buAutoNum type="arabicPeriod"/>
                      </a:pPr>
                      <a:r>
                        <a:rPr lang="en-US" sz="2200" b="0" kern="1200" dirty="0" err="1" smtClean="0">
                          <a:solidFill>
                            <a:schemeClr val="tx1"/>
                          </a:solidFill>
                          <a:latin typeface="+mn-lt"/>
                          <a:ea typeface="+mn-ea"/>
                          <a:cs typeface="+mn-cs"/>
                        </a:rPr>
                        <a:t>Resurslar</a:t>
                      </a:r>
                      <a:r>
                        <a:rPr lang="en-US" sz="2200" b="0" kern="1200" dirty="0" smtClean="0">
                          <a:solidFill>
                            <a:schemeClr val="tx1"/>
                          </a:solidFill>
                          <a:latin typeface="+mn-lt"/>
                          <a:ea typeface="+mn-ea"/>
                          <a:cs typeface="+mn-cs"/>
                        </a:rPr>
                        <a:t> </a:t>
                      </a:r>
                      <a:r>
                        <a:rPr lang="en-US" sz="2200" b="0" kern="1200" dirty="0" err="1" smtClean="0">
                          <a:solidFill>
                            <a:schemeClr val="tx1"/>
                          </a:solidFill>
                          <a:latin typeface="+mn-lt"/>
                          <a:ea typeface="+mn-ea"/>
                          <a:cs typeface="+mn-cs"/>
                        </a:rPr>
                        <a:t>və</a:t>
                      </a:r>
                      <a:r>
                        <a:rPr lang="en-US" sz="2200" b="0" kern="1200" dirty="0" smtClean="0">
                          <a:solidFill>
                            <a:schemeClr val="tx1"/>
                          </a:solidFill>
                          <a:latin typeface="+mn-lt"/>
                          <a:ea typeface="+mn-ea"/>
                          <a:cs typeface="+mn-cs"/>
                        </a:rPr>
                        <a:t> </a:t>
                      </a:r>
                      <a:r>
                        <a:rPr lang="en-US" sz="2200" b="0" kern="1200" dirty="0" err="1" smtClean="0">
                          <a:solidFill>
                            <a:schemeClr val="tx1"/>
                          </a:solidFill>
                          <a:latin typeface="+mn-lt"/>
                          <a:ea typeface="+mn-ea"/>
                          <a:cs typeface="+mn-cs"/>
                        </a:rPr>
                        <a:t>təlim</a:t>
                      </a:r>
                      <a:r>
                        <a:rPr lang="en-US" sz="2200" b="0" kern="1200" dirty="0" smtClean="0">
                          <a:solidFill>
                            <a:schemeClr val="tx1"/>
                          </a:solidFill>
                          <a:latin typeface="+mn-lt"/>
                          <a:ea typeface="+mn-ea"/>
                          <a:cs typeface="+mn-cs"/>
                        </a:rPr>
                        <a:t> </a:t>
                      </a:r>
                      <a:r>
                        <a:rPr lang="en-US" sz="2200" b="0" kern="1200" dirty="0" err="1" smtClean="0">
                          <a:solidFill>
                            <a:schemeClr val="tx1"/>
                          </a:solidFill>
                          <a:latin typeface="+mn-lt"/>
                          <a:ea typeface="+mn-ea"/>
                          <a:cs typeface="+mn-cs"/>
                        </a:rPr>
                        <a:t>nəticələri</a:t>
                      </a:r>
                      <a:r>
                        <a:rPr lang="en-US" sz="2200" b="0" kern="1200" dirty="0" smtClean="0">
                          <a:solidFill>
                            <a:schemeClr val="tx1"/>
                          </a:solidFill>
                          <a:latin typeface="+mn-lt"/>
                          <a:ea typeface="+mn-ea"/>
                          <a:cs typeface="+mn-cs"/>
                        </a:rPr>
                        <a:t> </a:t>
                      </a:r>
                    </a:p>
                    <a:p>
                      <a:pPr marL="457200" lvl="0" indent="-457200">
                        <a:buFont typeface="+mj-lt"/>
                        <a:buAutoNum type="arabicPeriod"/>
                      </a:pPr>
                      <a:r>
                        <a:rPr lang="en-US" sz="2200" b="0" kern="1200" dirty="0" err="1" smtClean="0">
                          <a:solidFill>
                            <a:schemeClr val="tx1"/>
                          </a:solidFill>
                          <a:latin typeface="+mn-lt"/>
                          <a:ea typeface="+mn-ea"/>
                          <a:cs typeface="+mn-cs"/>
                        </a:rPr>
                        <a:t>Təlim</a:t>
                      </a:r>
                      <a:r>
                        <a:rPr lang="en-US" sz="2200" b="0" kern="1200" dirty="0" smtClean="0">
                          <a:solidFill>
                            <a:schemeClr val="tx1"/>
                          </a:solidFill>
                          <a:latin typeface="+mn-lt"/>
                          <a:ea typeface="+mn-ea"/>
                          <a:cs typeface="+mn-cs"/>
                        </a:rPr>
                        <a:t> </a:t>
                      </a:r>
                      <a:r>
                        <a:rPr lang="en-US" sz="2200" b="0" kern="1200" dirty="0" err="1" smtClean="0">
                          <a:solidFill>
                            <a:schemeClr val="tx1"/>
                          </a:solidFill>
                          <a:latin typeface="+mn-lt"/>
                          <a:ea typeface="+mn-ea"/>
                          <a:cs typeface="+mn-cs"/>
                        </a:rPr>
                        <a:t>prosesi</a:t>
                      </a:r>
                      <a:r>
                        <a:rPr lang="en-US" sz="2200" b="0" kern="1200" dirty="0" smtClean="0">
                          <a:solidFill>
                            <a:schemeClr val="tx1"/>
                          </a:solidFill>
                          <a:latin typeface="+mn-lt"/>
                          <a:ea typeface="+mn-ea"/>
                          <a:cs typeface="+mn-cs"/>
                        </a:rPr>
                        <a:t> </a:t>
                      </a:r>
                      <a:r>
                        <a:rPr lang="en-US" sz="2200" b="0" kern="1200" dirty="0" err="1" smtClean="0">
                          <a:solidFill>
                            <a:schemeClr val="tx1"/>
                          </a:solidFill>
                          <a:latin typeface="+mn-lt"/>
                          <a:ea typeface="+mn-ea"/>
                          <a:cs typeface="+mn-cs"/>
                        </a:rPr>
                        <a:t>və</a:t>
                      </a:r>
                      <a:r>
                        <a:rPr lang="en-US" sz="2200" b="0" kern="1200" dirty="0" smtClean="0">
                          <a:solidFill>
                            <a:schemeClr val="tx1"/>
                          </a:solidFill>
                          <a:latin typeface="+mn-lt"/>
                          <a:ea typeface="+mn-ea"/>
                          <a:cs typeface="+mn-cs"/>
                        </a:rPr>
                        <a:t> </a:t>
                      </a:r>
                      <a:r>
                        <a:rPr lang="en-US" sz="2200" b="0" kern="1200" dirty="0" err="1" smtClean="0">
                          <a:solidFill>
                            <a:schemeClr val="tx1"/>
                          </a:solidFill>
                          <a:latin typeface="+mn-lt"/>
                          <a:ea typeface="+mn-ea"/>
                          <a:cs typeface="+mn-cs"/>
                        </a:rPr>
                        <a:t>tələbə</a:t>
                      </a:r>
                      <a:r>
                        <a:rPr lang="en-US" sz="2200" b="0" kern="1200" dirty="0" smtClean="0">
                          <a:solidFill>
                            <a:schemeClr val="tx1"/>
                          </a:solidFill>
                          <a:latin typeface="+mn-lt"/>
                          <a:ea typeface="+mn-ea"/>
                          <a:cs typeface="+mn-cs"/>
                        </a:rPr>
                        <a:t> </a:t>
                      </a:r>
                      <a:r>
                        <a:rPr lang="en-US" sz="2200" b="0" kern="1200" dirty="0" err="1" smtClean="0">
                          <a:solidFill>
                            <a:schemeClr val="tx1"/>
                          </a:solidFill>
                          <a:latin typeface="+mn-lt"/>
                          <a:ea typeface="+mn-ea"/>
                          <a:cs typeface="+mn-cs"/>
                        </a:rPr>
                        <a:t>nailiyyətlərinin</a:t>
                      </a:r>
                      <a:r>
                        <a:rPr lang="en-US" sz="2200" b="0" kern="1200" dirty="0" smtClean="0">
                          <a:solidFill>
                            <a:schemeClr val="tx1"/>
                          </a:solidFill>
                          <a:latin typeface="+mn-lt"/>
                          <a:ea typeface="+mn-ea"/>
                          <a:cs typeface="+mn-cs"/>
                        </a:rPr>
                        <a:t> </a:t>
                      </a:r>
                      <a:r>
                        <a:rPr lang="en-US" sz="2200" b="0" kern="1200" dirty="0" err="1" smtClean="0">
                          <a:solidFill>
                            <a:schemeClr val="tx1"/>
                          </a:solidFill>
                          <a:latin typeface="+mn-lt"/>
                          <a:ea typeface="+mn-ea"/>
                          <a:cs typeface="+mn-cs"/>
                        </a:rPr>
                        <a:t>qiymətləndirilməsi</a:t>
                      </a:r>
                      <a:r>
                        <a:rPr lang="en-US" sz="2200" b="0" kern="1200" dirty="0" smtClean="0">
                          <a:solidFill>
                            <a:schemeClr val="tx1"/>
                          </a:solidFill>
                          <a:latin typeface="+mn-lt"/>
                          <a:ea typeface="+mn-ea"/>
                          <a:cs typeface="+mn-cs"/>
                        </a:rPr>
                        <a:t> </a:t>
                      </a:r>
                    </a:p>
                    <a:p>
                      <a:pPr marL="457200" lvl="0" indent="-457200">
                        <a:buFont typeface="+mj-lt"/>
                        <a:buAutoNum type="arabicPeriod"/>
                      </a:pPr>
                      <a:r>
                        <a:rPr lang="en-US" sz="2200" b="0" kern="1200" dirty="0" err="1" smtClean="0">
                          <a:solidFill>
                            <a:schemeClr val="tx1"/>
                          </a:solidFill>
                          <a:latin typeface="+mn-lt"/>
                          <a:ea typeface="+mn-ea"/>
                          <a:cs typeface="+mn-cs"/>
                        </a:rPr>
                        <a:t>Təhsil</a:t>
                      </a:r>
                      <a:r>
                        <a:rPr lang="en-US" sz="2200" b="0" kern="1200" dirty="0" smtClean="0">
                          <a:solidFill>
                            <a:schemeClr val="tx1"/>
                          </a:solidFill>
                          <a:latin typeface="+mn-lt"/>
                          <a:ea typeface="+mn-ea"/>
                          <a:cs typeface="+mn-cs"/>
                        </a:rPr>
                        <a:t> </a:t>
                      </a:r>
                      <a:r>
                        <a:rPr lang="en-US" sz="2200" b="0" kern="1200" dirty="0" err="1" smtClean="0">
                          <a:solidFill>
                            <a:schemeClr val="tx1"/>
                          </a:solidFill>
                          <a:latin typeface="+mn-lt"/>
                          <a:ea typeface="+mn-ea"/>
                          <a:cs typeface="+mn-cs"/>
                        </a:rPr>
                        <a:t>proqramının</a:t>
                      </a:r>
                      <a:r>
                        <a:rPr lang="en-US" sz="2200" b="0" kern="1200" dirty="0" smtClean="0">
                          <a:solidFill>
                            <a:schemeClr val="tx1"/>
                          </a:solidFill>
                          <a:latin typeface="+mn-lt"/>
                          <a:ea typeface="+mn-ea"/>
                          <a:cs typeface="+mn-cs"/>
                        </a:rPr>
                        <a:t> </a:t>
                      </a:r>
                      <a:r>
                        <a:rPr lang="en-US" sz="2200" b="0" kern="1200" dirty="0" err="1" smtClean="0">
                          <a:solidFill>
                            <a:schemeClr val="tx1"/>
                          </a:solidFill>
                          <a:latin typeface="+mn-lt"/>
                          <a:ea typeface="+mn-ea"/>
                          <a:cs typeface="+mn-cs"/>
                        </a:rPr>
                        <a:t>idarə</a:t>
                      </a:r>
                      <a:r>
                        <a:rPr lang="en-US" sz="2200" b="0" kern="1200" dirty="0" smtClean="0">
                          <a:solidFill>
                            <a:schemeClr val="tx1"/>
                          </a:solidFill>
                          <a:latin typeface="+mn-lt"/>
                          <a:ea typeface="+mn-ea"/>
                          <a:cs typeface="+mn-cs"/>
                        </a:rPr>
                        <a:t> </a:t>
                      </a:r>
                      <a:r>
                        <a:rPr lang="en-US" sz="2200" b="0" kern="1200" dirty="0" err="1" smtClean="0">
                          <a:solidFill>
                            <a:schemeClr val="tx1"/>
                          </a:solidFill>
                          <a:latin typeface="+mn-lt"/>
                          <a:ea typeface="+mn-ea"/>
                          <a:cs typeface="+mn-cs"/>
                        </a:rPr>
                        <a:t>edilməsi</a:t>
                      </a:r>
                      <a:endParaRPr lang="en-US" sz="2200" b="0" kern="1200" dirty="0">
                        <a:solidFill>
                          <a:schemeClr val="tx1"/>
                        </a:solidFill>
                        <a:latin typeface="+mn-lt"/>
                        <a:ea typeface="+mn-ea"/>
                        <a:cs typeface="+mn-cs"/>
                      </a:endParaRPr>
                    </a:p>
                  </a:txBody>
                  <a:tcPr>
                    <a:solidFill>
                      <a:schemeClr val="accent1">
                        <a:lumMod val="20000"/>
                        <a:lumOff val="80000"/>
                      </a:schemeClr>
                    </a:solidFill>
                  </a:tcPr>
                </a:tc>
                <a:tc>
                  <a:txBody>
                    <a:bodyPr/>
                    <a:lstStyle/>
                    <a:p>
                      <a:r>
                        <a:rPr lang="az-Latn-AZ" sz="2200" b="1" noProof="0" dirty="0" smtClean="0">
                          <a:solidFill>
                            <a:schemeClr val="tx1"/>
                          </a:solidFill>
                        </a:rPr>
                        <a:t>ƏLAVƏLƏR</a:t>
                      </a:r>
                      <a:endParaRPr lang="en-GB" sz="2200" b="1" noProof="0" dirty="0" smtClean="0">
                        <a:solidFill>
                          <a:schemeClr val="tx1"/>
                        </a:solidFill>
                      </a:endParaRPr>
                    </a:p>
                    <a:p>
                      <a:pPr lvl="0"/>
                      <a:r>
                        <a:rPr lang="az-Latn-AZ" sz="2200" b="0" noProof="0" dirty="0" smtClean="0">
                          <a:solidFill>
                            <a:schemeClr val="tx1"/>
                          </a:solidFill>
                        </a:rPr>
                        <a:t>Proqramın təhsil planı</a:t>
                      </a:r>
                      <a:endParaRPr lang="en-GB" sz="2200" b="0" noProof="0" dirty="0" smtClean="0">
                        <a:solidFill>
                          <a:schemeClr val="tx1"/>
                        </a:solidFill>
                      </a:endParaRPr>
                    </a:p>
                    <a:p>
                      <a:pPr lvl="0"/>
                      <a:r>
                        <a:rPr lang="az-Latn-AZ" sz="2200" b="0" noProof="0" dirty="0" smtClean="0">
                          <a:solidFill>
                            <a:schemeClr val="tx1"/>
                          </a:solidFill>
                        </a:rPr>
                        <a:t>Fənlərin</a:t>
                      </a:r>
                      <a:r>
                        <a:rPr lang="az-Latn-AZ" sz="2200" b="0" baseline="0" noProof="0" dirty="0" smtClean="0">
                          <a:solidFill>
                            <a:schemeClr val="tx1"/>
                          </a:solidFill>
                        </a:rPr>
                        <a:t> və</a:t>
                      </a:r>
                      <a:r>
                        <a:rPr lang="en-GB" sz="2200" b="0" noProof="0" dirty="0" smtClean="0">
                          <a:solidFill>
                            <a:schemeClr val="tx1"/>
                          </a:solidFill>
                        </a:rPr>
                        <a:t>/</a:t>
                      </a:r>
                      <a:r>
                        <a:rPr lang="az-Latn-AZ" sz="2200" b="0" noProof="0" dirty="0" smtClean="0">
                          <a:solidFill>
                            <a:schemeClr val="tx1"/>
                          </a:solidFill>
                        </a:rPr>
                        <a:t>yaxud modulların təsviri</a:t>
                      </a:r>
                      <a:endParaRPr lang="en-GB" sz="2200" b="0" noProof="0" dirty="0" smtClean="0">
                        <a:solidFill>
                          <a:schemeClr val="tx1"/>
                        </a:solidFill>
                      </a:endParaRPr>
                    </a:p>
                    <a:p>
                      <a:pPr lvl="0"/>
                      <a:r>
                        <a:rPr lang="az-Latn-AZ" sz="2200" b="0" noProof="0" dirty="0" smtClean="0">
                          <a:solidFill>
                            <a:schemeClr val="tx1"/>
                          </a:solidFill>
                        </a:rPr>
                        <a:t>Mühazirəçilərin siyahısı</a:t>
                      </a:r>
                      <a:endParaRPr lang="en-GB" sz="2200" b="0" noProof="0" dirty="0" smtClean="0">
                        <a:solidFill>
                          <a:schemeClr val="tx1"/>
                        </a:solidFill>
                      </a:endParaRPr>
                    </a:p>
                    <a:p>
                      <a:pPr lvl="0"/>
                      <a:r>
                        <a:rPr lang="az-Latn-AZ" sz="2200" b="0" noProof="0" dirty="0" smtClean="0">
                          <a:solidFill>
                            <a:schemeClr val="tx1"/>
                          </a:solidFill>
                        </a:rPr>
                        <a:t>Professor-müəllim</a:t>
                      </a:r>
                      <a:r>
                        <a:rPr lang="az-Latn-AZ" sz="2200" b="0" baseline="0" noProof="0" dirty="0" smtClean="0">
                          <a:solidFill>
                            <a:schemeClr val="tx1"/>
                          </a:solidFill>
                        </a:rPr>
                        <a:t> heyətinin fəaliyyətinin təsviri</a:t>
                      </a:r>
                    </a:p>
                    <a:p>
                      <a:pPr lvl="0"/>
                      <a:r>
                        <a:rPr lang="az-Latn-AZ" sz="2200" b="0" baseline="0" noProof="0" dirty="0" smtClean="0">
                          <a:solidFill>
                            <a:schemeClr val="tx1"/>
                          </a:solidFill>
                        </a:rPr>
                        <a:t>Tələbələrin yekun tezislərinin siyahısı</a:t>
                      </a:r>
                      <a:endParaRPr lang="en-GB" sz="2200" b="0" noProof="0" dirty="0" smtClean="0">
                        <a:solidFill>
                          <a:schemeClr val="tx1"/>
                        </a:solidFill>
                      </a:endParaRPr>
                    </a:p>
                    <a:p>
                      <a:pPr lvl="0"/>
                      <a:r>
                        <a:rPr lang="az-Latn-AZ" sz="2200" b="0" noProof="0" dirty="0" smtClean="0">
                          <a:solidFill>
                            <a:schemeClr val="tx1"/>
                          </a:solidFill>
                        </a:rPr>
                        <a:t>Əvvəlki qiymətləndirmə</a:t>
                      </a:r>
                      <a:r>
                        <a:rPr lang="az-Latn-AZ" sz="2200" b="0" baseline="0" noProof="0" dirty="0" smtClean="0">
                          <a:solidFill>
                            <a:schemeClr val="tx1"/>
                          </a:solidFill>
                        </a:rPr>
                        <a:t> nəticələrinin icmalı </a:t>
                      </a:r>
                      <a:r>
                        <a:rPr lang="en-GB" sz="1800" b="0" noProof="0" dirty="0" smtClean="0">
                          <a:solidFill>
                            <a:schemeClr val="tx1"/>
                          </a:solidFill>
                        </a:rPr>
                        <a:t>(</a:t>
                      </a:r>
                      <a:r>
                        <a:rPr lang="az-Latn-AZ" sz="1800" b="0" i="1" noProof="0" dirty="0" smtClean="0">
                          <a:solidFill>
                            <a:schemeClr val="tx1"/>
                          </a:solidFill>
                        </a:rPr>
                        <a:t>könüllü</a:t>
                      </a:r>
                      <a:r>
                        <a:rPr lang="az-Latn-AZ" sz="1800" b="0" i="1" baseline="0" noProof="0" dirty="0" smtClean="0">
                          <a:solidFill>
                            <a:schemeClr val="tx1"/>
                          </a:solidFill>
                        </a:rPr>
                        <a:t> əsasda</a:t>
                      </a:r>
                      <a:r>
                        <a:rPr lang="en-GB" sz="1800" b="0" noProof="0" dirty="0" smtClean="0">
                          <a:solidFill>
                            <a:schemeClr val="tx1"/>
                          </a:solidFill>
                        </a:rPr>
                        <a:t>)</a:t>
                      </a:r>
                    </a:p>
                    <a:p>
                      <a:r>
                        <a:rPr lang="az-Latn-AZ" sz="2200" b="0" noProof="0" dirty="0" smtClean="0">
                          <a:solidFill>
                            <a:schemeClr val="tx1"/>
                          </a:solidFill>
                        </a:rPr>
                        <a:t>Proqramı tədris edən ali təhsil müəssisələri</a:t>
                      </a:r>
                      <a:r>
                        <a:rPr lang="az-Latn-AZ" sz="2200" b="0" baseline="0" noProof="0" dirty="0" smtClean="0">
                          <a:solidFill>
                            <a:schemeClr val="tx1"/>
                          </a:solidFill>
                        </a:rPr>
                        <a:t> arasında əldə edilmiş razılıq </a:t>
                      </a:r>
                      <a:r>
                        <a:rPr lang="en-GB" sz="1800" b="0" noProof="0" dirty="0" smtClean="0">
                          <a:solidFill>
                            <a:schemeClr val="tx1"/>
                          </a:solidFill>
                        </a:rPr>
                        <a:t>(</a:t>
                      </a:r>
                      <a:r>
                        <a:rPr lang="az-Latn-AZ" sz="1800" b="0" i="1" noProof="0" dirty="0" smtClean="0">
                          <a:solidFill>
                            <a:schemeClr val="tx1"/>
                          </a:solidFill>
                        </a:rPr>
                        <a:t>könüllü</a:t>
                      </a:r>
                      <a:r>
                        <a:rPr lang="az-Latn-AZ" sz="1800" b="0" i="1" baseline="0" noProof="0" dirty="0" smtClean="0">
                          <a:solidFill>
                            <a:schemeClr val="tx1"/>
                          </a:solidFill>
                        </a:rPr>
                        <a:t> əsasda</a:t>
                      </a:r>
                      <a:r>
                        <a:rPr lang="en-GB" sz="1800" b="0" i="1" noProof="0" dirty="0" smtClean="0">
                          <a:solidFill>
                            <a:schemeClr val="tx1"/>
                          </a:solidFill>
                        </a:rPr>
                        <a:t>, </a:t>
                      </a:r>
                      <a:r>
                        <a:rPr lang="az-Latn-AZ" sz="1800" b="0" i="1" noProof="0" dirty="0" smtClean="0">
                          <a:solidFill>
                            <a:schemeClr val="tx1"/>
                          </a:solidFill>
                        </a:rPr>
                        <a:t>müştərək təhsil proqramı</a:t>
                      </a:r>
                      <a:r>
                        <a:rPr lang="az-Latn-AZ" sz="1800" b="0" i="1" baseline="0" noProof="0" dirty="0" smtClean="0">
                          <a:solidFill>
                            <a:schemeClr val="tx1"/>
                          </a:solidFill>
                        </a:rPr>
                        <a:t> qiymətləndirilərkən</a:t>
                      </a:r>
                      <a:r>
                        <a:rPr lang="en-GB" sz="1800" b="0" noProof="0" dirty="0" smtClean="0">
                          <a:solidFill>
                            <a:schemeClr val="tx1"/>
                          </a:solidFill>
                        </a:rPr>
                        <a:t>)</a:t>
                      </a:r>
                    </a:p>
                    <a:p>
                      <a:endParaRPr lang="en-GB" sz="2200" b="0" noProof="0" dirty="0">
                        <a:solidFill>
                          <a:schemeClr val="tx1"/>
                        </a:solidFill>
                      </a:endParaRPr>
                    </a:p>
                  </a:txBody>
                  <a:tcPr>
                    <a:solidFill>
                      <a:schemeClr val="accent1">
                        <a:lumMod val="20000"/>
                        <a:lumOff val="80000"/>
                      </a:schemeClr>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3041695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
            </a:r>
            <a:r>
              <a:rPr lang="az-Latn-AZ" dirty="0" smtClean="0"/>
              <a:t>əzmun</a:t>
            </a:r>
            <a:endParaRPr lang="en-GB" dirty="0"/>
          </a:p>
        </p:txBody>
      </p:sp>
      <p:sp>
        <p:nvSpPr>
          <p:cNvPr id="3" name="Content Placeholder 2"/>
          <p:cNvSpPr>
            <a:spLocks noGrp="1"/>
          </p:cNvSpPr>
          <p:nvPr>
            <p:ph idx="1"/>
          </p:nvPr>
        </p:nvSpPr>
        <p:spPr/>
        <p:txBody>
          <a:bodyPr/>
          <a:lstStyle/>
          <a:p>
            <a:r>
              <a:rPr lang="lv-LV" dirty="0" smtClean="0"/>
              <a:t>Giriş</a:t>
            </a:r>
          </a:p>
          <a:p>
            <a:pPr marL="0" indent="0">
              <a:buNone/>
            </a:pPr>
            <a:endParaRPr lang="lv-LV" dirty="0" smtClean="0"/>
          </a:p>
          <a:p>
            <a:r>
              <a:rPr lang="lv-LV" dirty="0" smtClean="0"/>
              <a:t>Sessiya 1: Təhsil proqramlarının qiymətləndirilməsi metodologiyası, meyarları və göstəriciləri</a:t>
            </a:r>
          </a:p>
          <a:p>
            <a:pPr marL="0" indent="0">
              <a:buNone/>
            </a:pPr>
            <a:endParaRPr lang="lv-LV" dirty="0" smtClean="0"/>
          </a:p>
          <a:p>
            <a:r>
              <a:rPr lang="lv-LV" dirty="0" smtClean="0"/>
              <a:t>Sessiya 2: Özünütəhlil hesabatları ilə iş üzrə praktiki məşğələ</a:t>
            </a:r>
            <a:endParaRPr lang="en-GB" dirty="0"/>
          </a:p>
        </p:txBody>
      </p:sp>
    </p:spTree>
    <p:extLst>
      <p:ext uri="{BB962C8B-B14F-4D97-AF65-F5344CB8AC3E}">
        <p14:creationId xmlns:p14="http://schemas.microsoft.com/office/powerpoint/2010/main" val="6537084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08086"/>
          </a:xfrm>
        </p:spPr>
        <p:txBody>
          <a:bodyPr>
            <a:normAutofit fontScale="90000"/>
          </a:bodyPr>
          <a:lstStyle/>
          <a:p>
            <a:r>
              <a:rPr lang="lv-LV" dirty="0" smtClean="0"/>
              <a:t>Təhsil proqramının təhlili</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39681856"/>
              </p:ext>
            </p:extLst>
          </p:nvPr>
        </p:nvGraphicFramePr>
        <p:xfrm>
          <a:off x="681681" y="1018317"/>
          <a:ext cx="10993082" cy="4713474"/>
        </p:xfrm>
        <a:graphic>
          <a:graphicData uri="http://schemas.openxmlformats.org/drawingml/2006/table">
            <a:tbl>
              <a:tblPr firstRow="1" bandRow="1">
                <a:tableStyleId>{5C22544A-7EE6-4342-B048-85BDC9FD1C3A}</a:tableStyleId>
              </a:tblPr>
              <a:tblGrid>
                <a:gridCol w="1104045">
                  <a:extLst>
                    <a:ext uri="{9D8B030D-6E8A-4147-A177-3AD203B41FA5}">
                      <a16:colId xmlns:a16="http://schemas.microsoft.com/office/drawing/2014/main" val="20000"/>
                    </a:ext>
                  </a:extLst>
                </a:gridCol>
                <a:gridCol w="3334914">
                  <a:extLst>
                    <a:ext uri="{9D8B030D-6E8A-4147-A177-3AD203B41FA5}">
                      <a16:colId xmlns:a16="http://schemas.microsoft.com/office/drawing/2014/main" val="20001"/>
                    </a:ext>
                  </a:extLst>
                </a:gridCol>
                <a:gridCol w="3829396">
                  <a:extLst>
                    <a:ext uri="{9D8B030D-6E8A-4147-A177-3AD203B41FA5}">
                      <a16:colId xmlns:a16="http://schemas.microsoft.com/office/drawing/2014/main" val="20002"/>
                    </a:ext>
                  </a:extLst>
                </a:gridCol>
                <a:gridCol w="1413164">
                  <a:extLst>
                    <a:ext uri="{9D8B030D-6E8A-4147-A177-3AD203B41FA5}">
                      <a16:colId xmlns:a16="http://schemas.microsoft.com/office/drawing/2014/main" val="20003"/>
                    </a:ext>
                  </a:extLst>
                </a:gridCol>
                <a:gridCol w="1311563">
                  <a:extLst>
                    <a:ext uri="{9D8B030D-6E8A-4147-A177-3AD203B41FA5}">
                      <a16:colId xmlns:a16="http://schemas.microsoft.com/office/drawing/2014/main" val="20004"/>
                    </a:ext>
                  </a:extLst>
                </a:gridCol>
              </a:tblGrid>
              <a:tr h="370840">
                <a:tc>
                  <a:txBody>
                    <a:bodyPr/>
                    <a:lstStyle/>
                    <a:p>
                      <a:endParaRPr lang="en-GB" dirty="0"/>
                    </a:p>
                  </a:txBody>
                  <a:tcPr/>
                </a:tc>
                <a:tc>
                  <a:txBody>
                    <a:bodyPr/>
                    <a:lstStyle/>
                    <a:p>
                      <a:r>
                        <a:rPr lang="lv-LV" sz="2000" dirty="0" smtClean="0"/>
                        <a:t>Özünütəhlil hesabatı</a:t>
                      </a:r>
                      <a:endParaRPr lang="en-GB" sz="2000" dirty="0"/>
                    </a:p>
                  </a:txBody>
                  <a:tcPr/>
                </a:tc>
                <a:tc>
                  <a:txBody>
                    <a:bodyPr/>
                    <a:lstStyle/>
                    <a:p>
                      <a:r>
                        <a:rPr lang="lv-LV" sz="2000" dirty="0" smtClean="0"/>
                        <a:t>Ekspertlərin</a:t>
                      </a:r>
                      <a:r>
                        <a:rPr lang="lv-LV" sz="2000" baseline="0" dirty="0" smtClean="0"/>
                        <a:t> hesabatı</a:t>
                      </a:r>
                      <a:endParaRPr lang="en-GB" sz="2000" dirty="0"/>
                    </a:p>
                  </a:txBody>
                  <a:tcPr/>
                </a:tc>
                <a:tc>
                  <a:txBody>
                    <a:bodyPr/>
                    <a:lstStyle/>
                    <a:p>
                      <a:r>
                        <a:rPr lang="lv-LV" sz="2000" dirty="0" smtClean="0"/>
                        <a:t>Meyarların sayı</a:t>
                      </a:r>
                      <a:endParaRPr lang="en-GB" sz="2000" dirty="0"/>
                    </a:p>
                  </a:txBody>
                  <a:tcPr/>
                </a:tc>
                <a:tc>
                  <a:txBody>
                    <a:bodyPr/>
                    <a:lstStyle/>
                    <a:p>
                      <a:r>
                        <a:rPr lang="lv-LV" sz="2000" dirty="0" smtClean="0"/>
                        <a:t>Göstəricilərin</a:t>
                      </a:r>
                      <a:r>
                        <a:rPr lang="lv-LV" sz="2000" baseline="0" dirty="0" smtClean="0"/>
                        <a:t> sayı</a:t>
                      </a:r>
                      <a:endParaRPr lang="en-GB" sz="2000" dirty="0"/>
                    </a:p>
                  </a:txBody>
                  <a:tcPr/>
                </a:tc>
                <a:extLst>
                  <a:ext uri="{0D108BD9-81ED-4DB2-BD59-A6C34878D82A}">
                    <a16:rowId xmlns:a16="http://schemas.microsoft.com/office/drawing/2014/main" val="10000"/>
                  </a:ext>
                </a:extLst>
              </a:tr>
              <a:tr h="370840">
                <a:tc rowSpan="6">
                  <a:txBody>
                    <a:bodyPr/>
                    <a:lstStyle/>
                    <a:p>
                      <a:pPr marL="0" indent="0" algn="ctr">
                        <a:lnSpc>
                          <a:spcPct val="100000"/>
                        </a:lnSpc>
                        <a:buNone/>
                      </a:pPr>
                      <a:r>
                        <a:rPr lang="lv-LV" sz="3600" b="0" noProof="0" dirty="0" smtClean="0">
                          <a:solidFill>
                            <a:schemeClr val="tx1"/>
                          </a:solidFill>
                        </a:rPr>
                        <a:t>QİYMƏTLƏNDİRMƏ</a:t>
                      </a:r>
                      <a:r>
                        <a:rPr lang="lv-LV" sz="3600" b="0" baseline="0" noProof="0" dirty="0" smtClean="0">
                          <a:solidFill>
                            <a:schemeClr val="tx1"/>
                          </a:solidFill>
                        </a:rPr>
                        <a:t> SAHƏLƏRİ</a:t>
                      </a:r>
                      <a:r>
                        <a:rPr lang="lv-LV" sz="3600" b="0" noProof="0" dirty="0" smtClean="0">
                          <a:solidFill>
                            <a:schemeClr val="tx1"/>
                          </a:solidFill>
                        </a:rPr>
                        <a:t> (6)</a:t>
                      </a:r>
                      <a:endParaRPr lang="en-GB" sz="3600" b="0" noProof="0" dirty="0" smtClean="0">
                        <a:solidFill>
                          <a:schemeClr val="tx1"/>
                        </a:solidFill>
                      </a:endParaRPr>
                    </a:p>
                  </a:txBody>
                  <a:tcPr vert="vert270" anchor="ctr"/>
                </a:tc>
                <a:tc>
                  <a:txBody>
                    <a:bodyPr/>
                    <a:lstStyle/>
                    <a:p>
                      <a:pPr marL="0" indent="0">
                        <a:buNone/>
                      </a:pPr>
                      <a:r>
                        <a:rPr kumimoji="0" lang="en-US" altLang="en-US" sz="1800" b="0" i="0" u="none" strike="noStrike" kern="1200"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Proqramın</a:t>
                      </a:r>
                      <a:r>
                        <a:rPr kumimoji="0" lang="en-US" altLang="en-US" sz="1800" b="0" i="0" u="none" strike="noStrike" kern="1200"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en-US" altLang="en-US" sz="1800" b="0" i="0" u="none" strike="noStrike" kern="1200"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hədəfləri</a:t>
                      </a:r>
                      <a:r>
                        <a:rPr kumimoji="0" lang="en-US" altLang="en-US" sz="1800" b="0" i="0" u="none" strike="noStrike" kern="1200"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en-US" altLang="en-US" sz="1800" b="0" i="0" u="none" strike="noStrike" kern="1200"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və</a:t>
                      </a:r>
                      <a:r>
                        <a:rPr kumimoji="0" lang="en-US" altLang="en-US" sz="1800" b="0" i="0" u="none" strike="noStrike" kern="1200"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en-US" altLang="en-US" sz="1800" b="0" i="0" u="none" strike="noStrike" kern="1200"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təlim</a:t>
                      </a:r>
                      <a:r>
                        <a:rPr kumimoji="0" lang="en-US" altLang="en-US" sz="1800" b="0" i="0" u="none" strike="noStrike" kern="1200"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en-US" altLang="en-US" sz="1800" b="0" i="0" u="none" strike="noStrike" kern="1200"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nəticələri</a:t>
                      </a:r>
                      <a:endParaRPr kumimoji="0" lang="en-GB" altLang="en-US" sz="1800" b="0" i="0" u="none" strike="noStrike" kern="1200" cap="none" normalizeH="0" baseline="0" noProof="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indent="0">
                        <a:buNone/>
                      </a:pPr>
                      <a:r>
                        <a:rPr kumimoji="0" lang="en-US" altLang="en-US" sz="1800" b="0" i="0" u="none" strike="noStrike" kern="1200"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Proqramın</a:t>
                      </a:r>
                      <a:r>
                        <a:rPr kumimoji="0" lang="en-US" altLang="en-US" sz="1800" b="0" i="0" u="none" strike="noStrike" kern="1200"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en-US" altLang="en-US" sz="1800" b="0" i="0" u="none" strike="noStrike" kern="1200"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hədəfləri</a:t>
                      </a:r>
                      <a:r>
                        <a:rPr kumimoji="0" lang="en-US" altLang="en-US" sz="1800" b="0" i="0" u="none" strike="noStrike" kern="1200"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en-US" altLang="en-US" sz="1800" b="0" i="0" u="none" strike="noStrike" kern="1200"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və</a:t>
                      </a:r>
                      <a:r>
                        <a:rPr kumimoji="0" lang="en-US" altLang="en-US" sz="1800" b="0" i="0" u="none" strike="noStrike" kern="1200"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en-US" altLang="en-US" sz="1800" b="0" i="0" u="none" strike="noStrike" kern="1200"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təlim</a:t>
                      </a:r>
                      <a:r>
                        <a:rPr kumimoji="0" lang="en-US" altLang="en-US" sz="1800" b="0" i="0" u="none" strike="noStrike" kern="1200"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en-US" altLang="en-US" sz="1800" b="0" i="0" u="none" strike="noStrike" kern="1200"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nəticələri</a:t>
                      </a:r>
                      <a:endParaRPr kumimoji="0" lang="en-GB" altLang="en-US" sz="1800" b="0" i="0" u="none" strike="noStrike" kern="1200" cap="none" normalizeH="0" baseline="0" noProof="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r>
                        <a:rPr lang="lv-LV" sz="1800" dirty="0" smtClean="0">
                          <a:latin typeface="+mn-lt"/>
                        </a:rPr>
                        <a:t>6</a:t>
                      </a:r>
                      <a:endParaRPr lang="en-GB" sz="1800" dirty="0">
                        <a:latin typeface="+mn-lt"/>
                      </a:endParaRPr>
                    </a:p>
                  </a:txBody>
                  <a:tcPr/>
                </a:tc>
                <a:tc>
                  <a:txBody>
                    <a:bodyPr/>
                    <a:lstStyle/>
                    <a:p>
                      <a:r>
                        <a:rPr lang="lv-LV" sz="1800" dirty="0" smtClean="0">
                          <a:latin typeface="+mn-lt"/>
                        </a:rPr>
                        <a:t>10</a:t>
                      </a:r>
                      <a:endParaRPr lang="en-GB" sz="1800" dirty="0">
                        <a:latin typeface="+mn-lt"/>
                      </a:endParaRPr>
                    </a:p>
                  </a:txBody>
                  <a:tcPr/>
                </a:tc>
                <a:extLst>
                  <a:ext uri="{0D108BD9-81ED-4DB2-BD59-A6C34878D82A}">
                    <a16:rowId xmlns:a16="http://schemas.microsoft.com/office/drawing/2014/main" val="10001"/>
                  </a:ext>
                </a:extLst>
              </a:tr>
              <a:tr h="370840">
                <a:tc vMerge="1">
                  <a:txBody>
                    <a:bodyPr/>
                    <a:lstStyle/>
                    <a:p>
                      <a:endParaRPr lang="en-GB" dirty="0"/>
                    </a:p>
                  </a:txBody>
                  <a:tcPr vert="vert27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lv-LV" altLang="en-US" sz="1800" b="0" i="0" u="none" strike="noStrike" kern="1200"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Tədris planının (kurikulumun) hazırlanması</a:t>
                      </a:r>
                      <a:endParaRPr kumimoji="0" lang="en-GB" altLang="en-US" sz="1800" b="0" i="0" u="none" strike="noStrike" kern="1200"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lv-LV" altLang="en-US" sz="1800" b="0" i="0" u="none" strike="noStrike" kern="1200"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Tədris planının (kurikulumun) hazırlanması</a:t>
                      </a:r>
                      <a:endParaRPr kumimoji="0" lang="en-GB" altLang="en-US" sz="1800" b="0" i="0" u="none" strike="noStrike" kern="1200"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r>
                        <a:rPr lang="lv-LV" sz="1800" dirty="0" smtClean="0">
                          <a:latin typeface="+mn-lt"/>
                        </a:rPr>
                        <a:t>9</a:t>
                      </a:r>
                      <a:endParaRPr lang="en-GB" sz="1800" dirty="0">
                        <a:latin typeface="+mn-lt"/>
                      </a:endParaRPr>
                    </a:p>
                  </a:txBody>
                  <a:tcPr/>
                </a:tc>
                <a:tc>
                  <a:txBody>
                    <a:bodyPr/>
                    <a:lstStyle/>
                    <a:p>
                      <a:r>
                        <a:rPr lang="lv-LV" sz="1800" dirty="0" smtClean="0">
                          <a:latin typeface="+mn-lt"/>
                        </a:rPr>
                        <a:t>9</a:t>
                      </a:r>
                      <a:endParaRPr lang="en-GB" sz="1800" dirty="0">
                        <a:latin typeface="+mn-lt"/>
                      </a:endParaRPr>
                    </a:p>
                  </a:txBody>
                  <a:tcPr/>
                </a:tc>
                <a:extLst>
                  <a:ext uri="{0D108BD9-81ED-4DB2-BD59-A6C34878D82A}">
                    <a16:rowId xmlns:a16="http://schemas.microsoft.com/office/drawing/2014/main" val="10002"/>
                  </a:ext>
                </a:extLst>
              </a:tr>
              <a:tr h="517406">
                <a:tc vMerge="1">
                  <a:txBody>
                    <a:bodyPr/>
                    <a:lstStyle/>
                    <a:p>
                      <a:endParaRPr lang="en-GB" dirty="0"/>
                    </a:p>
                  </a:txBody>
                  <a:tcPr vert="vert27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kern="1200"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Professor-</a:t>
                      </a:r>
                      <a:r>
                        <a:rPr kumimoji="0" lang="en-US" altLang="en-US" sz="1800" b="0" i="0" u="none" strike="noStrike" kern="1200"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müəllim</a:t>
                      </a:r>
                      <a:r>
                        <a:rPr kumimoji="0" lang="en-US" altLang="en-US" sz="1800" b="0" i="0" u="none" strike="noStrike" kern="1200"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en-US" altLang="en-US" sz="1800" b="0" i="0" u="none" strike="noStrike" kern="1200"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heyəti</a:t>
                      </a:r>
                      <a:endParaRPr kumimoji="0" lang="en-GB" altLang="en-US" sz="1800" b="0" i="0" u="none" strike="noStrike" kern="1200"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kern="1200"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Professor-</a:t>
                      </a:r>
                      <a:r>
                        <a:rPr kumimoji="0" lang="en-US" altLang="en-US" sz="1800" b="0" i="0" u="none" strike="noStrike" kern="1200"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müəllim</a:t>
                      </a:r>
                      <a:r>
                        <a:rPr kumimoji="0" lang="en-US" altLang="en-US" sz="1800" b="0" i="0" u="none" strike="noStrike" kern="1200"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en-US" altLang="en-US" sz="1800" b="0" i="0" u="none" strike="noStrike" kern="1200"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heyəti</a:t>
                      </a:r>
                      <a:endParaRPr kumimoji="0" lang="en-GB" altLang="en-US" sz="1800" b="0" i="0" u="none" strike="noStrike" kern="1200"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r>
                        <a:rPr lang="lv-LV" sz="1800" dirty="0" smtClean="0">
                          <a:latin typeface="+mn-lt"/>
                        </a:rPr>
                        <a:t>7</a:t>
                      </a:r>
                      <a:endParaRPr lang="en-GB" sz="1800" dirty="0">
                        <a:latin typeface="+mn-lt"/>
                      </a:endParaRPr>
                    </a:p>
                  </a:txBody>
                  <a:tcPr/>
                </a:tc>
                <a:tc>
                  <a:txBody>
                    <a:bodyPr/>
                    <a:lstStyle/>
                    <a:p>
                      <a:r>
                        <a:rPr lang="lv-LV" sz="1800" dirty="0" smtClean="0">
                          <a:latin typeface="+mn-lt"/>
                        </a:rPr>
                        <a:t>16</a:t>
                      </a:r>
                      <a:endParaRPr lang="en-GB" sz="1800" dirty="0">
                        <a:latin typeface="+mn-lt"/>
                      </a:endParaRPr>
                    </a:p>
                  </a:txBody>
                  <a:tcPr/>
                </a:tc>
                <a:extLst>
                  <a:ext uri="{0D108BD9-81ED-4DB2-BD59-A6C34878D82A}">
                    <a16:rowId xmlns:a16="http://schemas.microsoft.com/office/drawing/2014/main" val="10003"/>
                  </a:ext>
                </a:extLst>
              </a:tr>
              <a:tr h="610800">
                <a:tc vMerge="1">
                  <a:txBody>
                    <a:bodyPr/>
                    <a:lstStyle/>
                    <a:p>
                      <a:endParaRPr lang="en-GB" dirty="0"/>
                    </a:p>
                  </a:txBody>
                  <a:tcPr vert="vert270" anchor="ctr"/>
                </a:tc>
                <a:tc>
                  <a:txBody>
                    <a:bodyPr/>
                    <a:lstStyle/>
                    <a:p>
                      <a:r>
                        <a:rPr kumimoji="0" lang="en-US" altLang="en-US" sz="1800" b="0" i="0" u="none" strike="noStrike" kern="1200"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Resurslar</a:t>
                      </a:r>
                      <a:r>
                        <a:rPr kumimoji="0" lang="en-US" altLang="en-US" sz="1800" b="0" i="0" u="none" strike="noStrike" kern="1200"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en-US" altLang="en-US" sz="1800" b="0" i="0" u="none" strike="noStrike" kern="1200"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və</a:t>
                      </a:r>
                      <a:r>
                        <a:rPr kumimoji="0" lang="en-US" altLang="en-US" sz="1800" b="0" i="0" u="none" strike="noStrike" kern="1200"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en-US" altLang="en-US" sz="1800" b="0" i="0" u="none" strike="noStrike" kern="1200"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təlim</a:t>
                      </a:r>
                      <a:r>
                        <a:rPr kumimoji="0" lang="en-US" altLang="en-US" sz="1800" b="0" i="0" u="none" strike="noStrike" kern="1200"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en-US" altLang="en-US" sz="1800" b="0" i="0" u="none" strike="noStrike" kern="1200"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nəticələri</a:t>
                      </a:r>
                      <a:endParaRPr kumimoji="0" lang="en-GB" altLang="en-US" sz="1800" b="0" i="0" u="none" strike="noStrike" kern="1200"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r>
                        <a:rPr kumimoji="0" lang="en-US" altLang="en-US" sz="1800" b="0" i="0" u="none" strike="noStrike" kern="1200"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Resurslar</a:t>
                      </a:r>
                      <a:r>
                        <a:rPr kumimoji="0" lang="en-US" altLang="en-US" sz="1800" b="0" i="0" u="none" strike="noStrike" kern="1200"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en-US" altLang="en-US" sz="1800" b="0" i="0" u="none" strike="noStrike" kern="1200"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və</a:t>
                      </a:r>
                      <a:r>
                        <a:rPr kumimoji="0" lang="en-US" altLang="en-US" sz="1800" b="0" i="0" u="none" strike="noStrike" kern="1200"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en-US" altLang="en-US" sz="1800" b="0" i="0" u="none" strike="noStrike" kern="1200"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təlim</a:t>
                      </a:r>
                      <a:r>
                        <a:rPr kumimoji="0" lang="en-US" altLang="en-US" sz="1800" b="0" i="0" u="none" strike="noStrike" kern="1200"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en-US" altLang="en-US" sz="1800" b="0" i="0" u="none" strike="noStrike" kern="1200"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nəticələri</a:t>
                      </a:r>
                      <a:endParaRPr kumimoji="0" lang="en-GB" altLang="en-US" sz="1800" b="0" i="0" u="none" strike="noStrike" kern="1200"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r>
                        <a:rPr lang="lv-LV" sz="1800" dirty="0" smtClean="0">
                          <a:latin typeface="+mn-lt"/>
                        </a:rPr>
                        <a:t>5</a:t>
                      </a:r>
                      <a:endParaRPr lang="en-GB" sz="1800" dirty="0">
                        <a:latin typeface="+mn-lt"/>
                      </a:endParaRPr>
                    </a:p>
                  </a:txBody>
                  <a:tcPr/>
                </a:tc>
                <a:tc>
                  <a:txBody>
                    <a:bodyPr/>
                    <a:lstStyle/>
                    <a:p>
                      <a:r>
                        <a:rPr lang="lv-LV" sz="1800" dirty="0" smtClean="0">
                          <a:latin typeface="+mn-lt"/>
                        </a:rPr>
                        <a:t>6</a:t>
                      </a:r>
                      <a:endParaRPr lang="en-GB" sz="1800" dirty="0">
                        <a:latin typeface="+mn-lt"/>
                      </a:endParaRPr>
                    </a:p>
                  </a:txBody>
                  <a:tcPr/>
                </a:tc>
                <a:extLst>
                  <a:ext uri="{0D108BD9-81ED-4DB2-BD59-A6C34878D82A}">
                    <a16:rowId xmlns:a16="http://schemas.microsoft.com/office/drawing/2014/main" val="10004"/>
                  </a:ext>
                </a:extLst>
              </a:tr>
              <a:tr h="1041818">
                <a:tc vMerge="1">
                  <a:txBody>
                    <a:bodyPr/>
                    <a:lstStyle/>
                    <a:p>
                      <a:endParaRPr lang="en-GB" dirty="0"/>
                    </a:p>
                  </a:txBody>
                  <a:tcPr vert="vert27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lv-LV" altLang="en-US" sz="1800" b="0" i="0" u="none" strike="noStrike" kern="1200"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Təlim prosesi və tələbə nailiyyətlərinin qiymətləndirilməsi</a:t>
                      </a:r>
                      <a:endParaRPr kumimoji="0" lang="en-GB" altLang="en-US" sz="1800" b="0" i="0" u="none" strike="noStrike" kern="1200"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lv-LV" altLang="en-US" sz="1800" b="0" i="0" u="none" strike="noStrike" kern="1200"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Təlim prosesi və tələbə nailiyyətlərinin qiymətləndirilməsi</a:t>
                      </a:r>
                      <a:endParaRPr kumimoji="0" lang="en-GB" altLang="en-US" sz="1800" b="0" i="0" u="none" strike="noStrike" kern="1200"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r>
                        <a:rPr lang="lv-LV" sz="1800" dirty="0" smtClean="0">
                          <a:latin typeface="+mn-lt"/>
                        </a:rPr>
                        <a:t>8</a:t>
                      </a:r>
                      <a:endParaRPr lang="en-GB" sz="1800" dirty="0">
                        <a:latin typeface="+mn-lt"/>
                      </a:endParaRPr>
                    </a:p>
                  </a:txBody>
                  <a:tcPr/>
                </a:tc>
                <a:tc>
                  <a:txBody>
                    <a:bodyPr/>
                    <a:lstStyle/>
                    <a:p>
                      <a:r>
                        <a:rPr lang="lv-LV" sz="1800" dirty="0" smtClean="0">
                          <a:latin typeface="+mn-lt"/>
                        </a:rPr>
                        <a:t>24</a:t>
                      </a:r>
                      <a:endParaRPr lang="en-GB" sz="1800" dirty="0">
                        <a:latin typeface="+mn-lt"/>
                      </a:endParaRPr>
                    </a:p>
                  </a:txBody>
                  <a:tcPr/>
                </a:tc>
                <a:extLst>
                  <a:ext uri="{0D108BD9-81ED-4DB2-BD59-A6C34878D82A}">
                    <a16:rowId xmlns:a16="http://schemas.microsoft.com/office/drawing/2014/main" val="10005"/>
                  </a:ext>
                </a:extLst>
              </a:tr>
              <a:tr h="562250">
                <a:tc vMerge="1">
                  <a:txBody>
                    <a:bodyPr/>
                    <a:lstStyle/>
                    <a:p>
                      <a:endParaRPr lang="en-GB" dirty="0"/>
                    </a:p>
                  </a:txBody>
                  <a:tcPr vert="vert270" anchor="ctr"/>
                </a:tc>
                <a:tc>
                  <a:txBody>
                    <a:bodyPr/>
                    <a:lstStyle/>
                    <a:p>
                      <a:r>
                        <a:rPr kumimoji="0" lang="en-US" altLang="en-US" sz="1800" b="0" i="0" u="none" strike="noStrike" kern="1200"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Təhsil</a:t>
                      </a:r>
                      <a:r>
                        <a:rPr kumimoji="0" lang="en-US" altLang="en-US" sz="1800" b="0" i="0" u="none" strike="noStrike" kern="1200"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en-US" altLang="en-US" sz="1800" b="0" i="0" u="none" strike="noStrike" kern="1200"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proqramının</a:t>
                      </a:r>
                      <a:r>
                        <a:rPr kumimoji="0" lang="en-US" altLang="en-US" sz="1800" b="0" i="0" u="none" strike="noStrike" kern="1200"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en-US" altLang="en-US" sz="1800" b="0" i="0" u="none" strike="noStrike" kern="1200"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idarə</a:t>
                      </a:r>
                      <a:r>
                        <a:rPr kumimoji="0" lang="en-US" altLang="en-US" sz="1800" b="0" i="0" u="none" strike="noStrike" kern="1200"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en-US" altLang="en-US" sz="1800" b="0" i="0" u="none" strike="noStrike" kern="1200"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edilməsi</a:t>
                      </a:r>
                      <a:endParaRPr kumimoji="0" lang="en-GB" altLang="en-US" sz="1800" b="0" i="0" u="none" strike="noStrike" kern="1200"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r>
                        <a:rPr kumimoji="0" lang="en-US" altLang="en-US" sz="1800" b="0" i="0" u="none" strike="noStrike" kern="1200"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Təhsil</a:t>
                      </a:r>
                      <a:r>
                        <a:rPr kumimoji="0" lang="en-US" altLang="en-US" sz="1800" b="0" i="0" u="none" strike="noStrike" kern="1200"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en-US" altLang="en-US" sz="1800" b="0" i="0" u="none" strike="noStrike" kern="1200"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proqramının</a:t>
                      </a:r>
                      <a:r>
                        <a:rPr kumimoji="0" lang="en-US" altLang="en-US" sz="1800" b="0" i="0" u="none" strike="noStrike" kern="1200"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en-US" altLang="en-US" sz="1800" b="0" i="0" u="none" strike="noStrike" kern="1200"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idarə</a:t>
                      </a:r>
                      <a:r>
                        <a:rPr kumimoji="0" lang="en-US" altLang="en-US" sz="1800" b="0" i="0" u="none" strike="noStrike" kern="1200"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en-US" altLang="en-US" sz="1800" b="0" i="0" u="none" strike="noStrike" kern="1200"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edilməsi</a:t>
                      </a:r>
                      <a:endParaRPr kumimoji="0" lang="en-GB" altLang="en-US" sz="1800" b="0" i="0" u="none" strike="noStrike" kern="1200"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r>
                        <a:rPr lang="lv-LV" sz="1800" dirty="0" smtClean="0">
                          <a:latin typeface="+mn-lt"/>
                        </a:rPr>
                        <a:t>9</a:t>
                      </a:r>
                      <a:endParaRPr lang="en-GB" sz="1800" dirty="0">
                        <a:latin typeface="+mn-lt"/>
                      </a:endParaRPr>
                    </a:p>
                  </a:txBody>
                  <a:tcPr/>
                </a:tc>
                <a:tc>
                  <a:txBody>
                    <a:bodyPr/>
                    <a:lstStyle/>
                    <a:p>
                      <a:r>
                        <a:rPr lang="lv-LV" sz="1800" dirty="0" smtClean="0">
                          <a:latin typeface="+mn-lt"/>
                        </a:rPr>
                        <a:t>19</a:t>
                      </a:r>
                      <a:endParaRPr lang="en-GB" sz="1800" dirty="0">
                        <a:latin typeface="+mn-lt"/>
                      </a:endParaRPr>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0330305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7950"/>
            <a:ext cx="10515600" cy="1325563"/>
          </a:xfrm>
        </p:spPr>
        <p:txBody>
          <a:bodyPr/>
          <a:lstStyle/>
          <a:p>
            <a:r>
              <a:rPr lang="lv-LV" dirty="0" smtClean="0"/>
              <a:t>Təhsil proqramının təhlili</a:t>
            </a: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387861853"/>
              </p:ext>
            </p:extLst>
          </p:nvPr>
        </p:nvGraphicFramePr>
        <p:xfrm>
          <a:off x="838200" y="1187355"/>
          <a:ext cx="10515600" cy="5906170"/>
        </p:xfrm>
        <a:graphic>
          <a:graphicData uri="http://schemas.openxmlformats.org/drawingml/2006/table">
            <a:tbl>
              <a:tblPr firstRow="1" bandRow="1">
                <a:tableStyleId>{5C22544A-7EE6-4342-B048-85BDC9FD1C3A}</a:tableStyleId>
              </a:tblPr>
              <a:tblGrid>
                <a:gridCol w="10515600">
                  <a:extLst>
                    <a:ext uri="{9D8B030D-6E8A-4147-A177-3AD203B41FA5}">
                      <a16:colId xmlns:a16="http://schemas.microsoft.com/office/drawing/2014/main" val="20000"/>
                    </a:ext>
                  </a:extLst>
                </a:gridCol>
              </a:tblGrid>
              <a:tr h="76373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2400" b="1" noProof="0" dirty="0" smtClean="0">
                          <a:solidFill>
                            <a:schemeClr val="tx1"/>
                          </a:solidFill>
                        </a:rPr>
                        <a:t>6 </a:t>
                      </a:r>
                      <a:r>
                        <a:rPr lang="az-Latn-AZ" sz="2400" b="1" noProof="0" dirty="0" smtClean="0">
                          <a:solidFill>
                            <a:schemeClr val="tx1"/>
                          </a:solidFill>
                        </a:rPr>
                        <a:t>qiymətləndirmə</a:t>
                      </a:r>
                      <a:r>
                        <a:rPr lang="az-Latn-AZ" sz="2400" b="1" baseline="0" noProof="0" dirty="0" smtClean="0">
                          <a:solidFill>
                            <a:schemeClr val="tx1"/>
                          </a:solidFill>
                        </a:rPr>
                        <a:t> sahəsi</a:t>
                      </a:r>
                      <a:endParaRPr lang="en-GB" sz="2400" b="1" noProof="0" dirty="0" smtClean="0">
                        <a:solidFill>
                          <a:schemeClr val="tx1"/>
                        </a:solidFill>
                      </a:endParaRPr>
                    </a:p>
                    <a:p>
                      <a:endParaRPr lang="en-GB" noProof="0" dirty="0"/>
                    </a:p>
                  </a:txBody>
                  <a:tcPr/>
                </a:tc>
                <a:extLst>
                  <a:ext uri="{0D108BD9-81ED-4DB2-BD59-A6C34878D82A}">
                    <a16:rowId xmlns:a16="http://schemas.microsoft.com/office/drawing/2014/main" val="10000"/>
                  </a:ext>
                </a:extLst>
              </a:tr>
              <a:tr h="69822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az-Latn-AZ" sz="2400" b="1" noProof="0" dirty="0" smtClean="0">
                          <a:solidFill>
                            <a:schemeClr val="tx1"/>
                          </a:solidFill>
                        </a:rPr>
                        <a:t>Hər</a:t>
                      </a:r>
                      <a:r>
                        <a:rPr lang="az-Latn-AZ" sz="2400" b="1" baseline="0" noProof="0" dirty="0" smtClean="0">
                          <a:solidFill>
                            <a:schemeClr val="tx1"/>
                          </a:solidFill>
                        </a:rPr>
                        <a:t> qiymətləndirmə sahəsi üzrə</a:t>
                      </a:r>
                      <a:r>
                        <a:rPr lang="en-GB" sz="2400" b="1" noProof="0" dirty="0" smtClean="0">
                          <a:solidFill>
                            <a:schemeClr val="tx1"/>
                          </a:solidFill>
                        </a:rPr>
                        <a:t>:</a:t>
                      </a:r>
                    </a:p>
                  </a:txBody>
                  <a:tcPr/>
                </a:tc>
                <a:extLst>
                  <a:ext uri="{0D108BD9-81ED-4DB2-BD59-A6C34878D82A}">
                    <a16:rowId xmlns:a16="http://schemas.microsoft.com/office/drawing/2014/main" val="10001"/>
                  </a:ext>
                </a:extLst>
              </a:tr>
              <a:tr h="1060077">
                <a:tc>
                  <a:txBody>
                    <a:bodyPr/>
                    <a:lstStyle/>
                    <a:p>
                      <a:pPr marL="0" indent="0" algn="ctr">
                        <a:buFont typeface="Arial" panose="020B0604020202020204" pitchFamily="34" charset="0"/>
                        <a:buNone/>
                      </a:pPr>
                      <a:r>
                        <a:rPr lang="az-Latn-AZ" sz="2000" b="1" noProof="0" dirty="0" smtClean="0">
                          <a:solidFill>
                            <a:schemeClr val="tx1"/>
                          </a:solidFill>
                        </a:rPr>
                        <a:t>Qeydlər </a:t>
                      </a:r>
                      <a:r>
                        <a:rPr lang="en-GB" sz="2000" b="1" noProof="0" dirty="0" smtClean="0">
                          <a:solidFill>
                            <a:schemeClr val="tx1"/>
                          </a:solidFill>
                        </a:rPr>
                        <a:t>(</a:t>
                      </a:r>
                      <a:r>
                        <a:rPr lang="az-Latn-AZ" sz="2000" b="1" noProof="0" dirty="0" smtClean="0">
                          <a:solidFill>
                            <a:schemeClr val="tx1"/>
                          </a:solidFill>
                        </a:rPr>
                        <a:t>təhlillər</a:t>
                      </a:r>
                      <a:r>
                        <a:rPr lang="en-GB" sz="2000" b="1" noProof="0" dirty="0" smtClean="0">
                          <a:solidFill>
                            <a:schemeClr val="tx1"/>
                          </a:solidFill>
                        </a:rPr>
                        <a: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az-Latn-AZ" sz="1800" b="0" kern="1200" noProof="0" dirty="0" smtClean="0">
                          <a:solidFill>
                            <a:schemeClr val="tx1"/>
                          </a:solidFill>
                          <a:effectLst/>
                          <a:latin typeface="+mn-lt"/>
                          <a:ea typeface="+mn-ea"/>
                          <a:cs typeface="+mn-cs"/>
                        </a:rPr>
                        <a:t>Özünütəhlil hesabatı </a:t>
                      </a:r>
                      <a:r>
                        <a:rPr lang="az-Latn-AZ" sz="1800" b="0" kern="1200" noProof="0" dirty="0" smtClean="0">
                          <a:solidFill>
                            <a:schemeClr val="tx1"/>
                          </a:solidFill>
                          <a:effectLst/>
                          <a:latin typeface="+mn-lt"/>
                          <a:ea typeface="+mn-ea"/>
                          <a:cs typeface="+mn-cs"/>
                        </a:rPr>
                        <a:t>və eləcə</a:t>
                      </a:r>
                      <a:r>
                        <a:rPr lang="az-Latn-AZ" sz="1800" b="0" kern="1200" baseline="0" noProof="0" dirty="0" smtClean="0">
                          <a:solidFill>
                            <a:schemeClr val="tx1"/>
                          </a:solidFill>
                          <a:effectLst/>
                          <a:latin typeface="+mn-lt"/>
                          <a:ea typeface="+mn-ea"/>
                          <a:cs typeface="+mn-cs"/>
                        </a:rPr>
                        <a:t> də</a:t>
                      </a:r>
                      <a:r>
                        <a:rPr lang="az-Latn-AZ" sz="1800" b="0" kern="1200" noProof="0" dirty="0" smtClean="0">
                          <a:solidFill>
                            <a:schemeClr val="tx1"/>
                          </a:solidFill>
                          <a:effectLst/>
                          <a:latin typeface="+mn-lt"/>
                          <a:ea typeface="+mn-ea"/>
                          <a:cs typeface="+mn-cs"/>
                        </a:rPr>
                        <a:t> </a:t>
                      </a:r>
                      <a:r>
                        <a:rPr lang="az-Latn-AZ" sz="1800" b="0" kern="1200" noProof="0" dirty="0" smtClean="0">
                          <a:solidFill>
                            <a:schemeClr val="tx1"/>
                          </a:solidFill>
                          <a:effectLst/>
                          <a:latin typeface="+mn-lt"/>
                          <a:ea typeface="+mn-ea"/>
                          <a:cs typeface="+mn-cs"/>
                        </a:rPr>
                        <a:t>sahə səfəri zamanı əldə edilən məlumatlar əsasında təhsil proqramının vəziyyətinin qısa təsviri</a:t>
                      </a:r>
                      <a:r>
                        <a:rPr lang="az-Latn-AZ" sz="1800" b="0" kern="1200" baseline="0" noProof="0" dirty="0" smtClean="0">
                          <a:solidFill>
                            <a:schemeClr val="tx1"/>
                          </a:solidFill>
                          <a:effectLst/>
                          <a:latin typeface="+mn-lt"/>
                          <a:ea typeface="+mn-ea"/>
                          <a:cs typeface="+mn-cs"/>
                        </a:rPr>
                        <a:t> (</a:t>
                      </a:r>
                      <a:r>
                        <a:rPr lang="az-Latn-AZ" sz="1800" b="0" kern="1200" noProof="0" dirty="0" smtClean="0">
                          <a:solidFill>
                            <a:schemeClr val="tx1"/>
                          </a:solidFill>
                          <a:effectLst/>
                          <a:latin typeface="+mn-lt"/>
                          <a:ea typeface="+mn-ea"/>
                          <a:cs typeface="+mn-cs"/>
                        </a:rPr>
                        <a:t>standartlara</a:t>
                      </a:r>
                      <a:r>
                        <a:rPr lang="az-Latn-AZ" sz="1800" b="0" kern="1200" baseline="0" noProof="0" dirty="0" smtClean="0">
                          <a:solidFill>
                            <a:schemeClr val="tx1"/>
                          </a:solidFill>
                          <a:effectLst/>
                          <a:latin typeface="+mn-lt"/>
                          <a:ea typeface="+mn-ea"/>
                          <a:cs typeface="+mn-cs"/>
                        </a:rPr>
                        <a:t> uyğunluq və</a:t>
                      </a:r>
                      <a:r>
                        <a:rPr lang="en-GB" sz="1800" b="0" kern="1200" noProof="0" dirty="0" smtClean="0">
                          <a:solidFill>
                            <a:schemeClr val="tx1"/>
                          </a:solidFill>
                          <a:effectLst/>
                          <a:latin typeface="+mn-lt"/>
                          <a:ea typeface="+mn-ea"/>
                          <a:cs typeface="+mn-cs"/>
                        </a:rPr>
                        <a:t>/</a:t>
                      </a:r>
                      <a:r>
                        <a:rPr lang="az-Latn-AZ" sz="1800" b="0" kern="1200" noProof="0" dirty="0" smtClean="0">
                          <a:solidFill>
                            <a:schemeClr val="tx1"/>
                          </a:solidFill>
                          <a:effectLst/>
                          <a:latin typeface="+mn-lt"/>
                          <a:ea typeface="+mn-ea"/>
                          <a:cs typeface="+mn-cs"/>
                        </a:rPr>
                        <a:t>yaxud </a:t>
                      </a:r>
                      <a:r>
                        <a:rPr lang="az-Latn-AZ" sz="1800" b="0" kern="1200" noProof="0" dirty="0" err="1" smtClean="0">
                          <a:solidFill>
                            <a:schemeClr val="tx1"/>
                          </a:solidFill>
                          <a:effectLst/>
                          <a:latin typeface="+mn-lt"/>
                          <a:ea typeface="+mn-ea"/>
                          <a:cs typeface="+mn-cs"/>
                        </a:rPr>
                        <a:t>uyğunsuzluğun</a:t>
                      </a:r>
                      <a:r>
                        <a:rPr lang="az-Latn-AZ" sz="1800" b="0" kern="1200" baseline="0" noProof="0" dirty="0" smtClean="0">
                          <a:solidFill>
                            <a:schemeClr val="tx1"/>
                          </a:solidFill>
                          <a:effectLst/>
                          <a:latin typeface="+mn-lt"/>
                          <a:ea typeface="+mn-ea"/>
                          <a:cs typeface="+mn-cs"/>
                        </a:rPr>
                        <a:t> göstərilməsi şərti ilə)</a:t>
                      </a:r>
                      <a:endParaRPr lang="en-GB" noProof="0" dirty="0"/>
                    </a:p>
                  </a:txBody>
                  <a:tcPr/>
                </a:tc>
                <a:extLst>
                  <a:ext uri="{0D108BD9-81ED-4DB2-BD59-A6C34878D82A}">
                    <a16:rowId xmlns:a16="http://schemas.microsoft.com/office/drawing/2014/main" val="10002"/>
                  </a:ext>
                </a:extLst>
              </a:tr>
              <a:tr h="997462">
                <a:tc>
                  <a:txBody>
                    <a:bodyPr/>
                    <a:lstStyle/>
                    <a:p>
                      <a:pPr marL="0" indent="0" algn="ctr">
                        <a:buFont typeface="Arial" panose="020B0604020202020204" pitchFamily="34" charset="0"/>
                        <a:buNone/>
                      </a:pPr>
                      <a:r>
                        <a:rPr lang="az-Latn-AZ" sz="2000" b="1" noProof="0" dirty="0" smtClean="0">
                          <a:solidFill>
                            <a:schemeClr val="tx1"/>
                          </a:solidFill>
                        </a:rPr>
                        <a:t>Güclü cəhətlər</a:t>
                      </a:r>
                      <a:endParaRPr lang="en-GB" sz="2000" b="1" noProof="0" dirty="0" smtClean="0">
                        <a:solidFill>
                          <a:schemeClr val="tx1"/>
                        </a:solidFill>
                      </a:endParaRPr>
                    </a:p>
                    <a:p>
                      <a:pPr marL="0" indent="0">
                        <a:buFont typeface="Arial" panose="020B0604020202020204" pitchFamily="34" charset="0"/>
                        <a:buNone/>
                      </a:pPr>
                      <a:r>
                        <a:rPr lang="az-Latn-AZ" sz="1800" b="0" kern="1200" noProof="0" dirty="0" smtClean="0">
                          <a:solidFill>
                            <a:schemeClr val="tx1"/>
                          </a:solidFill>
                          <a:effectLst/>
                          <a:latin typeface="+mn-lt"/>
                          <a:ea typeface="+mn-ea"/>
                          <a:cs typeface="+mn-cs"/>
                        </a:rPr>
                        <a:t>Güclü cəhətlərin</a:t>
                      </a:r>
                      <a:r>
                        <a:rPr lang="az-Latn-AZ" sz="1800" b="0" kern="1200" baseline="0" noProof="0" dirty="0" smtClean="0">
                          <a:solidFill>
                            <a:schemeClr val="tx1"/>
                          </a:solidFill>
                          <a:effectLst/>
                          <a:latin typeface="+mn-lt"/>
                          <a:ea typeface="+mn-ea"/>
                          <a:cs typeface="+mn-cs"/>
                        </a:rPr>
                        <a:t> siyahısı</a:t>
                      </a:r>
                      <a:r>
                        <a:rPr lang="en-GB" sz="1800" b="0" kern="1200" noProof="0" dirty="0" smtClean="0">
                          <a:solidFill>
                            <a:schemeClr val="tx1"/>
                          </a:solidFill>
                          <a:effectLst/>
                          <a:latin typeface="+mn-lt"/>
                          <a:ea typeface="+mn-ea"/>
                          <a:cs typeface="+mn-cs"/>
                        </a:rPr>
                        <a:t> (</a:t>
                      </a:r>
                      <a:r>
                        <a:rPr lang="az-Latn-AZ" sz="1800" b="0" kern="1200" noProof="0" dirty="0" smtClean="0">
                          <a:solidFill>
                            <a:schemeClr val="tx1"/>
                          </a:solidFill>
                          <a:effectLst/>
                          <a:latin typeface="+mn-lt"/>
                          <a:ea typeface="+mn-ea"/>
                          <a:cs typeface="+mn-cs"/>
                        </a:rPr>
                        <a:t>uyğun</a:t>
                      </a:r>
                      <a:r>
                        <a:rPr lang="az-Latn-AZ" sz="1800" b="0" kern="1200" baseline="0" noProof="0" dirty="0" smtClean="0">
                          <a:solidFill>
                            <a:schemeClr val="tx1"/>
                          </a:solidFill>
                          <a:effectLst/>
                          <a:latin typeface="+mn-lt"/>
                          <a:ea typeface="+mn-ea"/>
                          <a:cs typeface="+mn-cs"/>
                        </a:rPr>
                        <a:t> olduğu təqdirdə</a:t>
                      </a:r>
                      <a:r>
                        <a:rPr lang="en-GB" sz="1800" b="0" kern="1200" noProof="0" dirty="0" smtClean="0">
                          <a:solidFill>
                            <a:schemeClr val="tx1"/>
                          </a:solidFill>
                          <a:effectLst/>
                          <a:latin typeface="+mn-lt"/>
                          <a:ea typeface="+mn-ea"/>
                          <a:cs typeface="+mn-cs"/>
                        </a:rPr>
                        <a:t>) –</a:t>
                      </a:r>
                      <a:r>
                        <a:rPr lang="az-Latn-AZ" sz="1800" b="0" kern="1200" baseline="0" noProof="0" dirty="0" smtClean="0">
                          <a:solidFill>
                            <a:schemeClr val="tx1"/>
                          </a:solidFill>
                          <a:effectLst/>
                          <a:latin typeface="+mn-lt"/>
                          <a:ea typeface="+mn-ea"/>
                          <a:cs typeface="+mn-cs"/>
                        </a:rPr>
                        <a:t> </a:t>
                      </a:r>
                      <a:r>
                        <a:rPr lang="az-Latn-AZ" sz="1800" b="0" kern="1200" noProof="0" dirty="0" smtClean="0">
                          <a:solidFill>
                            <a:schemeClr val="tx1"/>
                          </a:solidFill>
                          <a:effectLst/>
                          <a:latin typeface="+mn-lt"/>
                          <a:ea typeface="+mn-ea"/>
                          <a:cs typeface="+mn-cs"/>
                        </a:rPr>
                        <a:t>qabaqcıl təcrübəyə, nailiyyətlərə, innovativ həllərə və</a:t>
                      </a:r>
                      <a:r>
                        <a:rPr lang="az-Latn-AZ" sz="1800" b="0" kern="1200" baseline="0" noProof="0" dirty="0" smtClean="0">
                          <a:solidFill>
                            <a:schemeClr val="tx1"/>
                          </a:solidFill>
                          <a:effectLst/>
                          <a:latin typeface="+mn-lt"/>
                          <a:ea typeface="+mn-ea"/>
                          <a:cs typeface="+mn-cs"/>
                        </a:rPr>
                        <a:t> s. misallar</a:t>
                      </a:r>
                      <a:r>
                        <a:rPr lang="en-GB" sz="1800" b="0" kern="1200" noProof="0" dirty="0" smtClean="0">
                          <a:solidFill>
                            <a:schemeClr val="tx1"/>
                          </a:solidFill>
                          <a:effectLst/>
                          <a:latin typeface="+mn-lt"/>
                          <a:ea typeface="+mn-ea"/>
                          <a:cs typeface="+mn-cs"/>
                        </a:rPr>
                        <a:t>.</a:t>
                      </a:r>
                      <a:endParaRPr lang="en-GB" sz="1800" b="0" noProof="0" dirty="0" smtClean="0">
                        <a:solidFill>
                          <a:schemeClr val="tx1"/>
                        </a:solidFill>
                      </a:endParaRPr>
                    </a:p>
                  </a:txBody>
                  <a:tcPr/>
                </a:tc>
                <a:extLst>
                  <a:ext uri="{0D108BD9-81ED-4DB2-BD59-A6C34878D82A}">
                    <a16:rowId xmlns:a16="http://schemas.microsoft.com/office/drawing/2014/main" val="10003"/>
                  </a:ext>
                </a:extLst>
              </a:tr>
              <a:tr h="986491">
                <a:tc>
                  <a:txBody>
                    <a:bodyPr/>
                    <a:lstStyle/>
                    <a:p>
                      <a:pPr marL="0" indent="0" algn="ctr">
                        <a:buFont typeface="Arial" panose="020B0604020202020204" pitchFamily="34" charset="0"/>
                        <a:buNone/>
                      </a:pPr>
                      <a:r>
                        <a:rPr lang="az-Latn-AZ" sz="2000" b="1" noProof="0" dirty="0" smtClean="0">
                          <a:solidFill>
                            <a:schemeClr val="tx1"/>
                          </a:solidFill>
                        </a:rPr>
                        <a:t>Zəif</a:t>
                      </a:r>
                      <a:r>
                        <a:rPr lang="az-Latn-AZ" sz="2000" b="1" baseline="0" noProof="0" dirty="0" smtClean="0">
                          <a:solidFill>
                            <a:schemeClr val="tx1"/>
                          </a:solidFill>
                        </a:rPr>
                        <a:t> cəhətlər</a:t>
                      </a:r>
                      <a:endParaRPr lang="en-GB" sz="2000" b="1" noProof="0" dirty="0" smtClean="0">
                        <a:solidFill>
                          <a:schemeClr val="tx1"/>
                        </a:solidFill>
                      </a:endParaRPr>
                    </a:p>
                    <a:p>
                      <a:pPr marL="0" indent="0">
                        <a:buFont typeface="Arial" panose="020B0604020202020204" pitchFamily="34" charset="0"/>
                        <a:buNone/>
                      </a:pPr>
                      <a:r>
                        <a:rPr lang="az-Latn-AZ" sz="1800" b="0" kern="1200" noProof="0" dirty="0" smtClean="0">
                          <a:solidFill>
                            <a:schemeClr val="tx1"/>
                          </a:solidFill>
                          <a:effectLst/>
                          <a:latin typeface="+mn-lt"/>
                          <a:ea typeface="+mn-ea"/>
                          <a:cs typeface="+mn-cs"/>
                        </a:rPr>
                        <a:t>Zəif</a:t>
                      </a:r>
                      <a:r>
                        <a:rPr lang="az-Latn-AZ" sz="1800" b="0" kern="1200" baseline="0" noProof="0" dirty="0" smtClean="0">
                          <a:solidFill>
                            <a:schemeClr val="tx1"/>
                          </a:solidFill>
                          <a:effectLst/>
                          <a:latin typeface="+mn-lt"/>
                          <a:ea typeface="+mn-ea"/>
                          <a:cs typeface="+mn-cs"/>
                        </a:rPr>
                        <a:t> </a:t>
                      </a:r>
                      <a:r>
                        <a:rPr lang="az-Latn-AZ" sz="1800" b="0" kern="1200" noProof="0" dirty="0" smtClean="0">
                          <a:solidFill>
                            <a:schemeClr val="tx1"/>
                          </a:solidFill>
                          <a:effectLst/>
                          <a:latin typeface="+mn-lt"/>
                          <a:ea typeface="+mn-ea"/>
                          <a:cs typeface="+mn-cs"/>
                        </a:rPr>
                        <a:t>cəhətlərin</a:t>
                      </a:r>
                      <a:r>
                        <a:rPr lang="az-Latn-AZ" sz="1800" b="0" kern="1200" baseline="0" noProof="0" dirty="0" smtClean="0">
                          <a:solidFill>
                            <a:schemeClr val="tx1"/>
                          </a:solidFill>
                          <a:effectLst/>
                          <a:latin typeface="+mn-lt"/>
                          <a:ea typeface="+mn-ea"/>
                          <a:cs typeface="+mn-cs"/>
                        </a:rPr>
                        <a:t> siyahısı</a:t>
                      </a:r>
                      <a:r>
                        <a:rPr lang="en-GB" sz="1800" b="0" kern="1200" noProof="0" dirty="0" smtClean="0">
                          <a:solidFill>
                            <a:schemeClr val="tx1"/>
                          </a:solidFill>
                          <a:effectLst/>
                          <a:latin typeface="+mn-lt"/>
                          <a:ea typeface="+mn-ea"/>
                          <a:cs typeface="+mn-cs"/>
                        </a:rPr>
                        <a:t> (</a:t>
                      </a:r>
                      <a:r>
                        <a:rPr lang="az-Latn-AZ" sz="1800" b="0" kern="1200" noProof="0" dirty="0" smtClean="0">
                          <a:solidFill>
                            <a:schemeClr val="tx1"/>
                          </a:solidFill>
                          <a:effectLst/>
                          <a:latin typeface="+mn-lt"/>
                          <a:ea typeface="+mn-ea"/>
                          <a:cs typeface="+mn-cs"/>
                        </a:rPr>
                        <a:t>uyğun</a:t>
                      </a:r>
                      <a:r>
                        <a:rPr lang="az-Latn-AZ" sz="1800" b="0" kern="1200" baseline="0" noProof="0" dirty="0" smtClean="0">
                          <a:solidFill>
                            <a:schemeClr val="tx1"/>
                          </a:solidFill>
                          <a:effectLst/>
                          <a:latin typeface="+mn-lt"/>
                          <a:ea typeface="+mn-ea"/>
                          <a:cs typeface="+mn-cs"/>
                        </a:rPr>
                        <a:t> olduğu təqdirdə</a:t>
                      </a:r>
                      <a:r>
                        <a:rPr lang="en-GB" sz="1800" b="0" kern="1200" noProof="0" dirty="0" smtClean="0">
                          <a:solidFill>
                            <a:schemeClr val="tx1"/>
                          </a:solidFill>
                          <a:effectLst/>
                          <a:latin typeface="+mn-lt"/>
                          <a:ea typeface="+mn-ea"/>
                          <a:cs typeface="+mn-cs"/>
                        </a:rPr>
                        <a:t>) – </a:t>
                      </a:r>
                      <a:r>
                        <a:rPr lang="az-Latn-AZ" sz="1800" b="0" kern="1200" baseline="0" noProof="0" dirty="0" smtClean="0">
                          <a:solidFill>
                            <a:schemeClr val="tx1"/>
                          </a:solidFill>
                          <a:effectLst/>
                          <a:latin typeface="+mn-lt"/>
                          <a:ea typeface="+mn-ea"/>
                          <a:cs typeface="+mn-cs"/>
                        </a:rPr>
                        <a:t> həll edilməli </a:t>
                      </a:r>
                      <a:r>
                        <a:rPr lang="en-GB" sz="1800" b="0" kern="1200" noProof="0" dirty="0" smtClean="0">
                          <a:solidFill>
                            <a:schemeClr val="tx1"/>
                          </a:solidFill>
                          <a:effectLst/>
                          <a:latin typeface="+mn-lt"/>
                          <a:ea typeface="+mn-ea"/>
                          <a:cs typeface="+mn-cs"/>
                        </a:rPr>
                        <a:t>problem</a:t>
                      </a:r>
                      <a:r>
                        <a:rPr lang="az-Latn-AZ" sz="1800" b="0" kern="1200" noProof="0" dirty="0" smtClean="0">
                          <a:solidFill>
                            <a:schemeClr val="tx1"/>
                          </a:solidFill>
                          <a:effectLst/>
                          <a:latin typeface="+mn-lt"/>
                          <a:ea typeface="+mn-ea"/>
                          <a:cs typeface="+mn-cs"/>
                        </a:rPr>
                        <a:t>li sahələr </a:t>
                      </a:r>
                      <a:r>
                        <a:rPr lang="en-GB" sz="1800" b="0" kern="1200" noProof="0" dirty="0" smtClean="0">
                          <a:solidFill>
                            <a:schemeClr val="tx1"/>
                          </a:solidFill>
                          <a:effectLst/>
                          <a:latin typeface="+mn-lt"/>
                          <a:ea typeface="+mn-ea"/>
                          <a:cs typeface="+mn-cs"/>
                        </a:rPr>
                        <a:t>(</a:t>
                      </a:r>
                      <a:r>
                        <a:rPr lang="az-Latn-AZ" sz="1800" b="0" kern="1200" noProof="0" dirty="0" smtClean="0">
                          <a:solidFill>
                            <a:schemeClr val="tx1"/>
                          </a:solidFill>
                          <a:effectLst/>
                          <a:latin typeface="+mn-lt"/>
                          <a:ea typeface="+mn-ea"/>
                          <a:cs typeface="+mn-cs"/>
                        </a:rPr>
                        <a:t>və</a:t>
                      </a:r>
                      <a:r>
                        <a:rPr lang="az-Latn-AZ" sz="1800" b="0" kern="1200" baseline="0" noProof="0" dirty="0" smtClean="0">
                          <a:solidFill>
                            <a:schemeClr val="tx1"/>
                          </a:solidFill>
                          <a:effectLst/>
                          <a:latin typeface="+mn-lt"/>
                          <a:ea typeface="+mn-ea"/>
                          <a:cs typeface="+mn-cs"/>
                        </a:rPr>
                        <a:t> uyğunsuzluqlar</a:t>
                      </a:r>
                      <a:r>
                        <a:rPr lang="en-GB" sz="1800" b="0" kern="1200" noProof="0" dirty="0" smtClean="0">
                          <a:solidFill>
                            <a:schemeClr val="tx1"/>
                          </a:solidFill>
                          <a:effectLst/>
                          <a:latin typeface="+mn-lt"/>
                          <a:ea typeface="+mn-ea"/>
                          <a:cs typeface="+mn-cs"/>
                        </a:rPr>
                        <a:t>, </a:t>
                      </a:r>
                      <a:r>
                        <a:rPr lang="az-Latn-AZ" sz="1800" b="0" kern="1200" noProof="0" dirty="0" smtClean="0">
                          <a:solidFill>
                            <a:schemeClr val="tx1"/>
                          </a:solidFill>
                          <a:effectLst/>
                          <a:latin typeface="+mn-lt"/>
                          <a:ea typeface="+mn-ea"/>
                          <a:cs typeface="+mn-cs"/>
                        </a:rPr>
                        <a:t>uyğun</a:t>
                      </a:r>
                      <a:r>
                        <a:rPr lang="az-Latn-AZ" sz="1800" b="0" kern="1200" baseline="0" noProof="0" dirty="0" smtClean="0">
                          <a:solidFill>
                            <a:schemeClr val="tx1"/>
                          </a:solidFill>
                          <a:effectLst/>
                          <a:latin typeface="+mn-lt"/>
                          <a:ea typeface="+mn-ea"/>
                          <a:cs typeface="+mn-cs"/>
                        </a:rPr>
                        <a:t> olduğu təqdirdə</a:t>
                      </a:r>
                      <a:r>
                        <a:rPr lang="en-GB" sz="1800" b="0" kern="1200" noProof="0" dirty="0" smtClean="0">
                          <a:solidFill>
                            <a:schemeClr val="tx1"/>
                          </a:solidFill>
                          <a:effectLst/>
                          <a:latin typeface="+mn-lt"/>
                          <a:ea typeface="+mn-ea"/>
                          <a:cs typeface="+mn-cs"/>
                        </a:rPr>
                        <a:t>).</a:t>
                      </a:r>
                    </a:p>
                  </a:txBody>
                  <a:tcPr/>
                </a:tc>
                <a:extLst>
                  <a:ext uri="{0D108BD9-81ED-4DB2-BD59-A6C34878D82A}">
                    <a16:rowId xmlns:a16="http://schemas.microsoft.com/office/drawing/2014/main" val="10004"/>
                  </a:ext>
                </a:extLst>
              </a:tr>
              <a:tr h="986491">
                <a:tc>
                  <a:txBody>
                    <a:bodyPr/>
                    <a:lstStyle/>
                    <a:p>
                      <a:pPr marL="0" indent="0" algn="ctr">
                        <a:buFont typeface="Arial" panose="020B0604020202020204" pitchFamily="34" charset="0"/>
                        <a:buNone/>
                      </a:pPr>
                      <a:r>
                        <a:rPr lang="az-Latn-AZ" sz="2000" b="1" noProof="0" dirty="0" smtClean="0">
                          <a:solidFill>
                            <a:schemeClr val="tx1"/>
                          </a:solidFill>
                        </a:rPr>
                        <a:t>Tövsiyələr</a:t>
                      </a:r>
                      <a:endParaRPr lang="en-GB" sz="2000" b="1" noProof="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az-Latn-AZ" sz="1800" b="0" kern="1200" noProof="0" dirty="0" smtClean="0">
                          <a:solidFill>
                            <a:schemeClr val="tx1"/>
                          </a:solidFill>
                          <a:effectLst/>
                          <a:latin typeface="+mn-lt"/>
                          <a:ea typeface="+mn-ea"/>
                          <a:cs typeface="+mn-cs"/>
                        </a:rPr>
                        <a:t>Zəif cəhətlərin aradan</a:t>
                      </a:r>
                      <a:r>
                        <a:rPr lang="az-Latn-AZ" sz="1800" b="0" kern="1200" baseline="0" noProof="0" dirty="0" smtClean="0">
                          <a:solidFill>
                            <a:schemeClr val="tx1"/>
                          </a:solidFill>
                          <a:effectLst/>
                          <a:latin typeface="+mn-lt"/>
                          <a:ea typeface="+mn-ea"/>
                          <a:cs typeface="+mn-cs"/>
                        </a:rPr>
                        <a:t> qaldırılması və əlavə yaxşılaşdırma tədbirləri üzrə tövsiyələr</a:t>
                      </a:r>
                      <a:r>
                        <a:rPr lang="en-GB" sz="1800" b="0" kern="1200" noProof="0" dirty="0" smtClean="0">
                          <a:solidFill>
                            <a:schemeClr val="tx1"/>
                          </a:solidFill>
                          <a:effectLst/>
                          <a:latin typeface="+mn-lt"/>
                          <a:ea typeface="+mn-ea"/>
                          <a:cs typeface="+mn-cs"/>
                        </a:rPr>
                        <a:t> (</a:t>
                      </a:r>
                      <a:r>
                        <a:rPr lang="az-Latn-AZ" sz="1800" b="0" kern="1200" noProof="0" dirty="0" smtClean="0">
                          <a:solidFill>
                            <a:schemeClr val="tx1"/>
                          </a:solidFill>
                          <a:effectLst/>
                          <a:latin typeface="+mn-lt"/>
                          <a:ea typeface="+mn-ea"/>
                          <a:cs typeface="+mn-cs"/>
                        </a:rPr>
                        <a:t>uyğun</a:t>
                      </a:r>
                      <a:r>
                        <a:rPr lang="az-Latn-AZ" sz="1800" b="0" kern="1200" baseline="0" noProof="0" dirty="0" smtClean="0">
                          <a:solidFill>
                            <a:schemeClr val="tx1"/>
                          </a:solidFill>
                          <a:effectLst/>
                          <a:latin typeface="+mn-lt"/>
                          <a:ea typeface="+mn-ea"/>
                          <a:cs typeface="+mn-cs"/>
                        </a:rPr>
                        <a:t> olduğu təqdirdə</a:t>
                      </a:r>
                      <a:r>
                        <a:rPr lang="en-GB" sz="1800" b="0" kern="1200" noProof="0" dirty="0" smtClean="0">
                          <a:solidFill>
                            <a:schemeClr val="tx1"/>
                          </a:solidFill>
                          <a:effectLst/>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noProof="0" dirty="0"/>
                    </a:p>
                  </a:txBody>
                  <a:tcPr/>
                </a:tc>
                <a:extLst>
                  <a:ext uri="{0D108BD9-81ED-4DB2-BD59-A6C34878D82A}">
                    <a16:rowId xmlns:a16="http://schemas.microsoft.com/office/drawing/2014/main" val="10005"/>
                  </a:ext>
                </a:extLst>
              </a:tr>
              <a:tr h="413690">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az-Latn-AZ" sz="2000" b="1" noProof="0" dirty="0" smtClean="0">
                          <a:solidFill>
                            <a:schemeClr val="tx1"/>
                          </a:solidFill>
                        </a:rPr>
                        <a:t>Qiymətləndirmə nəticələri</a:t>
                      </a:r>
                      <a:endParaRPr lang="en-GB" noProof="0" dirty="0"/>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8679625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289504"/>
          </a:xfrm>
        </p:spPr>
        <p:txBody>
          <a:bodyPr>
            <a:normAutofit fontScale="90000"/>
          </a:bodyPr>
          <a:lstStyle/>
          <a:p>
            <a:r>
              <a:rPr lang="en-GB" altLang="en-US" sz="4000" dirty="0" err="1" smtClean="0">
                <a:latin typeface="Calibri" panose="020F0502020204030204" pitchFamily="34" charset="0"/>
                <a:ea typeface="Calibri" panose="020F0502020204030204" pitchFamily="34" charset="0"/>
                <a:cs typeface="Times New Roman" panose="02020603050405020304" pitchFamily="18" charset="0"/>
              </a:rPr>
              <a:t>Qiym</a:t>
            </a:r>
            <a:r>
              <a:rPr lang="az-Latn-AZ" altLang="en-US" sz="4000" dirty="0" smtClean="0">
                <a:latin typeface="Calibri" panose="020F0502020204030204" pitchFamily="34" charset="0"/>
                <a:ea typeface="Calibri" panose="020F0502020204030204" pitchFamily="34" charset="0"/>
                <a:cs typeface="Times New Roman" panose="02020603050405020304" pitchFamily="18" charset="0"/>
              </a:rPr>
              <a:t>ətləndirmə sahəsi </a:t>
            </a:r>
            <a:r>
              <a:rPr kumimoji="0" lang="en-GB" altLang="en-US" sz="40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a:t>
            </a:r>
            <a:r>
              <a:rPr kumimoji="0" lang="lv-LV" altLang="en-US" sz="40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br>
              <a:rPr kumimoji="0" lang="lv-LV" altLang="en-US" sz="40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r>
              <a:rPr lang="en-US" altLang="en-US" b="1" dirty="0" err="1" smtClean="0">
                <a:latin typeface="Calibri" panose="020F0502020204030204" pitchFamily="34" charset="0"/>
                <a:ea typeface="Calibri" panose="020F0502020204030204" pitchFamily="34" charset="0"/>
                <a:cs typeface="Times New Roman" panose="02020603050405020304" pitchFamily="18" charset="0"/>
              </a:rPr>
              <a:t>Proqramın</a:t>
            </a:r>
            <a:r>
              <a:rPr lang="en-US" altLang="en-US" b="1" dirty="0" smtClean="0">
                <a:latin typeface="Calibri" panose="020F0502020204030204" pitchFamily="34" charset="0"/>
                <a:ea typeface="Calibri" panose="020F0502020204030204" pitchFamily="34" charset="0"/>
                <a:cs typeface="Times New Roman" panose="02020603050405020304" pitchFamily="18" charset="0"/>
              </a:rPr>
              <a:t> </a:t>
            </a:r>
            <a:r>
              <a:rPr lang="en-US" altLang="en-US" b="1" dirty="0" err="1" smtClean="0">
                <a:latin typeface="Calibri" panose="020F0502020204030204" pitchFamily="34" charset="0"/>
                <a:ea typeface="Calibri" panose="020F0502020204030204" pitchFamily="34" charset="0"/>
                <a:cs typeface="Times New Roman" panose="02020603050405020304" pitchFamily="18" charset="0"/>
              </a:rPr>
              <a:t>hədəfləri</a:t>
            </a:r>
            <a:r>
              <a:rPr lang="en-US" altLang="en-US" b="1" dirty="0" smtClean="0">
                <a:latin typeface="Calibri" panose="020F0502020204030204" pitchFamily="34" charset="0"/>
                <a:ea typeface="Calibri" panose="020F0502020204030204" pitchFamily="34" charset="0"/>
                <a:cs typeface="Times New Roman" panose="02020603050405020304" pitchFamily="18" charset="0"/>
              </a:rPr>
              <a:t> </a:t>
            </a:r>
            <a:r>
              <a:rPr lang="en-US" altLang="en-US" b="1" dirty="0" err="1" smtClean="0">
                <a:latin typeface="Calibri" panose="020F0502020204030204" pitchFamily="34" charset="0"/>
                <a:ea typeface="Calibri" panose="020F0502020204030204" pitchFamily="34" charset="0"/>
                <a:cs typeface="Times New Roman" panose="02020603050405020304" pitchFamily="18" charset="0"/>
              </a:rPr>
              <a:t>və</a:t>
            </a:r>
            <a:r>
              <a:rPr lang="en-US" altLang="en-US" b="1" dirty="0" smtClean="0">
                <a:latin typeface="Calibri" panose="020F0502020204030204" pitchFamily="34" charset="0"/>
                <a:ea typeface="Calibri" panose="020F0502020204030204" pitchFamily="34" charset="0"/>
                <a:cs typeface="Times New Roman" panose="02020603050405020304" pitchFamily="18" charset="0"/>
              </a:rPr>
              <a:t> </a:t>
            </a:r>
            <a:r>
              <a:rPr lang="en-US" altLang="en-US" b="1" dirty="0" err="1" smtClean="0">
                <a:latin typeface="Calibri" panose="020F0502020204030204" pitchFamily="34" charset="0"/>
                <a:ea typeface="Calibri" panose="020F0502020204030204" pitchFamily="34" charset="0"/>
                <a:cs typeface="Times New Roman" panose="02020603050405020304" pitchFamily="18" charset="0"/>
              </a:rPr>
              <a:t>təlim</a:t>
            </a:r>
            <a:r>
              <a:rPr lang="en-US" altLang="en-US" b="1" dirty="0" smtClean="0">
                <a:latin typeface="Calibri" panose="020F0502020204030204" pitchFamily="34" charset="0"/>
                <a:ea typeface="Calibri" panose="020F0502020204030204" pitchFamily="34" charset="0"/>
                <a:cs typeface="Times New Roman" panose="02020603050405020304" pitchFamily="18" charset="0"/>
              </a:rPr>
              <a:t> </a:t>
            </a:r>
            <a:r>
              <a:rPr lang="en-US" altLang="en-US" b="1" dirty="0" err="1" smtClean="0">
                <a:latin typeface="Calibri" panose="020F0502020204030204" pitchFamily="34" charset="0"/>
                <a:ea typeface="Calibri" panose="020F0502020204030204" pitchFamily="34" charset="0"/>
                <a:cs typeface="Times New Roman" panose="02020603050405020304" pitchFamily="18" charset="0"/>
              </a:rPr>
              <a:t>nəticələri</a:t>
            </a:r>
            <a:r>
              <a:rPr lang="en-US" altLang="en-US" b="1" dirty="0" smtClean="0">
                <a:latin typeface="Calibri" panose="020F0502020204030204" pitchFamily="34" charset="0"/>
                <a:ea typeface="Calibri" panose="020F0502020204030204" pitchFamily="34" charset="0"/>
                <a:cs typeface="Times New Roman" panose="02020603050405020304" pitchFamily="18" charset="0"/>
              </a:rPr>
              <a:t> </a:t>
            </a:r>
            <a:r>
              <a:rPr kumimoji="0" lang="en-GB" altLang="en-US" sz="6000" b="0" i="0" u="none" strike="noStrike" cap="none" normalizeH="0" baseline="0" dirty="0" smtClean="0">
                <a:ln>
                  <a:noFill/>
                </a:ln>
                <a:solidFill>
                  <a:schemeClr val="tx1"/>
                </a:solidFill>
                <a:effectLst/>
                <a:latin typeface="Arial" panose="020B0604020202020204" pitchFamily="34" charset="0"/>
              </a:rPr>
              <a:t/>
            </a:r>
            <a:br>
              <a:rPr kumimoji="0" lang="en-GB" altLang="en-US" sz="6000" b="0" i="0" u="none" strike="noStrike" cap="none" normalizeH="0" baseline="0" dirty="0" smtClean="0">
                <a:ln>
                  <a:noFill/>
                </a:ln>
                <a:solidFill>
                  <a:schemeClr val="tx1"/>
                </a:solidFill>
                <a:effectLst/>
                <a:latin typeface="Arial" panose="020B0604020202020204" pitchFamily="34" charset="0"/>
              </a:rPr>
            </a:b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21509184"/>
              </p:ext>
            </p:extLst>
          </p:nvPr>
        </p:nvGraphicFramePr>
        <p:xfrm>
          <a:off x="1132764" y="1767840"/>
          <a:ext cx="9962866" cy="4478729"/>
        </p:xfrm>
        <a:graphic>
          <a:graphicData uri="http://schemas.openxmlformats.org/drawingml/2006/table">
            <a:tbl>
              <a:tblPr firstRow="1" firstCol="1" bandRow="1">
                <a:tableStyleId>{5C22544A-7EE6-4342-B048-85BDC9FD1C3A}</a:tableStyleId>
              </a:tblPr>
              <a:tblGrid>
                <a:gridCol w="9962866">
                  <a:extLst>
                    <a:ext uri="{9D8B030D-6E8A-4147-A177-3AD203B41FA5}">
                      <a16:colId xmlns:a16="http://schemas.microsoft.com/office/drawing/2014/main" val="20000"/>
                    </a:ext>
                  </a:extLst>
                </a:gridCol>
              </a:tblGrid>
              <a:tr h="4478729">
                <a:tc>
                  <a:txBody>
                    <a:bodyPr/>
                    <a:lstStyle/>
                    <a:p>
                      <a:pPr>
                        <a:lnSpc>
                          <a:spcPct val="107000"/>
                        </a:lnSpc>
                        <a:spcAft>
                          <a:spcPts val="0"/>
                        </a:spcAft>
                      </a:pPr>
                      <a:r>
                        <a:rPr lang="en-GB" sz="2000" b="0" kern="1200" noProof="0" dirty="0" smtClean="0">
                          <a:solidFill>
                            <a:schemeClr val="tx1"/>
                          </a:solidFill>
                          <a:effectLst/>
                          <a:latin typeface="+mn-lt"/>
                          <a:ea typeface="+mn-ea"/>
                          <a:cs typeface="+mn-cs"/>
                        </a:rPr>
                        <a:t>1.1.</a:t>
                      </a:r>
                      <a:r>
                        <a:rPr lang="en-GB" sz="2000" b="0" kern="1200" baseline="0" noProof="0" dirty="0" smtClean="0">
                          <a:solidFill>
                            <a:schemeClr val="tx1"/>
                          </a:solidFill>
                          <a:effectLst/>
                          <a:latin typeface="+mn-lt"/>
                          <a:ea typeface="+mn-ea"/>
                          <a:cs typeface="+mn-cs"/>
                        </a:rPr>
                        <a:t> </a:t>
                      </a:r>
                      <a:r>
                        <a:rPr lang="az-Latn-AZ" sz="2000" b="0" kern="1200" noProof="0" dirty="0" smtClean="0">
                          <a:solidFill>
                            <a:schemeClr val="tx1"/>
                          </a:solidFill>
                          <a:effectLst/>
                          <a:latin typeface="+mn-lt"/>
                          <a:ea typeface="+mn-ea"/>
                          <a:cs typeface="+mn-cs"/>
                        </a:rPr>
                        <a:t>Müvafiq tədris sənədləri proqramın hədəflərinə və təlim nəticələrinə </a:t>
                      </a:r>
                      <a:r>
                        <a:rPr lang="az-Latn-AZ" sz="2000" b="1" kern="1200" noProof="0" dirty="0" smtClean="0">
                          <a:solidFill>
                            <a:schemeClr val="tx1"/>
                          </a:solidFill>
                          <a:effectLst/>
                          <a:latin typeface="+mn-lt"/>
                          <a:ea typeface="+mn-ea"/>
                          <a:cs typeface="+mn-cs"/>
                        </a:rPr>
                        <a:t>uyğundur, aydın şəkildə əks olunub və ictimaiyyətə açıqdır</a:t>
                      </a:r>
                      <a:r>
                        <a:rPr lang="az-Latn-AZ" sz="2000" b="0" kern="1200" noProof="0" dirty="0" smtClean="0">
                          <a:solidFill>
                            <a:schemeClr val="tx1"/>
                          </a:solidFill>
                          <a:effectLst/>
                          <a:latin typeface="+mn-lt"/>
                          <a:ea typeface="+mn-ea"/>
                          <a:cs typeface="+mn-cs"/>
                        </a:rPr>
                        <a:t>. </a:t>
                      </a:r>
                      <a:endParaRPr lang="en-US" sz="2000" b="0" kern="1200" noProof="0" dirty="0" smtClean="0">
                        <a:solidFill>
                          <a:schemeClr val="tx1"/>
                        </a:solidFill>
                        <a:effectLst/>
                        <a:latin typeface="+mn-lt"/>
                        <a:ea typeface="+mn-ea"/>
                        <a:cs typeface="+mn-cs"/>
                      </a:endParaRPr>
                    </a:p>
                    <a:p>
                      <a:pPr>
                        <a:lnSpc>
                          <a:spcPct val="107000"/>
                        </a:lnSpc>
                        <a:spcAft>
                          <a:spcPts val="0"/>
                        </a:spcAft>
                      </a:pPr>
                      <a:r>
                        <a:rPr lang="en-US" sz="2000" b="0" kern="1200" noProof="0" dirty="0" smtClean="0">
                          <a:solidFill>
                            <a:schemeClr val="tx1"/>
                          </a:solidFill>
                          <a:effectLst/>
                          <a:latin typeface="+mn-lt"/>
                          <a:ea typeface="+mn-ea"/>
                          <a:cs typeface="+mn-cs"/>
                        </a:rPr>
                        <a:t>1.2. </a:t>
                      </a:r>
                      <a:r>
                        <a:rPr lang="az-Latn-AZ" sz="2000" b="0" kern="1200" noProof="0" dirty="0" smtClean="0">
                          <a:solidFill>
                            <a:schemeClr val="tx1"/>
                          </a:solidFill>
                          <a:effectLst/>
                          <a:latin typeface="+mn-lt"/>
                          <a:ea typeface="+mn-ea"/>
                          <a:cs typeface="+mn-cs"/>
                        </a:rPr>
                        <a:t>Proqramın hədəfləri və təlim nəticələri </a:t>
                      </a:r>
                      <a:r>
                        <a:rPr lang="az-Latn-AZ" sz="2000" b="1" kern="1200" noProof="0" dirty="0" smtClean="0">
                          <a:solidFill>
                            <a:schemeClr val="tx1"/>
                          </a:solidFill>
                          <a:effectLst/>
                          <a:latin typeface="+mn-lt"/>
                          <a:ea typeface="+mn-ea"/>
                          <a:cs typeface="+mn-cs"/>
                        </a:rPr>
                        <a:t>akademik və/və ya peşəkar tələblərə, cəmiyyətin və əmək bazarının ehtiyaclarına əsaslanır</a:t>
                      </a:r>
                      <a:r>
                        <a:rPr lang="az-Latn-AZ" sz="2000" b="0" kern="1200" noProof="0" dirty="0" smtClean="0">
                          <a:solidFill>
                            <a:schemeClr val="tx1"/>
                          </a:solidFill>
                          <a:effectLst/>
                          <a:latin typeface="+mn-lt"/>
                          <a:ea typeface="+mn-ea"/>
                          <a:cs typeface="+mn-cs"/>
                        </a:rPr>
                        <a:t>. </a:t>
                      </a:r>
                      <a:endParaRPr lang="en-US" sz="2000" b="0" kern="1200" noProof="0" dirty="0" smtClean="0">
                        <a:solidFill>
                          <a:schemeClr val="tx1"/>
                        </a:solidFill>
                        <a:effectLst/>
                        <a:latin typeface="+mn-lt"/>
                        <a:ea typeface="+mn-ea"/>
                        <a:cs typeface="+mn-cs"/>
                      </a:endParaRPr>
                    </a:p>
                    <a:p>
                      <a:pPr>
                        <a:lnSpc>
                          <a:spcPct val="107000"/>
                        </a:lnSpc>
                        <a:spcAft>
                          <a:spcPts val="0"/>
                        </a:spcAft>
                      </a:pPr>
                      <a:r>
                        <a:rPr lang="en-US" sz="2000" b="0" kern="1200" noProof="0" dirty="0" smtClean="0">
                          <a:solidFill>
                            <a:schemeClr val="tx1"/>
                          </a:solidFill>
                          <a:effectLst/>
                          <a:latin typeface="+mn-lt"/>
                          <a:ea typeface="+mn-ea"/>
                          <a:cs typeface="+mn-cs"/>
                        </a:rPr>
                        <a:t>1.3. </a:t>
                      </a:r>
                      <a:r>
                        <a:rPr lang="az-Latn-AZ" sz="2000" b="0" kern="1200" noProof="0" dirty="0" smtClean="0">
                          <a:solidFill>
                            <a:schemeClr val="tx1"/>
                          </a:solidFill>
                          <a:effectLst/>
                          <a:latin typeface="+mn-lt"/>
                          <a:ea typeface="+mn-ea"/>
                          <a:cs typeface="+mn-cs"/>
                        </a:rPr>
                        <a:t>Proqramın hədəfləri və təlim nəticələri </a:t>
                      </a:r>
                      <a:r>
                        <a:rPr lang="az-Latn-AZ" sz="2000" b="1" kern="1200" noProof="0" dirty="0" smtClean="0">
                          <a:solidFill>
                            <a:schemeClr val="tx1"/>
                          </a:solidFill>
                          <a:effectLst/>
                          <a:latin typeface="+mn-lt"/>
                          <a:ea typeface="+mn-ea"/>
                          <a:cs typeface="+mn-cs"/>
                        </a:rPr>
                        <a:t>təhsilin formasına və səviyyəsinə uyğundu</a:t>
                      </a:r>
                      <a:r>
                        <a:rPr lang="az-Latn-AZ" sz="2000" b="0" kern="1200" noProof="0" dirty="0" smtClean="0">
                          <a:solidFill>
                            <a:schemeClr val="tx1"/>
                          </a:solidFill>
                          <a:effectLst/>
                          <a:latin typeface="+mn-lt"/>
                          <a:ea typeface="+mn-ea"/>
                          <a:cs typeface="+mn-cs"/>
                        </a:rPr>
                        <a:t>r. </a:t>
                      </a:r>
                      <a:endParaRPr lang="en-US" sz="2000" b="0" kern="1200" noProof="0" dirty="0" smtClean="0">
                        <a:solidFill>
                          <a:schemeClr val="tx1"/>
                        </a:solidFill>
                        <a:effectLst/>
                        <a:latin typeface="+mn-lt"/>
                        <a:ea typeface="+mn-ea"/>
                        <a:cs typeface="+mn-cs"/>
                      </a:endParaRPr>
                    </a:p>
                    <a:p>
                      <a:pPr>
                        <a:lnSpc>
                          <a:spcPct val="107000"/>
                        </a:lnSpc>
                        <a:spcAft>
                          <a:spcPts val="0"/>
                        </a:spcAft>
                      </a:pPr>
                      <a:r>
                        <a:rPr lang="en-US" sz="2000" b="0" kern="1200" noProof="0" dirty="0" smtClean="0">
                          <a:solidFill>
                            <a:schemeClr val="tx1"/>
                          </a:solidFill>
                          <a:effectLst/>
                          <a:latin typeface="+mn-lt"/>
                          <a:ea typeface="+mn-ea"/>
                          <a:cs typeface="+mn-cs"/>
                        </a:rPr>
                        <a:t>1.4. </a:t>
                      </a:r>
                      <a:r>
                        <a:rPr lang="az-Latn-AZ" sz="2000" b="0" kern="1200" noProof="0" dirty="0" smtClean="0">
                          <a:solidFill>
                            <a:schemeClr val="tx1"/>
                          </a:solidFill>
                          <a:effectLst/>
                          <a:latin typeface="+mn-lt"/>
                          <a:ea typeface="+mn-ea"/>
                          <a:cs typeface="+mn-cs"/>
                        </a:rPr>
                        <a:t>Müvafiq tədris sənədləri proqramın məzmununa, təlim nəticələrinə və kvalifikasiyalara </a:t>
                      </a:r>
                      <a:r>
                        <a:rPr lang="az-Latn-AZ" sz="2000" b="1" kern="1200" noProof="0" dirty="0" smtClean="0">
                          <a:solidFill>
                            <a:schemeClr val="tx1"/>
                          </a:solidFill>
                          <a:effectLst/>
                          <a:latin typeface="+mn-lt"/>
                          <a:ea typeface="+mn-ea"/>
                          <a:cs typeface="+mn-cs"/>
                        </a:rPr>
                        <a:t>uyğundur</a:t>
                      </a:r>
                      <a:r>
                        <a:rPr lang="az-Latn-AZ" sz="2000" b="0" kern="1200" noProof="0" dirty="0" smtClean="0">
                          <a:solidFill>
                            <a:schemeClr val="tx1"/>
                          </a:solidFill>
                          <a:effectLst/>
                          <a:latin typeface="+mn-lt"/>
                          <a:ea typeface="+mn-ea"/>
                          <a:cs typeface="+mn-cs"/>
                        </a:rPr>
                        <a:t>. </a:t>
                      </a:r>
                      <a:endParaRPr lang="en-US" sz="2000" b="0" kern="1200" noProof="0" dirty="0" smtClean="0">
                        <a:solidFill>
                          <a:schemeClr val="tx1"/>
                        </a:solidFill>
                        <a:effectLst/>
                        <a:latin typeface="+mn-lt"/>
                        <a:ea typeface="+mn-ea"/>
                        <a:cs typeface="+mn-cs"/>
                      </a:endParaRPr>
                    </a:p>
                    <a:p>
                      <a:pPr>
                        <a:lnSpc>
                          <a:spcPct val="107000"/>
                        </a:lnSpc>
                        <a:spcAft>
                          <a:spcPts val="0"/>
                        </a:spcAft>
                      </a:pPr>
                      <a:r>
                        <a:rPr lang="en-US" sz="2000" b="0" kern="1200" noProof="0" dirty="0" smtClean="0">
                          <a:solidFill>
                            <a:schemeClr val="tx1"/>
                          </a:solidFill>
                          <a:effectLst/>
                          <a:latin typeface="+mn-lt"/>
                          <a:ea typeface="+mn-ea"/>
                          <a:cs typeface="+mn-cs"/>
                        </a:rPr>
                        <a:t>1.5. </a:t>
                      </a:r>
                      <a:r>
                        <a:rPr lang="az-Latn-AZ" sz="2000" b="0" kern="1200" noProof="0" dirty="0" smtClean="0">
                          <a:solidFill>
                            <a:schemeClr val="tx1"/>
                          </a:solidFill>
                          <a:effectLst/>
                          <a:latin typeface="+mn-lt"/>
                          <a:ea typeface="+mn-ea"/>
                          <a:cs typeface="+mn-cs"/>
                        </a:rPr>
                        <a:t>Proqramın tətbiqi və təlim nəticələri ATM-in </a:t>
                      </a:r>
                      <a:r>
                        <a:rPr lang="az-Latn-AZ" sz="2000" b="1" kern="1200" noProof="0" dirty="0" smtClean="0">
                          <a:solidFill>
                            <a:schemeClr val="tx1"/>
                          </a:solidFill>
                          <a:effectLst/>
                          <a:latin typeface="+mn-lt"/>
                          <a:ea typeface="+mn-ea"/>
                          <a:cs typeface="+mn-cs"/>
                        </a:rPr>
                        <a:t>inkişaf strategiyası və regional kontekstlə əlaqəlidir</a:t>
                      </a:r>
                      <a:r>
                        <a:rPr lang="az-Latn-AZ" sz="2000" b="0" kern="1200" noProof="0" dirty="0" smtClean="0">
                          <a:solidFill>
                            <a:schemeClr val="tx1"/>
                          </a:solidFill>
                          <a:effectLst/>
                          <a:latin typeface="+mn-lt"/>
                          <a:ea typeface="+mn-ea"/>
                          <a:cs typeface="+mn-cs"/>
                        </a:rPr>
                        <a:t>.   </a:t>
                      </a:r>
                      <a:endParaRPr lang="en-US" sz="2000" b="0" kern="1200" noProof="0" dirty="0" smtClean="0">
                        <a:solidFill>
                          <a:schemeClr val="tx1"/>
                        </a:solidFill>
                        <a:effectLst/>
                        <a:latin typeface="+mn-lt"/>
                        <a:ea typeface="+mn-ea"/>
                        <a:cs typeface="+mn-cs"/>
                      </a:endParaRPr>
                    </a:p>
                    <a:p>
                      <a:pPr>
                        <a:lnSpc>
                          <a:spcPct val="107000"/>
                        </a:lnSpc>
                        <a:spcAft>
                          <a:spcPts val="0"/>
                        </a:spcAft>
                      </a:pPr>
                      <a:r>
                        <a:rPr lang="en-US" sz="2000" b="0" kern="1200" noProof="0" dirty="0" smtClean="0">
                          <a:solidFill>
                            <a:schemeClr val="tx1"/>
                          </a:solidFill>
                          <a:effectLst/>
                          <a:latin typeface="+mn-lt"/>
                          <a:ea typeface="+mn-ea"/>
                          <a:cs typeface="+mn-cs"/>
                        </a:rPr>
                        <a:t>1.6. </a:t>
                      </a:r>
                      <a:r>
                        <a:rPr lang="az-Latn-AZ" sz="2000" b="1" kern="1200" noProof="0" dirty="0" smtClean="0">
                          <a:solidFill>
                            <a:schemeClr val="tx1"/>
                          </a:solidFill>
                          <a:effectLst/>
                          <a:latin typeface="+mn-lt"/>
                          <a:ea typeface="+mn-ea"/>
                          <a:cs typeface="+mn-cs"/>
                        </a:rPr>
                        <a:t>Əlavə təhsil və məşğulluq imkanları </a:t>
                      </a:r>
                      <a:r>
                        <a:rPr lang="az-Latn-AZ" sz="2000" b="0" kern="1200" noProof="0" dirty="0" smtClean="0">
                          <a:solidFill>
                            <a:schemeClr val="tx1"/>
                          </a:solidFill>
                          <a:effectLst/>
                          <a:latin typeface="+mn-lt"/>
                          <a:ea typeface="+mn-ea"/>
                          <a:cs typeface="+mn-cs"/>
                        </a:rPr>
                        <a:t>tələbələrin və digər maraqlı tərəflərin nəzərinə çatdırılır. </a:t>
                      </a:r>
                      <a:endParaRPr lang="en-US" sz="2000" b="0" kern="1200" noProof="0" dirty="0" smtClean="0">
                        <a:solidFill>
                          <a:schemeClr val="tx1"/>
                        </a:solidFill>
                        <a:effectLst/>
                        <a:latin typeface="+mn-lt"/>
                        <a:ea typeface="+mn-ea"/>
                        <a:cs typeface="+mn-cs"/>
                      </a:endParaRPr>
                    </a:p>
                    <a:p>
                      <a:pPr>
                        <a:lnSpc>
                          <a:spcPct val="107000"/>
                        </a:lnSpc>
                        <a:spcAft>
                          <a:spcPts val="0"/>
                        </a:spcAft>
                      </a:pPr>
                      <a:endParaRPr lang="en-GB" sz="2000" b="0" noProof="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3184340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32012"/>
            <a:ext cx="10515600" cy="1518411"/>
          </a:xfrm>
        </p:spPr>
        <p:txBody>
          <a:bodyPr>
            <a:noAutofit/>
          </a:bodyPr>
          <a:lstStyle/>
          <a:p>
            <a:r>
              <a:rPr lang="en-GB" altLang="en-US" sz="3200" dirty="0" err="1" smtClean="0">
                <a:latin typeface="Calibri" panose="020F0502020204030204" pitchFamily="34" charset="0"/>
                <a:ea typeface="Calibri" panose="020F0502020204030204" pitchFamily="34" charset="0"/>
                <a:cs typeface="Times New Roman" panose="02020603050405020304" pitchFamily="18" charset="0"/>
              </a:rPr>
              <a:t>Qiym</a:t>
            </a:r>
            <a:r>
              <a:rPr lang="az-Latn-AZ" altLang="en-US" sz="3200" dirty="0" smtClean="0">
                <a:latin typeface="Calibri" panose="020F0502020204030204" pitchFamily="34" charset="0"/>
                <a:ea typeface="Calibri" panose="020F0502020204030204" pitchFamily="34" charset="0"/>
                <a:cs typeface="Times New Roman" panose="02020603050405020304" pitchFamily="18" charset="0"/>
              </a:rPr>
              <a:t>ətləndirmə sahəsi </a:t>
            </a:r>
            <a:r>
              <a:rPr kumimoji="0" lang="en-GB" altLang="en-US" sz="32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 </a:t>
            </a:r>
            <a:r>
              <a:rPr kumimoji="0" lang="lv-LV" altLang="en-US" sz="32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r>
            <a:br>
              <a:rPr kumimoji="0" lang="lv-LV" altLang="en-US" sz="32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r>
              <a:rPr lang="lv-LV" altLang="en-US" sz="3200" b="1" dirty="0" smtClean="0">
                <a:latin typeface="Calibri" panose="020F0502020204030204" pitchFamily="34" charset="0"/>
                <a:ea typeface="Calibri" panose="020F0502020204030204" pitchFamily="34" charset="0"/>
                <a:cs typeface="Times New Roman" panose="02020603050405020304" pitchFamily="18" charset="0"/>
              </a:rPr>
              <a:t>Tədris planının (kurikulumun) hazırlanması </a:t>
            </a:r>
            <a:r>
              <a:rPr kumimoji="0" lang="en-GB" altLang="en-US" sz="3200" b="0" i="0" u="none" strike="noStrike" cap="none" normalizeH="0" baseline="0" dirty="0" smtClean="0">
                <a:ln>
                  <a:noFill/>
                </a:ln>
                <a:solidFill>
                  <a:schemeClr val="tx1"/>
                </a:solidFill>
                <a:effectLst/>
                <a:latin typeface="Arial" panose="020B0604020202020204" pitchFamily="34" charset="0"/>
              </a:rPr>
              <a:t/>
            </a:r>
            <a:br>
              <a:rPr kumimoji="0" lang="en-GB" altLang="en-US" sz="3200" b="0" i="0" u="none" strike="noStrike" cap="none" normalizeH="0" baseline="0" dirty="0" smtClean="0">
                <a:ln>
                  <a:noFill/>
                </a:ln>
                <a:solidFill>
                  <a:schemeClr val="tx1"/>
                </a:solidFill>
                <a:effectLst/>
                <a:latin typeface="Arial" panose="020B0604020202020204" pitchFamily="34" charset="0"/>
              </a:rPr>
            </a:br>
            <a:endParaRPr lang="en-GB" sz="32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00832806"/>
              </p:ext>
            </p:extLst>
          </p:nvPr>
        </p:nvGraphicFramePr>
        <p:xfrm>
          <a:off x="838200" y="2021110"/>
          <a:ext cx="10366612" cy="4267200"/>
        </p:xfrm>
        <a:graphic>
          <a:graphicData uri="http://schemas.openxmlformats.org/drawingml/2006/table">
            <a:tbl>
              <a:tblPr firstRow="1" firstCol="1" bandRow="1">
                <a:tableStyleId>{5C22544A-7EE6-4342-B048-85BDC9FD1C3A}</a:tableStyleId>
              </a:tblPr>
              <a:tblGrid>
                <a:gridCol w="10366612">
                  <a:extLst>
                    <a:ext uri="{9D8B030D-6E8A-4147-A177-3AD203B41FA5}">
                      <a16:colId xmlns:a16="http://schemas.microsoft.com/office/drawing/2014/main" val="20000"/>
                    </a:ext>
                  </a:extLst>
                </a:gridCol>
              </a:tblGrid>
              <a:tr h="4065791">
                <a:tc>
                  <a:txBody>
                    <a:bodyPr/>
                    <a:lstStyle/>
                    <a:p>
                      <a:r>
                        <a:rPr lang="az-Latn-AZ" sz="2000" b="0" i="0" kern="1200" dirty="0" smtClean="0">
                          <a:solidFill>
                            <a:schemeClr val="tx1"/>
                          </a:solidFill>
                          <a:latin typeface="+mn-lt"/>
                          <a:ea typeface="+mn-ea"/>
                          <a:cs typeface="+mn-cs"/>
                        </a:rPr>
                        <a:t>2.1.  Tədris planının (kurikulum) hazırlanması normativ-hüquqi tələblərə cavab verir;</a:t>
                      </a:r>
                      <a:endParaRPr lang="en-US" sz="2000" b="0" i="0" kern="1200" dirty="0" smtClean="0">
                        <a:solidFill>
                          <a:schemeClr val="tx1"/>
                        </a:solidFill>
                        <a:latin typeface="+mn-lt"/>
                        <a:ea typeface="+mn-ea"/>
                        <a:cs typeface="+mn-cs"/>
                      </a:endParaRPr>
                    </a:p>
                    <a:p>
                      <a:r>
                        <a:rPr lang="az-Latn-AZ" sz="2000" b="0" i="0" kern="1200" dirty="0" smtClean="0">
                          <a:solidFill>
                            <a:schemeClr val="tx1"/>
                          </a:solidFill>
                          <a:latin typeface="+mn-lt"/>
                          <a:ea typeface="+mn-ea"/>
                          <a:cs typeface="+mn-cs"/>
                        </a:rPr>
                        <a:t>2.2. </a:t>
                      </a:r>
                      <a:r>
                        <a:rPr lang="az-Latn-AZ" sz="2000" b="1" i="0" kern="1200" dirty="0" smtClean="0">
                          <a:solidFill>
                            <a:schemeClr val="tx1"/>
                          </a:solidFill>
                          <a:latin typeface="+mn-lt"/>
                          <a:ea typeface="+mn-ea"/>
                          <a:cs typeface="+mn-cs"/>
                        </a:rPr>
                        <a:t>Fənlər və/yaxud modullar</a:t>
                      </a:r>
                      <a:r>
                        <a:rPr lang="az-Latn-AZ" sz="2000" b="0" i="0" kern="1200" dirty="0" smtClean="0">
                          <a:solidFill>
                            <a:schemeClr val="tx1"/>
                          </a:solidFill>
                          <a:latin typeface="+mn-lt"/>
                          <a:ea typeface="+mn-ea"/>
                          <a:cs typeface="+mn-cs"/>
                        </a:rPr>
                        <a:t> semestrlər üzrə bərabər paylanılıb və onların mövzuları bir-birini təkrarlamır;</a:t>
                      </a:r>
                      <a:endParaRPr lang="en-US" sz="2000" b="0" i="0" kern="1200" dirty="0" smtClean="0">
                        <a:solidFill>
                          <a:schemeClr val="tx1"/>
                        </a:solidFill>
                        <a:latin typeface="+mn-lt"/>
                        <a:ea typeface="+mn-ea"/>
                        <a:cs typeface="+mn-cs"/>
                      </a:endParaRPr>
                    </a:p>
                    <a:p>
                      <a:r>
                        <a:rPr lang="az-Latn-AZ" sz="2000" b="0" i="0" kern="1200" dirty="0" smtClean="0">
                          <a:solidFill>
                            <a:schemeClr val="tx1"/>
                          </a:solidFill>
                          <a:latin typeface="+mn-lt"/>
                          <a:ea typeface="+mn-ea"/>
                          <a:cs typeface="+mn-cs"/>
                        </a:rPr>
                        <a:t>2.3. </a:t>
                      </a:r>
                      <a:r>
                        <a:rPr lang="az-Latn-AZ" sz="2000" b="1" i="0" kern="1200" dirty="0" smtClean="0">
                          <a:solidFill>
                            <a:schemeClr val="tx1"/>
                          </a:solidFill>
                          <a:latin typeface="+mn-lt"/>
                          <a:ea typeface="+mn-ea"/>
                          <a:cs typeface="+mn-cs"/>
                        </a:rPr>
                        <a:t>Fənlərin və/yaxud modulların məzmunu </a:t>
                      </a:r>
                      <a:r>
                        <a:rPr lang="az-Latn-AZ" sz="2000" b="0" i="0" kern="1200" dirty="0" smtClean="0">
                          <a:solidFill>
                            <a:schemeClr val="tx1"/>
                          </a:solidFill>
                          <a:latin typeface="+mn-lt"/>
                          <a:ea typeface="+mn-ea"/>
                          <a:cs typeface="+mn-cs"/>
                        </a:rPr>
                        <a:t>təhsilin forması və səviyyəsinə uyğundur;</a:t>
                      </a:r>
                      <a:endParaRPr lang="en-US" sz="2000" b="0" i="0" kern="1200" dirty="0" smtClean="0">
                        <a:solidFill>
                          <a:schemeClr val="tx1"/>
                        </a:solidFill>
                        <a:latin typeface="+mn-lt"/>
                        <a:ea typeface="+mn-ea"/>
                        <a:cs typeface="+mn-cs"/>
                      </a:endParaRPr>
                    </a:p>
                    <a:p>
                      <a:r>
                        <a:rPr lang="az-Latn-AZ" sz="2000" b="0" i="0" kern="1200" dirty="0" smtClean="0">
                          <a:solidFill>
                            <a:schemeClr val="tx1"/>
                          </a:solidFill>
                          <a:latin typeface="+mn-lt"/>
                          <a:ea typeface="+mn-ea"/>
                          <a:cs typeface="+mn-cs"/>
                        </a:rPr>
                        <a:t>2.4 Fənlərin və/yaxud modulların məzmunu </a:t>
                      </a:r>
                      <a:r>
                        <a:rPr lang="az-Latn-AZ" sz="2000" b="1" i="0" kern="1200" dirty="0" smtClean="0">
                          <a:solidFill>
                            <a:schemeClr val="tx1"/>
                          </a:solidFill>
                          <a:latin typeface="+mn-lt"/>
                          <a:ea typeface="+mn-ea"/>
                          <a:cs typeface="+mn-cs"/>
                        </a:rPr>
                        <a:t>gözlənilən təlim nəticələrinin əldə olunması üçün uyğundur</a:t>
                      </a:r>
                      <a:r>
                        <a:rPr lang="az-Latn-AZ" sz="2000" b="0" i="0" kern="1200" dirty="0" smtClean="0">
                          <a:solidFill>
                            <a:schemeClr val="tx1"/>
                          </a:solidFill>
                          <a:latin typeface="+mn-lt"/>
                          <a:ea typeface="+mn-ea"/>
                          <a:cs typeface="+mn-cs"/>
                        </a:rPr>
                        <a:t>; </a:t>
                      </a:r>
                      <a:endParaRPr lang="en-US" sz="2000" b="0" i="0" kern="1200" dirty="0" smtClean="0">
                        <a:solidFill>
                          <a:schemeClr val="tx1"/>
                        </a:solidFill>
                        <a:latin typeface="+mn-lt"/>
                        <a:ea typeface="+mn-ea"/>
                        <a:cs typeface="+mn-cs"/>
                      </a:endParaRPr>
                    </a:p>
                    <a:p>
                      <a:r>
                        <a:rPr lang="az-Latn-AZ" sz="2000" b="0" i="0" kern="1200" dirty="0" smtClean="0">
                          <a:solidFill>
                            <a:schemeClr val="tx1"/>
                          </a:solidFill>
                          <a:latin typeface="+mn-lt"/>
                          <a:ea typeface="+mn-ea"/>
                          <a:cs typeface="+mn-cs"/>
                        </a:rPr>
                        <a:t>2.5. </a:t>
                      </a:r>
                      <a:r>
                        <a:rPr lang="az-Latn-AZ" sz="2000" b="1" i="0" kern="1200" dirty="0" smtClean="0">
                          <a:solidFill>
                            <a:schemeClr val="tx1"/>
                          </a:solidFill>
                          <a:latin typeface="+mn-lt"/>
                          <a:ea typeface="+mn-ea"/>
                          <a:cs typeface="+mn-cs"/>
                        </a:rPr>
                        <a:t>Fənlərin/modulların tədris metodları </a:t>
                      </a:r>
                      <a:r>
                        <a:rPr lang="az-Latn-AZ" sz="2000" b="0" i="0" kern="1200" dirty="0" smtClean="0">
                          <a:solidFill>
                            <a:schemeClr val="tx1"/>
                          </a:solidFill>
                          <a:latin typeface="+mn-lt"/>
                          <a:ea typeface="+mn-ea"/>
                          <a:cs typeface="+mn-cs"/>
                        </a:rPr>
                        <a:t>innovativdir və gözlənilən təlim nəticələrinin əldə edilməsini dəstəkləyir;</a:t>
                      </a:r>
                      <a:endParaRPr lang="en-US" sz="2000" b="0" i="0" kern="1200" dirty="0" smtClean="0">
                        <a:solidFill>
                          <a:schemeClr val="tx1"/>
                        </a:solidFill>
                        <a:latin typeface="+mn-lt"/>
                        <a:ea typeface="+mn-ea"/>
                        <a:cs typeface="+mn-cs"/>
                      </a:endParaRPr>
                    </a:p>
                    <a:p>
                      <a:r>
                        <a:rPr lang="az-Latn-AZ" sz="2000" b="0" i="0" kern="1200" dirty="0" smtClean="0">
                          <a:solidFill>
                            <a:schemeClr val="tx1"/>
                          </a:solidFill>
                          <a:latin typeface="+mn-lt"/>
                          <a:ea typeface="+mn-ea"/>
                          <a:cs typeface="+mn-cs"/>
                        </a:rPr>
                        <a:t>2.6. Tədris sənədlərinin (tədris planı, fənn proqramları, silabuslar və s.) </a:t>
                      </a:r>
                      <a:r>
                        <a:rPr lang="az-Latn-AZ" sz="2000" b="1" i="0" kern="1200" dirty="0" smtClean="0">
                          <a:solidFill>
                            <a:schemeClr val="tx1"/>
                          </a:solidFill>
                          <a:latin typeface="+mn-lt"/>
                          <a:ea typeface="+mn-ea"/>
                          <a:cs typeface="+mn-cs"/>
                        </a:rPr>
                        <a:t>məzmunu və əhatə dairəsi proqramın təlim nəticələrinin əldə edilməsini təmin etmək üçün yetərlidir</a:t>
                      </a:r>
                      <a:r>
                        <a:rPr lang="az-Latn-AZ" sz="2000" b="0" i="0" kern="1200" dirty="0" smtClean="0">
                          <a:solidFill>
                            <a:schemeClr val="tx1"/>
                          </a:solidFill>
                          <a:latin typeface="+mn-lt"/>
                          <a:ea typeface="+mn-ea"/>
                          <a:cs typeface="+mn-cs"/>
                        </a:rPr>
                        <a:t>;</a:t>
                      </a:r>
                      <a:endParaRPr lang="en-US" sz="2000" b="0" i="0" kern="1200" dirty="0" smtClean="0">
                        <a:solidFill>
                          <a:schemeClr val="tx1"/>
                        </a:solidFill>
                        <a:latin typeface="+mn-lt"/>
                        <a:ea typeface="+mn-ea"/>
                        <a:cs typeface="+mn-cs"/>
                      </a:endParaRPr>
                    </a:p>
                    <a:p>
                      <a:r>
                        <a:rPr lang="az-Latn-AZ" sz="2000" b="0" i="0" kern="1200" dirty="0" smtClean="0">
                          <a:solidFill>
                            <a:schemeClr val="tx1"/>
                          </a:solidFill>
                          <a:latin typeface="+mn-lt"/>
                          <a:ea typeface="+mn-ea"/>
                          <a:cs typeface="+mn-cs"/>
                        </a:rPr>
                        <a:t>2.7. Tədris sənədlərinin (tədris planı, fənn proqramları, sillabuslar və s.) məzmunu  müvafiq sahənin </a:t>
                      </a:r>
                      <a:r>
                        <a:rPr lang="az-Latn-AZ" sz="2000" b="1" i="0" kern="1200" dirty="0" smtClean="0">
                          <a:solidFill>
                            <a:schemeClr val="tx1"/>
                          </a:solidFill>
                          <a:latin typeface="+mn-lt"/>
                          <a:ea typeface="+mn-ea"/>
                          <a:cs typeface="+mn-cs"/>
                        </a:rPr>
                        <a:t>ən son yeniliklərini əks etdirir</a:t>
                      </a:r>
                      <a:r>
                        <a:rPr lang="az-Latn-AZ" sz="2000" b="0" i="0" kern="1200" dirty="0" smtClean="0">
                          <a:solidFill>
                            <a:schemeClr val="tx1"/>
                          </a:solidFill>
                          <a:latin typeface="+mn-lt"/>
                          <a:ea typeface="+mn-ea"/>
                          <a:cs typeface="+mn-cs"/>
                        </a:rPr>
                        <a:t>. </a:t>
                      </a:r>
                      <a:endParaRPr lang="en-US" sz="2000" b="0" i="0" kern="1200" dirty="0" smtClean="0">
                        <a:solidFill>
                          <a:schemeClr val="tx1"/>
                        </a:solidFill>
                        <a:latin typeface="+mn-lt"/>
                        <a:ea typeface="+mn-ea"/>
                        <a:cs typeface="+mn-cs"/>
                      </a:endParaRPr>
                    </a:p>
                    <a:p>
                      <a:r>
                        <a:rPr lang="az-Latn-AZ" sz="2000" b="0" i="0" kern="1200" dirty="0" smtClean="0">
                          <a:solidFill>
                            <a:schemeClr val="tx1"/>
                          </a:solidFill>
                          <a:latin typeface="+mn-lt"/>
                          <a:ea typeface="+mn-ea"/>
                          <a:cs typeface="+mn-cs"/>
                        </a:rPr>
                        <a:t>2.8. </a:t>
                      </a:r>
                      <a:r>
                        <a:rPr lang="az-Latn-AZ" sz="2000" b="1" i="0" kern="1200" dirty="0" smtClean="0">
                          <a:solidFill>
                            <a:schemeClr val="tx1"/>
                          </a:solidFill>
                          <a:latin typeface="+mn-lt"/>
                          <a:ea typeface="+mn-ea"/>
                          <a:cs typeface="+mn-cs"/>
                        </a:rPr>
                        <a:t>İstehsalat və/və ya pedaqoji təcrübə </a:t>
                      </a:r>
                      <a:r>
                        <a:rPr lang="az-Latn-AZ" sz="2000" b="0" i="0" kern="1200" dirty="0" smtClean="0">
                          <a:solidFill>
                            <a:schemeClr val="tx1"/>
                          </a:solidFill>
                          <a:latin typeface="+mn-lt"/>
                          <a:ea typeface="+mn-ea"/>
                          <a:cs typeface="+mn-cs"/>
                        </a:rPr>
                        <a:t>təlim nəticələrinin əldə edilməsini dəstəkləyir.</a:t>
                      </a:r>
                      <a:endParaRPr lang="en-US" sz="2000" b="0" i="0" kern="1200" dirty="0" smtClean="0">
                        <a:solidFill>
                          <a:schemeClr val="tx1"/>
                        </a:solidFill>
                        <a:latin typeface="+mn-lt"/>
                        <a:ea typeface="+mn-ea"/>
                        <a:cs typeface="+mn-cs"/>
                      </a:endParaRPr>
                    </a:p>
                    <a:p>
                      <a:r>
                        <a:rPr lang="az-Latn-AZ" sz="2000" b="0" i="0" kern="1200" dirty="0" smtClean="0">
                          <a:solidFill>
                            <a:schemeClr val="tx1"/>
                          </a:solidFill>
                          <a:latin typeface="+mn-lt"/>
                          <a:ea typeface="+mn-ea"/>
                          <a:cs typeface="+mn-cs"/>
                        </a:rPr>
                        <a:t>2.9. Tələbələrin fərdi tədris planının tutulmasına </a:t>
                      </a:r>
                      <a:r>
                        <a:rPr lang="az-Latn-AZ" sz="2000" b="1" i="0" kern="1200" dirty="0" smtClean="0">
                          <a:solidFill>
                            <a:schemeClr val="tx1"/>
                          </a:solidFill>
                          <a:latin typeface="+mn-lt"/>
                          <a:ea typeface="+mn-ea"/>
                          <a:cs typeface="+mn-cs"/>
                        </a:rPr>
                        <a:t>müxtəlif imkanlar </a:t>
                      </a:r>
                      <a:r>
                        <a:rPr lang="az-Latn-AZ" sz="2000" b="0" i="0" kern="1200" dirty="0" smtClean="0">
                          <a:solidFill>
                            <a:schemeClr val="tx1"/>
                          </a:solidFill>
                          <a:latin typeface="+mn-lt"/>
                          <a:ea typeface="+mn-ea"/>
                          <a:cs typeface="+mn-cs"/>
                        </a:rPr>
                        <a:t>mövcuddur. </a:t>
                      </a:r>
                      <a:endParaRPr lang="en-GB" sz="20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9120735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223530"/>
          </a:xfrm>
        </p:spPr>
        <p:txBody>
          <a:bodyPr>
            <a:normAutofit fontScale="90000"/>
          </a:bodyPr>
          <a:lstStyle/>
          <a:p>
            <a:r>
              <a:rPr lang="en-GB" altLang="en-US" sz="4000" dirty="0" err="1" smtClean="0">
                <a:latin typeface="Calibri" panose="020F0502020204030204" pitchFamily="34" charset="0"/>
                <a:ea typeface="Calibri" panose="020F0502020204030204" pitchFamily="34" charset="0"/>
                <a:cs typeface="Times New Roman" panose="02020603050405020304" pitchFamily="18" charset="0"/>
              </a:rPr>
              <a:t>Qiym</a:t>
            </a:r>
            <a:r>
              <a:rPr lang="az-Latn-AZ" altLang="en-US" sz="4000" dirty="0" smtClean="0">
                <a:latin typeface="Calibri" panose="020F0502020204030204" pitchFamily="34" charset="0"/>
                <a:ea typeface="Calibri" panose="020F0502020204030204" pitchFamily="34" charset="0"/>
                <a:cs typeface="Times New Roman" panose="02020603050405020304" pitchFamily="18" charset="0"/>
              </a:rPr>
              <a:t>ətləndirmə sahəsi </a:t>
            </a:r>
            <a:r>
              <a:rPr kumimoji="0" lang="en-GB" altLang="en-US" sz="40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 </a:t>
            </a:r>
            <a:r>
              <a:rPr kumimoji="0" lang="lv-LV" altLang="en-US" sz="40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r>
            <a:br>
              <a:rPr kumimoji="0" lang="lv-LV" altLang="en-US" sz="40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r>
              <a:rPr lang="en-GB" altLang="en-US" b="1" dirty="0" smtClean="0">
                <a:latin typeface="Calibri" panose="020F0502020204030204" pitchFamily="34" charset="0"/>
                <a:ea typeface="Calibri" panose="020F0502020204030204" pitchFamily="34" charset="0"/>
                <a:cs typeface="Times New Roman" panose="02020603050405020304" pitchFamily="18" charset="0"/>
              </a:rPr>
              <a:t>Professor-</a:t>
            </a:r>
            <a:r>
              <a:rPr lang="en-GB" altLang="en-US" b="1" dirty="0" err="1" smtClean="0">
                <a:latin typeface="Calibri" panose="020F0502020204030204" pitchFamily="34" charset="0"/>
                <a:ea typeface="Calibri" panose="020F0502020204030204" pitchFamily="34" charset="0"/>
                <a:cs typeface="Times New Roman" panose="02020603050405020304" pitchFamily="18" charset="0"/>
              </a:rPr>
              <a:t>müəllim</a:t>
            </a:r>
            <a:r>
              <a:rPr lang="en-GB" altLang="en-US" b="1" dirty="0" smtClean="0">
                <a:latin typeface="Calibri" panose="020F0502020204030204" pitchFamily="34" charset="0"/>
                <a:ea typeface="Calibri" panose="020F0502020204030204" pitchFamily="34" charset="0"/>
                <a:cs typeface="Times New Roman" panose="02020603050405020304" pitchFamily="18" charset="0"/>
              </a:rPr>
              <a:t> </a:t>
            </a:r>
            <a:r>
              <a:rPr lang="en-GB" altLang="en-US" b="1" dirty="0" err="1" smtClean="0">
                <a:latin typeface="Calibri" panose="020F0502020204030204" pitchFamily="34" charset="0"/>
                <a:ea typeface="Calibri" panose="020F0502020204030204" pitchFamily="34" charset="0"/>
                <a:cs typeface="Times New Roman" panose="02020603050405020304" pitchFamily="18" charset="0"/>
              </a:rPr>
              <a:t>heyəti</a:t>
            </a:r>
            <a:r>
              <a:rPr lang="en-GB" altLang="en-US" b="1" dirty="0" smtClean="0">
                <a:latin typeface="Calibri" panose="020F0502020204030204" pitchFamily="34" charset="0"/>
                <a:ea typeface="Calibri" panose="020F0502020204030204" pitchFamily="34" charset="0"/>
                <a:cs typeface="Times New Roman" panose="02020603050405020304" pitchFamily="18" charset="0"/>
              </a:rPr>
              <a:t> </a:t>
            </a:r>
            <a:r>
              <a:rPr kumimoji="0" lang="en-GB" altLang="en-US" sz="6000" b="0" i="0" u="none" strike="noStrike" cap="none" normalizeH="0" baseline="0" dirty="0" smtClean="0">
                <a:ln>
                  <a:noFill/>
                </a:ln>
                <a:solidFill>
                  <a:schemeClr val="tx1"/>
                </a:solidFill>
                <a:effectLst/>
                <a:latin typeface="Arial" panose="020B0604020202020204" pitchFamily="34" charset="0"/>
              </a:rPr>
              <a:t/>
            </a:r>
            <a:br>
              <a:rPr kumimoji="0" lang="en-GB" altLang="en-US" sz="6000" b="0" i="0" u="none" strike="noStrike" cap="none" normalizeH="0" baseline="0" dirty="0" smtClean="0">
                <a:ln>
                  <a:noFill/>
                </a:ln>
                <a:solidFill>
                  <a:schemeClr val="tx1"/>
                </a:solidFill>
                <a:effectLst/>
                <a:latin typeface="Arial" panose="020B0604020202020204" pitchFamily="34" charset="0"/>
              </a:rPr>
            </a:b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5677787"/>
              </p:ext>
            </p:extLst>
          </p:nvPr>
        </p:nvGraphicFramePr>
        <p:xfrm>
          <a:off x="1064526" y="1754910"/>
          <a:ext cx="9703558" cy="4304696"/>
        </p:xfrm>
        <a:graphic>
          <a:graphicData uri="http://schemas.openxmlformats.org/drawingml/2006/table">
            <a:tbl>
              <a:tblPr firstRow="1" firstCol="1" bandRow="1">
                <a:tableStyleId>{5C22544A-7EE6-4342-B048-85BDC9FD1C3A}</a:tableStyleId>
              </a:tblPr>
              <a:tblGrid>
                <a:gridCol w="9703558">
                  <a:extLst>
                    <a:ext uri="{9D8B030D-6E8A-4147-A177-3AD203B41FA5}">
                      <a16:colId xmlns:a16="http://schemas.microsoft.com/office/drawing/2014/main" val="20000"/>
                    </a:ext>
                  </a:extLst>
                </a:gridCol>
              </a:tblGrid>
              <a:tr h="4304696">
                <a:tc>
                  <a:txBody>
                    <a:bodyPr/>
                    <a:lstStyle/>
                    <a:p>
                      <a:r>
                        <a:rPr lang="az-Latn-AZ" sz="2000" b="0" i="0" kern="1200" dirty="0" smtClean="0">
                          <a:solidFill>
                            <a:schemeClr val="tx1"/>
                          </a:solidFill>
                          <a:latin typeface="+mn-lt"/>
                          <a:ea typeface="+mn-ea"/>
                          <a:cs typeface="+mn-cs"/>
                        </a:rPr>
                        <a:t>1. Təhsil proqramı hüquqi tələblərə cavab verən professor-müəllim heyəti tərəfindən tədris edilir;</a:t>
                      </a:r>
                      <a:endParaRPr lang="en-US" sz="2000" b="0" i="0" kern="1200" dirty="0" smtClean="0">
                        <a:solidFill>
                          <a:schemeClr val="tx1"/>
                        </a:solidFill>
                        <a:latin typeface="+mn-lt"/>
                        <a:ea typeface="+mn-ea"/>
                        <a:cs typeface="+mn-cs"/>
                      </a:endParaRPr>
                    </a:p>
                    <a:p>
                      <a:r>
                        <a:rPr lang="az-Latn-AZ" sz="2000" b="0" i="0" kern="1200" dirty="0" smtClean="0">
                          <a:solidFill>
                            <a:schemeClr val="tx1"/>
                          </a:solidFill>
                          <a:latin typeface="+mn-lt"/>
                          <a:ea typeface="+mn-ea"/>
                          <a:cs typeface="+mn-cs"/>
                        </a:rPr>
                        <a:t>2. </a:t>
                      </a:r>
                      <a:r>
                        <a:rPr lang="az-Latn-AZ" sz="2000" b="1" i="0" kern="1200" dirty="0" smtClean="0">
                          <a:solidFill>
                            <a:schemeClr val="tx1"/>
                          </a:solidFill>
                          <a:latin typeface="+mn-lt"/>
                          <a:ea typeface="+mn-ea"/>
                          <a:cs typeface="+mn-cs"/>
                        </a:rPr>
                        <a:t>Professor-müəllim heyətinin kvalifikasiyaları təlim nəticələrinin əldə edilməsini təmin edir</a:t>
                      </a:r>
                      <a:r>
                        <a:rPr lang="az-Latn-AZ" sz="2000" b="0" i="0" kern="1200" dirty="0" smtClean="0">
                          <a:solidFill>
                            <a:schemeClr val="tx1"/>
                          </a:solidFill>
                          <a:latin typeface="+mn-lt"/>
                          <a:ea typeface="+mn-ea"/>
                          <a:cs typeface="+mn-cs"/>
                        </a:rPr>
                        <a:t>; </a:t>
                      </a:r>
                      <a:endParaRPr lang="en-US" sz="2000" b="0" i="0" kern="1200" dirty="0" smtClean="0">
                        <a:solidFill>
                          <a:schemeClr val="tx1"/>
                        </a:solidFill>
                        <a:latin typeface="+mn-lt"/>
                        <a:ea typeface="+mn-ea"/>
                        <a:cs typeface="+mn-cs"/>
                      </a:endParaRPr>
                    </a:p>
                    <a:p>
                      <a:r>
                        <a:rPr lang="az-Latn-AZ" sz="2000" b="0" i="0" kern="1200" dirty="0" smtClean="0">
                          <a:solidFill>
                            <a:schemeClr val="tx1"/>
                          </a:solidFill>
                          <a:latin typeface="+mn-lt"/>
                          <a:ea typeface="+mn-ea"/>
                          <a:cs typeface="+mn-cs"/>
                        </a:rPr>
                        <a:t>3. </a:t>
                      </a:r>
                      <a:r>
                        <a:rPr lang="az-Latn-AZ" sz="2000" b="1" i="0" kern="1200" dirty="0" smtClean="0">
                          <a:solidFill>
                            <a:schemeClr val="tx1"/>
                          </a:solidFill>
                          <a:latin typeface="+mn-lt"/>
                          <a:ea typeface="+mn-ea"/>
                          <a:cs typeface="+mn-cs"/>
                        </a:rPr>
                        <a:t>Professor-müəllim heyətinin sayı </a:t>
                      </a:r>
                      <a:r>
                        <a:rPr lang="az-Latn-AZ" sz="2000" b="0" i="0" kern="1200" dirty="0" smtClean="0">
                          <a:solidFill>
                            <a:schemeClr val="tx1"/>
                          </a:solidFill>
                          <a:latin typeface="+mn-lt"/>
                          <a:ea typeface="+mn-ea"/>
                          <a:cs typeface="+mn-cs"/>
                        </a:rPr>
                        <a:t>təlim nəticələrinin əldə edilməsini təmin etmək üçün münasibdir; </a:t>
                      </a:r>
                      <a:endParaRPr lang="en-US" sz="2000" b="0" i="0" kern="1200" dirty="0" smtClean="0">
                        <a:solidFill>
                          <a:schemeClr val="tx1"/>
                        </a:solidFill>
                        <a:latin typeface="+mn-lt"/>
                        <a:ea typeface="+mn-ea"/>
                        <a:cs typeface="+mn-cs"/>
                      </a:endParaRPr>
                    </a:p>
                    <a:p>
                      <a:r>
                        <a:rPr lang="az-Latn-AZ" sz="2000" b="0" i="0" kern="1200" dirty="0" smtClean="0">
                          <a:solidFill>
                            <a:schemeClr val="tx1"/>
                          </a:solidFill>
                          <a:latin typeface="+mn-lt"/>
                          <a:ea typeface="+mn-ea"/>
                          <a:cs typeface="+mn-cs"/>
                        </a:rPr>
                        <a:t>4. </a:t>
                      </a:r>
                      <a:r>
                        <a:rPr lang="az-Latn-AZ" sz="2000" b="1" i="0" kern="1200" dirty="0" smtClean="0">
                          <a:solidFill>
                            <a:schemeClr val="tx1"/>
                          </a:solidFill>
                          <a:latin typeface="+mn-lt"/>
                          <a:ea typeface="+mn-ea"/>
                          <a:cs typeface="+mn-cs"/>
                        </a:rPr>
                        <a:t>Professor-müəllim heyətinin yenilənməsi </a:t>
                      </a:r>
                      <a:r>
                        <a:rPr lang="az-Latn-AZ" sz="2000" b="0" i="0" kern="1200" dirty="0" smtClean="0">
                          <a:solidFill>
                            <a:schemeClr val="tx1"/>
                          </a:solidFill>
                          <a:latin typeface="+mn-lt"/>
                          <a:ea typeface="+mn-ea"/>
                          <a:cs typeface="+mn-cs"/>
                        </a:rPr>
                        <a:t>proqramın müvafiq səviyyədə tədris edilməsinin davamlılığını təmin edir;</a:t>
                      </a:r>
                      <a:endParaRPr lang="en-US" sz="2000" b="0" i="0" kern="1200" dirty="0" smtClean="0">
                        <a:solidFill>
                          <a:schemeClr val="tx1"/>
                        </a:solidFill>
                        <a:latin typeface="+mn-lt"/>
                        <a:ea typeface="+mn-ea"/>
                        <a:cs typeface="+mn-cs"/>
                      </a:endParaRPr>
                    </a:p>
                    <a:p>
                      <a:r>
                        <a:rPr lang="az-Latn-AZ" sz="2000" b="0" i="0" kern="1200" dirty="0" smtClean="0">
                          <a:solidFill>
                            <a:schemeClr val="tx1"/>
                          </a:solidFill>
                          <a:latin typeface="+mn-lt"/>
                          <a:ea typeface="+mn-ea"/>
                          <a:cs typeface="+mn-cs"/>
                        </a:rPr>
                        <a:t>5. Ali təhsil müəssisəsində </a:t>
                      </a:r>
                      <a:r>
                        <a:rPr lang="az-Latn-AZ" sz="2000" b="1" i="0" kern="1200" dirty="0" smtClean="0">
                          <a:solidFill>
                            <a:schemeClr val="tx1"/>
                          </a:solidFill>
                          <a:latin typeface="+mn-lt"/>
                          <a:ea typeface="+mn-ea"/>
                          <a:cs typeface="+mn-cs"/>
                        </a:rPr>
                        <a:t>professor-müəllim heyətinin peşəkar inkişafı üçün şərait</a:t>
                      </a:r>
                      <a:r>
                        <a:rPr lang="az-Latn-AZ" sz="2000" b="0" i="0" kern="1200" dirty="0" smtClean="0">
                          <a:solidFill>
                            <a:schemeClr val="tx1"/>
                          </a:solidFill>
                          <a:latin typeface="+mn-lt"/>
                          <a:ea typeface="+mn-ea"/>
                          <a:cs typeface="+mn-cs"/>
                        </a:rPr>
                        <a:t> var; </a:t>
                      </a:r>
                      <a:endParaRPr lang="en-US" sz="2000" b="0" i="0" kern="1200" dirty="0" smtClean="0">
                        <a:solidFill>
                          <a:schemeClr val="tx1"/>
                        </a:solidFill>
                        <a:latin typeface="+mn-lt"/>
                        <a:ea typeface="+mn-ea"/>
                        <a:cs typeface="+mn-cs"/>
                      </a:endParaRPr>
                    </a:p>
                    <a:p>
                      <a:r>
                        <a:rPr lang="az-Latn-AZ" sz="2000" b="0" i="0" kern="1200" dirty="0" smtClean="0">
                          <a:solidFill>
                            <a:schemeClr val="tx1"/>
                          </a:solidFill>
                          <a:latin typeface="+mn-lt"/>
                          <a:ea typeface="+mn-ea"/>
                          <a:cs typeface="+mn-cs"/>
                        </a:rPr>
                        <a:t>6. </a:t>
                      </a:r>
                      <a:r>
                        <a:rPr lang="az-Latn-AZ" sz="2000" b="1" i="0" kern="1200" dirty="0" smtClean="0">
                          <a:solidFill>
                            <a:schemeClr val="tx1"/>
                          </a:solidFill>
                          <a:latin typeface="+mn-lt"/>
                          <a:ea typeface="+mn-ea"/>
                          <a:cs typeface="+mn-cs"/>
                        </a:rPr>
                        <a:t>Professor-müəllim heyəti təhsil proqramı üzrə tədqiqatlarda </a:t>
                      </a:r>
                      <a:r>
                        <a:rPr lang="az-Latn-AZ" sz="2000" b="0" i="0" kern="1200" dirty="0" smtClean="0">
                          <a:solidFill>
                            <a:schemeClr val="tx1"/>
                          </a:solidFill>
                          <a:latin typeface="+mn-lt"/>
                          <a:ea typeface="+mn-ea"/>
                          <a:cs typeface="+mn-cs"/>
                        </a:rPr>
                        <a:t>iştirak edir. </a:t>
                      </a:r>
                      <a:endParaRPr lang="en-US" sz="2000" b="0" i="0" kern="1200" dirty="0" smtClean="0">
                        <a:solidFill>
                          <a:schemeClr val="tx1"/>
                        </a:solidFill>
                        <a:latin typeface="+mn-lt"/>
                        <a:ea typeface="+mn-ea"/>
                        <a:cs typeface="+mn-cs"/>
                      </a:endParaRPr>
                    </a:p>
                    <a:p>
                      <a:r>
                        <a:rPr lang="az-Latn-AZ" sz="2000" b="0" i="0" kern="1200" dirty="0" smtClean="0">
                          <a:solidFill>
                            <a:schemeClr val="tx1"/>
                          </a:solidFill>
                          <a:latin typeface="+mn-lt"/>
                          <a:ea typeface="+mn-ea"/>
                          <a:cs typeface="+mn-cs"/>
                        </a:rPr>
                        <a:t>7. Professor-müəllim heyətinin işə qəbulu onların tədris və tədqiqat fəaliyyəti nəzərə alınaraq </a:t>
                      </a:r>
                      <a:r>
                        <a:rPr lang="az-Latn-AZ" sz="2000" b="1" i="0" kern="1200" dirty="0" smtClean="0">
                          <a:solidFill>
                            <a:schemeClr val="tx1"/>
                          </a:solidFill>
                          <a:latin typeface="+mn-lt"/>
                          <a:ea typeface="+mn-ea"/>
                          <a:cs typeface="+mn-cs"/>
                        </a:rPr>
                        <a:t>ədalətli, şəffaf və ictimaiyyətə açıq qaydada </a:t>
                      </a:r>
                      <a:r>
                        <a:rPr lang="az-Latn-AZ" sz="2000" b="0" i="0" kern="1200" dirty="0" smtClean="0">
                          <a:solidFill>
                            <a:schemeClr val="tx1"/>
                          </a:solidFill>
                          <a:latin typeface="+mn-lt"/>
                          <a:ea typeface="+mn-ea"/>
                          <a:cs typeface="+mn-cs"/>
                        </a:rPr>
                        <a:t>aparılır. </a:t>
                      </a:r>
                      <a:endParaRPr lang="en-GB" sz="2000" b="0" i="0" noProof="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2528677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568178"/>
          </a:xfrm>
        </p:spPr>
        <p:txBody>
          <a:bodyPr>
            <a:normAutofit fontScale="90000"/>
          </a:bodyPr>
          <a:lstStyle/>
          <a:p>
            <a:r>
              <a:rPr kumimoji="0" lang="en-GB" altLang="en-US" sz="4000" b="0" i="0" u="none" strike="noStrike"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Qiym</a:t>
            </a:r>
            <a:r>
              <a:rPr kumimoji="0" lang="az-Latn-AZ" altLang="en-US" sz="40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ətləndirmə</a:t>
            </a:r>
            <a:r>
              <a:rPr kumimoji="0" lang="az-Latn-AZ" altLang="en-US" sz="4000" b="0" i="0" u="none" strike="noStrike" cap="none" normalizeH="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sahəsi </a:t>
            </a:r>
            <a:r>
              <a:rPr kumimoji="0" lang="en-GB" altLang="en-US" sz="40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a:t>
            </a:r>
            <a:r>
              <a:rPr kumimoji="0" lang="lv-LV" altLang="en-US" sz="40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r>
            <a:br>
              <a:rPr kumimoji="0" lang="lv-LV" altLang="en-US" sz="40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r>
              <a:rPr lang="az-Latn-AZ" altLang="en-US" b="1" dirty="0" smtClean="0">
                <a:latin typeface="Calibri" panose="020F0502020204030204" pitchFamily="34" charset="0"/>
                <a:ea typeface="Calibri" panose="020F0502020204030204" pitchFamily="34" charset="0"/>
                <a:cs typeface="Times New Roman" panose="02020603050405020304" pitchFamily="18" charset="0"/>
              </a:rPr>
              <a:t>Resurslar və təlim nəticələri </a:t>
            </a:r>
            <a:r>
              <a:rPr kumimoji="0" lang="en-GB" altLang="en-US" sz="6000" b="0" i="0" u="none" strike="noStrike" cap="none" normalizeH="0" baseline="0" dirty="0" smtClean="0">
                <a:ln>
                  <a:noFill/>
                </a:ln>
                <a:solidFill>
                  <a:schemeClr val="tx1"/>
                </a:solidFill>
                <a:effectLst/>
                <a:latin typeface="Arial" panose="020B0604020202020204" pitchFamily="34" charset="0"/>
              </a:rPr>
              <a:t/>
            </a:r>
            <a:br>
              <a:rPr kumimoji="0" lang="en-GB" altLang="en-US" sz="6000" b="0" i="0" u="none" strike="noStrike" cap="none" normalizeH="0" baseline="0" dirty="0" smtClean="0">
                <a:ln>
                  <a:noFill/>
                </a:ln>
                <a:solidFill>
                  <a:schemeClr val="tx1"/>
                </a:solidFill>
                <a:effectLst/>
                <a:latin typeface="Arial" panose="020B0604020202020204" pitchFamily="34" charset="0"/>
              </a:rPr>
            </a:b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03757186"/>
              </p:ext>
            </p:extLst>
          </p:nvPr>
        </p:nvGraphicFramePr>
        <p:xfrm>
          <a:off x="1323833" y="2361064"/>
          <a:ext cx="9239533" cy="3093720"/>
        </p:xfrm>
        <a:graphic>
          <a:graphicData uri="http://schemas.openxmlformats.org/drawingml/2006/table">
            <a:tbl>
              <a:tblPr firstRow="1" firstCol="1" bandRow="1">
                <a:tableStyleId>{5C22544A-7EE6-4342-B048-85BDC9FD1C3A}</a:tableStyleId>
              </a:tblPr>
              <a:tblGrid>
                <a:gridCol w="9239533">
                  <a:extLst>
                    <a:ext uri="{9D8B030D-6E8A-4147-A177-3AD203B41FA5}">
                      <a16:colId xmlns:a16="http://schemas.microsoft.com/office/drawing/2014/main" val="20000"/>
                    </a:ext>
                  </a:extLst>
                </a:gridCol>
              </a:tblGrid>
              <a:tr h="3029802">
                <a:tc>
                  <a:txBody>
                    <a:bodyPr/>
                    <a:lstStyle/>
                    <a:p>
                      <a:r>
                        <a:rPr lang="az-Latn-AZ" sz="2000" b="0" i="0" kern="1200" dirty="0" smtClean="0">
                          <a:solidFill>
                            <a:schemeClr val="tx1"/>
                          </a:solidFill>
                          <a:latin typeface="+mn-lt"/>
                          <a:ea typeface="+mn-ea"/>
                          <a:cs typeface="+mn-cs"/>
                        </a:rPr>
                        <a:t>1.Tədris infrasturukturunun ölçüləri və keyfiyyət göstəriciləri təlim nəticələrinin əldə edilməsi üçün </a:t>
                      </a:r>
                      <a:r>
                        <a:rPr lang="az-Latn-AZ" sz="2000" b="1" i="0" kern="1200" dirty="0" smtClean="0">
                          <a:solidFill>
                            <a:schemeClr val="tx1"/>
                          </a:solidFill>
                          <a:latin typeface="+mn-lt"/>
                          <a:ea typeface="+mn-ea"/>
                          <a:cs typeface="+mn-cs"/>
                        </a:rPr>
                        <a:t>qənaətbəxşdir</a:t>
                      </a:r>
                      <a:r>
                        <a:rPr lang="az-Latn-AZ" sz="2000" b="0" i="0" kern="1200" dirty="0" smtClean="0">
                          <a:solidFill>
                            <a:schemeClr val="tx1"/>
                          </a:solidFill>
                          <a:latin typeface="+mn-lt"/>
                          <a:ea typeface="+mn-ea"/>
                          <a:cs typeface="+mn-cs"/>
                        </a:rPr>
                        <a:t>;</a:t>
                      </a:r>
                      <a:endParaRPr lang="en-US" sz="2000" b="0" i="0" kern="1200" dirty="0" smtClean="0">
                        <a:solidFill>
                          <a:schemeClr val="tx1"/>
                        </a:solidFill>
                        <a:latin typeface="+mn-lt"/>
                        <a:ea typeface="+mn-ea"/>
                        <a:cs typeface="+mn-cs"/>
                      </a:endParaRPr>
                    </a:p>
                    <a:p>
                      <a:r>
                        <a:rPr lang="az-Latn-AZ" sz="2000" b="0" i="0" kern="1200" dirty="0" smtClean="0">
                          <a:solidFill>
                            <a:schemeClr val="tx1"/>
                          </a:solidFill>
                          <a:latin typeface="+mn-lt"/>
                          <a:ea typeface="+mn-ea"/>
                          <a:cs typeface="+mn-cs"/>
                        </a:rPr>
                        <a:t>2. </a:t>
                      </a:r>
                      <a:r>
                        <a:rPr lang="az-Latn-AZ" sz="2000" b="1" i="0" kern="1200" dirty="0" smtClean="0">
                          <a:solidFill>
                            <a:schemeClr val="tx1"/>
                          </a:solidFill>
                          <a:latin typeface="+mn-lt"/>
                          <a:ea typeface="+mn-ea"/>
                          <a:cs typeface="+mn-cs"/>
                        </a:rPr>
                        <a:t>Tədris və təlim avadanlığı </a:t>
                      </a:r>
                      <a:r>
                        <a:rPr lang="az-Latn-AZ" sz="2000" b="0" i="0" kern="1200" dirty="0" smtClean="0">
                          <a:solidFill>
                            <a:schemeClr val="tx1"/>
                          </a:solidFill>
                          <a:latin typeface="+mn-lt"/>
                          <a:ea typeface="+mn-ea"/>
                          <a:cs typeface="+mn-cs"/>
                        </a:rPr>
                        <a:t>(laboratoriya və kompüter avadanlığı, birdəfəlik istifadə materialları) həm ölçü, həm də keyfiyyət baxımından təlim nəticələrinin əldə edilməsini dəstəkləyir;</a:t>
                      </a:r>
                      <a:endParaRPr lang="en-US" sz="2000" b="0" i="0" kern="1200" dirty="0" smtClean="0">
                        <a:solidFill>
                          <a:schemeClr val="tx1"/>
                        </a:solidFill>
                        <a:latin typeface="+mn-lt"/>
                        <a:ea typeface="+mn-ea"/>
                        <a:cs typeface="+mn-cs"/>
                      </a:endParaRPr>
                    </a:p>
                    <a:p>
                      <a:r>
                        <a:rPr lang="az-Latn-AZ" sz="2000" b="0" i="0" kern="1200" dirty="0" smtClean="0">
                          <a:solidFill>
                            <a:schemeClr val="tx1"/>
                          </a:solidFill>
                          <a:latin typeface="+mn-lt"/>
                          <a:ea typeface="+mn-ea"/>
                          <a:cs typeface="+mn-cs"/>
                        </a:rPr>
                        <a:t>3. </a:t>
                      </a:r>
                      <a:r>
                        <a:rPr lang="az-Latn-AZ" sz="2000" b="1" i="0" kern="1200" dirty="0" smtClean="0">
                          <a:solidFill>
                            <a:schemeClr val="tx1"/>
                          </a:solidFill>
                          <a:latin typeface="+mn-lt"/>
                          <a:ea typeface="+mn-ea"/>
                          <a:cs typeface="+mn-cs"/>
                        </a:rPr>
                        <a:t>İstehsalat/pedaqoji təcrübə </a:t>
                      </a:r>
                      <a:r>
                        <a:rPr lang="az-Latn-AZ" sz="2000" b="0" i="0" kern="1200" dirty="0" smtClean="0">
                          <a:solidFill>
                            <a:schemeClr val="tx1"/>
                          </a:solidFill>
                          <a:latin typeface="+mn-lt"/>
                          <a:ea typeface="+mn-ea"/>
                          <a:cs typeface="+mn-cs"/>
                        </a:rPr>
                        <a:t>təlim nəticələrinin əldə edilməsini dəstəkləyir; </a:t>
                      </a:r>
                      <a:endParaRPr lang="en-US" sz="2000" b="0" i="0" kern="1200" dirty="0" smtClean="0">
                        <a:solidFill>
                          <a:schemeClr val="tx1"/>
                        </a:solidFill>
                        <a:latin typeface="+mn-lt"/>
                        <a:ea typeface="+mn-ea"/>
                        <a:cs typeface="+mn-cs"/>
                      </a:endParaRPr>
                    </a:p>
                    <a:p>
                      <a:r>
                        <a:rPr lang="az-Latn-AZ" sz="2000" b="0" i="0" kern="1200" dirty="0" smtClean="0">
                          <a:solidFill>
                            <a:schemeClr val="tx1"/>
                          </a:solidFill>
                          <a:latin typeface="+mn-lt"/>
                          <a:ea typeface="+mn-ea"/>
                          <a:cs typeface="+mn-cs"/>
                        </a:rPr>
                        <a:t>4. </a:t>
                      </a:r>
                      <a:r>
                        <a:rPr lang="az-Latn-AZ" sz="2000" b="1" i="0" kern="1200" dirty="0" smtClean="0">
                          <a:solidFill>
                            <a:schemeClr val="tx1"/>
                          </a:solidFill>
                          <a:latin typeface="+mn-lt"/>
                          <a:ea typeface="+mn-ea"/>
                          <a:cs typeface="+mn-cs"/>
                        </a:rPr>
                        <a:t>Tədris materialları </a:t>
                      </a:r>
                      <a:r>
                        <a:rPr lang="az-Latn-AZ" sz="2000" b="0" i="0" kern="1200" dirty="0" smtClean="0">
                          <a:solidFill>
                            <a:schemeClr val="tx1"/>
                          </a:solidFill>
                          <a:latin typeface="+mn-lt"/>
                          <a:ea typeface="+mn-ea"/>
                          <a:cs typeface="+mn-cs"/>
                        </a:rPr>
                        <a:t>(dərsliklər, kitablar, dövri nəşrlər, məlumat bazaları) münasib və əlçatandır;</a:t>
                      </a:r>
                      <a:endParaRPr lang="en-US" sz="2000" b="0" i="0" kern="1200" dirty="0" smtClean="0">
                        <a:solidFill>
                          <a:schemeClr val="tx1"/>
                        </a:solidFill>
                        <a:latin typeface="+mn-lt"/>
                        <a:ea typeface="+mn-ea"/>
                        <a:cs typeface="+mn-cs"/>
                      </a:endParaRPr>
                    </a:p>
                    <a:p>
                      <a:r>
                        <a:rPr lang="az-Latn-AZ" sz="2000" b="0" i="0" kern="1200" dirty="0" smtClean="0">
                          <a:solidFill>
                            <a:schemeClr val="tx1"/>
                          </a:solidFill>
                          <a:latin typeface="+mn-lt"/>
                          <a:ea typeface="+mn-ea"/>
                          <a:cs typeface="+mn-cs"/>
                        </a:rPr>
                        <a:t>5. Proqramın təlim nəticələrinin əldə edilməsi üçün </a:t>
                      </a:r>
                      <a:r>
                        <a:rPr lang="az-Latn-AZ" sz="2000" b="1" i="0" kern="1200" dirty="0" smtClean="0">
                          <a:solidFill>
                            <a:schemeClr val="tx1"/>
                          </a:solidFill>
                          <a:latin typeface="+mn-lt"/>
                          <a:ea typeface="+mn-ea"/>
                          <a:cs typeface="+mn-cs"/>
                        </a:rPr>
                        <a:t>maliyyələşdirmə</a:t>
                      </a:r>
                      <a:r>
                        <a:rPr lang="az-Latn-AZ" sz="2000" b="0" i="0" kern="1200" dirty="0" smtClean="0">
                          <a:solidFill>
                            <a:schemeClr val="tx1"/>
                          </a:solidFill>
                          <a:latin typeface="+mn-lt"/>
                          <a:ea typeface="+mn-ea"/>
                          <a:cs typeface="+mn-cs"/>
                        </a:rPr>
                        <a:t> qənaətbəxşdir.</a:t>
                      </a:r>
                      <a:endParaRPr lang="en-US" sz="2000" b="0" i="0" kern="1200" dirty="0" smtClean="0">
                        <a:solidFill>
                          <a:schemeClr val="tx1"/>
                        </a:solidFill>
                        <a:latin typeface="+mn-lt"/>
                        <a:ea typeface="+mn-ea"/>
                        <a:cs typeface="+mn-cs"/>
                      </a:endParaRPr>
                    </a:p>
                    <a:p>
                      <a:pPr>
                        <a:lnSpc>
                          <a:spcPct val="115000"/>
                        </a:lnSpc>
                        <a:spcAft>
                          <a:spcPts val="0"/>
                        </a:spcAft>
                      </a:pPr>
                      <a:endParaRPr lang="en-GB" sz="20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3015481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40259"/>
            <a:ext cx="10515600" cy="850429"/>
          </a:xfrm>
        </p:spPr>
        <p:txBody>
          <a:bodyPr>
            <a:normAutofit fontScale="90000"/>
          </a:bodyPr>
          <a:lstStyle/>
          <a:p>
            <a:r>
              <a:rPr lang="en-GB" altLang="en-US" sz="4000" dirty="0" err="1" smtClean="0">
                <a:latin typeface="Calibri" panose="020F0502020204030204" pitchFamily="34" charset="0"/>
                <a:ea typeface="Calibri" panose="020F0502020204030204" pitchFamily="34" charset="0"/>
                <a:cs typeface="Times New Roman" panose="02020603050405020304" pitchFamily="18" charset="0"/>
              </a:rPr>
              <a:t>Qiym</a:t>
            </a:r>
            <a:r>
              <a:rPr lang="az-Latn-AZ" altLang="en-US" sz="4000" dirty="0" smtClean="0">
                <a:latin typeface="Calibri" panose="020F0502020204030204" pitchFamily="34" charset="0"/>
                <a:ea typeface="Calibri" panose="020F0502020204030204" pitchFamily="34" charset="0"/>
                <a:cs typeface="Times New Roman" panose="02020603050405020304" pitchFamily="18" charset="0"/>
              </a:rPr>
              <a:t>ətləndirmə sahəsi </a:t>
            </a:r>
            <a:r>
              <a:rPr kumimoji="0" lang="en-GB" altLang="en-US" sz="40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5</a:t>
            </a:r>
            <a:r>
              <a:rPr kumimoji="0" lang="lv-LV" altLang="en-US" sz="40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r>
            <a:br>
              <a:rPr kumimoji="0" lang="lv-LV" altLang="en-US" sz="40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r>
              <a:rPr lang="lv-LV" altLang="en-US" b="1" dirty="0" smtClean="0">
                <a:latin typeface="Calibri" panose="020F0502020204030204" pitchFamily="34" charset="0"/>
                <a:ea typeface="Calibri" panose="020F0502020204030204" pitchFamily="34" charset="0"/>
                <a:cs typeface="Times New Roman" panose="02020603050405020304" pitchFamily="18" charset="0"/>
              </a:rPr>
              <a:t>Təlim prosesi və tələbə nailiyyətlərinin qiymətləndirilməsi </a:t>
            </a:r>
            <a:r>
              <a:rPr lang="en-GB" dirty="0"/>
              <a:t/>
            </a:r>
            <a:br>
              <a:rPr lang="en-GB" dirty="0"/>
            </a:b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45614012"/>
              </p:ext>
            </p:extLst>
          </p:nvPr>
        </p:nvGraphicFramePr>
        <p:xfrm>
          <a:off x="1132764" y="1801504"/>
          <a:ext cx="10112991" cy="4517536"/>
        </p:xfrm>
        <a:graphic>
          <a:graphicData uri="http://schemas.openxmlformats.org/drawingml/2006/table">
            <a:tbl>
              <a:tblPr firstRow="1" firstCol="1" bandRow="1">
                <a:tableStyleId>{5C22544A-7EE6-4342-B048-85BDC9FD1C3A}</a:tableStyleId>
              </a:tblPr>
              <a:tblGrid>
                <a:gridCol w="10112991">
                  <a:extLst>
                    <a:ext uri="{9D8B030D-6E8A-4147-A177-3AD203B41FA5}">
                      <a16:colId xmlns:a16="http://schemas.microsoft.com/office/drawing/2014/main" val="20000"/>
                    </a:ext>
                  </a:extLst>
                </a:gridCol>
              </a:tblGrid>
              <a:tr h="4517536">
                <a:tc>
                  <a:txBody>
                    <a:bodyPr/>
                    <a:lstStyle/>
                    <a:p>
                      <a:r>
                        <a:rPr lang="lv-LV" sz="2000" b="0" kern="1200" dirty="0" smtClean="0">
                          <a:solidFill>
                            <a:schemeClr val="tx1"/>
                          </a:solidFill>
                          <a:latin typeface="+mn-lt"/>
                          <a:ea typeface="+mn-ea"/>
                          <a:cs typeface="+mn-cs"/>
                        </a:rPr>
                        <a:t>1. Proqramın tədrisi tələbələrin </a:t>
                      </a:r>
                      <a:r>
                        <a:rPr lang="lv-LV" sz="2000" b="1" kern="1200" dirty="0" smtClean="0">
                          <a:solidFill>
                            <a:schemeClr val="tx1"/>
                          </a:solidFill>
                          <a:latin typeface="+mn-lt"/>
                          <a:ea typeface="+mn-ea"/>
                          <a:cs typeface="+mn-cs"/>
                        </a:rPr>
                        <a:t>təlim prosesində fəal iştirakını </a:t>
                      </a:r>
                      <a:r>
                        <a:rPr lang="lv-LV" sz="2000" b="0" kern="1200" dirty="0" smtClean="0">
                          <a:solidFill>
                            <a:schemeClr val="tx1"/>
                          </a:solidFill>
                          <a:latin typeface="+mn-lt"/>
                          <a:ea typeface="+mn-ea"/>
                          <a:cs typeface="+mn-cs"/>
                        </a:rPr>
                        <a:t>təmin edir;</a:t>
                      </a:r>
                      <a:endParaRPr lang="en-US" sz="2000" b="0" kern="1200" dirty="0" smtClean="0">
                        <a:solidFill>
                          <a:schemeClr val="tx1"/>
                        </a:solidFill>
                        <a:latin typeface="+mn-lt"/>
                        <a:ea typeface="+mn-ea"/>
                        <a:cs typeface="+mn-cs"/>
                      </a:endParaRPr>
                    </a:p>
                    <a:p>
                      <a:r>
                        <a:rPr lang="lv-LV" sz="2000" b="0" kern="1200" dirty="0" smtClean="0">
                          <a:solidFill>
                            <a:schemeClr val="tx1"/>
                          </a:solidFill>
                          <a:latin typeface="+mn-lt"/>
                          <a:ea typeface="+mn-ea"/>
                          <a:cs typeface="+mn-cs"/>
                        </a:rPr>
                        <a:t>2. </a:t>
                      </a:r>
                      <a:r>
                        <a:rPr lang="lv-LV" sz="2000" b="1" kern="1200" dirty="0" smtClean="0">
                          <a:solidFill>
                            <a:schemeClr val="tx1"/>
                          </a:solidFill>
                          <a:latin typeface="+mn-lt"/>
                          <a:ea typeface="+mn-ea"/>
                          <a:cs typeface="+mn-cs"/>
                        </a:rPr>
                        <a:t>Tədris prosesi proqramın düzgün tədrisini </a:t>
                      </a:r>
                      <a:r>
                        <a:rPr lang="lv-LV" sz="2000" b="0" kern="1200" dirty="0" smtClean="0">
                          <a:solidFill>
                            <a:schemeClr val="tx1"/>
                          </a:solidFill>
                          <a:latin typeface="+mn-lt"/>
                          <a:ea typeface="+mn-ea"/>
                          <a:cs typeface="+mn-cs"/>
                        </a:rPr>
                        <a:t>və təlim nəticələrinin əldə edilməsini təmin edir;</a:t>
                      </a:r>
                      <a:endParaRPr lang="en-US" sz="2000" b="0" kern="1200" dirty="0" smtClean="0">
                        <a:solidFill>
                          <a:schemeClr val="tx1"/>
                        </a:solidFill>
                        <a:latin typeface="+mn-lt"/>
                        <a:ea typeface="+mn-ea"/>
                        <a:cs typeface="+mn-cs"/>
                      </a:endParaRPr>
                    </a:p>
                    <a:p>
                      <a:r>
                        <a:rPr lang="lv-LV" sz="2000" b="0" kern="1200" dirty="0" smtClean="0">
                          <a:solidFill>
                            <a:schemeClr val="tx1"/>
                          </a:solidFill>
                          <a:latin typeface="+mn-lt"/>
                          <a:ea typeface="+mn-ea"/>
                          <a:cs typeface="+mn-cs"/>
                        </a:rPr>
                        <a:t>3. Tələbələrin </a:t>
                      </a:r>
                      <a:r>
                        <a:rPr lang="lv-LV" sz="2000" b="1" kern="1200" dirty="0" smtClean="0">
                          <a:solidFill>
                            <a:schemeClr val="tx1"/>
                          </a:solidFill>
                          <a:latin typeface="+mn-lt"/>
                          <a:ea typeface="+mn-ea"/>
                          <a:cs typeface="+mn-cs"/>
                        </a:rPr>
                        <a:t>tədqiqat fəaliyyəti təşviq edilir</a:t>
                      </a:r>
                      <a:r>
                        <a:rPr lang="lv-LV" sz="2000" b="0" kern="1200" dirty="0" smtClean="0">
                          <a:solidFill>
                            <a:schemeClr val="tx1"/>
                          </a:solidFill>
                          <a:latin typeface="+mn-lt"/>
                          <a:ea typeface="+mn-ea"/>
                          <a:cs typeface="+mn-cs"/>
                        </a:rPr>
                        <a:t>;</a:t>
                      </a:r>
                      <a:endParaRPr lang="en-US" sz="2000" b="0" kern="1200" dirty="0" smtClean="0">
                        <a:solidFill>
                          <a:schemeClr val="tx1"/>
                        </a:solidFill>
                        <a:latin typeface="+mn-lt"/>
                        <a:ea typeface="+mn-ea"/>
                        <a:cs typeface="+mn-cs"/>
                      </a:endParaRPr>
                    </a:p>
                    <a:p>
                      <a:r>
                        <a:rPr lang="lv-LV" sz="2000" b="0" kern="1200" dirty="0" smtClean="0">
                          <a:solidFill>
                            <a:schemeClr val="tx1"/>
                          </a:solidFill>
                          <a:latin typeface="+mn-lt"/>
                          <a:ea typeface="+mn-ea"/>
                          <a:cs typeface="+mn-cs"/>
                        </a:rPr>
                        <a:t>4. Tələbələrin mübadilə proqramlarında iştirak etmək </a:t>
                      </a:r>
                      <a:r>
                        <a:rPr lang="lv-LV" sz="2000" b="1" kern="1200" dirty="0" smtClean="0">
                          <a:solidFill>
                            <a:schemeClr val="tx1"/>
                          </a:solidFill>
                          <a:latin typeface="+mn-lt"/>
                          <a:ea typeface="+mn-ea"/>
                          <a:cs typeface="+mn-cs"/>
                        </a:rPr>
                        <a:t>imkanları var</a:t>
                      </a:r>
                      <a:r>
                        <a:rPr lang="lv-LV" sz="2000" b="0" kern="1200" dirty="0" smtClean="0">
                          <a:solidFill>
                            <a:schemeClr val="tx1"/>
                          </a:solidFill>
                          <a:latin typeface="+mn-lt"/>
                          <a:ea typeface="+mn-ea"/>
                          <a:cs typeface="+mn-cs"/>
                        </a:rPr>
                        <a:t>;</a:t>
                      </a:r>
                      <a:endParaRPr lang="en-US" sz="2000" b="0" kern="1200" dirty="0" smtClean="0">
                        <a:solidFill>
                          <a:schemeClr val="tx1"/>
                        </a:solidFill>
                        <a:latin typeface="+mn-lt"/>
                        <a:ea typeface="+mn-ea"/>
                        <a:cs typeface="+mn-cs"/>
                      </a:endParaRPr>
                    </a:p>
                    <a:p>
                      <a:r>
                        <a:rPr lang="lv-LV" sz="2000" b="0" kern="1200" dirty="0" smtClean="0">
                          <a:solidFill>
                            <a:schemeClr val="tx1"/>
                          </a:solidFill>
                          <a:latin typeface="+mn-lt"/>
                          <a:ea typeface="+mn-ea"/>
                          <a:cs typeface="+mn-cs"/>
                        </a:rPr>
                        <a:t>5. </a:t>
                      </a:r>
                      <a:r>
                        <a:rPr lang="lv-LV" sz="2000" b="1" kern="1200" dirty="0" smtClean="0">
                          <a:solidFill>
                            <a:schemeClr val="tx1"/>
                          </a:solidFill>
                          <a:latin typeface="+mn-lt"/>
                          <a:ea typeface="+mn-ea"/>
                          <a:cs typeface="+mn-cs"/>
                        </a:rPr>
                        <a:t>Tələbələrin biliyinin qiymətləndirilməsi sistemi aydın müəyyənləşdirilib, tələblərə uyğundur və ictimaiyyətə açıqdır</a:t>
                      </a:r>
                      <a:r>
                        <a:rPr lang="lv-LV" sz="2000" b="0" kern="1200" dirty="0" smtClean="0">
                          <a:solidFill>
                            <a:schemeClr val="tx1"/>
                          </a:solidFill>
                          <a:latin typeface="+mn-lt"/>
                          <a:ea typeface="+mn-ea"/>
                          <a:cs typeface="+mn-cs"/>
                        </a:rPr>
                        <a:t>;</a:t>
                      </a:r>
                      <a:endParaRPr lang="en-US" sz="2000" b="0" kern="1200" dirty="0" smtClean="0">
                        <a:solidFill>
                          <a:schemeClr val="tx1"/>
                        </a:solidFill>
                        <a:latin typeface="+mn-lt"/>
                        <a:ea typeface="+mn-ea"/>
                        <a:cs typeface="+mn-cs"/>
                      </a:endParaRPr>
                    </a:p>
                    <a:p>
                      <a:r>
                        <a:rPr lang="lv-LV" sz="2000" b="0" kern="1200" dirty="0" smtClean="0">
                          <a:solidFill>
                            <a:schemeClr val="tx1"/>
                          </a:solidFill>
                          <a:latin typeface="+mn-lt"/>
                          <a:ea typeface="+mn-ea"/>
                          <a:cs typeface="+mn-cs"/>
                        </a:rPr>
                        <a:t>6. Məzunların əksəriyyətinin </a:t>
                      </a:r>
                      <a:r>
                        <a:rPr lang="lv-LV" sz="2000" b="1" kern="1200" dirty="0" smtClean="0">
                          <a:solidFill>
                            <a:schemeClr val="tx1"/>
                          </a:solidFill>
                          <a:latin typeface="+mn-lt"/>
                          <a:ea typeface="+mn-ea"/>
                          <a:cs typeface="+mn-cs"/>
                        </a:rPr>
                        <a:t>peşəkar fəaliyyəti </a:t>
                      </a:r>
                      <a:r>
                        <a:rPr lang="lv-LV" sz="2000" b="0" kern="1200" dirty="0" smtClean="0">
                          <a:solidFill>
                            <a:schemeClr val="tx1"/>
                          </a:solidFill>
                          <a:latin typeface="+mn-lt"/>
                          <a:ea typeface="+mn-ea"/>
                          <a:cs typeface="+mn-cs"/>
                        </a:rPr>
                        <a:t>təhsilverənlərin proqnozuna (gözləntilərinə) uyğundur;</a:t>
                      </a:r>
                      <a:endParaRPr lang="en-US" sz="2000" b="0" kern="1200" dirty="0" smtClean="0">
                        <a:solidFill>
                          <a:schemeClr val="tx1"/>
                        </a:solidFill>
                        <a:latin typeface="+mn-lt"/>
                        <a:ea typeface="+mn-ea"/>
                        <a:cs typeface="+mn-cs"/>
                      </a:endParaRPr>
                    </a:p>
                    <a:p>
                      <a:r>
                        <a:rPr lang="lv-LV" sz="2000" b="0" kern="1200" dirty="0" smtClean="0">
                          <a:solidFill>
                            <a:schemeClr val="tx1"/>
                          </a:solidFill>
                          <a:latin typeface="+mn-lt"/>
                          <a:ea typeface="+mn-ea"/>
                          <a:cs typeface="+mn-cs"/>
                        </a:rPr>
                        <a:t>7. Təhsil proqramı çərçivəsində </a:t>
                      </a:r>
                      <a:r>
                        <a:rPr lang="lv-LV" sz="2000" b="1" kern="1200" dirty="0" smtClean="0">
                          <a:solidFill>
                            <a:schemeClr val="tx1"/>
                          </a:solidFill>
                          <a:latin typeface="+mn-lt"/>
                          <a:ea typeface="+mn-ea"/>
                          <a:cs typeface="+mn-cs"/>
                        </a:rPr>
                        <a:t>xüsusi ehtiyacı olan tələbələrə təhsil vermək imkanı </a:t>
                      </a:r>
                      <a:r>
                        <a:rPr lang="lv-LV" sz="2000" b="0" kern="1200" dirty="0" smtClean="0">
                          <a:solidFill>
                            <a:schemeClr val="tx1"/>
                          </a:solidFill>
                          <a:latin typeface="+mn-lt"/>
                          <a:ea typeface="+mn-ea"/>
                          <a:cs typeface="+mn-cs"/>
                        </a:rPr>
                        <a:t>var;</a:t>
                      </a:r>
                      <a:endParaRPr lang="en-US" sz="2000" b="0" kern="1200" dirty="0" smtClean="0">
                        <a:solidFill>
                          <a:schemeClr val="tx1"/>
                        </a:solidFill>
                        <a:latin typeface="+mn-lt"/>
                        <a:ea typeface="+mn-ea"/>
                        <a:cs typeface="+mn-cs"/>
                      </a:endParaRPr>
                    </a:p>
                    <a:p>
                      <a:r>
                        <a:rPr lang="lv-LV" sz="2000" b="0" kern="1200" dirty="0" smtClean="0">
                          <a:solidFill>
                            <a:schemeClr val="tx1"/>
                          </a:solidFill>
                          <a:latin typeface="+mn-lt"/>
                          <a:ea typeface="+mn-ea"/>
                          <a:cs typeface="+mn-cs"/>
                        </a:rPr>
                        <a:t>8. Təhsil proqramında </a:t>
                      </a:r>
                      <a:r>
                        <a:rPr lang="lv-LV" sz="2000" b="1" kern="1200" dirty="0" smtClean="0">
                          <a:solidFill>
                            <a:schemeClr val="tx1"/>
                          </a:solidFill>
                          <a:latin typeface="+mn-lt"/>
                          <a:ea typeface="+mn-ea"/>
                          <a:cs typeface="+mn-cs"/>
                        </a:rPr>
                        <a:t>ömürboyu təhsil imkanları </a:t>
                      </a:r>
                      <a:r>
                        <a:rPr lang="lv-LV" sz="2000" b="0" kern="1200" dirty="0" smtClean="0">
                          <a:solidFill>
                            <a:schemeClr val="tx1"/>
                          </a:solidFill>
                          <a:latin typeface="+mn-lt"/>
                          <a:ea typeface="+mn-ea"/>
                          <a:cs typeface="+mn-cs"/>
                        </a:rPr>
                        <a:t>nəzərə alınmışdır.</a:t>
                      </a:r>
                      <a:endParaRPr lang="en-US" sz="2000" b="0" kern="1200" dirty="0" smtClean="0">
                        <a:solidFill>
                          <a:schemeClr val="tx1"/>
                        </a:solidFill>
                        <a:latin typeface="+mn-lt"/>
                        <a:ea typeface="+mn-ea"/>
                        <a:cs typeface="+mn-cs"/>
                      </a:endParaRPr>
                    </a:p>
                    <a:p>
                      <a:pPr>
                        <a:lnSpc>
                          <a:spcPct val="115000"/>
                        </a:lnSpc>
                        <a:spcAft>
                          <a:spcPts val="0"/>
                        </a:spcAft>
                      </a:pPr>
                      <a:endParaRPr lang="en-GB"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5379226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09816"/>
            <a:ext cx="10515600" cy="380872"/>
          </a:xfrm>
        </p:spPr>
        <p:txBody>
          <a:bodyPr>
            <a:normAutofit fontScale="90000"/>
          </a:bodyPr>
          <a:lstStyle/>
          <a:p>
            <a:r>
              <a:rPr lang="en-GB" altLang="en-US" sz="4000" dirty="0" err="1" smtClean="0">
                <a:latin typeface="Calibri" panose="020F0502020204030204" pitchFamily="34" charset="0"/>
                <a:ea typeface="Calibri" panose="020F0502020204030204" pitchFamily="34" charset="0"/>
                <a:cs typeface="Times New Roman" panose="02020603050405020304" pitchFamily="18" charset="0"/>
              </a:rPr>
              <a:t>Qiym</a:t>
            </a:r>
            <a:r>
              <a:rPr lang="az-Latn-AZ" altLang="en-US" sz="4000" dirty="0" smtClean="0">
                <a:latin typeface="Calibri" panose="020F0502020204030204" pitchFamily="34" charset="0"/>
                <a:ea typeface="Calibri" panose="020F0502020204030204" pitchFamily="34" charset="0"/>
                <a:cs typeface="Times New Roman" panose="02020603050405020304" pitchFamily="18" charset="0"/>
              </a:rPr>
              <a:t>ətləndirmə sahəsi </a:t>
            </a:r>
            <a:r>
              <a:rPr kumimoji="0" lang="en-GB" altLang="en-US" sz="40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6 </a:t>
            </a:r>
            <a:r>
              <a:rPr kumimoji="0" lang="lv-LV" altLang="en-US" sz="40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r>
            <a:br>
              <a:rPr kumimoji="0" lang="lv-LV" altLang="en-US" sz="40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r>
              <a:rPr lang="en-US" altLang="en-US" b="1" dirty="0" err="1" smtClean="0">
                <a:latin typeface="Calibri" panose="020F0502020204030204" pitchFamily="34" charset="0"/>
                <a:ea typeface="Calibri" panose="020F0502020204030204" pitchFamily="34" charset="0"/>
                <a:cs typeface="Times New Roman" panose="02020603050405020304" pitchFamily="18" charset="0"/>
              </a:rPr>
              <a:t>Təhsil</a:t>
            </a:r>
            <a:r>
              <a:rPr lang="en-US" altLang="en-US" b="1" dirty="0" smtClean="0">
                <a:latin typeface="Calibri" panose="020F0502020204030204" pitchFamily="34" charset="0"/>
                <a:ea typeface="Calibri" panose="020F0502020204030204" pitchFamily="34" charset="0"/>
                <a:cs typeface="Times New Roman" panose="02020603050405020304" pitchFamily="18" charset="0"/>
              </a:rPr>
              <a:t> </a:t>
            </a:r>
            <a:r>
              <a:rPr lang="en-US" altLang="en-US" b="1" dirty="0" err="1" smtClean="0">
                <a:latin typeface="Calibri" panose="020F0502020204030204" pitchFamily="34" charset="0"/>
                <a:ea typeface="Calibri" panose="020F0502020204030204" pitchFamily="34" charset="0"/>
                <a:cs typeface="Times New Roman" panose="02020603050405020304" pitchFamily="18" charset="0"/>
              </a:rPr>
              <a:t>proqramının</a:t>
            </a:r>
            <a:r>
              <a:rPr lang="en-US" altLang="en-US" b="1" dirty="0" smtClean="0">
                <a:latin typeface="Calibri" panose="020F0502020204030204" pitchFamily="34" charset="0"/>
                <a:ea typeface="Calibri" panose="020F0502020204030204" pitchFamily="34" charset="0"/>
                <a:cs typeface="Times New Roman" panose="02020603050405020304" pitchFamily="18" charset="0"/>
              </a:rPr>
              <a:t> </a:t>
            </a:r>
            <a:r>
              <a:rPr lang="en-US" altLang="en-US" b="1" dirty="0" err="1" smtClean="0">
                <a:latin typeface="Calibri" panose="020F0502020204030204" pitchFamily="34" charset="0"/>
                <a:ea typeface="Calibri" panose="020F0502020204030204" pitchFamily="34" charset="0"/>
                <a:cs typeface="Times New Roman" panose="02020603050405020304" pitchFamily="18" charset="0"/>
              </a:rPr>
              <a:t>idarə</a:t>
            </a:r>
            <a:r>
              <a:rPr lang="en-US" altLang="en-US" b="1" dirty="0" smtClean="0">
                <a:latin typeface="Calibri" panose="020F0502020204030204" pitchFamily="34" charset="0"/>
                <a:ea typeface="Calibri" panose="020F0502020204030204" pitchFamily="34" charset="0"/>
                <a:cs typeface="Times New Roman" panose="02020603050405020304" pitchFamily="18" charset="0"/>
              </a:rPr>
              <a:t> </a:t>
            </a:r>
            <a:r>
              <a:rPr lang="en-US" altLang="en-US" b="1" dirty="0" err="1" smtClean="0">
                <a:latin typeface="Calibri" panose="020F0502020204030204" pitchFamily="34" charset="0"/>
                <a:ea typeface="Calibri" panose="020F0502020204030204" pitchFamily="34" charset="0"/>
                <a:cs typeface="Times New Roman" panose="02020603050405020304" pitchFamily="18" charset="0"/>
              </a:rPr>
              <a:t>edilməsi</a:t>
            </a:r>
            <a:r>
              <a:rPr lang="en-US" altLang="en-US" b="1" dirty="0" smtClean="0">
                <a:latin typeface="Calibri" panose="020F0502020204030204" pitchFamily="34" charset="0"/>
                <a:ea typeface="Calibri" panose="020F0502020204030204" pitchFamily="34" charset="0"/>
                <a:cs typeface="Times New Roman" panose="02020603050405020304" pitchFamily="18" charset="0"/>
              </a:rPr>
              <a:t> </a:t>
            </a:r>
            <a:r>
              <a:rPr lang="en-GB" dirty="0"/>
              <a:t/>
            </a:r>
            <a:br>
              <a:rPr lang="en-GB" dirty="0"/>
            </a:br>
            <a:r>
              <a:rPr kumimoji="0" lang="en-GB" altLang="en-US" sz="6000" b="0" i="0" u="none" strike="noStrike" cap="none" normalizeH="0" baseline="0" dirty="0" smtClean="0">
                <a:ln>
                  <a:noFill/>
                </a:ln>
                <a:solidFill>
                  <a:schemeClr val="tx1"/>
                </a:solidFill>
                <a:effectLst/>
                <a:latin typeface="Arial" panose="020B0604020202020204" pitchFamily="34" charset="0"/>
              </a:rPr>
              <a:t/>
            </a:r>
            <a:br>
              <a:rPr kumimoji="0" lang="en-GB" altLang="en-US" sz="6000" b="0" i="0" u="none" strike="noStrike" cap="none" normalizeH="0" baseline="0" dirty="0" smtClean="0">
                <a:ln>
                  <a:noFill/>
                </a:ln>
                <a:solidFill>
                  <a:schemeClr val="tx1"/>
                </a:solidFill>
                <a:effectLst/>
                <a:latin typeface="Arial" panose="020B0604020202020204" pitchFamily="34" charset="0"/>
              </a:rPr>
            </a:b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63855731"/>
              </p:ext>
            </p:extLst>
          </p:nvPr>
        </p:nvGraphicFramePr>
        <p:xfrm>
          <a:off x="838200" y="1690688"/>
          <a:ext cx="10515600" cy="5273040"/>
        </p:xfrm>
        <a:graphic>
          <a:graphicData uri="http://schemas.openxmlformats.org/drawingml/2006/table">
            <a:tbl>
              <a:tblPr firstRow="1" firstCol="1" bandRow="1">
                <a:tableStyleId>{5C22544A-7EE6-4342-B048-85BDC9FD1C3A}</a:tableStyleId>
              </a:tblPr>
              <a:tblGrid>
                <a:gridCol w="10515600">
                  <a:extLst>
                    <a:ext uri="{9D8B030D-6E8A-4147-A177-3AD203B41FA5}">
                      <a16:colId xmlns:a16="http://schemas.microsoft.com/office/drawing/2014/main" val="20000"/>
                    </a:ext>
                  </a:extLst>
                </a:gridCol>
              </a:tblGrid>
              <a:tr h="4761478">
                <a:tc>
                  <a:txBody>
                    <a:bodyPr/>
                    <a:lstStyle/>
                    <a:p>
                      <a:r>
                        <a:rPr lang="lv-LV" sz="2000" b="0" kern="1200" dirty="0" smtClean="0">
                          <a:solidFill>
                            <a:schemeClr val="tx1"/>
                          </a:solidFill>
                          <a:latin typeface="+mn-lt"/>
                          <a:ea typeface="+mn-ea"/>
                          <a:cs typeface="+mn-cs"/>
                        </a:rPr>
                        <a:t>1. Proqramın həyata keçirilməsi üzrə </a:t>
                      </a:r>
                      <a:r>
                        <a:rPr lang="lv-LV" sz="2000" b="1" kern="1200" dirty="0" smtClean="0">
                          <a:solidFill>
                            <a:schemeClr val="tx1"/>
                          </a:solidFill>
                          <a:latin typeface="+mn-lt"/>
                          <a:ea typeface="+mn-ea"/>
                          <a:cs typeface="+mn-cs"/>
                        </a:rPr>
                        <a:t>səlahiyyət və monitorinq öhdəliklərinə </a:t>
                      </a:r>
                      <a:r>
                        <a:rPr lang="lv-LV" sz="2000" b="0" kern="1200" dirty="0" smtClean="0">
                          <a:solidFill>
                            <a:schemeClr val="tx1"/>
                          </a:solidFill>
                          <a:latin typeface="+mn-lt"/>
                          <a:ea typeface="+mn-ea"/>
                          <a:cs typeface="+mn-cs"/>
                        </a:rPr>
                        <a:t>dair aydın iş bölgüsü aparılır; </a:t>
                      </a:r>
                      <a:endParaRPr lang="en-US" sz="2000" b="0" kern="1200" dirty="0" smtClean="0">
                        <a:solidFill>
                          <a:schemeClr val="tx1"/>
                        </a:solidFill>
                        <a:latin typeface="+mn-lt"/>
                        <a:ea typeface="+mn-ea"/>
                        <a:cs typeface="+mn-cs"/>
                      </a:endParaRPr>
                    </a:p>
                    <a:p>
                      <a:r>
                        <a:rPr lang="lv-LV" sz="2000" b="0" kern="1200" dirty="0" smtClean="0">
                          <a:solidFill>
                            <a:schemeClr val="tx1"/>
                          </a:solidFill>
                          <a:latin typeface="+mn-lt"/>
                          <a:ea typeface="+mn-ea"/>
                          <a:cs typeface="+mn-cs"/>
                        </a:rPr>
                        <a:t>2. Proqramın icrasına dair </a:t>
                      </a:r>
                      <a:r>
                        <a:rPr lang="lv-LV" sz="2000" b="1" kern="1200" dirty="0" smtClean="0">
                          <a:solidFill>
                            <a:schemeClr val="tx1"/>
                          </a:solidFill>
                          <a:latin typeface="+mn-lt"/>
                          <a:ea typeface="+mn-ea"/>
                          <a:cs typeface="+mn-cs"/>
                        </a:rPr>
                        <a:t>məlumatlar</a:t>
                      </a:r>
                      <a:r>
                        <a:rPr lang="lv-LV" sz="2000" b="0" kern="1200" dirty="0" smtClean="0">
                          <a:solidFill>
                            <a:schemeClr val="tx1"/>
                          </a:solidFill>
                          <a:latin typeface="+mn-lt"/>
                          <a:ea typeface="+mn-ea"/>
                          <a:cs typeface="+mn-cs"/>
                        </a:rPr>
                        <a:t> müntəzəm olaraq toplanılır və təhlil edilir;</a:t>
                      </a:r>
                      <a:endParaRPr lang="en-US" sz="2000" b="0" kern="1200" dirty="0" smtClean="0">
                        <a:solidFill>
                          <a:schemeClr val="tx1"/>
                        </a:solidFill>
                        <a:latin typeface="+mn-lt"/>
                        <a:ea typeface="+mn-ea"/>
                        <a:cs typeface="+mn-cs"/>
                      </a:endParaRPr>
                    </a:p>
                    <a:p>
                      <a:r>
                        <a:rPr lang="lv-LV" sz="2000" b="0" kern="1200" dirty="0" smtClean="0">
                          <a:solidFill>
                            <a:schemeClr val="tx1"/>
                          </a:solidFill>
                          <a:latin typeface="+mn-lt"/>
                          <a:ea typeface="+mn-ea"/>
                          <a:cs typeface="+mn-cs"/>
                        </a:rPr>
                        <a:t>3. Proqramın daxili və xarici qiymətləndirmə nəticələri </a:t>
                      </a:r>
                      <a:r>
                        <a:rPr lang="lv-LV" sz="2000" b="1" kern="1200" dirty="0" smtClean="0">
                          <a:solidFill>
                            <a:schemeClr val="tx1"/>
                          </a:solidFill>
                          <a:latin typeface="+mn-lt"/>
                          <a:ea typeface="+mn-ea"/>
                          <a:cs typeface="+mn-cs"/>
                        </a:rPr>
                        <a:t>proqramın yaxşılaşdırılması </a:t>
                      </a:r>
                      <a:r>
                        <a:rPr lang="lv-LV" sz="2000" b="0" kern="1200" dirty="0" smtClean="0">
                          <a:solidFill>
                            <a:schemeClr val="tx1"/>
                          </a:solidFill>
                          <a:latin typeface="+mn-lt"/>
                          <a:ea typeface="+mn-ea"/>
                          <a:cs typeface="+mn-cs"/>
                        </a:rPr>
                        <a:t>üçün istifadə olunur; </a:t>
                      </a:r>
                      <a:endParaRPr lang="en-US" sz="2000" b="0" kern="1200" dirty="0" smtClean="0">
                        <a:solidFill>
                          <a:schemeClr val="tx1"/>
                        </a:solidFill>
                        <a:latin typeface="+mn-lt"/>
                        <a:ea typeface="+mn-ea"/>
                        <a:cs typeface="+mn-cs"/>
                      </a:endParaRPr>
                    </a:p>
                    <a:p>
                      <a:r>
                        <a:rPr lang="lv-LV" sz="2000" b="0" kern="1200" dirty="0" smtClean="0">
                          <a:solidFill>
                            <a:schemeClr val="tx1"/>
                          </a:solidFill>
                          <a:latin typeface="+mn-lt"/>
                          <a:ea typeface="+mn-ea"/>
                          <a:cs typeface="+mn-cs"/>
                        </a:rPr>
                        <a:t>4. </a:t>
                      </a:r>
                      <a:r>
                        <a:rPr lang="lv-LV" sz="2000" b="1" kern="1200" dirty="0" smtClean="0">
                          <a:solidFill>
                            <a:schemeClr val="tx1"/>
                          </a:solidFill>
                          <a:latin typeface="+mn-lt"/>
                          <a:ea typeface="+mn-ea"/>
                          <a:cs typeface="+mn-cs"/>
                        </a:rPr>
                        <a:t>Maraqlı tərəflər </a:t>
                      </a:r>
                      <a:r>
                        <a:rPr lang="lv-LV" sz="2000" b="0" kern="1200" dirty="0" smtClean="0">
                          <a:solidFill>
                            <a:schemeClr val="tx1"/>
                          </a:solidFill>
                          <a:latin typeface="+mn-lt"/>
                          <a:ea typeface="+mn-ea"/>
                          <a:cs typeface="+mn-cs"/>
                        </a:rPr>
                        <a:t>qiymətləndirmə və təkmilləşdirmə proseslərinə cəlb olunurlar; </a:t>
                      </a:r>
                      <a:endParaRPr lang="en-US" sz="2000" b="0" kern="1200" dirty="0" smtClean="0">
                        <a:solidFill>
                          <a:schemeClr val="tx1"/>
                        </a:solidFill>
                        <a:latin typeface="+mn-lt"/>
                        <a:ea typeface="+mn-ea"/>
                        <a:cs typeface="+mn-cs"/>
                      </a:endParaRPr>
                    </a:p>
                    <a:p>
                      <a:r>
                        <a:rPr lang="lv-LV" sz="2000" b="0" kern="1200" dirty="0" smtClean="0">
                          <a:solidFill>
                            <a:schemeClr val="tx1"/>
                          </a:solidFill>
                          <a:latin typeface="+mn-lt"/>
                          <a:ea typeface="+mn-ea"/>
                          <a:cs typeface="+mn-cs"/>
                        </a:rPr>
                        <a:t>5. </a:t>
                      </a:r>
                      <a:r>
                        <a:rPr lang="lv-LV" sz="2000" b="1" kern="1200" dirty="0" smtClean="0">
                          <a:solidFill>
                            <a:schemeClr val="tx1"/>
                          </a:solidFill>
                          <a:latin typeface="+mn-lt"/>
                          <a:ea typeface="+mn-ea"/>
                          <a:cs typeface="+mn-cs"/>
                        </a:rPr>
                        <a:t>Daxili keyfiyyət təminatı </a:t>
                      </a:r>
                      <a:r>
                        <a:rPr lang="lv-LV" sz="2000" b="0" kern="1200" dirty="0" smtClean="0">
                          <a:solidFill>
                            <a:schemeClr val="tx1"/>
                          </a:solidFill>
                          <a:latin typeface="+mn-lt"/>
                          <a:ea typeface="+mn-ea"/>
                          <a:cs typeface="+mn-cs"/>
                        </a:rPr>
                        <a:t>tədbirləri effektiv və səmərəlidir. </a:t>
                      </a:r>
                      <a:endParaRPr lang="en-US" sz="2000" b="0" kern="1200" dirty="0" smtClean="0">
                        <a:solidFill>
                          <a:schemeClr val="tx1"/>
                        </a:solidFill>
                        <a:latin typeface="+mn-lt"/>
                        <a:ea typeface="+mn-ea"/>
                        <a:cs typeface="+mn-cs"/>
                      </a:endParaRPr>
                    </a:p>
                    <a:p>
                      <a:r>
                        <a:rPr lang="lv-LV" sz="2000" b="0" kern="1200" dirty="0" smtClean="0">
                          <a:solidFill>
                            <a:schemeClr val="tx1"/>
                          </a:solidFill>
                          <a:latin typeface="+mn-lt"/>
                          <a:ea typeface="+mn-ea"/>
                          <a:cs typeface="+mn-cs"/>
                        </a:rPr>
                        <a:t>6. Həmin sahə üzrə, o cümlədən digər ali təhsil müəssisələrində tədris olunan oxşar proqramlarla müqayisədə proqramın </a:t>
                      </a:r>
                      <a:r>
                        <a:rPr lang="lv-LV" sz="2000" b="1" kern="1200" dirty="0" smtClean="0">
                          <a:solidFill>
                            <a:schemeClr val="tx1"/>
                          </a:solidFill>
                          <a:latin typeface="+mn-lt"/>
                          <a:ea typeface="+mn-ea"/>
                          <a:cs typeface="+mn-cs"/>
                        </a:rPr>
                        <a:t>fərqli və oxşar xüsusiyyətləri </a:t>
                      </a:r>
                      <a:r>
                        <a:rPr lang="lv-LV" sz="2000" b="0" kern="1200" dirty="0" smtClean="0">
                          <a:solidFill>
                            <a:schemeClr val="tx1"/>
                          </a:solidFill>
                          <a:latin typeface="+mn-lt"/>
                          <a:ea typeface="+mn-ea"/>
                          <a:cs typeface="+mn-cs"/>
                        </a:rPr>
                        <a:t>öyrənilir və inkişaf məsələlərində nəzərə alınır. </a:t>
                      </a:r>
                      <a:endParaRPr lang="en-US" sz="2000" b="0" kern="1200" dirty="0" smtClean="0">
                        <a:solidFill>
                          <a:schemeClr val="tx1"/>
                        </a:solidFill>
                        <a:latin typeface="+mn-lt"/>
                        <a:ea typeface="+mn-ea"/>
                        <a:cs typeface="+mn-cs"/>
                      </a:endParaRPr>
                    </a:p>
                    <a:p>
                      <a:r>
                        <a:rPr lang="lv-LV" sz="2000" b="0" kern="1200" dirty="0" smtClean="0">
                          <a:solidFill>
                            <a:schemeClr val="tx1"/>
                          </a:solidFill>
                          <a:latin typeface="+mn-lt"/>
                          <a:ea typeface="+mn-ea"/>
                          <a:cs typeface="+mn-cs"/>
                        </a:rPr>
                        <a:t>7. Ali təhsil müəssisəsi (tələbə, professor-müəllim və inzibatı heyət üçün) </a:t>
                      </a:r>
                      <a:r>
                        <a:rPr lang="lv-LV" sz="2000" b="1" kern="1200" dirty="0" smtClean="0">
                          <a:solidFill>
                            <a:schemeClr val="tx1"/>
                          </a:solidFill>
                          <a:latin typeface="+mn-lt"/>
                          <a:ea typeface="+mn-ea"/>
                          <a:cs typeface="+mn-cs"/>
                        </a:rPr>
                        <a:t>müvafiq akademik və sosial dəstəyi  təmin edir</a:t>
                      </a:r>
                      <a:r>
                        <a:rPr lang="lv-LV" sz="2000" b="0" kern="1200" dirty="0" smtClean="0">
                          <a:solidFill>
                            <a:schemeClr val="tx1"/>
                          </a:solidFill>
                          <a:latin typeface="+mn-lt"/>
                          <a:ea typeface="+mn-ea"/>
                          <a:cs typeface="+mn-cs"/>
                        </a:rPr>
                        <a:t>;</a:t>
                      </a:r>
                      <a:endParaRPr lang="en-US" sz="2000" b="0" kern="1200" dirty="0" smtClean="0">
                        <a:solidFill>
                          <a:schemeClr val="tx1"/>
                        </a:solidFill>
                        <a:latin typeface="+mn-lt"/>
                        <a:ea typeface="+mn-ea"/>
                        <a:cs typeface="+mn-cs"/>
                      </a:endParaRPr>
                    </a:p>
                    <a:p>
                      <a:r>
                        <a:rPr lang="lv-LV" sz="2000" b="0" kern="1200" dirty="0" smtClean="0">
                          <a:solidFill>
                            <a:schemeClr val="tx1"/>
                          </a:solidFill>
                          <a:latin typeface="+mn-lt"/>
                          <a:ea typeface="+mn-ea"/>
                          <a:cs typeface="+mn-cs"/>
                        </a:rPr>
                        <a:t>8. ATM-də təhsil və inzibati məsələlərə dair </a:t>
                      </a:r>
                      <a:r>
                        <a:rPr lang="lv-LV" sz="2000" b="1" kern="1200" dirty="0" smtClean="0">
                          <a:solidFill>
                            <a:schemeClr val="tx1"/>
                          </a:solidFill>
                          <a:latin typeface="+mn-lt"/>
                          <a:ea typeface="+mn-ea"/>
                          <a:cs typeface="+mn-cs"/>
                        </a:rPr>
                        <a:t>şikayətlər və apelyasiya məsələləri </a:t>
                      </a:r>
                      <a:r>
                        <a:rPr lang="lv-LV" sz="2000" b="0" kern="1200" dirty="0" smtClean="0">
                          <a:solidFill>
                            <a:schemeClr val="tx1"/>
                          </a:solidFill>
                          <a:latin typeface="+mn-lt"/>
                          <a:ea typeface="+mn-ea"/>
                          <a:cs typeface="+mn-cs"/>
                        </a:rPr>
                        <a:t>üzrə sistem və prosedur mövcuddur.  </a:t>
                      </a:r>
                      <a:endParaRPr lang="en-US" sz="2000" b="0" kern="1200" dirty="0" smtClean="0">
                        <a:solidFill>
                          <a:schemeClr val="tx1"/>
                        </a:solidFill>
                        <a:latin typeface="+mn-lt"/>
                        <a:ea typeface="+mn-ea"/>
                        <a:cs typeface="+mn-cs"/>
                      </a:endParaRPr>
                    </a:p>
                    <a:p>
                      <a:r>
                        <a:rPr lang="lv-LV" sz="2000" b="0" kern="1200" dirty="0" smtClean="0">
                          <a:solidFill>
                            <a:schemeClr val="tx1"/>
                          </a:solidFill>
                          <a:latin typeface="+mn-lt"/>
                          <a:ea typeface="+mn-ea"/>
                          <a:cs typeface="+mn-cs"/>
                        </a:rPr>
                        <a:t>9. Təhsil proqramı inkişaf strategiyasının həyata keçirilməsi üçün </a:t>
                      </a:r>
                      <a:r>
                        <a:rPr lang="lv-LV" sz="2000" b="1" kern="1200" dirty="0" smtClean="0">
                          <a:solidFill>
                            <a:schemeClr val="tx1"/>
                          </a:solidFill>
                          <a:latin typeface="+mn-lt"/>
                          <a:ea typeface="+mn-ea"/>
                          <a:cs typeface="+mn-cs"/>
                        </a:rPr>
                        <a:t>digər müəssisələrlə tərəfdaşlıq əlaqələri yaradıb</a:t>
                      </a:r>
                      <a:r>
                        <a:rPr lang="lv-LV" sz="2000" b="0" kern="1200" dirty="0" smtClean="0">
                          <a:solidFill>
                            <a:schemeClr val="tx1"/>
                          </a:solidFill>
                          <a:latin typeface="+mn-lt"/>
                          <a:ea typeface="+mn-ea"/>
                          <a:cs typeface="+mn-cs"/>
                        </a:rPr>
                        <a:t>. </a:t>
                      </a:r>
                      <a:endParaRPr lang="en-US" sz="2000" b="0" kern="1200" dirty="0" smtClean="0">
                        <a:solidFill>
                          <a:schemeClr val="tx1"/>
                        </a:solidFill>
                        <a:latin typeface="+mn-lt"/>
                        <a:ea typeface="+mn-ea"/>
                        <a:cs typeface="+mn-cs"/>
                      </a:endParaRPr>
                    </a:p>
                    <a:p>
                      <a:pPr>
                        <a:lnSpc>
                          <a:spcPct val="115000"/>
                        </a:lnSpc>
                        <a:spcAft>
                          <a:spcPts val="0"/>
                        </a:spcAft>
                      </a:pPr>
                      <a:endParaRPr lang="az-Latn-AZ" sz="2000" b="0" dirty="0" smtClean="0">
                        <a:solidFill>
                          <a:schemeClr val="accent2">
                            <a:lumMod val="50000"/>
                          </a:schemeClr>
                        </a:solidFill>
                        <a:effectLst/>
                      </a:endParaRPr>
                    </a:p>
                    <a:p>
                      <a:pPr>
                        <a:lnSpc>
                          <a:spcPct val="115000"/>
                        </a:lnSpc>
                        <a:spcAft>
                          <a:spcPts val="0"/>
                        </a:spcAft>
                      </a:pPr>
                      <a:endParaRPr lang="en-GB" sz="2000" b="0" dirty="0">
                        <a:solidFill>
                          <a:schemeClr val="accent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0893009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65025" y="52861"/>
            <a:ext cx="9688774" cy="1325563"/>
          </a:xfrm>
        </p:spPr>
        <p:txBody>
          <a:bodyPr/>
          <a:lstStyle/>
          <a:p>
            <a:pPr algn="ctr"/>
            <a:r>
              <a:rPr lang="az-Latn-AZ" dirty="0" smtClean="0"/>
              <a:t>Ekspertlərin qiymətləndirmə hesabatı</a:t>
            </a:r>
            <a:endParaRPr lang="en-GB" dirty="0"/>
          </a:p>
        </p:txBody>
      </p:sp>
      <p:sp>
        <p:nvSpPr>
          <p:cNvPr id="3" name="Content Placeholder 2"/>
          <p:cNvSpPr>
            <a:spLocks noGrp="1"/>
          </p:cNvSpPr>
          <p:nvPr>
            <p:ph idx="1"/>
          </p:nvPr>
        </p:nvSpPr>
        <p:spPr>
          <a:xfrm>
            <a:off x="1112108" y="1378424"/>
            <a:ext cx="10241691" cy="4798539"/>
          </a:xfrm>
        </p:spPr>
        <p:txBody>
          <a:bodyPr>
            <a:normAutofit fontScale="85000" lnSpcReduction="10000"/>
          </a:bodyPr>
          <a:lstStyle/>
          <a:p>
            <a:pPr>
              <a:buNone/>
            </a:pPr>
            <a:r>
              <a:rPr lang="az-Latn-AZ" sz="3200" dirty="0" smtClean="0"/>
              <a:t>Müştərək hesabat ekspert qrupu tərəfindən aşağıda qeyd olunan şərtlərə uyğun olaraq hazırlanmalıdır:</a:t>
            </a:r>
            <a:endParaRPr lang="en-US" sz="3200" dirty="0" smtClean="0"/>
          </a:p>
          <a:p>
            <a:pPr lvl="0"/>
            <a:r>
              <a:rPr lang="az-Latn-AZ" sz="3200" dirty="0"/>
              <a:t>ANİ tərəfindən təqdim edilmiş </a:t>
            </a:r>
            <a:r>
              <a:rPr lang="az-Latn-AZ" sz="3200" dirty="0" smtClean="0"/>
              <a:t>hesabat formasına əsasən, </a:t>
            </a:r>
            <a:r>
              <a:rPr lang="az-Latn-AZ" sz="3200" b="1" dirty="0" smtClean="0"/>
              <a:t>irəli </a:t>
            </a:r>
            <a:r>
              <a:rPr lang="az-Latn-AZ" sz="3200" b="1" dirty="0"/>
              <a:t>sürülmüş arqumentlər özünütəhlil hesabatından, yaxud sahə səfərindən istinadlar və sübutlar </a:t>
            </a:r>
            <a:r>
              <a:rPr lang="az-Latn-AZ" sz="3200" b="1" dirty="0" smtClean="0"/>
              <a:t>gətirməklə </a:t>
            </a:r>
            <a:r>
              <a:rPr lang="az-Latn-AZ" sz="3200" b="1" dirty="0" err="1" smtClean="0"/>
              <a:t>əsaslandırılmalıdır</a:t>
            </a:r>
            <a:r>
              <a:rPr lang="az-Latn-AZ" sz="3200" dirty="0" smtClean="0"/>
              <a:t>; </a:t>
            </a:r>
            <a:endParaRPr lang="en-US" sz="3200" dirty="0" smtClean="0"/>
          </a:p>
          <a:p>
            <a:pPr lvl="0"/>
            <a:r>
              <a:rPr lang="az-Latn-AZ" sz="3200" dirty="0" smtClean="0"/>
              <a:t>dilin ədəbi və qrammatik qaydalarına, hüquqi və akademik terminologiyaya </a:t>
            </a:r>
            <a:r>
              <a:rPr lang="az-Latn-AZ" sz="3200" dirty="0" smtClean="0"/>
              <a:t>riayət </a:t>
            </a:r>
            <a:r>
              <a:rPr lang="az-Latn-AZ" sz="3200" dirty="0" err="1" smtClean="0"/>
              <a:t>olunmalıdır</a:t>
            </a:r>
            <a:r>
              <a:rPr lang="az-Latn-AZ" sz="3200" dirty="0" smtClean="0"/>
              <a:t>;</a:t>
            </a:r>
            <a:endParaRPr lang="en-US" sz="3200" dirty="0" smtClean="0"/>
          </a:p>
          <a:p>
            <a:pPr lvl="0"/>
            <a:r>
              <a:rPr lang="az-Latn-AZ" sz="3200" dirty="0" smtClean="0"/>
              <a:t>təhsil proqramı və onun tədrisinin yaxşılaşdırılması üzrə </a:t>
            </a:r>
            <a:r>
              <a:rPr lang="az-Latn-AZ" sz="3200" b="1" dirty="0" smtClean="0"/>
              <a:t>tövsiyələrin </a:t>
            </a:r>
            <a:r>
              <a:rPr lang="az-Latn-AZ" sz="3200" b="1" dirty="0" err="1" smtClean="0"/>
              <a:t>verilməlidir</a:t>
            </a:r>
            <a:r>
              <a:rPr lang="az-Latn-AZ" sz="3200" b="1" dirty="0" smtClean="0"/>
              <a:t>;</a:t>
            </a:r>
            <a:endParaRPr lang="en-US" sz="3200" dirty="0" smtClean="0"/>
          </a:p>
          <a:p>
            <a:pPr>
              <a:buNone/>
            </a:pPr>
            <a:r>
              <a:rPr lang="az-Latn-AZ" sz="3200" dirty="0" smtClean="0"/>
              <a:t>Hesabatı hazırlayarkən ekspert qrupu bütün </a:t>
            </a:r>
            <a:r>
              <a:rPr lang="az-Latn-AZ" sz="3200" dirty="0" err="1" smtClean="0"/>
              <a:t>qiymətləndirmə</a:t>
            </a:r>
            <a:endParaRPr lang="az-Latn-AZ" sz="3200" dirty="0" smtClean="0"/>
          </a:p>
          <a:p>
            <a:pPr>
              <a:buNone/>
            </a:pPr>
            <a:r>
              <a:rPr lang="az-Latn-AZ" sz="3200" dirty="0" smtClean="0"/>
              <a:t>meyarlarını </a:t>
            </a:r>
            <a:r>
              <a:rPr lang="az-Latn-AZ" sz="3200" dirty="0" smtClean="0"/>
              <a:t>metodologiyada </a:t>
            </a:r>
            <a:r>
              <a:rPr lang="az-Latn-AZ" sz="3200" dirty="0" smtClean="0"/>
              <a:t>göstərilən </a:t>
            </a:r>
            <a:r>
              <a:rPr lang="az-Latn-AZ" sz="3200" dirty="0" err="1" smtClean="0"/>
              <a:t>qiymətləndirmə</a:t>
            </a:r>
            <a:r>
              <a:rPr lang="az-Latn-AZ" sz="3200" dirty="0" smtClean="0"/>
              <a:t> </a:t>
            </a:r>
            <a:r>
              <a:rPr lang="az-Latn-AZ" sz="3200" dirty="0" smtClean="0"/>
              <a:t>sahələrinə əsasən qiymətləndirməlidir.  </a:t>
            </a:r>
            <a:r>
              <a:rPr lang="az-Latn-AZ" sz="3200" dirty="0" smtClean="0"/>
              <a:t>  </a:t>
            </a:r>
            <a:endParaRPr lang="en-US" sz="3200" dirty="0" smtClean="0"/>
          </a:p>
          <a:p>
            <a:pPr marL="0" indent="0">
              <a:buNone/>
            </a:pPr>
            <a:endParaRPr lang="en-GB" sz="3000" dirty="0" smtClean="0"/>
          </a:p>
          <a:p>
            <a:endParaRPr lang="lv-LV" sz="3200" dirty="0" smtClean="0"/>
          </a:p>
          <a:p>
            <a:endParaRPr lang="lv-LV" dirty="0"/>
          </a:p>
        </p:txBody>
      </p:sp>
    </p:spTree>
    <p:extLst>
      <p:ext uri="{BB962C8B-B14F-4D97-AF65-F5344CB8AC3E}">
        <p14:creationId xmlns:p14="http://schemas.microsoft.com/office/powerpoint/2010/main" val="399063752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10829"/>
          </a:xfrm>
        </p:spPr>
        <p:txBody>
          <a:bodyPr>
            <a:normAutofit/>
          </a:bodyPr>
          <a:lstStyle/>
          <a:p>
            <a:r>
              <a:rPr lang="lv-LV" dirty="0" smtClean="0"/>
              <a:t>Ekspertlərin hesabatından çıxarış</a:t>
            </a:r>
            <a:endParaRPr lang="en-GB" dirty="0"/>
          </a:p>
        </p:txBody>
      </p:sp>
      <p:pic>
        <p:nvPicPr>
          <p:cNvPr id="4" name="Content Placeholder 3"/>
          <p:cNvPicPr>
            <a:picLocks noGrp="1" noChangeAspect="1"/>
          </p:cNvPicPr>
          <p:nvPr>
            <p:ph idx="1"/>
          </p:nvPr>
        </p:nvPicPr>
        <p:blipFill>
          <a:blip r:embed="rId2" cstate="print"/>
          <a:stretch>
            <a:fillRect/>
          </a:stretch>
        </p:blipFill>
        <p:spPr>
          <a:xfrm>
            <a:off x="3196046" y="1188164"/>
            <a:ext cx="5553065" cy="5386807"/>
          </a:xfrm>
          <a:prstGeom prst="rect">
            <a:avLst/>
          </a:prstGeom>
        </p:spPr>
      </p:pic>
      <p:sp>
        <p:nvSpPr>
          <p:cNvPr id="5" name="Oval 4"/>
          <p:cNvSpPr/>
          <p:nvPr/>
        </p:nvSpPr>
        <p:spPr>
          <a:xfrm>
            <a:off x="2394857" y="3901441"/>
            <a:ext cx="6453052" cy="94923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9844892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lv-LV" dirty="0" smtClean="0"/>
              <a:t>Avropa Ali Təhsil Məkanı</a:t>
            </a:r>
            <a:endParaRPr lang="en-GB" dirty="0"/>
          </a:p>
        </p:txBody>
      </p:sp>
      <p:pic>
        <p:nvPicPr>
          <p:cNvPr id="5" name="Content Placeholder 4"/>
          <p:cNvPicPr>
            <a:picLocks noGrp="1" noChangeAspect="1"/>
          </p:cNvPicPr>
          <p:nvPr>
            <p:ph idx="1"/>
          </p:nvPr>
        </p:nvPicPr>
        <p:blipFill>
          <a:blip r:embed="rId2" cstate="print"/>
          <a:stretch>
            <a:fillRect/>
          </a:stretch>
        </p:blipFill>
        <p:spPr>
          <a:xfrm>
            <a:off x="1249249" y="1453752"/>
            <a:ext cx="6027313" cy="4933648"/>
          </a:xfrm>
          <a:prstGeom prst="rect">
            <a:avLst/>
          </a:prstGeom>
        </p:spPr>
      </p:pic>
      <p:pic>
        <p:nvPicPr>
          <p:cNvPr id="1026" name="Picture 2"/>
          <p:cNvPicPr>
            <a:picLocks noChangeAspect="1" noChangeArrowheads="1"/>
          </p:cNvPicPr>
          <p:nvPr/>
        </p:nvPicPr>
        <p:blipFill>
          <a:blip r:embed="rId3" cstate="print"/>
          <a:srcRect/>
          <a:stretch>
            <a:fillRect/>
          </a:stretch>
        </p:blipFill>
        <p:spPr bwMode="auto">
          <a:xfrm>
            <a:off x="7407008" y="4512285"/>
            <a:ext cx="4524375" cy="1209675"/>
          </a:xfrm>
          <a:prstGeom prst="rect">
            <a:avLst/>
          </a:prstGeom>
          <a:noFill/>
          <a:ln w="9525">
            <a:noFill/>
            <a:miter lim="800000"/>
            <a:headEnd/>
            <a:tailEnd/>
          </a:ln>
        </p:spPr>
      </p:pic>
    </p:spTree>
    <p:extLst>
      <p:ext uri="{BB962C8B-B14F-4D97-AF65-F5344CB8AC3E}">
        <p14:creationId xmlns:p14="http://schemas.microsoft.com/office/powerpoint/2010/main" val="17806214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1850" y="836281"/>
            <a:ext cx="10515600" cy="2852737"/>
          </a:xfrm>
        </p:spPr>
        <p:txBody>
          <a:bodyPr>
            <a:normAutofit/>
          </a:bodyPr>
          <a:lstStyle/>
          <a:p>
            <a:pPr algn="ctr"/>
            <a:r>
              <a:rPr lang="lv-LV" dirty="0" smtClean="0"/>
              <a:t>Özünütəhlil hesabatı ilə iş üzrə praktiki məşğələ</a:t>
            </a:r>
            <a:endParaRPr lang="en-GB" dirty="0"/>
          </a:p>
        </p:txBody>
      </p:sp>
      <p:sp>
        <p:nvSpPr>
          <p:cNvPr id="3" name="Text Placeholder 2"/>
          <p:cNvSpPr>
            <a:spLocks noGrp="1"/>
          </p:cNvSpPr>
          <p:nvPr>
            <p:ph type="body" idx="1"/>
          </p:nvPr>
        </p:nvSpPr>
        <p:spPr/>
        <p:txBody>
          <a:bodyPr>
            <a:normAutofit/>
          </a:bodyPr>
          <a:lstStyle/>
          <a:p>
            <a:pPr algn="ctr"/>
            <a:r>
              <a:rPr lang="lv-LV" sz="3200" b="1" dirty="0" smtClean="0">
                <a:solidFill>
                  <a:schemeClr val="tx1"/>
                </a:solidFill>
              </a:rPr>
              <a:t>Sessiya 2</a:t>
            </a:r>
            <a:endParaRPr lang="en-GB" sz="3200" b="1" dirty="0">
              <a:solidFill>
                <a:schemeClr val="tx1"/>
              </a:solidFill>
            </a:endParaRPr>
          </a:p>
        </p:txBody>
      </p:sp>
    </p:spTree>
    <p:extLst>
      <p:ext uri="{BB962C8B-B14F-4D97-AF65-F5344CB8AC3E}">
        <p14:creationId xmlns:p14="http://schemas.microsoft.com/office/powerpoint/2010/main" val="20012561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376280"/>
          </a:xfrm>
        </p:spPr>
        <p:txBody>
          <a:bodyPr>
            <a:normAutofit fontScale="90000"/>
          </a:bodyPr>
          <a:lstStyle/>
          <a:p>
            <a:endParaRPr lang="en-GB" dirty="0"/>
          </a:p>
        </p:txBody>
      </p:sp>
      <p:sp>
        <p:nvSpPr>
          <p:cNvPr id="3" name="Content Placeholder 2"/>
          <p:cNvSpPr>
            <a:spLocks noGrp="1"/>
          </p:cNvSpPr>
          <p:nvPr>
            <p:ph idx="1"/>
          </p:nvPr>
        </p:nvSpPr>
        <p:spPr>
          <a:xfrm>
            <a:off x="838200" y="980303"/>
            <a:ext cx="10515600" cy="5196660"/>
          </a:xfrm>
          <a:solidFill>
            <a:schemeClr val="accent1">
              <a:lumMod val="20000"/>
              <a:lumOff val="80000"/>
            </a:schemeClr>
          </a:solidFill>
          <a:ln>
            <a:solidFill>
              <a:srgbClr val="00B0F0"/>
            </a:solidFill>
          </a:ln>
        </p:spPr>
        <p:txBody>
          <a:bodyPr>
            <a:normAutofit fontScale="92500" lnSpcReduction="20000"/>
          </a:bodyPr>
          <a:lstStyle/>
          <a:p>
            <a:r>
              <a:rPr lang="az-Latn-AZ" i="1" dirty="0" smtClean="0"/>
              <a:t>Qruplarda iş</a:t>
            </a:r>
            <a:endParaRPr lang="en-GB" i="1" dirty="0" smtClean="0"/>
          </a:p>
          <a:p>
            <a:endParaRPr lang="en-GB" i="1" dirty="0" smtClean="0"/>
          </a:p>
          <a:p>
            <a:r>
              <a:rPr lang="az-Latn-AZ" dirty="0" smtClean="0"/>
              <a:t>Özünütəhlil hesabatının nəzərdən keçirilməsi</a:t>
            </a:r>
            <a:endParaRPr lang="en-GB" dirty="0" smtClean="0"/>
          </a:p>
          <a:p>
            <a:pPr marL="0" indent="0">
              <a:buNone/>
            </a:pPr>
            <a:endParaRPr lang="en-GB" dirty="0" smtClean="0"/>
          </a:p>
          <a:p>
            <a:pPr lvl="1"/>
            <a:r>
              <a:rPr lang="az-Latn-AZ" dirty="0" smtClean="0"/>
              <a:t>Hər qrup müəyyən </a:t>
            </a:r>
            <a:r>
              <a:rPr lang="az-Latn-AZ" dirty="0" err="1" smtClean="0"/>
              <a:t>qiymətləndirmə</a:t>
            </a:r>
            <a:r>
              <a:rPr lang="az-Latn-AZ" dirty="0" smtClean="0"/>
              <a:t> </a:t>
            </a:r>
            <a:r>
              <a:rPr lang="az-Latn-AZ" dirty="0" smtClean="0"/>
              <a:t>sahəsini </a:t>
            </a:r>
            <a:r>
              <a:rPr lang="az-Latn-AZ" dirty="0" smtClean="0"/>
              <a:t>diqqətlə nəzərdən keçirir</a:t>
            </a:r>
            <a:endParaRPr lang="en-GB" dirty="0" smtClean="0"/>
          </a:p>
          <a:p>
            <a:pPr lvl="1"/>
            <a:r>
              <a:rPr lang="az-Latn-AZ" dirty="0" smtClean="0"/>
              <a:t>Hər qrup ATM tərəfindən təqdim olunan </a:t>
            </a:r>
            <a:r>
              <a:rPr lang="az-Latn-AZ" dirty="0" smtClean="0"/>
              <a:t>məlumatları </a:t>
            </a:r>
            <a:r>
              <a:rPr lang="az-Latn-AZ" dirty="0" smtClean="0"/>
              <a:t>aşağıdakı tələblərə </a:t>
            </a:r>
            <a:r>
              <a:rPr lang="az-Latn-AZ" dirty="0" smtClean="0"/>
              <a:t>əsasə</a:t>
            </a:r>
            <a:r>
              <a:rPr lang="az-Latn-AZ" dirty="0"/>
              <a:t>n</a:t>
            </a:r>
            <a:r>
              <a:rPr lang="az-Latn-AZ" dirty="0" smtClean="0"/>
              <a:t> </a:t>
            </a:r>
            <a:r>
              <a:rPr lang="az-Latn-AZ" dirty="0" smtClean="0"/>
              <a:t>təhlil edir</a:t>
            </a:r>
            <a:r>
              <a:rPr lang="en-GB" dirty="0" smtClean="0"/>
              <a:t>:</a:t>
            </a:r>
          </a:p>
          <a:p>
            <a:pPr lvl="2"/>
            <a:r>
              <a:rPr lang="az-Latn-AZ" dirty="0" smtClean="0"/>
              <a:t>meyarların qiymətləndirilməsi üçün </a:t>
            </a:r>
            <a:r>
              <a:rPr lang="az-Latn-AZ" dirty="0" smtClean="0"/>
              <a:t>yetərlidir olub </a:t>
            </a:r>
            <a:r>
              <a:rPr lang="az-Latn-AZ" dirty="0" err="1" smtClean="0"/>
              <a:t>olmadığını</a:t>
            </a:r>
            <a:r>
              <a:rPr lang="az-Latn-AZ" dirty="0" smtClean="0"/>
              <a:t> </a:t>
            </a:r>
            <a:endParaRPr lang="en-GB" dirty="0" smtClean="0"/>
          </a:p>
          <a:p>
            <a:pPr lvl="2"/>
            <a:r>
              <a:rPr lang="az-Latn-AZ" dirty="0" smtClean="0"/>
              <a:t>aydın və </a:t>
            </a:r>
            <a:r>
              <a:rPr lang="az-Latn-AZ" dirty="0" smtClean="0"/>
              <a:t>hərtərəfli olub </a:t>
            </a:r>
            <a:r>
              <a:rPr lang="az-Latn-AZ" dirty="0" err="1" smtClean="0"/>
              <a:t>olmadığını</a:t>
            </a:r>
            <a:r>
              <a:rPr lang="az-Latn-AZ" dirty="0" smtClean="0"/>
              <a:t> </a:t>
            </a:r>
            <a:endParaRPr lang="en-GB" dirty="0" smtClean="0"/>
          </a:p>
          <a:p>
            <a:pPr lvl="2"/>
            <a:r>
              <a:rPr lang="az-Latn-AZ" dirty="0"/>
              <a:t>h</a:t>
            </a:r>
            <a:r>
              <a:rPr lang="az-Latn-AZ" dirty="0" smtClean="0"/>
              <a:t>ər hansı bir </a:t>
            </a:r>
            <a:r>
              <a:rPr lang="az-Latn-AZ" dirty="0" smtClean="0"/>
              <a:t>növ </a:t>
            </a:r>
            <a:r>
              <a:rPr lang="az-Latn-AZ" dirty="0" smtClean="0"/>
              <a:t>məlumatın çatışıb </a:t>
            </a:r>
            <a:r>
              <a:rPr lang="az-Latn-AZ" dirty="0" err="1" smtClean="0"/>
              <a:t>çatışmadığını</a:t>
            </a:r>
            <a:r>
              <a:rPr lang="az-Latn-AZ" dirty="0" smtClean="0"/>
              <a:t> </a:t>
            </a:r>
            <a:endParaRPr lang="en-GB" dirty="0" smtClean="0"/>
          </a:p>
          <a:p>
            <a:pPr lvl="2"/>
            <a:r>
              <a:rPr lang="az-Latn-AZ" dirty="0" smtClean="0"/>
              <a:t>sahə səfərindən öncə ali təhsil müəssisəsindən hansı </a:t>
            </a:r>
            <a:r>
              <a:rPr lang="az-Latn-AZ" dirty="0" smtClean="0"/>
              <a:t>məlumatları təqdim etməli olduğunu </a:t>
            </a:r>
            <a:endParaRPr lang="en-GB" dirty="0" smtClean="0"/>
          </a:p>
          <a:p>
            <a:pPr lvl="1"/>
            <a:endParaRPr lang="en-GB" dirty="0" smtClean="0"/>
          </a:p>
          <a:p>
            <a:pPr lvl="1"/>
            <a:r>
              <a:rPr lang="az-Latn-AZ" dirty="0" smtClean="0"/>
              <a:t>Hər qrup </a:t>
            </a:r>
            <a:r>
              <a:rPr lang="az-Latn-AZ" dirty="0" smtClean="0"/>
              <a:t>tələb olunan </a:t>
            </a:r>
            <a:r>
              <a:rPr lang="az-Latn-AZ" dirty="0" smtClean="0"/>
              <a:t>əlavə məlumatın siyahısını hazırlayır</a:t>
            </a:r>
            <a:r>
              <a:rPr lang="en-GB" dirty="0" smtClean="0"/>
              <a:t> (</a:t>
            </a:r>
            <a:r>
              <a:rPr lang="az-Latn-AZ" dirty="0" smtClean="0"/>
              <a:t>bu məlumatın </a:t>
            </a:r>
            <a:r>
              <a:rPr lang="az-Latn-AZ" dirty="0" smtClean="0"/>
              <a:t>nə üçün zəruri olduğunu </a:t>
            </a:r>
            <a:r>
              <a:rPr lang="az-Latn-AZ" dirty="0" smtClean="0"/>
              <a:t>əsaslandırmaqla</a:t>
            </a:r>
            <a:r>
              <a:rPr lang="en-GB" dirty="0" smtClean="0"/>
              <a:t>)</a:t>
            </a:r>
          </a:p>
          <a:p>
            <a:pPr marL="457200" lvl="1" indent="0">
              <a:buNone/>
            </a:pPr>
            <a:endParaRPr lang="lv-LV" dirty="0" smtClean="0"/>
          </a:p>
          <a:p>
            <a:r>
              <a:rPr lang="az-Latn-AZ" i="1" dirty="0" smtClean="0"/>
              <a:t>Müzakirələr</a:t>
            </a:r>
            <a:endParaRPr lang="en-GB" i="1" dirty="0"/>
          </a:p>
        </p:txBody>
      </p:sp>
    </p:spTree>
    <p:extLst>
      <p:ext uri="{BB962C8B-B14F-4D97-AF65-F5344CB8AC3E}">
        <p14:creationId xmlns:p14="http://schemas.microsoft.com/office/powerpoint/2010/main" val="28292365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54582"/>
          </a:xfrm>
        </p:spPr>
        <p:txBody>
          <a:bodyPr>
            <a:normAutofit fontScale="90000"/>
          </a:bodyPr>
          <a:lstStyle/>
          <a:p>
            <a:pPr algn="ctr"/>
            <a:r>
              <a:rPr lang="az-Latn-AZ" dirty="0" smtClean="0"/>
              <a:t>Bolonya prosesi və Keyfiyyət Təminatı</a:t>
            </a:r>
            <a:r>
              <a:rPr lang="en-GB" dirty="0" smtClean="0"/>
              <a:t/>
            </a:r>
            <a:br>
              <a:rPr lang="en-GB" dirty="0" smtClean="0"/>
            </a:br>
            <a:endParaRPr lang="en-GB" dirty="0"/>
          </a:p>
        </p:txBody>
      </p:sp>
      <p:sp>
        <p:nvSpPr>
          <p:cNvPr id="3" name="Content Placeholder 2"/>
          <p:cNvSpPr>
            <a:spLocks noGrp="1"/>
          </p:cNvSpPr>
          <p:nvPr>
            <p:ph idx="1"/>
          </p:nvPr>
        </p:nvSpPr>
        <p:spPr>
          <a:xfrm>
            <a:off x="838200" y="1378039"/>
            <a:ext cx="10515600" cy="4798924"/>
          </a:xfrm>
        </p:spPr>
        <p:txBody>
          <a:bodyPr>
            <a:normAutofit/>
          </a:bodyPr>
          <a:lstStyle/>
          <a:p>
            <a:pPr algn="just"/>
            <a:r>
              <a:rPr lang="az-Latn-AZ" dirty="0" smtClean="0"/>
              <a:t>Bolonya Bəyannaməsinin (1999) hədəflərindən biri müqayisə edilə bilən meyarların və metodologiyaların hazırlanması məqsədi ilə </a:t>
            </a:r>
            <a:r>
              <a:rPr lang="az-Latn-AZ" b="1" dirty="0" smtClean="0"/>
              <a:t>Avropada ali təhsil sahəsində keyfiyyət təminatı üzrə əməkdaşlığı </a:t>
            </a:r>
            <a:r>
              <a:rPr lang="az-Latn-AZ" dirty="0" smtClean="0"/>
              <a:t>təşviq etməkdir. </a:t>
            </a:r>
            <a:endParaRPr lang="lv-LV" dirty="0" smtClean="0"/>
          </a:p>
          <a:p>
            <a:pPr algn="just"/>
            <a:r>
              <a:rPr lang="az-Latn-AZ" dirty="0" smtClean="0"/>
              <a:t>Ali Təhsildə Keyfiyyət Təminatı üzrə Avropa Assosiasiyası (ENQA) tərəfindən təşkilata üzv agentliklər, eləcə də “E4 Qrupu”nun </a:t>
            </a:r>
            <a:r>
              <a:rPr lang="en-GB" dirty="0" smtClean="0"/>
              <a:t>(ENQA, EUA, EURASHE </a:t>
            </a:r>
            <a:r>
              <a:rPr lang="az-Latn-AZ" dirty="0" smtClean="0"/>
              <a:t>və</a:t>
            </a:r>
            <a:r>
              <a:rPr lang="en-GB" dirty="0" smtClean="0"/>
              <a:t> ESU)</a:t>
            </a:r>
            <a:r>
              <a:rPr lang="az-Latn-AZ" dirty="0" smtClean="0"/>
              <a:t> digər üzvləri ilə birlikdə hazırlanmış “Avropa Ali Təhsil Məkanında Keyfiyyət Təminatı üzrə Standartlar və Təlimatlar (AST)” Avropa ölkələrinin təhsil nazirləri tərəfindən 2005-ci ildə təsdiqlənib.</a:t>
            </a:r>
            <a:endParaRPr lang="lv-LV" dirty="0" smtClean="0"/>
          </a:p>
          <a:p>
            <a:pPr algn="just"/>
            <a:r>
              <a:rPr lang="az-Latn-AZ" dirty="0" smtClean="0"/>
              <a:t>AST-nin yeni versiyası 2015-ci ildə Yerevanda qəbul edilib. </a:t>
            </a:r>
            <a:endParaRPr lang="en-GB" dirty="0"/>
          </a:p>
        </p:txBody>
      </p:sp>
    </p:spTree>
    <p:extLst>
      <p:ext uri="{BB962C8B-B14F-4D97-AF65-F5344CB8AC3E}">
        <p14:creationId xmlns:p14="http://schemas.microsoft.com/office/powerpoint/2010/main" val="33497541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Keyfiyyət Təminatı aşağıdakı hədəflərə xidmət edən vacib alətdir:</a:t>
            </a:r>
            <a:endParaRPr lang="en-GB" dirty="0"/>
          </a:p>
        </p:txBody>
      </p:sp>
      <p:sp>
        <p:nvSpPr>
          <p:cNvPr id="3" name="Content Placeholder 2"/>
          <p:cNvSpPr>
            <a:spLocks noGrp="1"/>
          </p:cNvSpPr>
          <p:nvPr>
            <p:ph idx="1"/>
          </p:nvPr>
        </p:nvSpPr>
        <p:spPr/>
        <p:txBody>
          <a:bodyPr>
            <a:normAutofit fontScale="92500"/>
          </a:bodyPr>
          <a:lstStyle/>
          <a:p>
            <a:r>
              <a:rPr lang="az-Latn-AZ" dirty="0" smtClean="0"/>
              <a:t>Əmək bazarını məzunların bacarıqları və kompetensiyaları barədə məlumatlandırmaq</a:t>
            </a:r>
          </a:p>
          <a:p>
            <a:r>
              <a:rPr lang="az-Latn-AZ" dirty="0" smtClean="0"/>
              <a:t>Müəyyən minimal standartlara cavab verildiyini təmin etmək</a:t>
            </a:r>
          </a:p>
          <a:p>
            <a:r>
              <a:rPr lang="az-Latn-AZ" dirty="0" smtClean="0"/>
              <a:t>Verilən </a:t>
            </a:r>
            <a:r>
              <a:rPr lang="az-Latn-AZ" dirty="0" err="1" smtClean="0"/>
              <a:t>kvalifikasiyanın</a:t>
            </a:r>
            <a:r>
              <a:rPr lang="az-Latn-AZ" dirty="0" smtClean="0"/>
              <a:t> </a:t>
            </a:r>
            <a:r>
              <a:rPr lang="az-Latn-AZ" dirty="0" smtClean="0"/>
              <a:t>elan olunmuş </a:t>
            </a:r>
            <a:r>
              <a:rPr lang="az-Latn-AZ" dirty="0" smtClean="0"/>
              <a:t>məqsədə </a:t>
            </a:r>
            <a:r>
              <a:rPr lang="az-Latn-AZ" dirty="0" smtClean="0"/>
              <a:t>uyğunluğunu təmin etmək</a:t>
            </a:r>
          </a:p>
          <a:p>
            <a:r>
              <a:rPr lang="az-Latn-AZ" dirty="0" smtClean="0"/>
              <a:t>Büdcə vəsaitinin səmərəli xərcləndiyini nümayiş etdirmək </a:t>
            </a:r>
            <a:endParaRPr lang="en-GB" dirty="0"/>
          </a:p>
          <a:p>
            <a:endParaRPr lang="en-GB" dirty="0"/>
          </a:p>
          <a:p>
            <a:endParaRPr lang="en-GB" dirty="0"/>
          </a:p>
          <a:p>
            <a:r>
              <a:rPr lang="az-Latn-AZ" dirty="0" smtClean="0"/>
              <a:t>Ali Təhsil Müəssisələrinin </a:t>
            </a:r>
            <a:r>
              <a:rPr lang="az-Latn-AZ" b="1" dirty="0" smtClean="0"/>
              <a:t>hesabatlılığını</a:t>
            </a:r>
            <a:r>
              <a:rPr lang="az-Latn-AZ" dirty="0" smtClean="0"/>
              <a:t> təmin etmək</a:t>
            </a:r>
            <a:endParaRPr lang="en-GB" dirty="0"/>
          </a:p>
          <a:p>
            <a:r>
              <a:rPr lang="az-Latn-AZ" dirty="0" smtClean="0"/>
              <a:t>Ali təhsilin davamlı olaraq yaxşılaşmasını təşviq etmək</a:t>
            </a:r>
            <a:endParaRPr lang="en-GB" dirty="0"/>
          </a:p>
          <a:p>
            <a:endParaRPr lang="en-GB" dirty="0"/>
          </a:p>
          <a:p>
            <a:pPr marL="0" indent="0">
              <a:buNone/>
            </a:pPr>
            <a:endParaRPr lang="en-GB" dirty="0"/>
          </a:p>
        </p:txBody>
      </p:sp>
    </p:spTree>
    <p:extLst>
      <p:ext uri="{BB962C8B-B14F-4D97-AF65-F5344CB8AC3E}">
        <p14:creationId xmlns:p14="http://schemas.microsoft.com/office/powerpoint/2010/main" val="1489956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852052" cy="1325563"/>
          </a:xfrm>
        </p:spPr>
        <p:txBody>
          <a:bodyPr>
            <a:normAutofit/>
          </a:bodyPr>
          <a:lstStyle/>
          <a:p>
            <a:r>
              <a:rPr lang="az-Latn-AZ" dirty="0" smtClean="0"/>
              <a:t>Keyfiyyət </a:t>
            </a:r>
            <a:r>
              <a:rPr lang="az-Latn-AZ" dirty="0" smtClean="0"/>
              <a:t>təminatı dedikdə nə nəzərdə </a:t>
            </a:r>
            <a:r>
              <a:rPr lang="az-Latn-AZ" dirty="0" smtClean="0"/>
              <a:t>tutulur</a:t>
            </a:r>
            <a:r>
              <a:rPr lang="en-GB" dirty="0" smtClean="0"/>
              <a:t>?</a:t>
            </a:r>
            <a:r>
              <a:rPr lang="en-GB" dirty="0" smtClean="0"/>
              <a:t/>
            </a:r>
            <a:br>
              <a:rPr lang="en-GB" dirty="0" smtClean="0"/>
            </a:br>
            <a:endParaRPr lang="en-GB" dirty="0"/>
          </a:p>
        </p:txBody>
      </p:sp>
      <p:sp>
        <p:nvSpPr>
          <p:cNvPr id="3" name="Content Placeholder 2"/>
          <p:cNvSpPr>
            <a:spLocks noGrp="1"/>
          </p:cNvSpPr>
          <p:nvPr>
            <p:ph idx="1"/>
          </p:nvPr>
        </p:nvSpPr>
        <p:spPr>
          <a:xfrm>
            <a:off x="838200" y="1119116"/>
            <a:ext cx="10515600" cy="5057847"/>
          </a:xfrm>
        </p:spPr>
        <p:txBody>
          <a:bodyPr>
            <a:normAutofit/>
          </a:bodyPr>
          <a:lstStyle/>
          <a:p>
            <a:pPr marL="0" indent="0">
              <a:buNone/>
            </a:pPr>
            <a:r>
              <a:rPr lang="az-Latn-AZ" dirty="0" smtClean="0"/>
              <a:t>Aşağıda qeyd olunanları təmin etmək məqsədi ilə daxili və xarici proses və meyarlar</a:t>
            </a:r>
            <a:r>
              <a:rPr lang="en-GB" dirty="0" smtClean="0"/>
              <a:t>: </a:t>
            </a:r>
            <a:endParaRPr lang="en-GB" dirty="0"/>
          </a:p>
          <a:p>
            <a:r>
              <a:rPr lang="az-Latn-AZ" dirty="0" smtClean="0"/>
              <a:t>Minimum standartları </a:t>
            </a:r>
            <a:r>
              <a:rPr lang="en-GB" dirty="0" smtClean="0"/>
              <a:t>(</a:t>
            </a:r>
            <a:r>
              <a:rPr lang="az-Latn-AZ" dirty="0" smtClean="0"/>
              <a:t>hesabatlılıq</a:t>
            </a:r>
            <a:r>
              <a:rPr lang="en-GB" dirty="0" smtClean="0"/>
              <a:t>) </a:t>
            </a:r>
            <a:r>
              <a:rPr lang="az-Latn-AZ" dirty="0" smtClean="0"/>
              <a:t>təmin etmək</a:t>
            </a:r>
            <a:endParaRPr lang="en-GB" dirty="0"/>
          </a:p>
          <a:p>
            <a:r>
              <a:rPr lang="az-Latn-AZ" dirty="0" smtClean="0"/>
              <a:t>Keyfiyyətin yaxşılaşdırılmasını dəstəkləmək</a:t>
            </a:r>
            <a:endParaRPr lang="en-GB" dirty="0"/>
          </a:p>
          <a:p>
            <a:r>
              <a:rPr lang="az-Latn-AZ" dirty="0" smtClean="0"/>
              <a:t>İstifadəçiləri </a:t>
            </a:r>
            <a:r>
              <a:rPr lang="az-Latn-AZ" dirty="0" smtClean="0"/>
              <a:t>və maraqlı </a:t>
            </a:r>
            <a:r>
              <a:rPr lang="az-Latn-AZ" dirty="0" smtClean="0"/>
              <a:t>tərəfləri etibarlı </a:t>
            </a:r>
            <a:r>
              <a:rPr lang="az-Latn-AZ" dirty="0" smtClean="0"/>
              <a:t>və şəffaf </a:t>
            </a:r>
            <a:r>
              <a:rPr lang="az-Latn-AZ" dirty="0" smtClean="0"/>
              <a:t>məlumatla </a:t>
            </a:r>
            <a:r>
              <a:rPr lang="az-Latn-AZ" dirty="0" smtClean="0"/>
              <a:t>təmin </a:t>
            </a:r>
            <a:r>
              <a:rPr lang="az-Latn-AZ" dirty="0"/>
              <a:t>etmək (istehlakçıların müdafiəsi) </a:t>
            </a:r>
            <a:endParaRPr lang="en-GB" dirty="0"/>
          </a:p>
          <a:p>
            <a:r>
              <a:rPr lang="az-Latn-AZ" dirty="0" smtClean="0"/>
              <a:t>Aİ sistemi və komponentlərinə etimad yaratmaq</a:t>
            </a:r>
            <a:endParaRPr lang="en-GB" dirty="0"/>
          </a:p>
          <a:p>
            <a:r>
              <a:rPr lang="az-Latn-AZ" dirty="0" smtClean="0"/>
              <a:t>Nəticə etibarilə tələbələrin gözlənilən təlim nəticələrini əldə etməsini təmin etmək</a:t>
            </a:r>
            <a:endParaRPr lang="en-GB" dirty="0"/>
          </a:p>
          <a:p>
            <a:endParaRPr lang="en-GB" dirty="0"/>
          </a:p>
          <a:p>
            <a:pPr marL="0" indent="0">
              <a:buNone/>
            </a:pPr>
            <a:endParaRPr lang="en-GB" dirty="0" smtClean="0"/>
          </a:p>
          <a:p>
            <a:pPr marL="0" indent="0">
              <a:buNone/>
            </a:pPr>
            <a:endParaRPr lang="en-GB" dirty="0"/>
          </a:p>
        </p:txBody>
      </p:sp>
      <p:sp>
        <p:nvSpPr>
          <p:cNvPr id="4" name="Rounded Rectangle 3"/>
          <p:cNvSpPr/>
          <p:nvPr/>
        </p:nvSpPr>
        <p:spPr>
          <a:xfrm>
            <a:off x="4946176" y="4927126"/>
            <a:ext cx="6741993" cy="229282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az-Latn-AZ" sz="2400" dirty="0" smtClean="0"/>
              <a:t>Keyfiyyət Təminatı</a:t>
            </a:r>
            <a:r>
              <a:rPr lang="en-GB" sz="2400" dirty="0" smtClean="0"/>
              <a:t>:</a:t>
            </a:r>
          </a:p>
          <a:p>
            <a:r>
              <a:rPr lang="en-GB" sz="2400" dirty="0" smtClean="0"/>
              <a:t>•</a:t>
            </a:r>
            <a:r>
              <a:rPr lang="az-Latn-AZ" sz="2400" dirty="0" smtClean="0"/>
              <a:t>nə etmək istəyirsiniz</a:t>
            </a:r>
            <a:r>
              <a:rPr lang="en-GB" sz="2400" dirty="0" smtClean="0"/>
              <a:t>?</a:t>
            </a:r>
          </a:p>
          <a:p>
            <a:r>
              <a:rPr lang="en-GB" sz="2400" dirty="0" smtClean="0"/>
              <a:t>•</a:t>
            </a:r>
            <a:r>
              <a:rPr lang="az-Latn-AZ" sz="2400" dirty="0" smtClean="0"/>
              <a:t>necə etmək istəyirsiniz</a:t>
            </a:r>
            <a:r>
              <a:rPr lang="en-GB" sz="2400" dirty="0" smtClean="0"/>
              <a:t>?</a:t>
            </a:r>
          </a:p>
          <a:p>
            <a:r>
              <a:rPr lang="en-GB" sz="2400" dirty="0" smtClean="0"/>
              <a:t>•</a:t>
            </a:r>
            <a:r>
              <a:rPr lang="az-Latn-AZ" sz="2400" dirty="0" smtClean="0"/>
              <a:t>işə yaradığını necə bilirsiniz</a:t>
            </a:r>
            <a:r>
              <a:rPr lang="en-GB" sz="2400" dirty="0" smtClean="0"/>
              <a:t>?</a:t>
            </a:r>
          </a:p>
          <a:p>
            <a:r>
              <a:rPr lang="en-GB" sz="2400" dirty="0" smtClean="0"/>
              <a:t>•</a:t>
            </a:r>
            <a:r>
              <a:rPr lang="az-Latn-AZ" sz="2400" dirty="0" smtClean="0"/>
              <a:t>yaxşılaşmaq üçün nəyi dəyişməlisiniz? </a:t>
            </a:r>
            <a:endParaRPr lang="en-GB" sz="2400" dirty="0"/>
          </a:p>
        </p:txBody>
      </p:sp>
    </p:spTree>
    <p:extLst>
      <p:ext uri="{BB962C8B-B14F-4D97-AF65-F5344CB8AC3E}">
        <p14:creationId xmlns:p14="http://schemas.microsoft.com/office/powerpoint/2010/main" val="10350408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az-Latn-AZ" dirty="0" smtClean="0"/>
              <a:t>AATM-də keyfiyyət təminatının əsas prinsipləri</a:t>
            </a:r>
            <a:r>
              <a:rPr lang="en-GB" dirty="0" smtClean="0"/>
              <a:t/>
            </a:r>
            <a:br>
              <a:rPr lang="en-GB" dirty="0" smtClean="0"/>
            </a:br>
            <a:endParaRPr lang="en-GB" dirty="0"/>
          </a:p>
        </p:txBody>
      </p:sp>
      <p:sp>
        <p:nvSpPr>
          <p:cNvPr id="3" name="Content Placeholder 2"/>
          <p:cNvSpPr>
            <a:spLocks noGrp="1"/>
          </p:cNvSpPr>
          <p:nvPr>
            <p:ph idx="1"/>
          </p:nvPr>
        </p:nvSpPr>
        <p:spPr>
          <a:xfrm>
            <a:off x="838200" y="1403797"/>
            <a:ext cx="10515600" cy="4773166"/>
          </a:xfrm>
        </p:spPr>
        <p:txBody>
          <a:bodyPr/>
          <a:lstStyle/>
          <a:p>
            <a:r>
              <a:rPr lang="az-Latn-AZ" b="1" dirty="0" smtClean="0"/>
              <a:t>ATM-</a:t>
            </a:r>
            <a:r>
              <a:rPr lang="az-Latn-AZ" b="1" dirty="0" err="1" smtClean="0"/>
              <a:t>lər</a:t>
            </a:r>
            <a:r>
              <a:rPr lang="az-Latn-AZ" b="1" dirty="0"/>
              <a:t> </a:t>
            </a:r>
            <a:r>
              <a:rPr lang="az-Latn-AZ" dirty="0" smtClean="0"/>
              <a:t>həyata keçirdikləri təhsilin keyfiyyəti və bu keyfiyyətin təminatı ilə bağlı </a:t>
            </a:r>
            <a:r>
              <a:rPr lang="az-Latn-AZ" b="1" dirty="0" smtClean="0"/>
              <a:t>məsuliyyət </a:t>
            </a:r>
            <a:r>
              <a:rPr lang="az-Latn-AZ" b="1" dirty="0" err="1" smtClean="0"/>
              <a:t>daşımalıdırlar</a:t>
            </a:r>
            <a:r>
              <a:rPr lang="az-Latn-AZ" b="1" dirty="0" smtClean="0"/>
              <a:t> </a:t>
            </a:r>
          </a:p>
          <a:p>
            <a:r>
              <a:rPr lang="az-Latn-AZ" b="1" dirty="0" smtClean="0"/>
              <a:t>Keyfiyyət təminatı (KT) </a:t>
            </a:r>
            <a:r>
              <a:rPr lang="az-Latn-AZ" dirty="0" smtClean="0"/>
              <a:t>ali təhsil sistemlərinin, təhsil müəssisələrinin, təhsil proqramlarının və tələbələrin </a:t>
            </a:r>
            <a:r>
              <a:rPr lang="az-Latn-AZ" b="1" dirty="0" smtClean="0"/>
              <a:t>müxtəlifliyini nəzərə almalıdır</a:t>
            </a:r>
            <a:endParaRPr lang="en-GB" b="1" dirty="0"/>
          </a:p>
          <a:p>
            <a:r>
              <a:rPr lang="az-Latn-AZ" dirty="0" smtClean="0"/>
              <a:t>Keyfiyyət təminatı </a:t>
            </a:r>
            <a:r>
              <a:rPr lang="az-Latn-AZ" b="1" dirty="0" smtClean="0"/>
              <a:t>keyfiyyət mədəniyətinin </a:t>
            </a:r>
            <a:r>
              <a:rPr lang="az-Latn-AZ" b="1" dirty="0" err="1" smtClean="0"/>
              <a:t>formalaşdırılmasını</a:t>
            </a:r>
            <a:r>
              <a:rPr lang="az-Latn-AZ" b="1" dirty="0" smtClean="0"/>
              <a:t> </a:t>
            </a:r>
            <a:r>
              <a:rPr lang="az-Latn-AZ" dirty="0" err="1" smtClean="0"/>
              <a:t>dəstəkləməlidir</a:t>
            </a:r>
            <a:endParaRPr lang="en-GB" dirty="0"/>
          </a:p>
          <a:p>
            <a:r>
              <a:rPr lang="az-Latn-AZ" dirty="0" smtClean="0"/>
              <a:t>KT </a:t>
            </a:r>
            <a:r>
              <a:rPr lang="az-Latn-AZ" b="1" dirty="0" smtClean="0"/>
              <a:t>tələbələrin</a:t>
            </a:r>
            <a:r>
              <a:rPr lang="az-Latn-AZ" dirty="0" smtClean="0"/>
              <a:t>, bütün maraqlı tərəflərin və cəmiyyətin </a:t>
            </a:r>
            <a:r>
              <a:rPr lang="az-Latn-AZ" b="1" dirty="0" smtClean="0"/>
              <a:t>ehtiyaclarını və gözləntilərini </a:t>
            </a:r>
            <a:r>
              <a:rPr lang="az-Latn-AZ" dirty="0" smtClean="0"/>
              <a:t>nəzərə almalıdır </a:t>
            </a:r>
            <a:endParaRPr lang="en-GB" dirty="0"/>
          </a:p>
          <a:p>
            <a:endParaRPr lang="en-GB" dirty="0"/>
          </a:p>
        </p:txBody>
      </p:sp>
    </p:spTree>
    <p:extLst>
      <p:ext uri="{BB962C8B-B14F-4D97-AF65-F5344CB8AC3E}">
        <p14:creationId xmlns:p14="http://schemas.microsoft.com/office/powerpoint/2010/main" val="38822654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z-Latn-AZ" dirty="0" smtClean="0"/>
              <a:t>AST-nin (</a:t>
            </a:r>
            <a:r>
              <a:rPr lang="en-GB" dirty="0" smtClean="0"/>
              <a:t>2015</a:t>
            </a:r>
            <a:r>
              <a:rPr lang="az-Latn-AZ" dirty="0" smtClean="0"/>
              <a:t>) məqsədləri</a:t>
            </a:r>
            <a:r>
              <a:rPr lang="en-GB" dirty="0" smtClean="0"/>
              <a:t/>
            </a:r>
            <a:br>
              <a:rPr lang="en-GB" dirty="0" smtClean="0"/>
            </a:br>
            <a:endParaRPr lang="en-GB" dirty="0"/>
          </a:p>
        </p:txBody>
      </p:sp>
      <p:sp>
        <p:nvSpPr>
          <p:cNvPr id="3" name="Content Placeholder 2"/>
          <p:cNvSpPr>
            <a:spLocks noGrp="1"/>
          </p:cNvSpPr>
          <p:nvPr>
            <p:ph idx="1"/>
          </p:nvPr>
        </p:nvSpPr>
        <p:spPr/>
        <p:txBody>
          <a:bodyPr>
            <a:normAutofit/>
          </a:bodyPr>
          <a:lstStyle/>
          <a:p>
            <a:r>
              <a:rPr lang="az-Latn-AZ" dirty="0" smtClean="0"/>
              <a:t>Avropa, milli və institusional səviyyədə təhsil və tədris üzrə keyfiyyət təminatı sistemləri üçün </a:t>
            </a:r>
            <a:r>
              <a:rPr lang="az-Latn-AZ" b="1" dirty="0" smtClean="0"/>
              <a:t>vahid çərçivənin </a:t>
            </a:r>
            <a:r>
              <a:rPr lang="az-Latn-AZ" dirty="0" smtClean="0"/>
              <a:t>yaradılması</a:t>
            </a:r>
            <a:endParaRPr lang="lv-LV" dirty="0" smtClean="0"/>
          </a:p>
          <a:p>
            <a:r>
              <a:rPr lang="az-Latn-AZ" dirty="0" smtClean="0"/>
              <a:t>Avropa Ali Təhsil Məkanında ali təhsilin </a:t>
            </a:r>
            <a:r>
              <a:rPr lang="az-Latn-AZ" b="1" dirty="0" smtClean="0"/>
              <a:t>keyfiyyətinin təmin edilməsi və </a:t>
            </a:r>
            <a:r>
              <a:rPr lang="az-Latn-AZ" b="1" dirty="0" err="1" smtClean="0"/>
              <a:t>yaxşılaşdırılması</a:t>
            </a:r>
            <a:endParaRPr lang="lv-LV" dirty="0" smtClean="0"/>
          </a:p>
          <a:p>
            <a:r>
              <a:rPr lang="az-Latn-AZ" b="1" dirty="0" smtClean="0"/>
              <a:t>qarşılıqlı etimadı </a:t>
            </a:r>
            <a:r>
              <a:rPr lang="az-Latn-AZ" dirty="0" smtClean="0"/>
              <a:t>dəstəkləməklə milli sərhədlər daxilində və </a:t>
            </a:r>
            <a:r>
              <a:rPr lang="az-Latn-AZ" dirty="0" smtClean="0"/>
              <a:t>xaricində </a:t>
            </a:r>
            <a:r>
              <a:rPr lang="az-Latn-AZ" dirty="0" smtClean="0"/>
              <a:t>tanınmanın və </a:t>
            </a:r>
            <a:r>
              <a:rPr lang="az-Latn-AZ" dirty="0" err="1" smtClean="0"/>
              <a:t>mobilliyin</a:t>
            </a:r>
            <a:r>
              <a:rPr lang="az-Latn-AZ" dirty="0" smtClean="0"/>
              <a:t> </a:t>
            </a:r>
            <a:r>
              <a:rPr lang="az-Latn-AZ" dirty="0" err="1" smtClean="0"/>
              <a:t>asanlaşdırılması</a:t>
            </a:r>
            <a:endParaRPr lang="lv-LV" dirty="0" smtClean="0"/>
          </a:p>
          <a:p>
            <a:r>
              <a:rPr lang="az-Latn-AZ" dirty="0" smtClean="0"/>
              <a:t>AATM-də </a:t>
            </a:r>
            <a:r>
              <a:rPr lang="az-Latn-AZ" b="1" dirty="0" smtClean="0"/>
              <a:t>keyfiyyət təminatı üzrə məlumatların </a:t>
            </a:r>
            <a:r>
              <a:rPr lang="az-Latn-AZ" dirty="0" smtClean="0"/>
              <a:t>təmin edilməsi</a:t>
            </a:r>
          </a:p>
          <a:p>
            <a:r>
              <a:rPr lang="az-Latn-AZ" dirty="0" smtClean="0"/>
              <a:t>AST bütün fəaliyyətlər üçün istifadə olunan əsas istinad sənədidir</a:t>
            </a:r>
            <a:endParaRPr lang="en-GB" dirty="0" smtClean="0"/>
          </a:p>
          <a:p>
            <a:endParaRPr lang="en-GB" dirty="0"/>
          </a:p>
          <a:p>
            <a:endParaRPr lang="en-GB" dirty="0"/>
          </a:p>
        </p:txBody>
      </p:sp>
    </p:spTree>
    <p:extLst>
      <p:ext uri="{BB962C8B-B14F-4D97-AF65-F5344CB8AC3E}">
        <p14:creationId xmlns:p14="http://schemas.microsoft.com/office/powerpoint/2010/main" val="6959651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z-Latn-AZ" dirty="0" smtClean="0"/>
              <a:t>AST-nin (2015) əhatəsi</a:t>
            </a:r>
            <a:r>
              <a:rPr lang="en-GB" dirty="0" smtClean="0"/>
              <a:t/>
            </a:r>
            <a:br>
              <a:rPr lang="en-GB" dirty="0" smtClean="0"/>
            </a:br>
            <a:endParaRPr lang="en-GB" dirty="0"/>
          </a:p>
        </p:txBody>
      </p:sp>
      <p:sp>
        <p:nvSpPr>
          <p:cNvPr id="3" name="Content Placeholder 2"/>
          <p:cNvSpPr>
            <a:spLocks noGrp="1"/>
          </p:cNvSpPr>
          <p:nvPr>
            <p:ph idx="1"/>
          </p:nvPr>
        </p:nvSpPr>
        <p:spPr/>
        <p:txBody>
          <a:bodyPr>
            <a:normAutofit lnSpcReduction="10000"/>
          </a:bodyPr>
          <a:lstStyle/>
          <a:p>
            <a:r>
              <a:rPr lang="az-Latn-AZ" dirty="0" smtClean="0"/>
              <a:t>Standartlar və təlimatlar keyfiyyət üçün deyil, keyfiyyət təminatı üçündür</a:t>
            </a:r>
            <a:endParaRPr lang="en-GB" dirty="0"/>
          </a:p>
          <a:p>
            <a:r>
              <a:rPr lang="az-Latn-AZ" dirty="0" smtClean="0"/>
              <a:t>Təhsil forması, yaxud tədris məkanından asılı olmayaraq AATM-dəki </a:t>
            </a:r>
            <a:r>
              <a:rPr lang="az-Latn-AZ" b="1" dirty="0" smtClean="0"/>
              <a:t>bütün ali təhsilə </a:t>
            </a:r>
            <a:r>
              <a:rPr lang="az-Latn-AZ" dirty="0" smtClean="0"/>
              <a:t>şamil edilir</a:t>
            </a:r>
            <a:endParaRPr lang="en-GB" dirty="0"/>
          </a:p>
          <a:p>
            <a:r>
              <a:rPr lang="az-Latn-AZ" b="1" dirty="0" smtClean="0"/>
              <a:t>Bütün növ KT</a:t>
            </a:r>
            <a:r>
              <a:rPr lang="az-Latn-AZ" dirty="0" smtClean="0"/>
              <a:t> fəaliyyətlərinə və agentliklərinə şamil edilir (keyfiyyətin auditi, proqram akkreditasiyası, </a:t>
            </a:r>
            <a:r>
              <a:rPr lang="az-Latn-AZ" dirty="0" err="1" smtClean="0"/>
              <a:t>institusional</a:t>
            </a:r>
            <a:r>
              <a:rPr lang="az-Latn-AZ" dirty="0" smtClean="0"/>
              <a:t> </a:t>
            </a:r>
            <a:r>
              <a:rPr lang="az-Latn-AZ" dirty="0" err="1" smtClean="0"/>
              <a:t>qiymətləndirmə</a:t>
            </a:r>
            <a:r>
              <a:rPr lang="az-Latn-AZ" dirty="0" smtClean="0"/>
              <a:t> və </a:t>
            </a:r>
            <a:r>
              <a:rPr lang="az-Latn-AZ" dirty="0" smtClean="0"/>
              <a:t>s.)</a:t>
            </a:r>
            <a:endParaRPr lang="en-GB" dirty="0"/>
          </a:p>
          <a:p>
            <a:r>
              <a:rPr lang="az-Latn-AZ" dirty="0" smtClean="0"/>
              <a:t>Keyfiyyət təminatı bir sıra fərqli məqsədlərə (təkmilləşdirmə - hesabatlılıq) xidmət edə bilər</a:t>
            </a:r>
            <a:endParaRPr lang="en-GB" dirty="0"/>
          </a:p>
          <a:p>
            <a:r>
              <a:rPr lang="az-Latn-AZ" dirty="0" smtClean="0"/>
              <a:t>Spesifik deyil, ümumidir: milli və institusional fəaliyyətlər üçün çərçivə və vahid əsas təmin edir</a:t>
            </a:r>
            <a:endParaRPr lang="en-GB" dirty="0"/>
          </a:p>
          <a:p>
            <a:endParaRPr lang="en-GB" dirty="0"/>
          </a:p>
        </p:txBody>
      </p:sp>
    </p:spTree>
    <p:extLst>
      <p:ext uri="{BB962C8B-B14F-4D97-AF65-F5344CB8AC3E}">
        <p14:creationId xmlns:p14="http://schemas.microsoft.com/office/powerpoint/2010/main" val="19240792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1319</TotalTime>
  <Words>2247</Words>
  <Application>Microsoft Office PowerPoint</Application>
  <PresentationFormat>Широкоэкранный</PresentationFormat>
  <Paragraphs>275</Paragraphs>
  <Slides>31</Slides>
  <Notes>2</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31</vt:i4>
      </vt:variant>
    </vt:vector>
  </HeadingPairs>
  <TitlesOfParts>
    <vt:vector size="37" baseType="lpstr">
      <vt:lpstr>Arial</vt:lpstr>
      <vt:lpstr>Calibri</vt:lpstr>
      <vt:lpstr>Calibri Light</vt:lpstr>
      <vt:lpstr>Times New Roman</vt:lpstr>
      <vt:lpstr>Verdana</vt:lpstr>
      <vt:lpstr>Office Theme</vt:lpstr>
      <vt:lpstr>Xarici Qiymətləndiricilər üçün Təlim </vt:lpstr>
      <vt:lpstr>Məzmun</vt:lpstr>
      <vt:lpstr>Avropa Ali Təhsil Məkanı</vt:lpstr>
      <vt:lpstr>Bolonya prosesi və Keyfiyyət Təminatı </vt:lpstr>
      <vt:lpstr>Keyfiyyət Təminatı aşağıdakı hədəflərə xidmət edən vacib alətdir:</vt:lpstr>
      <vt:lpstr>Keyfiyyət təminatı dedikdə nə nəzərdə tutulur? </vt:lpstr>
      <vt:lpstr>AATM-də keyfiyyət təminatının əsas prinsipləri </vt:lpstr>
      <vt:lpstr>AST-nin (2015) məqsədləri </vt:lpstr>
      <vt:lpstr>AST-nin (2015) əhatəsi </vt:lpstr>
      <vt:lpstr>Avropa Standartları və Təlimatları (AST) </vt:lpstr>
      <vt:lpstr>AST standartlarının qiymətləndirmə metodologiyalarında nəzərə alınmasına dair nümunə</vt:lpstr>
      <vt:lpstr>Təhsil proqramlarının qiymətləndirilməsi metodologiyası, meyarları və göstəriciləri</vt:lpstr>
      <vt:lpstr>Qiymətləndirmə prosesinə cəlb olunmuş əsas tərəflər</vt:lpstr>
      <vt:lpstr>Əsas mərhələlər</vt:lpstr>
      <vt:lpstr>Akkreditasiya prosesi</vt:lpstr>
      <vt:lpstr>Ekspert qrupu:</vt:lpstr>
      <vt:lpstr>Ekspertlərin sahə səfərindən öncəki vəzifələri: </vt:lpstr>
      <vt:lpstr>Презентация PowerPoint</vt:lpstr>
      <vt:lpstr>Özünütəhlil hesabatı:</vt:lpstr>
      <vt:lpstr>Təhsil proqramının təhlili</vt:lpstr>
      <vt:lpstr>Təhsil proqramının təhlili</vt:lpstr>
      <vt:lpstr>Qiymətləndirmə sahəsi 1  Proqramın hədəfləri və təlim nəticələri  </vt:lpstr>
      <vt:lpstr>Qiymətləndirmə sahəsi 2  Tədris planının (kurikulumun) hazırlanması  </vt:lpstr>
      <vt:lpstr>Qiymətləndirmə sahəsi 3  Professor-müəllim heyəti  </vt:lpstr>
      <vt:lpstr>Qiymətləndirmə sahəsi 4 Resurslar və təlim nəticələri  </vt:lpstr>
      <vt:lpstr>Qiymətləndirmə sahəsi 5 Təlim prosesi və tələbə nailiyyətlərinin qiymətləndirilməsi  </vt:lpstr>
      <vt:lpstr>Qiymətləndirmə sahəsi 6  Təhsil proqramının idarə edilməsi   </vt:lpstr>
      <vt:lpstr>Ekspertlərin qiymətləndirmə hesabatı</vt:lpstr>
      <vt:lpstr>Ekspertlərin hesabatından çıxarış</vt:lpstr>
      <vt:lpstr>Özünütəhlil hesabatı ilə iş üzrə praktiki məşğələ</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Training of external reviewers</dc:title>
  <dc:creator>Jolanta</dc:creator>
  <cp:lastModifiedBy>Aytac Atakishiyeva</cp:lastModifiedBy>
  <cp:revision>134</cp:revision>
  <dcterms:created xsi:type="dcterms:W3CDTF">2019-09-01T07:00:42Z</dcterms:created>
  <dcterms:modified xsi:type="dcterms:W3CDTF">2019-09-06T06:31:16Z</dcterms:modified>
</cp:coreProperties>
</file>