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68" r:id="rId3"/>
    <p:sldMasterId id="2147483670" r:id="rId4"/>
  </p:sldMasterIdLst>
  <p:notesMasterIdLst>
    <p:notesMasterId r:id="rId33"/>
  </p:notesMasterIdLst>
  <p:sldIdLst>
    <p:sldId id="262" r:id="rId5"/>
    <p:sldId id="303" r:id="rId6"/>
    <p:sldId id="294" r:id="rId7"/>
    <p:sldId id="301" r:id="rId8"/>
    <p:sldId id="276" r:id="rId9"/>
    <p:sldId id="280" r:id="rId10"/>
    <p:sldId id="277" r:id="rId11"/>
    <p:sldId id="278" r:id="rId12"/>
    <p:sldId id="279" r:id="rId13"/>
    <p:sldId id="281" r:id="rId14"/>
    <p:sldId id="302" r:id="rId15"/>
    <p:sldId id="282" r:id="rId16"/>
    <p:sldId id="283" r:id="rId17"/>
    <p:sldId id="284" r:id="rId18"/>
    <p:sldId id="293" r:id="rId19"/>
    <p:sldId id="273" r:id="rId20"/>
    <p:sldId id="269" r:id="rId21"/>
    <p:sldId id="270" r:id="rId22"/>
    <p:sldId id="272" r:id="rId23"/>
    <p:sldId id="291" r:id="rId24"/>
    <p:sldId id="292" r:id="rId25"/>
    <p:sldId id="285" r:id="rId26"/>
    <p:sldId id="296" r:id="rId27"/>
    <p:sldId id="297" r:id="rId28"/>
    <p:sldId id="298" r:id="rId29"/>
    <p:sldId id="299" r:id="rId30"/>
    <p:sldId id="300" r:id="rId31"/>
    <p:sldId id="267" r:id="rId32"/>
  </p:sldIdLst>
  <p:sldSz cx="12192000" cy="6858000"/>
  <p:notesSz cx="9144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AF31CD-E7B7-4256-BD8E-D656B93E8236}">
          <p14:sldIdLst>
            <p14:sldId id="262"/>
            <p14:sldId id="303"/>
            <p14:sldId id="294"/>
            <p14:sldId id="301"/>
            <p14:sldId id="276"/>
            <p14:sldId id="280"/>
            <p14:sldId id="277"/>
            <p14:sldId id="278"/>
            <p14:sldId id="279"/>
            <p14:sldId id="281"/>
            <p14:sldId id="302"/>
            <p14:sldId id="282"/>
            <p14:sldId id="283"/>
          </p14:sldIdLst>
        </p14:section>
        <p14:section name="Untitled Section" id="{93297152-E528-4FF3-9EC6-4E79BCFD2FB0}">
          <p14:sldIdLst>
            <p14:sldId id="284"/>
            <p14:sldId id="293"/>
            <p14:sldId id="273"/>
            <p14:sldId id="269"/>
            <p14:sldId id="270"/>
            <p14:sldId id="272"/>
            <p14:sldId id="291"/>
            <p14:sldId id="292"/>
            <p14:sldId id="285"/>
            <p14:sldId id="296"/>
            <p14:sldId id="297"/>
            <p14:sldId id="298"/>
            <p14:sldId id="299"/>
            <p14:sldId id="300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98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73003" autoAdjust="0"/>
  </p:normalViewPr>
  <p:slideViewPr>
    <p:cSldViewPr>
      <p:cViewPr varScale="1">
        <p:scale>
          <a:sx n="54" d="100"/>
          <a:sy n="54" d="100"/>
        </p:scale>
        <p:origin x="1296" y="60"/>
      </p:cViewPr>
      <p:guideLst>
        <p:guide orient="horz" pos="4320"/>
        <p:guide pos="6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1CF6B-7132-4671-AFF9-6DC22C31062E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4A7D129A-5BAE-493A-919D-AC14D2300766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Evaluation</a:t>
          </a:r>
          <a:endParaRPr lang="lv-LV" b="0" dirty="0">
            <a:latin typeface="+mn-lt"/>
          </a:endParaRPr>
        </a:p>
      </dgm:t>
    </dgm:pt>
    <dgm:pt modelId="{B6394CED-1A54-4718-99F1-20FA736C429F}" type="parTrans" cxnId="{F66845FF-DECE-4DB7-8630-9CAF1351BC36}">
      <dgm:prSet/>
      <dgm:spPr/>
      <dgm:t>
        <a:bodyPr/>
        <a:lstStyle/>
        <a:p>
          <a:endParaRPr lang="lv-LV"/>
        </a:p>
      </dgm:t>
    </dgm:pt>
    <dgm:pt modelId="{7CBB1167-39A9-4719-809A-1FEA0030214D}" type="sibTrans" cxnId="{F66845FF-DECE-4DB7-8630-9CAF1351BC36}">
      <dgm:prSet/>
      <dgm:spPr/>
      <dgm:t>
        <a:bodyPr/>
        <a:lstStyle/>
        <a:p>
          <a:endParaRPr lang="lv-LV"/>
        </a:p>
      </dgm:t>
    </dgm:pt>
    <dgm:pt modelId="{0F7F989F-5004-4B33-8397-BDCE003B0A3D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Synthesis</a:t>
          </a:r>
          <a:endParaRPr lang="lv-LV" b="0" dirty="0">
            <a:latin typeface="+mn-lt"/>
          </a:endParaRPr>
        </a:p>
      </dgm:t>
    </dgm:pt>
    <dgm:pt modelId="{5BA1D110-0866-466A-81F1-3D9C49718842}" type="parTrans" cxnId="{7F2C33D9-DC37-42D2-AC73-19F9D496F4B6}">
      <dgm:prSet/>
      <dgm:spPr/>
      <dgm:t>
        <a:bodyPr/>
        <a:lstStyle/>
        <a:p>
          <a:endParaRPr lang="lv-LV"/>
        </a:p>
      </dgm:t>
    </dgm:pt>
    <dgm:pt modelId="{898FEDD2-F37B-4FC2-B66F-550FC4FA1B18}" type="sibTrans" cxnId="{7F2C33D9-DC37-42D2-AC73-19F9D496F4B6}">
      <dgm:prSet/>
      <dgm:spPr/>
      <dgm:t>
        <a:bodyPr/>
        <a:lstStyle/>
        <a:p>
          <a:endParaRPr lang="lv-LV"/>
        </a:p>
      </dgm:t>
    </dgm:pt>
    <dgm:pt modelId="{EECB0074-29DA-4AB0-A84D-F47186235FA1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Analysis</a:t>
          </a:r>
          <a:endParaRPr lang="lv-LV" b="0" dirty="0">
            <a:latin typeface="+mn-lt"/>
          </a:endParaRPr>
        </a:p>
      </dgm:t>
    </dgm:pt>
    <dgm:pt modelId="{BC111F0B-C0E5-471E-9591-336D313E8063}" type="parTrans" cxnId="{088E85B9-056C-40AE-BEAA-867FF2864360}">
      <dgm:prSet/>
      <dgm:spPr/>
      <dgm:t>
        <a:bodyPr/>
        <a:lstStyle/>
        <a:p>
          <a:endParaRPr lang="lv-LV"/>
        </a:p>
      </dgm:t>
    </dgm:pt>
    <dgm:pt modelId="{9FC02B1B-B649-4A00-B157-CC42B5ED3DCD}" type="sibTrans" cxnId="{088E85B9-056C-40AE-BEAA-867FF2864360}">
      <dgm:prSet/>
      <dgm:spPr/>
      <dgm:t>
        <a:bodyPr/>
        <a:lstStyle/>
        <a:p>
          <a:endParaRPr lang="lv-LV"/>
        </a:p>
      </dgm:t>
    </dgm:pt>
    <dgm:pt modelId="{0A27BE91-6527-4A92-88A6-D0F1F5FBB206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Knowledge</a:t>
          </a:r>
          <a:endParaRPr lang="lv-LV" b="0" dirty="0">
            <a:latin typeface="+mn-lt"/>
          </a:endParaRPr>
        </a:p>
      </dgm:t>
    </dgm:pt>
    <dgm:pt modelId="{BB58877B-721A-4FD2-AFC8-488C7F3E4CAD}" type="parTrans" cxnId="{C9151439-4BE6-4D56-BE73-EC86055DD165}">
      <dgm:prSet/>
      <dgm:spPr/>
      <dgm:t>
        <a:bodyPr/>
        <a:lstStyle/>
        <a:p>
          <a:endParaRPr lang="lv-LV"/>
        </a:p>
      </dgm:t>
    </dgm:pt>
    <dgm:pt modelId="{16A6D12B-E35D-4C71-8E5F-9952C62BEDDA}" type="sibTrans" cxnId="{C9151439-4BE6-4D56-BE73-EC86055DD165}">
      <dgm:prSet/>
      <dgm:spPr/>
      <dgm:t>
        <a:bodyPr/>
        <a:lstStyle/>
        <a:p>
          <a:endParaRPr lang="lv-LV"/>
        </a:p>
      </dgm:t>
    </dgm:pt>
    <dgm:pt modelId="{9D29B462-CCF4-4ACC-BBDF-9C2F96724B9A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Application</a:t>
          </a:r>
          <a:endParaRPr lang="lv-LV" b="0" dirty="0">
            <a:latin typeface="+mn-lt"/>
          </a:endParaRPr>
        </a:p>
      </dgm:t>
    </dgm:pt>
    <dgm:pt modelId="{4C439E8F-1BDB-41AC-B945-1BC393FB3A9D}" type="parTrans" cxnId="{0F65C3E2-6915-4EDC-8967-A746E1EBCD65}">
      <dgm:prSet/>
      <dgm:spPr/>
      <dgm:t>
        <a:bodyPr/>
        <a:lstStyle/>
        <a:p>
          <a:endParaRPr lang="lv-LV"/>
        </a:p>
      </dgm:t>
    </dgm:pt>
    <dgm:pt modelId="{3C97C26B-AA24-4E1B-B90E-3614C575FFD7}" type="sibTrans" cxnId="{0F65C3E2-6915-4EDC-8967-A746E1EBCD65}">
      <dgm:prSet/>
      <dgm:spPr/>
      <dgm:t>
        <a:bodyPr/>
        <a:lstStyle/>
        <a:p>
          <a:endParaRPr lang="lv-LV"/>
        </a:p>
      </dgm:t>
    </dgm:pt>
    <dgm:pt modelId="{A70354D8-5BAC-4C32-AE06-EDE186814218}">
      <dgm:prSet phldrT="[Text]"/>
      <dgm:spPr/>
      <dgm:t>
        <a:bodyPr/>
        <a:lstStyle/>
        <a:p>
          <a:r>
            <a:rPr lang="lv-LV" b="0" dirty="0" err="1" smtClean="0">
              <a:latin typeface="+mn-lt"/>
            </a:rPr>
            <a:t>Comprehension</a:t>
          </a:r>
          <a:endParaRPr lang="lv-LV" b="0" dirty="0">
            <a:latin typeface="+mn-lt"/>
          </a:endParaRPr>
        </a:p>
      </dgm:t>
    </dgm:pt>
    <dgm:pt modelId="{690C66D3-76A4-4EB7-A569-D88C94D36B1A}" type="parTrans" cxnId="{05EB9A50-D1AE-4AEF-8F0C-0E4BEB3F2613}">
      <dgm:prSet/>
      <dgm:spPr/>
      <dgm:t>
        <a:bodyPr/>
        <a:lstStyle/>
        <a:p>
          <a:endParaRPr lang="lv-LV"/>
        </a:p>
      </dgm:t>
    </dgm:pt>
    <dgm:pt modelId="{70BD35C7-6397-4135-99C3-455636929CD2}" type="sibTrans" cxnId="{05EB9A50-D1AE-4AEF-8F0C-0E4BEB3F2613}">
      <dgm:prSet/>
      <dgm:spPr/>
      <dgm:t>
        <a:bodyPr/>
        <a:lstStyle/>
        <a:p>
          <a:endParaRPr lang="lv-LV"/>
        </a:p>
      </dgm:t>
    </dgm:pt>
    <dgm:pt modelId="{D9C5AB14-FBD9-475C-82F7-4BDE76D916E4}" type="pres">
      <dgm:prSet presAssocID="{6E21CF6B-7132-4671-AFF9-6DC22C31062E}" presName="Name0" presStyleCnt="0">
        <dgm:presLayoutVars>
          <dgm:dir/>
          <dgm:animLvl val="lvl"/>
          <dgm:resizeHandles val="exact"/>
        </dgm:presLayoutVars>
      </dgm:prSet>
      <dgm:spPr/>
    </dgm:pt>
    <dgm:pt modelId="{8F2A54C6-FB67-45EA-87D7-B0699B16C905}" type="pres">
      <dgm:prSet presAssocID="{4A7D129A-5BAE-493A-919D-AC14D2300766}" presName="Name8" presStyleCnt="0"/>
      <dgm:spPr/>
    </dgm:pt>
    <dgm:pt modelId="{368BFD0A-361D-443D-AA4E-31BD659D1086}" type="pres">
      <dgm:prSet presAssocID="{4A7D129A-5BAE-493A-919D-AC14D2300766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2E7C8E6-FC2F-4AD8-BBFD-931C26A33AF9}" type="pres">
      <dgm:prSet presAssocID="{4A7D129A-5BAE-493A-919D-AC14D230076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EE94F04-2158-49B4-B6E1-31AEF0ADD556}" type="pres">
      <dgm:prSet presAssocID="{0F7F989F-5004-4B33-8397-BDCE003B0A3D}" presName="Name8" presStyleCnt="0"/>
      <dgm:spPr/>
    </dgm:pt>
    <dgm:pt modelId="{BC17588E-6956-4361-9AA4-7360A34023B6}" type="pres">
      <dgm:prSet presAssocID="{0F7F989F-5004-4B33-8397-BDCE003B0A3D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6A90644-563F-426F-BDC7-AD1F6774A19C}" type="pres">
      <dgm:prSet presAssocID="{0F7F989F-5004-4B33-8397-BDCE003B0A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9202D77-64E2-4B0B-99A3-4E5C371B54A3}" type="pres">
      <dgm:prSet presAssocID="{EECB0074-29DA-4AB0-A84D-F47186235FA1}" presName="Name8" presStyleCnt="0"/>
      <dgm:spPr/>
    </dgm:pt>
    <dgm:pt modelId="{023FAFAE-0561-4F25-8958-9D47B5F03239}" type="pres">
      <dgm:prSet presAssocID="{EECB0074-29DA-4AB0-A84D-F47186235FA1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494DE38-3DD0-4229-BDDD-D08ED270E07B}" type="pres">
      <dgm:prSet presAssocID="{EECB0074-29DA-4AB0-A84D-F47186235F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666BD4F-1F2E-4594-8C5B-730356A9FA36}" type="pres">
      <dgm:prSet presAssocID="{9D29B462-CCF4-4ACC-BBDF-9C2F96724B9A}" presName="Name8" presStyleCnt="0"/>
      <dgm:spPr/>
    </dgm:pt>
    <dgm:pt modelId="{21415464-3CC8-439E-9628-F39ADD6C6BD0}" type="pres">
      <dgm:prSet presAssocID="{9D29B462-CCF4-4ACC-BBDF-9C2F96724B9A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CC9B1AD-48B0-4E5F-8A2F-B6AD04FA3F10}" type="pres">
      <dgm:prSet presAssocID="{9D29B462-CCF4-4ACC-BBDF-9C2F96724B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BDB911D-869E-469C-8474-6C639E3F7858}" type="pres">
      <dgm:prSet presAssocID="{A70354D8-5BAC-4C32-AE06-EDE186814218}" presName="Name8" presStyleCnt="0"/>
      <dgm:spPr/>
    </dgm:pt>
    <dgm:pt modelId="{284BBC02-0ADE-475C-BA29-65E0B53B7769}" type="pres">
      <dgm:prSet presAssocID="{A70354D8-5BAC-4C32-AE06-EDE186814218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B2A4CD2-7A9B-45AB-B9D0-C000CA8735E4}" type="pres">
      <dgm:prSet presAssocID="{A70354D8-5BAC-4C32-AE06-EDE18681421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05B0F0C-DFA8-41DA-B4F3-3D2A9A43DC2A}" type="pres">
      <dgm:prSet presAssocID="{0A27BE91-6527-4A92-88A6-D0F1F5FBB206}" presName="Name8" presStyleCnt="0"/>
      <dgm:spPr/>
    </dgm:pt>
    <dgm:pt modelId="{8F222DEF-8137-4B44-9E19-C418210314D0}" type="pres">
      <dgm:prSet presAssocID="{0A27BE91-6527-4A92-88A6-D0F1F5FBB206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F53C314-ADA7-4A06-8631-D6EAE7679BD1}" type="pres">
      <dgm:prSet presAssocID="{0A27BE91-6527-4A92-88A6-D0F1F5FBB2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C9151439-4BE6-4D56-BE73-EC86055DD165}" srcId="{6E21CF6B-7132-4671-AFF9-6DC22C31062E}" destId="{0A27BE91-6527-4A92-88A6-D0F1F5FBB206}" srcOrd="5" destOrd="0" parTransId="{BB58877B-721A-4FD2-AFC8-488C7F3E4CAD}" sibTransId="{16A6D12B-E35D-4C71-8E5F-9952C62BEDDA}"/>
    <dgm:cxn modelId="{BA98FAC5-1C10-4375-9CB2-1A5411F1F0B1}" type="presOf" srcId="{0A27BE91-6527-4A92-88A6-D0F1F5FBB206}" destId="{8F222DEF-8137-4B44-9E19-C418210314D0}" srcOrd="0" destOrd="0" presId="urn:microsoft.com/office/officeart/2005/8/layout/pyramid1"/>
    <dgm:cxn modelId="{0F65C3E2-6915-4EDC-8967-A746E1EBCD65}" srcId="{6E21CF6B-7132-4671-AFF9-6DC22C31062E}" destId="{9D29B462-CCF4-4ACC-BBDF-9C2F96724B9A}" srcOrd="3" destOrd="0" parTransId="{4C439E8F-1BDB-41AC-B945-1BC393FB3A9D}" sibTransId="{3C97C26B-AA24-4E1B-B90E-3614C575FFD7}"/>
    <dgm:cxn modelId="{36F6264C-BCE8-41D2-AE01-B14EF6CDC57C}" type="presOf" srcId="{EECB0074-29DA-4AB0-A84D-F47186235FA1}" destId="{7494DE38-3DD0-4229-BDDD-D08ED270E07B}" srcOrd="1" destOrd="0" presId="urn:microsoft.com/office/officeart/2005/8/layout/pyramid1"/>
    <dgm:cxn modelId="{739E9FF0-13BA-4BCB-A28A-DFA6E7BE5430}" type="presOf" srcId="{0A27BE91-6527-4A92-88A6-D0F1F5FBB206}" destId="{BF53C314-ADA7-4A06-8631-D6EAE7679BD1}" srcOrd="1" destOrd="0" presId="urn:microsoft.com/office/officeart/2005/8/layout/pyramid1"/>
    <dgm:cxn modelId="{CE402013-CF87-45E2-A30F-1536AAA8F62E}" type="presOf" srcId="{EECB0074-29DA-4AB0-A84D-F47186235FA1}" destId="{023FAFAE-0561-4F25-8958-9D47B5F03239}" srcOrd="0" destOrd="0" presId="urn:microsoft.com/office/officeart/2005/8/layout/pyramid1"/>
    <dgm:cxn modelId="{F66845FF-DECE-4DB7-8630-9CAF1351BC36}" srcId="{6E21CF6B-7132-4671-AFF9-6DC22C31062E}" destId="{4A7D129A-5BAE-493A-919D-AC14D2300766}" srcOrd="0" destOrd="0" parTransId="{B6394CED-1A54-4718-99F1-20FA736C429F}" sibTransId="{7CBB1167-39A9-4719-809A-1FEA0030214D}"/>
    <dgm:cxn modelId="{1E3CE292-6E47-4C1A-B084-FFD57A88A8D6}" type="presOf" srcId="{0F7F989F-5004-4B33-8397-BDCE003B0A3D}" destId="{BC17588E-6956-4361-9AA4-7360A34023B6}" srcOrd="0" destOrd="0" presId="urn:microsoft.com/office/officeart/2005/8/layout/pyramid1"/>
    <dgm:cxn modelId="{1BE1441D-8A5C-4FC6-9E73-CB2B33551A92}" type="presOf" srcId="{4A7D129A-5BAE-493A-919D-AC14D2300766}" destId="{368BFD0A-361D-443D-AA4E-31BD659D1086}" srcOrd="0" destOrd="0" presId="urn:microsoft.com/office/officeart/2005/8/layout/pyramid1"/>
    <dgm:cxn modelId="{2F9EB755-F072-4F27-A71D-7C66B52C12BF}" type="presOf" srcId="{6E21CF6B-7132-4671-AFF9-6DC22C31062E}" destId="{D9C5AB14-FBD9-475C-82F7-4BDE76D916E4}" srcOrd="0" destOrd="0" presId="urn:microsoft.com/office/officeart/2005/8/layout/pyramid1"/>
    <dgm:cxn modelId="{71DFE60A-0240-4387-86DE-876E53F65B5A}" type="presOf" srcId="{4A7D129A-5BAE-493A-919D-AC14D2300766}" destId="{B2E7C8E6-FC2F-4AD8-BBFD-931C26A33AF9}" srcOrd="1" destOrd="0" presId="urn:microsoft.com/office/officeart/2005/8/layout/pyramid1"/>
    <dgm:cxn modelId="{33B24352-C282-46BF-834C-79A8D23048E2}" type="presOf" srcId="{9D29B462-CCF4-4ACC-BBDF-9C2F96724B9A}" destId="{21415464-3CC8-439E-9628-F39ADD6C6BD0}" srcOrd="0" destOrd="0" presId="urn:microsoft.com/office/officeart/2005/8/layout/pyramid1"/>
    <dgm:cxn modelId="{05EB9A50-D1AE-4AEF-8F0C-0E4BEB3F2613}" srcId="{6E21CF6B-7132-4671-AFF9-6DC22C31062E}" destId="{A70354D8-5BAC-4C32-AE06-EDE186814218}" srcOrd="4" destOrd="0" parTransId="{690C66D3-76A4-4EB7-A569-D88C94D36B1A}" sibTransId="{70BD35C7-6397-4135-99C3-455636929CD2}"/>
    <dgm:cxn modelId="{7F2C33D9-DC37-42D2-AC73-19F9D496F4B6}" srcId="{6E21CF6B-7132-4671-AFF9-6DC22C31062E}" destId="{0F7F989F-5004-4B33-8397-BDCE003B0A3D}" srcOrd="1" destOrd="0" parTransId="{5BA1D110-0866-466A-81F1-3D9C49718842}" sibTransId="{898FEDD2-F37B-4FC2-B66F-550FC4FA1B18}"/>
    <dgm:cxn modelId="{7E404950-14AD-4EFA-A9BC-62299105654E}" type="presOf" srcId="{A70354D8-5BAC-4C32-AE06-EDE186814218}" destId="{284BBC02-0ADE-475C-BA29-65E0B53B7769}" srcOrd="0" destOrd="0" presId="urn:microsoft.com/office/officeart/2005/8/layout/pyramid1"/>
    <dgm:cxn modelId="{1762D8DB-8B90-4A32-A0E3-94C28866FD5C}" type="presOf" srcId="{0F7F989F-5004-4B33-8397-BDCE003B0A3D}" destId="{36A90644-563F-426F-BDC7-AD1F6774A19C}" srcOrd="1" destOrd="0" presId="urn:microsoft.com/office/officeart/2005/8/layout/pyramid1"/>
    <dgm:cxn modelId="{CA4497D7-42A1-4922-8A4D-ED92EC984C93}" type="presOf" srcId="{9D29B462-CCF4-4ACC-BBDF-9C2F96724B9A}" destId="{ECC9B1AD-48B0-4E5F-8A2F-B6AD04FA3F10}" srcOrd="1" destOrd="0" presId="urn:microsoft.com/office/officeart/2005/8/layout/pyramid1"/>
    <dgm:cxn modelId="{088E85B9-056C-40AE-BEAA-867FF2864360}" srcId="{6E21CF6B-7132-4671-AFF9-6DC22C31062E}" destId="{EECB0074-29DA-4AB0-A84D-F47186235FA1}" srcOrd="2" destOrd="0" parTransId="{BC111F0B-C0E5-471E-9591-336D313E8063}" sibTransId="{9FC02B1B-B649-4A00-B157-CC42B5ED3DCD}"/>
    <dgm:cxn modelId="{AAEEEB17-34B2-4E84-8196-A3CD029DBC18}" type="presOf" srcId="{A70354D8-5BAC-4C32-AE06-EDE186814218}" destId="{BB2A4CD2-7A9B-45AB-B9D0-C000CA8735E4}" srcOrd="1" destOrd="0" presId="urn:microsoft.com/office/officeart/2005/8/layout/pyramid1"/>
    <dgm:cxn modelId="{872CB984-20AB-4A04-BD15-B77177E7A564}" type="presParOf" srcId="{D9C5AB14-FBD9-475C-82F7-4BDE76D916E4}" destId="{8F2A54C6-FB67-45EA-87D7-B0699B16C905}" srcOrd="0" destOrd="0" presId="urn:microsoft.com/office/officeart/2005/8/layout/pyramid1"/>
    <dgm:cxn modelId="{C32E6F35-011E-4905-AF53-F587A64D1408}" type="presParOf" srcId="{8F2A54C6-FB67-45EA-87D7-B0699B16C905}" destId="{368BFD0A-361D-443D-AA4E-31BD659D1086}" srcOrd="0" destOrd="0" presId="urn:microsoft.com/office/officeart/2005/8/layout/pyramid1"/>
    <dgm:cxn modelId="{6F122989-BB17-4A0F-A79A-ADFF260BC899}" type="presParOf" srcId="{8F2A54C6-FB67-45EA-87D7-B0699B16C905}" destId="{B2E7C8E6-FC2F-4AD8-BBFD-931C26A33AF9}" srcOrd="1" destOrd="0" presId="urn:microsoft.com/office/officeart/2005/8/layout/pyramid1"/>
    <dgm:cxn modelId="{0FA8BDBD-FE9D-4FC0-95E3-44845ECC01F3}" type="presParOf" srcId="{D9C5AB14-FBD9-475C-82F7-4BDE76D916E4}" destId="{9EE94F04-2158-49B4-B6E1-31AEF0ADD556}" srcOrd="1" destOrd="0" presId="urn:microsoft.com/office/officeart/2005/8/layout/pyramid1"/>
    <dgm:cxn modelId="{CB7B0862-F7E0-4701-8CD0-F94730371CCF}" type="presParOf" srcId="{9EE94F04-2158-49B4-B6E1-31AEF0ADD556}" destId="{BC17588E-6956-4361-9AA4-7360A34023B6}" srcOrd="0" destOrd="0" presId="urn:microsoft.com/office/officeart/2005/8/layout/pyramid1"/>
    <dgm:cxn modelId="{C8443C7D-79FB-42E3-8EE2-77A0292BC291}" type="presParOf" srcId="{9EE94F04-2158-49B4-B6E1-31AEF0ADD556}" destId="{36A90644-563F-426F-BDC7-AD1F6774A19C}" srcOrd="1" destOrd="0" presId="urn:microsoft.com/office/officeart/2005/8/layout/pyramid1"/>
    <dgm:cxn modelId="{5F004D73-88EC-4351-897E-01C2840974BD}" type="presParOf" srcId="{D9C5AB14-FBD9-475C-82F7-4BDE76D916E4}" destId="{D9202D77-64E2-4B0B-99A3-4E5C371B54A3}" srcOrd="2" destOrd="0" presId="urn:microsoft.com/office/officeart/2005/8/layout/pyramid1"/>
    <dgm:cxn modelId="{8AAFE57D-E4F8-423F-8013-DC40B9F07F21}" type="presParOf" srcId="{D9202D77-64E2-4B0B-99A3-4E5C371B54A3}" destId="{023FAFAE-0561-4F25-8958-9D47B5F03239}" srcOrd="0" destOrd="0" presId="urn:microsoft.com/office/officeart/2005/8/layout/pyramid1"/>
    <dgm:cxn modelId="{54AA047B-431C-492F-A5E8-291EEBE4583D}" type="presParOf" srcId="{D9202D77-64E2-4B0B-99A3-4E5C371B54A3}" destId="{7494DE38-3DD0-4229-BDDD-D08ED270E07B}" srcOrd="1" destOrd="0" presId="urn:microsoft.com/office/officeart/2005/8/layout/pyramid1"/>
    <dgm:cxn modelId="{DDB06685-2530-4695-A942-C87469C173EE}" type="presParOf" srcId="{D9C5AB14-FBD9-475C-82F7-4BDE76D916E4}" destId="{E666BD4F-1F2E-4594-8C5B-730356A9FA36}" srcOrd="3" destOrd="0" presId="urn:microsoft.com/office/officeart/2005/8/layout/pyramid1"/>
    <dgm:cxn modelId="{42C9C13A-C156-4CED-8970-E8362FA0AA5E}" type="presParOf" srcId="{E666BD4F-1F2E-4594-8C5B-730356A9FA36}" destId="{21415464-3CC8-439E-9628-F39ADD6C6BD0}" srcOrd="0" destOrd="0" presId="urn:microsoft.com/office/officeart/2005/8/layout/pyramid1"/>
    <dgm:cxn modelId="{756A63EE-D1CC-4D77-B5D0-0617714A899B}" type="presParOf" srcId="{E666BD4F-1F2E-4594-8C5B-730356A9FA36}" destId="{ECC9B1AD-48B0-4E5F-8A2F-B6AD04FA3F10}" srcOrd="1" destOrd="0" presId="urn:microsoft.com/office/officeart/2005/8/layout/pyramid1"/>
    <dgm:cxn modelId="{3CDBBC52-8CF1-49D8-B22E-A0E835FE7048}" type="presParOf" srcId="{D9C5AB14-FBD9-475C-82F7-4BDE76D916E4}" destId="{DBDB911D-869E-469C-8474-6C639E3F7858}" srcOrd="4" destOrd="0" presId="urn:microsoft.com/office/officeart/2005/8/layout/pyramid1"/>
    <dgm:cxn modelId="{D180EE57-255B-463D-89D4-4E47548DD010}" type="presParOf" srcId="{DBDB911D-869E-469C-8474-6C639E3F7858}" destId="{284BBC02-0ADE-475C-BA29-65E0B53B7769}" srcOrd="0" destOrd="0" presId="urn:microsoft.com/office/officeart/2005/8/layout/pyramid1"/>
    <dgm:cxn modelId="{CB399F58-3D58-42DB-B5CC-AB1B53E64C9C}" type="presParOf" srcId="{DBDB911D-869E-469C-8474-6C639E3F7858}" destId="{BB2A4CD2-7A9B-45AB-B9D0-C000CA8735E4}" srcOrd="1" destOrd="0" presId="urn:microsoft.com/office/officeart/2005/8/layout/pyramid1"/>
    <dgm:cxn modelId="{84929B45-C856-4B47-BA76-5A991B96B4AC}" type="presParOf" srcId="{D9C5AB14-FBD9-475C-82F7-4BDE76D916E4}" destId="{205B0F0C-DFA8-41DA-B4F3-3D2A9A43DC2A}" srcOrd="5" destOrd="0" presId="urn:microsoft.com/office/officeart/2005/8/layout/pyramid1"/>
    <dgm:cxn modelId="{0F6F8683-D2AB-4F95-B044-85189416F849}" type="presParOf" srcId="{205B0F0C-DFA8-41DA-B4F3-3D2A9A43DC2A}" destId="{8F222DEF-8137-4B44-9E19-C418210314D0}" srcOrd="0" destOrd="0" presId="urn:microsoft.com/office/officeart/2005/8/layout/pyramid1"/>
    <dgm:cxn modelId="{DF0E583D-7F9B-4786-8F9F-2D4B91CB9E69}" type="presParOf" srcId="{205B0F0C-DFA8-41DA-B4F3-3D2A9A43DC2A}" destId="{BF53C314-ADA7-4A06-8631-D6EAE7679BD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E4F5A0-42EA-4E2D-9B76-36F388E71020}" type="doc">
      <dgm:prSet loTypeId="urn:microsoft.com/office/officeart/2005/8/layout/arrow2" loCatId="process" qsTypeId="urn:microsoft.com/office/officeart/2005/8/quickstyle/simple1" qsCatId="simple" csTypeId="urn:microsoft.com/office/officeart/2005/8/colors/accent2_4" csCatId="accent2" phldr="1"/>
      <dgm:spPr/>
    </dgm:pt>
    <dgm:pt modelId="{188FD43E-E300-480B-A38E-78BE8E050A27}">
      <dgm:prSet phldrT="[Text]"/>
      <dgm:spPr/>
      <dgm:t>
        <a:bodyPr/>
        <a:lstStyle/>
        <a:p>
          <a:pPr algn="ctr"/>
          <a:r>
            <a:rPr lang="lv-LV" dirty="0" smtClean="0"/>
            <a:t>1.planning</a:t>
          </a:r>
          <a:endParaRPr lang="lv-LV" dirty="0"/>
        </a:p>
      </dgm:t>
    </dgm:pt>
    <dgm:pt modelId="{1492C6C3-5684-4D81-91E1-D4AE8B718179}" type="parTrans" cxnId="{766B7B2A-C561-4CE0-8DF2-F55B680DFD72}">
      <dgm:prSet/>
      <dgm:spPr/>
      <dgm:t>
        <a:bodyPr/>
        <a:lstStyle/>
        <a:p>
          <a:endParaRPr lang="lv-LV"/>
        </a:p>
      </dgm:t>
    </dgm:pt>
    <dgm:pt modelId="{A152937C-2EB0-42E1-914E-EC087C680709}" type="sibTrans" cxnId="{766B7B2A-C561-4CE0-8DF2-F55B680DFD72}">
      <dgm:prSet/>
      <dgm:spPr/>
      <dgm:t>
        <a:bodyPr/>
        <a:lstStyle/>
        <a:p>
          <a:endParaRPr lang="lv-LV"/>
        </a:p>
      </dgm:t>
    </dgm:pt>
    <dgm:pt modelId="{21526761-3B20-4F77-842F-3C5BFEC4B847}">
      <dgm:prSet phldrT="[Text]"/>
      <dgm:spPr/>
      <dgm:t>
        <a:bodyPr/>
        <a:lstStyle/>
        <a:p>
          <a:r>
            <a:rPr lang="lv-LV" dirty="0" smtClean="0"/>
            <a:t>2.implementation</a:t>
          </a:r>
          <a:endParaRPr lang="lv-LV" dirty="0"/>
        </a:p>
      </dgm:t>
    </dgm:pt>
    <dgm:pt modelId="{B70B8FDE-8684-40B3-99F0-453C9D8C1F81}" type="parTrans" cxnId="{5D27847C-E7AD-45FD-A9C8-086BD8AFA2D3}">
      <dgm:prSet/>
      <dgm:spPr/>
      <dgm:t>
        <a:bodyPr/>
        <a:lstStyle/>
        <a:p>
          <a:endParaRPr lang="lv-LV"/>
        </a:p>
      </dgm:t>
    </dgm:pt>
    <dgm:pt modelId="{3664C93A-B9CC-4177-8A85-99A6EC1D423A}" type="sibTrans" cxnId="{5D27847C-E7AD-45FD-A9C8-086BD8AFA2D3}">
      <dgm:prSet/>
      <dgm:spPr/>
      <dgm:t>
        <a:bodyPr/>
        <a:lstStyle/>
        <a:p>
          <a:endParaRPr lang="lv-LV"/>
        </a:p>
      </dgm:t>
    </dgm:pt>
    <dgm:pt modelId="{9CC4F0BE-4664-4E27-BD53-5824F1004DFD}">
      <dgm:prSet phldrT="[Text]"/>
      <dgm:spPr/>
      <dgm:t>
        <a:bodyPr/>
        <a:lstStyle/>
        <a:p>
          <a:r>
            <a:rPr lang="lv-LV" dirty="0" smtClean="0"/>
            <a:t>3.monitoring</a:t>
          </a:r>
          <a:endParaRPr lang="lv-LV" dirty="0"/>
        </a:p>
      </dgm:t>
    </dgm:pt>
    <dgm:pt modelId="{B6463183-EC6C-45E6-AF2C-2E53F1889379}" type="parTrans" cxnId="{4C7BC7D1-F233-40FA-8D63-8F65A0BDEA1F}">
      <dgm:prSet/>
      <dgm:spPr/>
      <dgm:t>
        <a:bodyPr/>
        <a:lstStyle/>
        <a:p>
          <a:endParaRPr lang="lv-LV"/>
        </a:p>
      </dgm:t>
    </dgm:pt>
    <dgm:pt modelId="{5AEAD5A6-3F77-4763-9005-F06FFED50022}" type="sibTrans" cxnId="{4C7BC7D1-F233-40FA-8D63-8F65A0BDEA1F}">
      <dgm:prSet/>
      <dgm:spPr/>
      <dgm:t>
        <a:bodyPr/>
        <a:lstStyle/>
        <a:p>
          <a:endParaRPr lang="lv-LV"/>
        </a:p>
      </dgm:t>
    </dgm:pt>
    <dgm:pt modelId="{B37F67AD-43A0-407F-9F59-11BC4FD13CD9}">
      <dgm:prSet phldrT="[Text]"/>
      <dgm:spPr/>
      <dgm:t>
        <a:bodyPr/>
        <a:lstStyle/>
        <a:p>
          <a:pPr algn="ctr"/>
          <a:r>
            <a:rPr lang="lv-LV" dirty="0" smtClean="0"/>
            <a:t>4.assessment</a:t>
          </a:r>
          <a:endParaRPr lang="lv-LV" dirty="0"/>
        </a:p>
      </dgm:t>
    </dgm:pt>
    <dgm:pt modelId="{2FCC2F00-0A3C-4555-A7D2-56F32DC0CD6B}" type="parTrans" cxnId="{2A37CF79-592E-4ED8-8CC6-AD0E620AEB28}">
      <dgm:prSet/>
      <dgm:spPr/>
      <dgm:t>
        <a:bodyPr/>
        <a:lstStyle/>
        <a:p>
          <a:endParaRPr lang="lv-LV"/>
        </a:p>
      </dgm:t>
    </dgm:pt>
    <dgm:pt modelId="{35FB3219-F32D-4832-8FCD-51FB0256E1D7}" type="sibTrans" cxnId="{2A37CF79-592E-4ED8-8CC6-AD0E620AEB28}">
      <dgm:prSet/>
      <dgm:spPr/>
      <dgm:t>
        <a:bodyPr/>
        <a:lstStyle/>
        <a:p>
          <a:endParaRPr lang="lv-LV"/>
        </a:p>
      </dgm:t>
    </dgm:pt>
    <dgm:pt modelId="{5A1EC82D-2F62-4749-AE5A-F747F38C4B03}" type="pres">
      <dgm:prSet presAssocID="{EBE4F5A0-42EA-4E2D-9B76-36F388E71020}" presName="arrowDiagram" presStyleCnt="0">
        <dgm:presLayoutVars>
          <dgm:chMax val="5"/>
          <dgm:dir/>
          <dgm:resizeHandles val="exact"/>
        </dgm:presLayoutVars>
      </dgm:prSet>
      <dgm:spPr/>
    </dgm:pt>
    <dgm:pt modelId="{8BFB5058-3762-41E5-B5C6-D2B468823B99}" type="pres">
      <dgm:prSet presAssocID="{EBE4F5A0-42EA-4E2D-9B76-36F388E71020}" presName="arrow" presStyleLbl="bgShp" presStyleIdx="0" presStyleCnt="1" custLinFactNeighborX="-11908" custLinFactNeighborY="-66581"/>
      <dgm:spPr/>
    </dgm:pt>
    <dgm:pt modelId="{6C624B72-EA60-4F96-8331-3E313525742A}" type="pres">
      <dgm:prSet presAssocID="{EBE4F5A0-42EA-4E2D-9B76-36F388E71020}" presName="arrowDiagram4" presStyleCnt="0"/>
      <dgm:spPr/>
    </dgm:pt>
    <dgm:pt modelId="{A6D4EE22-4D50-4763-A49A-F6F38CE0D64D}" type="pres">
      <dgm:prSet presAssocID="{188FD43E-E300-480B-A38E-78BE8E050A27}" presName="bullet4a" presStyleLbl="node1" presStyleIdx="0" presStyleCnt="4" custScaleX="183692" custScaleY="169085"/>
      <dgm:spPr/>
    </dgm:pt>
    <dgm:pt modelId="{AEFA1B58-2D97-46A2-90F3-9C8DC7E22CDA}" type="pres">
      <dgm:prSet presAssocID="{188FD43E-E300-480B-A38E-78BE8E050A27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66C6B2D-735B-423F-9510-839D588FCA41}" type="pres">
      <dgm:prSet presAssocID="{21526761-3B20-4F77-842F-3C5BFEC4B847}" presName="bullet4b" presStyleLbl="node1" presStyleIdx="1" presStyleCnt="4"/>
      <dgm:spPr/>
    </dgm:pt>
    <dgm:pt modelId="{FDE7AB15-87F0-4565-9487-109539EB615E}" type="pres">
      <dgm:prSet presAssocID="{21526761-3B20-4F77-842F-3C5BFEC4B847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14D57BD-E642-43A7-8DF1-F2AF0F5BFD94}" type="pres">
      <dgm:prSet presAssocID="{9CC4F0BE-4664-4E27-BD53-5824F1004DFD}" presName="bullet4c" presStyleLbl="node1" presStyleIdx="2" presStyleCnt="4"/>
      <dgm:spPr/>
    </dgm:pt>
    <dgm:pt modelId="{119E7793-7D44-4F35-9021-B0AB608C859B}" type="pres">
      <dgm:prSet presAssocID="{9CC4F0BE-4664-4E27-BD53-5824F1004DFD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C4B54B9-3551-4FB6-8505-11C4FB1F7EEA}" type="pres">
      <dgm:prSet presAssocID="{B37F67AD-43A0-407F-9F59-11BC4FD13CD9}" presName="bullet4d" presStyleLbl="node1" presStyleIdx="3" presStyleCnt="4"/>
      <dgm:spPr/>
    </dgm:pt>
    <dgm:pt modelId="{72398E16-4CF3-4C8B-8107-58828F41A738}" type="pres">
      <dgm:prSet presAssocID="{B37F67AD-43A0-407F-9F59-11BC4FD13CD9}" presName="textBox4d" presStyleLbl="revTx" presStyleIdx="3" presStyleCnt="4" custScaleX="13578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518261C3-51C5-4D26-85BB-C0FD634B98A9}" type="presOf" srcId="{EBE4F5A0-42EA-4E2D-9B76-36F388E71020}" destId="{5A1EC82D-2F62-4749-AE5A-F747F38C4B03}" srcOrd="0" destOrd="0" presId="urn:microsoft.com/office/officeart/2005/8/layout/arrow2"/>
    <dgm:cxn modelId="{5D27847C-E7AD-45FD-A9C8-086BD8AFA2D3}" srcId="{EBE4F5A0-42EA-4E2D-9B76-36F388E71020}" destId="{21526761-3B20-4F77-842F-3C5BFEC4B847}" srcOrd="1" destOrd="0" parTransId="{B70B8FDE-8684-40B3-99F0-453C9D8C1F81}" sibTransId="{3664C93A-B9CC-4177-8A85-99A6EC1D423A}"/>
    <dgm:cxn modelId="{D46ADF5E-58C9-44C9-9936-076D130BCAF1}" type="presOf" srcId="{9CC4F0BE-4664-4E27-BD53-5824F1004DFD}" destId="{119E7793-7D44-4F35-9021-B0AB608C859B}" srcOrd="0" destOrd="0" presId="urn:microsoft.com/office/officeart/2005/8/layout/arrow2"/>
    <dgm:cxn modelId="{766B7B2A-C561-4CE0-8DF2-F55B680DFD72}" srcId="{EBE4F5A0-42EA-4E2D-9B76-36F388E71020}" destId="{188FD43E-E300-480B-A38E-78BE8E050A27}" srcOrd="0" destOrd="0" parTransId="{1492C6C3-5684-4D81-91E1-D4AE8B718179}" sibTransId="{A152937C-2EB0-42E1-914E-EC087C680709}"/>
    <dgm:cxn modelId="{DB206347-BAFB-4B61-AC96-C3A767A4863D}" type="presOf" srcId="{21526761-3B20-4F77-842F-3C5BFEC4B847}" destId="{FDE7AB15-87F0-4565-9487-109539EB615E}" srcOrd="0" destOrd="0" presId="urn:microsoft.com/office/officeart/2005/8/layout/arrow2"/>
    <dgm:cxn modelId="{2A37CF79-592E-4ED8-8CC6-AD0E620AEB28}" srcId="{EBE4F5A0-42EA-4E2D-9B76-36F388E71020}" destId="{B37F67AD-43A0-407F-9F59-11BC4FD13CD9}" srcOrd="3" destOrd="0" parTransId="{2FCC2F00-0A3C-4555-A7D2-56F32DC0CD6B}" sibTransId="{35FB3219-F32D-4832-8FCD-51FB0256E1D7}"/>
    <dgm:cxn modelId="{5A5FB583-B01F-46BA-A2EA-04958A307673}" type="presOf" srcId="{B37F67AD-43A0-407F-9F59-11BC4FD13CD9}" destId="{72398E16-4CF3-4C8B-8107-58828F41A738}" srcOrd="0" destOrd="0" presId="urn:microsoft.com/office/officeart/2005/8/layout/arrow2"/>
    <dgm:cxn modelId="{0BECB38B-83D0-4BC5-8248-0B2BF5221AA0}" type="presOf" srcId="{188FD43E-E300-480B-A38E-78BE8E050A27}" destId="{AEFA1B58-2D97-46A2-90F3-9C8DC7E22CDA}" srcOrd="0" destOrd="0" presId="urn:microsoft.com/office/officeart/2005/8/layout/arrow2"/>
    <dgm:cxn modelId="{4C7BC7D1-F233-40FA-8D63-8F65A0BDEA1F}" srcId="{EBE4F5A0-42EA-4E2D-9B76-36F388E71020}" destId="{9CC4F0BE-4664-4E27-BD53-5824F1004DFD}" srcOrd="2" destOrd="0" parTransId="{B6463183-EC6C-45E6-AF2C-2E53F1889379}" sibTransId="{5AEAD5A6-3F77-4763-9005-F06FFED50022}"/>
    <dgm:cxn modelId="{1499E5AF-788C-410E-8233-F1FF5E8C4164}" type="presParOf" srcId="{5A1EC82D-2F62-4749-AE5A-F747F38C4B03}" destId="{8BFB5058-3762-41E5-B5C6-D2B468823B99}" srcOrd="0" destOrd="0" presId="urn:microsoft.com/office/officeart/2005/8/layout/arrow2"/>
    <dgm:cxn modelId="{D651F90C-68DA-4C8C-95D0-F12D38D4F5F3}" type="presParOf" srcId="{5A1EC82D-2F62-4749-AE5A-F747F38C4B03}" destId="{6C624B72-EA60-4F96-8331-3E313525742A}" srcOrd="1" destOrd="0" presId="urn:microsoft.com/office/officeart/2005/8/layout/arrow2"/>
    <dgm:cxn modelId="{C9721E41-F9E8-4249-9DF9-6BC1C850E6A2}" type="presParOf" srcId="{6C624B72-EA60-4F96-8331-3E313525742A}" destId="{A6D4EE22-4D50-4763-A49A-F6F38CE0D64D}" srcOrd="0" destOrd="0" presId="urn:microsoft.com/office/officeart/2005/8/layout/arrow2"/>
    <dgm:cxn modelId="{2AE2B9D3-E789-4E0A-A52D-7F84BDC202C1}" type="presParOf" srcId="{6C624B72-EA60-4F96-8331-3E313525742A}" destId="{AEFA1B58-2D97-46A2-90F3-9C8DC7E22CDA}" srcOrd="1" destOrd="0" presId="urn:microsoft.com/office/officeart/2005/8/layout/arrow2"/>
    <dgm:cxn modelId="{4827B758-3A19-4B0D-A2BB-82A56448BC7B}" type="presParOf" srcId="{6C624B72-EA60-4F96-8331-3E313525742A}" destId="{C66C6B2D-735B-423F-9510-839D588FCA41}" srcOrd="2" destOrd="0" presId="urn:microsoft.com/office/officeart/2005/8/layout/arrow2"/>
    <dgm:cxn modelId="{6FE2C224-D768-457C-9B10-0B160B84EF0E}" type="presParOf" srcId="{6C624B72-EA60-4F96-8331-3E313525742A}" destId="{FDE7AB15-87F0-4565-9487-109539EB615E}" srcOrd="3" destOrd="0" presId="urn:microsoft.com/office/officeart/2005/8/layout/arrow2"/>
    <dgm:cxn modelId="{93BB26FA-3D5D-44E6-86D6-A1386E78EB8E}" type="presParOf" srcId="{6C624B72-EA60-4F96-8331-3E313525742A}" destId="{814D57BD-E642-43A7-8DF1-F2AF0F5BFD94}" srcOrd="4" destOrd="0" presId="urn:microsoft.com/office/officeart/2005/8/layout/arrow2"/>
    <dgm:cxn modelId="{FBF2D42B-CF9C-4FE0-9801-50E44993A92F}" type="presParOf" srcId="{6C624B72-EA60-4F96-8331-3E313525742A}" destId="{119E7793-7D44-4F35-9021-B0AB608C859B}" srcOrd="5" destOrd="0" presId="urn:microsoft.com/office/officeart/2005/8/layout/arrow2"/>
    <dgm:cxn modelId="{4E1351DC-7264-4C23-9CFF-409F424C129C}" type="presParOf" srcId="{6C624B72-EA60-4F96-8331-3E313525742A}" destId="{4C4B54B9-3551-4FB6-8505-11C4FB1F7EEA}" srcOrd="6" destOrd="0" presId="urn:microsoft.com/office/officeart/2005/8/layout/arrow2"/>
    <dgm:cxn modelId="{C9241EEA-E439-4AB8-8E4A-FB606526B1B6}" type="presParOf" srcId="{6C624B72-EA60-4F96-8331-3E313525742A}" destId="{72398E16-4CF3-4C8B-8107-58828F41A738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BFD0A-361D-443D-AA4E-31BD659D1086}">
      <dsp:nvSpPr>
        <dsp:cNvPr id="0" name=""/>
        <dsp:cNvSpPr/>
      </dsp:nvSpPr>
      <dsp:spPr>
        <a:xfrm>
          <a:off x="2370263" y="0"/>
          <a:ext cx="948105" cy="681204"/>
        </a:xfrm>
        <a:prstGeom prst="trapezoid">
          <a:avLst>
            <a:gd name="adj" fmla="val 6959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Evaluation</a:t>
          </a:r>
          <a:endParaRPr lang="lv-LV" sz="1600" b="0" kern="1200" dirty="0">
            <a:latin typeface="+mn-lt"/>
          </a:endParaRPr>
        </a:p>
      </dsp:txBody>
      <dsp:txXfrm>
        <a:off x="2370263" y="0"/>
        <a:ext cx="948105" cy="681204"/>
      </dsp:txXfrm>
    </dsp:sp>
    <dsp:sp modelId="{BC17588E-6956-4361-9AA4-7360A34023B6}">
      <dsp:nvSpPr>
        <dsp:cNvPr id="0" name=""/>
        <dsp:cNvSpPr/>
      </dsp:nvSpPr>
      <dsp:spPr>
        <a:xfrm>
          <a:off x="1896210" y="681204"/>
          <a:ext cx="1896210" cy="681204"/>
        </a:xfrm>
        <a:prstGeom prst="trapezoid">
          <a:avLst>
            <a:gd name="adj" fmla="val 6959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Synthesis</a:t>
          </a:r>
          <a:endParaRPr lang="lv-LV" sz="1600" b="0" kern="1200" dirty="0">
            <a:latin typeface="+mn-lt"/>
          </a:endParaRPr>
        </a:p>
      </dsp:txBody>
      <dsp:txXfrm>
        <a:off x="2228047" y="681204"/>
        <a:ext cx="1232536" cy="681204"/>
      </dsp:txXfrm>
    </dsp:sp>
    <dsp:sp modelId="{023FAFAE-0561-4F25-8958-9D47B5F03239}">
      <dsp:nvSpPr>
        <dsp:cNvPr id="0" name=""/>
        <dsp:cNvSpPr/>
      </dsp:nvSpPr>
      <dsp:spPr>
        <a:xfrm>
          <a:off x="1422158" y="1362408"/>
          <a:ext cx="2844316" cy="681204"/>
        </a:xfrm>
        <a:prstGeom prst="trapezoid">
          <a:avLst>
            <a:gd name="adj" fmla="val 6959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Analysis</a:t>
          </a:r>
          <a:endParaRPr lang="lv-LV" sz="1600" b="0" kern="1200" dirty="0">
            <a:latin typeface="+mn-lt"/>
          </a:endParaRPr>
        </a:p>
      </dsp:txBody>
      <dsp:txXfrm>
        <a:off x="1919913" y="1362408"/>
        <a:ext cx="1848805" cy="681204"/>
      </dsp:txXfrm>
    </dsp:sp>
    <dsp:sp modelId="{21415464-3CC8-439E-9628-F39ADD6C6BD0}">
      <dsp:nvSpPr>
        <dsp:cNvPr id="0" name=""/>
        <dsp:cNvSpPr/>
      </dsp:nvSpPr>
      <dsp:spPr>
        <a:xfrm>
          <a:off x="948105" y="2043612"/>
          <a:ext cx="3792421" cy="681204"/>
        </a:xfrm>
        <a:prstGeom prst="trapezoid">
          <a:avLst>
            <a:gd name="adj" fmla="val 6959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Application</a:t>
          </a:r>
          <a:endParaRPr lang="lv-LV" sz="1600" b="0" kern="1200" dirty="0">
            <a:latin typeface="+mn-lt"/>
          </a:endParaRPr>
        </a:p>
      </dsp:txBody>
      <dsp:txXfrm>
        <a:off x="1611779" y="2043612"/>
        <a:ext cx="2465073" cy="681204"/>
      </dsp:txXfrm>
    </dsp:sp>
    <dsp:sp modelId="{284BBC02-0ADE-475C-BA29-65E0B53B7769}">
      <dsp:nvSpPr>
        <dsp:cNvPr id="0" name=""/>
        <dsp:cNvSpPr/>
      </dsp:nvSpPr>
      <dsp:spPr>
        <a:xfrm>
          <a:off x="474052" y="2724817"/>
          <a:ext cx="4740526" cy="681204"/>
        </a:xfrm>
        <a:prstGeom prst="trapezoid">
          <a:avLst>
            <a:gd name="adj" fmla="val 6959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Comprehension</a:t>
          </a:r>
          <a:endParaRPr lang="lv-LV" sz="1600" b="0" kern="1200" dirty="0">
            <a:latin typeface="+mn-lt"/>
          </a:endParaRPr>
        </a:p>
      </dsp:txBody>
      <dsp:txXfrm>
        <a:off x="1303644" y="2724817"/>
        <a:ext cx="3081342" cy="681204"/>
      </dsp:txXfrm>
    </dsp:sp>
    <dsp:sp modelId="{8F222DEF-8137-4B44-9E19-C418210314D0}">
      <dsp:nvSpPr>
        <dsp:cNvPr id="0" name=""/>
        <dsp:cNvSpPr/>
      </dsp:nvSpPr>
      <dsp:spPr>
        <a:xfrm>
          <a:off x="0" y="3406021"/>
          <a:ext cx="5688632" cy="681204"/>
        </a:xfrm>
        <a:prstGeom prst="trapezoid">
          <a:avLst>
            <a:gd name="adj" fmla="val 6959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0" kern="1200" dirty="0" err="1" smtClean="0">
              <a:latin typeface="+mn-lt"/>
            </a:rPr>
            <a:t>Knowledge</a:t>
          </a:r>
          <a:endParaRPr lang="lv-LV" sz="1600" b="0" kern="1200" dirty="0">
            <a:latin typeface="+mn-lt"/>
          </a:endParaRPr>
        </a:p>
      </dsp:txBody>
      <dsp:txXfrm>
        <a:off x="995510" y="3406021"/>
        <a:ext cx="3697610" cy="6812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B5058-3762-41E5-B5C6-D2B468823B99}">
      <dsp:nvSpPr>
        <dsp:cNvPr id="0" name=""/>
        <dsp:cNvSpPr/>
      </dsp:nvSpPr>
      <dsp:spPr>
        <a:xfrm>
          <a:off x="0" y="0"/>
          <a:ext cx="8669867" cy="541866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4EE22-4D50-4763-A49A-F6F38CE0D64D}">
      <dsp:nvSpPr>
        <dsp:cNvPr id="0" name=""/>
        <dsp:cNvSpPr/>
      </dsp:nvSpPr>
      <dsp:spPr>
        <a:xfrm>
          <a:off x="1008112" y="3960440"/>
          <a:ext cx="366294" cy="337167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A1B58-2D97-46A2-90F3-9C8DC7E22CDA}">
      <dsp:nvSpPr>
        <dsp:cNvPr id="0" name=""/>
        <dsp:cNvSpPr/>
      </dsp:nvSpPr>
      <dsp:spPr>
        <a:xfrm>
          <a:off x="1191259" y="4129024"/>
          <a:ext cx="1482547" cy="1289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62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1.planning</a:t>
          </a:r>
          <a:endParaRPr lang="lv-LV" sz="1700" kern="1200" dirty="0"/>
        </a:p>
      </dsp:txBody>
      <dsp:txXfrm>
        <a:off x="1191259" y="4129024"/>
        <a:ext cx="1482547" cy="1289642"/>
      </dsp:txXfrm>
    </dsp:sp>
    <dsp:sp modelId="{C66C6B2D-735B-423F-9510-839D588FCA41}">
      <dsp:nvSpPr>
        <dsp:cNvPr id="0" name=""/>
        <dsp:cNvSpPr/>
      </dsp:nvSpPr>
      <dsp:spPr>
        <a:xfrm>
          <a:off x="2500409" y="2768938"/>
          <a:ext cx="346794" cy="346794"/>
        </a:xfrm>
        <a:prstGeom prst="ellips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7AB15-87F0-4565-9487-109539EB615E}">
      <dsp:nvSpPr>
        <dsp:cNvPr id="0" name=""/>
        <dsp:cNvSpPr/>
      </dsp:nvSpPr>
      <dsp:spPr>
        <a:xfrm>
          <a:off x="2673807" y="2942336"/>
          <a:ext cx="1820672" cy="2476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59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2.implementation</a:t>
          </a:r>
          <a:endParaRPr lang="lv-LV" sz="1700" kern="1200" dirty="0"/>
        </a:p>
      </dsp:txBody>
      <dsp:txXfrm>
        <a:off x="2673807" y="2942336"/>
        <a:ext cx="1820672" cy="2476330"/>
      </dsp:txXfrm>
    </dsp:sp>
    <dsp:sp modelId="{814D57BD-E642-43A7-8DF1-F2AF0F5BFD94}">
      <dsp:nvSpPr>
        <dsp:cNvPr id="0" name=""/>
        <dsp:cNvSpPr/>
      </dsp:nvSpPr>
      <dsp:spPr>
        <a:xfrm>
          <a:off x="4299407" y="1840179"/>
          <a:ext cx="459502" cy="459502"/>
        </a:xfrm>
        <a:prstGeom prst="ellipse">
          <a:avLst/>
        </a:prstGeom>
        <a:solidFill>
          <a:schemeClr val="accent2">
            <a:shade val="50000"/>
            <a:hueOff val="-591173"/>
            <a:satOff val="7783"/>
            <a:lumOff val="46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E7793-7D44-4F35-9021-B0AB608C859B}">
      <dsp:nvSpPr>
        <dsp:cNvPr id="0" name=""/>
        <dsp:cNvSpPr/>
      </dsp:nvSpPr>
      <dsp:spPr>
        <a:xfrm>
          <a:off x="4529158" y="2069930"/>
          <a:ext cx="1820672" cy="33487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81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3.monitoring</a:t>
          </a:r>
          <a:endParaRPr lang="lv-LV" sz="1700" kern="1200" dirty="0"/>
        </a:p>
      </dsp:txBody>
      <dsp:txXfrm>
        <a:off x="4529158" y="2069930"/>
        <a:ext cx="1820672" cy="3348736"/>
      </dsp:txXfrm>
    </dsp:sp>
    <dsp:sp modelId="{4C4B54B9-3551-4FB6-8505-11C4FB1F7EEA}">
      <dsp:nvSpPr>
        <dsp:cNvPr id="0" name=""/>
        <dsp:cNvSpPr/>
      </dsp:nvSpPr>
      <dsp:spPr>
        <a:xfrm>
          <a:off x="6258797" y="1225702"/>
          <a:ext cx="615560" cy="615560"/>
        </a:xfrm>
        <a:prstGeom prst="ellips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98E16-4CF3-4C8B-8107-58828F41A738}">
      <dsp:nvSpPr>
        <dsp:cNvPr id="0" name=""/>
        <dsp:cNvSpPr/>
      </dsp:nvSpPr>
      <dsp:spPr>
        <a:xfrm>
          <a:off x="6240859" y="1533482"/>
          <a:ext cx="2472108" cy="3885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173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4.assessment</a:t>
          </a:r>
          <a:endParaRPr lang="lv-LV" sz="1700" kern="1200" dirty="0"/>
        </a:p>
      </dsp:txBody>
      <dsp:txXfrm>
        <a:off x="6240859" y="1533482"/>
        <a:ext cx="2472108" cy="3885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6D0B-65F1-4A38-8F59-D6F6D8E7E192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6ED49-DA0F-454C-8600-9D57DD33902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659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6ED49-DA0F-454C-8600-9D57DD33902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140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Do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demands</a:t>
            </a:r>
            <a:r>
              <a:rPr lang="lv-LV" dirty="0" smtClean="0"/>
              <a:t> put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today’s</a:t>
            </a:r>
            <a:r>
              <a:rPr lang="lv-LV" dirty="0" smtClean="0"/>
              <a:t> HE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justified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its</a:t>
            </a:r>
            <a:r>
              <a:rPr lang="lv-LV" dirty="0" smtClean="0"/>
              <a:t> </a:t>
            </a:r>
            <a:r>
              <a:rPr lang="lv-LV" dirty="0" err="1" smtClean="0"/>
              <a:t>graduates</a:t>
            </a:r>
            <a:r>
              <a:rPr lang="lv-LV" dirty="0" smtClean="0"/>
              <a:t>? </a:t>
            </a:r>
            <a:r>
              <a:rPr lang="lv-LV" dirty="0" err="1" smtClean="0"/>
              <a:t>What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research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everyday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r>
              <a:rPr lang="lv-LV" dirty="0" smtClean="0"/>
              <a:t> </a:t>
            </a:r>
            <a:r>
              <a:rPr lang="lv-LV" dirty="0" err="1" smtClean="0"/>
              <a:t>show</a:t>
            </a:r>
            <a:r>
              <a:rPr lang="lv-LV" dirty="0" smtClean="0"/>
              <a:t>? </a:t>
            </a:r>
            <a:r>
              <a:rPr lang="lv-LV" dirty="0" err="1" smtClean="0"/>
              <a:t>One</a:t>
            </a:r>
            <a:r>
              <a:rPr lang="lv-LV" dirty="0" smtClean="0"/>
              <a:t> </a:t>
            </a:r>
            <a:r>
              <a:rPr lang="lv-LV" dirty="0" err="1" smtClean="0"/>
              <a:t>example</a:t>
            </a:r>
            <a:r>
              <a:rPr lang="lv-LV" dirty="0" smtClean="0"/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US </a:t>
            </a:r>
            <a:r>
              <a:rPr lang="lv-LV" dirty="0" err="1" smtClean="0"/>
              <a:t>employers</a:t>
            </a:r>
            <a:r>
              <a:rPr lang="lv-LV" dirty="0" smtClean="0"/>
              <a:t> </a:t>
            </a:r>
            <a:r>
              <a:rPr lang="lv-LV" dirty="0" err="1" smtClean="0"/>
              <a:t>survey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Nicolas</a:t>
            </a:r>
            <a:r>
              <a:rPr lang="lv-LV" dirty="0" smtClean="0"/>
              <a:t> 2008 </a:t>
            </a:r>
            <a:r>
              <a:rPr lang="lv-LV" dirty="0" err="1" smtClean="0"/>
              <a:t>Researchers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tomorrow</a:t>
            </a:r>
            <a:r>
              <a:rPr lang="lv-LV" dirty="0" smtClean="0"/>
              <a:t>. </a:t>
            </a:r>
            <a:r>
              <a:rPr lang="lv-LV" dirty="0" err="1" smtClean="0"/>
              <a:t>University</a:t>
            </a:r>
            <a:r>
              <a:rPr lang="lv-LV" dirty="0" smtClean="0"/>
              <a:t> </a:t>
            </a:r>
            <a:r>
              <a:rPr lang="lv-LV" dirty="0" err="1" smtClean="0"/>
              <a:t>affairs</a:t>
            </a:r>
            <a:r>
              <a:rPr lang="lv-LV" dirty="0" smtClean="0"/>
              <a:t>. </a:t>
            </a:r>
            <a:r>
              <a:rPr lang="lv-LV" dirty="0" err="1" smtClean="0"/>
              <a:t>January</a:t>
            </a:r>
            <a:r>
              <a:rPr lang="lv-LV" dirty="0" smtClean="0"/>
              <a:t> 7. no </a:t>
            </a:r>
            <a:r>
              <a:rPr lang="lv-LV" dirty="0" err="1" smtClean="0"/>
              <a:t>Tacing</a:t>
            </a:r>
            <a:r>
              <a:rPr lang="lv-LV" dirty="0" smtClean="0"/>
              <a:t> </a:t>
            </a:r>
            <a:r>
              <a:rPr lang="lv-LV" dirty="0" err="1" smtClean="0"/>
              <a:t>Stock.Research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Teaching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HE. Edit.by </a:t>
            </a:r>
            <a:r>
              <a:rPr lang="lv-LV" dirty="0" err="1" smtClean="0"/>
              <a:t>J.Ch.Hughes</a:t>
            </a:r>
            <a:r>
              <a:rPr lang="lv-LV" dirty="0" smtClean="0"/>
              <a:t> &amp;</a:t>
            </a:r>
            <a:r>
              <a:rPr lang="lv-LV" dirty="0" err="1" smtClean="0"/>
              <a:t>J.Mighty</a:t>
            </a:r>
            <a:r>
              <a:rPr lang="lv-LV" dirty="0" smtClean="0"/>
              <a:t>. P.104.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ecology</a:t>
            </a:r>
            <a:endParaRPr lang="lv-LV" dirty="0" smtClean="0"/>
          </a:p>
          <a:p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It’ s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finding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pPr fontAlgn="base"/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students to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lv-LV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fontAlgn="base">
              <a:buFont typeface="+mj-lt"/>
              <a:buNone/>
            </a:pP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evaluate ideas, methodologies, concepts, issues and knowledge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ethical frameworks that underpin relevant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beyond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curiosity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Plan and develop research projects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Reflect on the learning process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interpersonal and communication skills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enrich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Build on and connect, concepts and skills from diverse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openness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inquiry and research methods from diverse disciplines to identify problems and to research solutions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critical and creative thinking skills to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methodologies and insights from a variety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risk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taking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collaboration and build mentoring relationships within the community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creative and innovative solutions to real life contexts.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emphasize internal assessment, so the students gain experience in preparing research reports or papers, publishing research results in peer-reviewed journals, as well as presenting their work at conferences, delivering oral or poster presentations etc</a:t>
            </a:r>
            <a:r>
              <a:rPr lang="en-US" sz="1200" dirty="0" smtClean="0"/>
              <a:t>. “ (Tranter, 2007; Velez, 1996; Robertson &amp; Bond, 2005; </a:t>
            </a:r>
            <a:r>
              <a:rPr lang="en-US" sz="1200" dirty="0" err="1" smtClean="0"/>
              <a:t>Boud</a:t>
            </a:r>
            <a:r>
              <a:rPr lang="en-US" sz="1200" dirty="0" smtClean="0"/>
              <a:t> &amp; Lee, 2005).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Teaching</a:t>
            </a:r>
            <a:r>
              <a:rPr lang="lv-LV" sz="1200" dirty="0" smtClean="0"/>
              <a:t> </a:t>
            </a:r>
            <a:r>
              <a:rPr lang="lv-LV" sz="1200" dirty="0" err="1" smtClean="0"/>
              <a:t>and</a:t>
            </a:r>
            <a:r>
              <a:rPr lang="lv-LV" sz="1200" dirty="0" smtClean="0"/>
              <a:t> </a:t>
            </a:r>
            <a:r>
              <a:rPr lang="lv-LV" sz="1200" dirty="0" err="1" smtClean="0"/>
              <a:t>learning</a:t>
            </a:r>
            <a:r>
              <a:rPr lang="lv-LV" sz="1200" dirty="0" smtClean="0"/>
              <a:t> </a:t>
            </a:r>
            <a:r>
              <a:rPr lang="lv-LV" sz="1200" dirty="0" err="1" smtClean="0"/>
              <a:t>activities</a:t>
            </a:r>
            <a:r>
              <a:rPr lang="lv-LV" sz="1200" dirty="0" smtClean="0"/>
              <a:t> </a:t>
            </a:r>
            <a:r>
              <a:rPr lang="lv-LV" sz="1200" dirty="0" err="1" smtClean="0"/>
              <a:t>for</a:t>
            </a:r>
            <a:r>
              <a:rPr lang="lv-LV" sz="1200" dirty="0" smtClean="0"/>
              <a:t> </a:t>
            </a:r>
            <a:r>
              <a:rPr lang="lv-LV" sz="1200" dirty="0" err="1" smtClean="0"/>
              <a:t>integrated</a:t>
            </a:r>
            <a:r>
              <a:rPr lang="lv-LV" sz="1200" dirty="0" smtClean="0"/>
              <a:t> </a:t>
            </a:r>
            <a:r>
              <a:rPr lang="lv-LV" sz="1200" dirty="0" err="1" smtClean="0"/>
              <a:t>studies</a:t>
            </a:r>
            <a:r>
              <a:rPr lang="lv-LV" sz="1200" dirty="0" smtClean="0"/>
              <a:t> :</a:t>
            </a:r>
            <a:endParaRPr lang="lv-LV" dirty="0" smtClean="0"/>
          </a:p>
          <a:p>
            <a:r>
              <a:rPr lang="lv-LV" sz="1200" dirty="0" err="1" smtClean="0"/>
              <a:t>Critical</a:t>
            </a:r>
            <a:r>
              <a:rPr lang="lv-LV" sz="1200" dirty="0" smtClean="0"/>
              <a:t> </a:t>
            </a:r>
            <a:r>
              <a:rPr lang="lv-LV" sz="1200" dirty="0" err="1" smtClean="0"/>
              <a:t>literature</a:t>
            </a:r>
            <a:r>
              <a:rPr lang="lv-LV" sz="1200" dirty="0" smtClean="0"/>
              <a:t> </a:t>
            </a:r>
            <a:r>
              <a:rPr lang="lv-LV" sz="1200" dirty="0" err="1" smtClean="0"/>
              <a:t>review</a:t>
            </a:r>
            <a:r>
              <a:rPr lang="lv-LV" sz="1200" dirty="0" smtClean="0"/>
              <a:t> </a:t>
            </a:r>
            <a:r>
              <a:rPr lang="en-US" sz="1200" dirty="0" smtClean="0"/>
              <a:t>(</a:t>
            </a:r>
            <a:r>
              <a:rPr lang="lv-LV" sz="1200" dirty="0" err="1" smtClean="0"/>
              <a:t>content</a:t>
            </a:r>
            <a:r>
              <a:rPr lang="lv-LV" sz="1200" dirty="0" smtClean="0"/>
              <a:t> </a:t>
            </a:r>
            <a:r>
              <a:rPr lang="lv-LV" sz="1200" dirty="0" err="1" smtClean="0"/>
              <a:t>analysis</a:t>
            </a:r>
            <a:r>
              <a:rPr lang="en-US" sz="1200" dirty="0" smtClean="0"/>
              <a:t>);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</a:t>
            </a:r>
            <a:r>
              <a:rPr lang="lv-LV" sz="1200" dirty="0" smtClean="0"/>
              <a:t> </a:t>
            </a:r>
            <a:r>
              <a:rPr lang="lv-LV" sz="1200" dirty="0" err="1" smtClean="0"/>
              <a:t>development</a:t>
            </a:r>
            <a:r>
              <a:rPr lang="lv-LV" sz="1200" dirty="0" smtClean="0"/>
              <a:t> (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or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 </a:t>
            </a:r>
            <a:r>
              <a:rPr lang="lv-LV" sz="1200" dirty="0" err="1" smtClean="0"/>
              <a:t>work</a:t>
            </a:r>
            <a:r>
              <a:rPr lang="lv-LV" sz="1200" dirty="0" smtClean="0"/>
              <a:t>)</a:t>
            </a:r>
            <a:r>
              <a:rPr lang="en-US" sz="1200" dirty="0" smtClean="0"/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 </a:t>
            </a:r>
            <a:r>
              <a:rPr lang="lv-LV" sz="1200" dirty="0" err="1" smtClean="0"/>
              <a:t>including</a:t>
            </a:r>
            <a:r>
              <a:rPr lang="lv-LV" sz="1200" dirty="0" smtClean="0"/>
              <a:t> </a:t>
            </a:r>
            <a:r>
              <a:rPr lang="lv-LV" sz="1200" dirty="0" err="1" smtClean="0"/>
              <a:t>various</a:t>
            </a:r>
            <a:r>
              <a:rPr lang="lv-LV" sz="1200" dirty="0" smtClean="0"/>
              <a:t> </a:t>
            </a:r>
            <a:r>
              <a:rPr lang="lv-LV" sz="1200" dirty="0" err="1" smtClean="0"/>
              <a:t>experiments</a:t>
            </a:r>
            <a:r>
              <a:rPr lang="lv-LV" sz="1200" dirty="0" smtClean="0"/>
              <a:t>; </a:t>
            </a:r>
            <a:endParaRPr lang="en-US" sz="1200" dirty="0" smtClean="0"/>
          </a:p>
          <a:p>
            <a:r>
              <a:rPr lang="lv-LV" sz="1200" dirty="0" err="1" smtClean="0"/>
              <a:t>Independent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/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; </a:t>
            </a:r>
            <a:r>
              <a:rPr lang="en-US" sz="1200" dirty="0" smtClean="0"/>
              <a:t> </a:t>
            </a:r>
          </a:p>
          <a:p>
            <a:r>
              <a:rPr lang="en-US" sz="1200" dirty="0" err="1" smtClean="0"/>
              <a:t>Dat</a:t>
            </a:r>
            <a:r>
              <a:rPr lang="lv-LV" sz="1200" dirty="0" smtClean="0"/>
              <a:t>a </a:t>
            </a:r>
            <a:r>
              <a:rPr lang="lv-LV" sz="1200" dirty="0" err="1" smtClean="0"/>
              <a:t>simulation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Participation</a:t>
            </a:r>
            <a:r>
              <a:rPr lang="lv-LV" sz="1200" dirty="0" smtClean="0"/>
              <a:t> </a:t>
            </a:r>
            <a:r>
              <a:rPr lang="lv-LV" sz="1200" dirty="0" err="1" smtClean="0"/>
              <a:t>in</a:t>
            </a:r>
            <a:r>
              <a:rPr lang="lv-LV" sz="1200" dirty="0" smtClean="0"/>
              <a:t> </a:t>
            </a:r>
            <a:r>
              <a:rPr lang="lv-LV" sz="1200" dirty="0" err="1" smtClean="0"/>
              <a:t>science</a:t>
            </a:r>
            <a:r>
              <a:rPr lang="lv-LV" sz="1200" dirty="0" smtClean="0"/>
              <a:t> </a:t>
            </a:r>
            <a:r>
              <a:rPr lang="lv-LV" sz="1200" dirty="0" err="1" smtClean="0"/>
              <a:t>conferences</a:t>
            </a:r>
            <a:r>
              <a:rPr lang="lv-LV" sz="1200" dirty="0" smtClean="0"/>
              <a:t>;</a:t>
            </a:r>
            <a:r>
              <a:rPr lang="en-US" sz="1200" dirty="0" smtClean="0"/>
              <a:t>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papers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reports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etc</a:t>
            </a:r>
            <a:r>
              <a:rPr lang="en-US" sz="1200" dirty="0" smtClean="0"/>
              <a:t>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6EE76-1694-4279-B877-D8E11706B1D3}" type="slidenum">
              <a:rPr lang="lv-LV" smtClean="0"/>
              <a:t>25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1319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Do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demands</a:t>
            </a:r>
            <a:r>
              <a:rPr lang="lv-LV" dirty="0" smtClean="0"/>
              <a:t> put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today’s</a:t>
            </a:r>
            <a:r>
              <a:rPr lang="lv-LV" dirty="0" smtClean="0"/>
              <a:t> HE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justified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its</a:t>
            </a:r>
            <a:r>
              <a:rPr lang="lv-LV" dirty="0" smtClean="0"/>
              <a:t> </a:t>
            </a:r>
            <a:r>
              <a:rPr lang="lv-LV" dirty="0" err="1" smtClean="0"/>
              <a:t>graduates</a:t>
            </a:r>
            <a:r>
              <a:rPr lang="lv-LV" dirty="0" smtClean="0"/>
              <a:t>? </a:t>
            </a:r>
            <a:r>
              <a:rPr lang="lv-LV" dirty="0" err="1" smtClean="0"/>
              <a:t>What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research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everyday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r>
              <a:rPr lang="lv-LV" dirty="0" smtClean="0"/>
              <a:t> </a:t>
            </a:r>
            <a:r>
              <a:rPr lang="lv-LV" dirty="0" err="1" smtClean="0"/>
              <a:t>show</a:t>
            </a:r>
            <a:r>
              <a:rPr lang="lv-LV" dirty="0" smtClean="0"/>
              <a:t>? </a:t>
            </a:r>
            <a:r>
              <a:rPr lang="lv-LV" dirty="0" err="1" smtClean="0"/>
              <a:t>One</a:t>
            </a:r>
            <a:r>
              <a:rPr lang="lv-LV" dirty="0" smtClean="0"/>
              <a:t> </a:t>
            </a:r>
            <a:r>
              <a:rPr lang="lv-LV" dirty="0" err="1" smtClean="0"/>
              <a:t>example</a:t>
            </a:r>
            <a:r>
              <a:rPr lang="lv-LV" dirty="0" smtClean="0"/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US </a:t>
            </a:r>
            <a:r>
              <a:rPr lang="lv-LV" dirty="0" err="1" smtClean="0"/>
              <a:t>employers</a:t>
            </a:r>
            <a:r>
              <a:rPr lang="lv-LV" dirty="0" smtClean="0"/>
              <a:t> </a:t>
            </a:r>
            <a:r>
              <a:rPr lang="lv-LV" dirty="0" err="1" smtClean="0"/>
              <a:t>survey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Nicolas</a:t>
            </a:r>
            <a:r>
              <a:rPr lang="lv-LV" dirty="0" smtClean="0"/>
              <a:t> 2008 </a:t>
            </a:r>
            <a:r>
              <a:rPr lang="lv-LV" dirty="0" err="1" smtClean="0"/>
              <a:t>Researchers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tomorrow</a:t>
            </a:r>
            <a:r>
              <a:rPr lang="lv-LV" dirty="0" smtClean="0"/>
              <a:t>. </a:t>
            </a:r>
            <a:r>
              <a:rPr lang="lv-LV" dirty="0" err="1" smtClean="0"/>
              <a:t>University</a:t>
            </a:r>
            <a:r>
              <a:rPr lang="lv-LV" dirty="0" smtClean="0"/>
              <a:t> </a:t>
            </a:r>
            <a:r>
              <a:rPr lang="lv-LV" dirty="0" err="1" smtClean="0"/>
              <a:t>affairs</a:t>
            </a:r>
            <a:r>
              <a:rPr lang="lv-LV" dirty="0" smtClean="0"/>
              <a:t>. </a:t>
            </a:r>
            <a:r>
              <a:rPr lang="lv-LV" dirty="0" err="1" smtClean="0"/>
              <a:t>January</a:t>
            </a:r>
            <a:r>
              <a:rPr lang="lv-LV" dirty="0" smtClean="0"/>
              <a:t> 7. no </a:t>
            </a:r>
            <a:r>
              <a:rPr lang="lv-LV" dirty="0" err="1" smtClean="0"/>
              <a:t>Tacing</a:t>
            </a:r>
            <a:r>
              <a:rPr lang="lv-LV" dirty="0" smtClean="0"/>
              <a:t> </a:t>
            </a:r>
            <a:r>
              <a:rPr lang="lv-LV" dirty="0" err="1" smtClean="0"/>
              <a:t>Stock.Research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Teaching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HE. Edit.by </a:t>
            </a:r>
            <a:r>
              <a:rPr lang="lv-LV" dirty="0" err="1" smtClean="0"/>
              <a:t>J.Ch.Hughes</a:t>
            </a:r>
            <a:r>
              <a:rPr lang="lv-LV" dirty="0" smtClean="0"/>
              <a:t> &amp;</a:t>
            </a:r>
            <a:r>
              <a:rPr lang="lv-LV" dirty="0" err="1" smtClean="0"/>
              <a:t>J.Mighty</a:t>
            </a:r>
            <a:r>
              <a:rPr lang="lv-LV" dirty="0" smtClean="0"/>
              <a:t>. P.104.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ecology</a:t>
            </a:r>
            <a:endParaRPr lang="lv-LV" dirty="0" smtClean="0"/>
          </a:p>
          <a:p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It’ s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finding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pPr fontAlgn="base"/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students to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lv-LV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fontAlgn="base">
              <a:buFont typeface="+mj-lt"/>
              <a:buNone/>
            </a:pP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evaluate ideas, methodologies, concepts, issues and knowledge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ethical frameworks that underpin relevant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beyond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curiosity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Plan and develop research projects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Reflect on the learning process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interpersonal and communication skills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enrich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Build on and connect, concepts and skills from diverse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openness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inquiry and research methods from diverse disciplines to identify problems and to research solutions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critical and creative thinking skills to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methodologies and insights from a variety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risk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taking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collaboration and build mentoring relationships within the community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creative and innovative solutions to real life contexts.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emphasize internal assessment, so the students gain experience in preparing research reports or papers, publishing research results in peer-reviewed journals, as well as presenting their work at conferences, delivering oral or poster presentations etc</a:t>
            </a:r>
            <a:r>
              <a:rPr lang="en-US" sz="1200" dirty="0" smtClean="0"/>
              <a:t>. “ (Tranter, 2007; Velez, 1996; Robertson &amp; Bond, 2005; </a:t>
            </a:r>
            <a:r>
              <a:rPr lang="en-US" sz="1200" dirty="0" err="1" smtClean="0"/>
              <a:t>Boud</a:t>
            </a:r>
            <a:r>
              <a:rPr lang="en-US" sz="1200" dirty="0" smtClean="0"/>
              <a:t> &amp; Lee, 2005).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Teaching</a:t>
            </a:r>
            <a:r>
              <a:rPr lang="lv-LV" sz="1200" dirty="0" smtClean="0"/>
              <a:t> </a:t>
            </a:r>
            <a:r>
              <a:rPr lang="lv-LV" sz="1200" dirty="0" err="1" smtClean="0"/>
              <a:t>and</a:t>
            </a:r>
            <a:r>
              <a:rPr lang="lv-LV" sz="1200" dirty="0" smtClean="0"/>
              <a:t> </a:t>
            </a:r>
            <a:r>
              <a:rPr lang="lv-LV" sz="1200" dirty="0" err="1" smtClean="0"/>
              <a:t>learning</a:t>
            </a:r>
            <a:r>
              <a:rPr lang="lv-LV" sz="1200" dirty="0" smtClean="0"/>
              <a:t> </a:t>
            </a:r>
            <a:r>
              <a:rPr lang="lv-LV" sz="1200" dirty="0" err="1" smtClean="0"/>
              <a:t>activities</a:t>
            </a:r>
            <a:r>
              <a:rPr lang="lv-LV" sz="1200" dirty="0" smtClean="0"/>
              <a:t> </a:t>
            </a:r>
            <a:r>
              <a:rPr lang="lv-LV" sz="1200" dirty="0" err="1" smtClean="0"/>
              <a:t>for</a:t>
            </a:r>
            <a:r>
              <a:rPr lang="lv-LV" sz="1200" dirty="0" smtClean="0"/>
              <a:t> </a:t>
            </a:r>
            <a:r>
              <a:rPr lang="lv-LV" sz="1200" dirty="0" err="1" smtClean="0"/>
              <a:t>integrated</a:t>
            </a:r>
            <a:r>
              <a:rPr lang="lv-LV" sz="1200" dirty="0" smtClean="0"/>
              <a:t> </a:t>
            </a:r>
            <a:r>
              <a:rPr lang="lv-LV" sz="1200" dirty="0" err="1" smtClean="0"/>
              <a:t>studies</a:t>
            </a:r>
            <a:r>
              <a:rPr lang="lv-LV" sz="1200" dirty="0" smtClean="0"/>
              <a:t> :</a:t>
            </a:r>
            <a:endParaRPr lang="lv-LV" dirty="0" smtClean="0"/>
          </a:p>
          <a:p>
            <a:r>
              <a:rPr lang="lv-LV" sz="1200" dirty="0" err="1" smtClean="0"/>
              <a:t>Critical</a:t>
            </a:r>
            <a:r>
              <a:rPr lang="lv-LV" sz="1200" dirty="0" smtClean="0"/>
              <a:t> </a:t>
            </a:r>
            <a:r>
              <a:rPr lang="lv-LV" sz="1200" dirty="0" err="1" smtClean="0"/>
              <a:t>literature</a:t>
            </a:r>
            <a:r>
              <a:rPr lang="lv-LV" sz="1200" dirty="0" smtClean="0"/>
              <a:t> </a:t>
            </a:r>
            <a:r>
              <a:rPr lang="lv-LV" sz="1200" dirty="0" err="1" smtClean="0"/>
              <a:t>review</a:t>
            </a:r>
            <a:r>
              <a:rPr lang="lv-LV" sz="1200" dirty="0" smtClean="0"/>
              <a:t> </a:t>
            </a:r>
            <a:r>
              <a:rPr lang="en-US" sz="1200" dirty="0" smtClean="0"/>
              <a:t>(</a:t>
            </a:r>
            <a:r>
              <a:rPr lang="lv-LV" sz="1200" dirty="0" err="1" smtClean="0"/>
              <a:t>content</a:t>
            </a:r>
            <a:r>
              <a:rPr lang="lv-LV" sz="1200" dirty="0" smtClean="0"/>
              <a:t> </a:t>
            </a:r>
            <a:r>
              <a:rPr lang="lv-LV" sz="1200" dirty="0" err="1" smtClean="0"/>
              <a:t>analysis</a:t>
            </a:r>
            <a:r>
              <a:rPr lang="en-US" sz="1200" dirty="0" smtClean="0"/>
              <a:t>);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</a:t>
            </a:r>
            <a:r>
              <a:rPr lang="lv-LV" sz="1200" dirty="0" smtClean="0"/>
              <a:t> </a:t>
            </a:r>
            <a:r>
              <a:rPr lang="lv-LV" sz="1200" dirty="0" err="1" smtClean="0"/>
              <a:t>development</a:t>
            </a:r>
            <a:r>
              <a:rPr lang="lv-LV" sz="1200" dirty="0" smtClean="0"/>
              <a:t> (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or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 </a:t>
            </a:r>
            <a:r>
              <a:rPr lang="lv-LV" sz="1200" dirty="0" err="1" smtClean="0"/>
              <a:t>work</a:t>
            </a:r>
            <a:r>
              <a:rPr lang="lv-LV" sz="1200" dirty="0" smtClean="0"/>
              <a:t>)</a:t>
            </a:r>
            <a:r>
              <a:rPr lang="en-US" sz="1200" dirty="0" smtClean="0"/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 </a:t>
            </a:r>
            <a:r>
              <a:rPr lang="lv-LV" sz="1200" dirty="0" err="1" smtClean="0"/>
              <a:t>including</a:t>
            </a:r>
            <a:r>
              <a:rPr lang="lv-LV" sz="1200" dirty="0" smtClean="0"/>
              <a:t> </a:t>
            </a:r>
            <a:r>
              <a:rPr lang="lv-LV" sz="1200" dirty="0" err="1" smtClean="0"/>
              <a:t>various</a:t>
            </a:r>
            <a:r>
              <a:rPr lang="lv-LV" sz="1200" dirty="0" smtClean="0"/>
              <a:t> </a:t>
            </a:r>
            <a:r>
              <a:rPr lang="lv-LV" sz="1200" dirty="0" err="1" smtClean="0"/>
              <a:t>experiments</a:t>
            </a:r>
            <a:r>
              <a:rPr lang="lv-LV" sz="1200" dirty="0" smtClean="0"/>
              <a:t>; </a:t>
            </a:r>
            <a:endParaRPr lang="en-US" sz="1200" dirty="0" smtClean="0"/>
          </a:p>
          <a:p>
            <a:r>
              <a:rPr lang="lv-LV" sz="1200" dirty="0" err="1" smtClean="0"/>
              <a:t>Independent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/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; </a:t>
            </a:r>
            <a:r>
              <a:rPr lang="en-US" sz="1200" dirty="0" smtClean="0"/>
              <a:t> </a:t>
            </a:r>
          </a:p>
          <a:p>
            <a:r>
              <a:rPr lang="en-US" sz="1200" dirty="0" err="1" smtClean="0"/>
              <a:t>Dat</a:t>
            </a:r>
            <a:r>
              <a:rPr lang="lv-LV" sz="1200" dirty="0" smtClean="0"/>
              <a:t>a </a:t>
            </a:r>
            <a:r>
              <a:rPr lang="lv-LV" sz="1200" dirty="0" err="1" smtClean="0"/>
              <a:t>simulation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Participation</a:t>
            </a:r>
            <a:r>
              <a:rPr lang="lv-LV" sz="1200" dirty="0" smtClean="0"/>
              <a:t> </a:t>
            </a:r>
            <a:r>
              <a:rPr lang="lv-LV" sz="1200" dirty="0" err="1" smtClean="0"/>
              <a:t>in</a:t>
            </a:r>
            <a:r>
              <a:rPr lang="lv-LV" sz="1200" dirty="0" smtClean="0"/>
              <a:t> </a:t>
            </a:r>
            <a:r>
              <a:rPr lang="lv-LV" sz="1200" dirty="0" err="1" smtClean="0"/>
              <a:t>science</a:t>
            </a:r>
            <a:r>
              <a:rPr lang="lv-LV" sz="1200" dirty="0" smtClean="0"/>
              <a:t> </a:t>
            </a:r>
            <a:r>
              <a:rPr lang="lv-LV" sz="1200" dirty="0" err="1" smtClean="0"/>
              <a:t>conferences</a:t>
            </a:r>
            <a:r>
              <a:rPr lang="lv-LV" sz="1200" dirty="0" smtClean="0"/>
              <a:t>;</a:t>
            </a:r>
            <a:r>
              <a:rPr lang="en-US" sz="1200" dirty="0" smtClean="0"/>
              <a:t>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papers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reports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etc</a:t>
            </a:r>
            <a:r>
              <a:rPr lang="en-US" sz="1200" dirty="0" smtClean="0"/>
              <a:t>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6EE76-1694-4279-B877-D8E11706B1D3}" type="slidenum">
              <a:rPr lang="lv-LV" smtClean="0"/>
              <a:t>26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245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6EE76-1694-4279-B877-D8E11706B1D3}" type="slidenum">
              <a:rPr lang="lv-LV" smtClean="0"/>
              <a:t>27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3351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0247F-5769-49DD-B588-A755BC2A59C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395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0247F-5769-49DD-B588-A755BC2A59C3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0235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6ED49-DA0F-454C-8600-9D57DD339023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8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6ED49-DA0F-454C-8600-9D57DD339023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810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6ED49-DA0F-454C-8600-9D57DD339023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880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lv-LV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fld id="{698A2D49-16DD-4E34-A5E6-B36D6F70536A}" type="slidenum">
              <a:rPr lang="en-US" altLang="lv-LV" sz="1200" baseline="0"/>
              <a:pPr/>
              <a:t>15</a:t>
            </a:fld>
            <a:endParaRPr lang="en-US" altLang="lv-LV" sz="1200" baseline="0"/>
          </a:p>
        </p:txBody>
      </p:sp>
    </p:spTree>
    <p:extLst>
      <p:ext uri="{BB962C8B-B14F-4D97-AF65-F5344CB8AC3E}">
        <p14:creationId xmlns:p14="http://schemas.microsoft.com/office/powerpoint/2010/main" val="1415828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6EE76-1694-4279-B877-D8E11706B1D3}" type="slidenum">
              <a:rPr lang="lv-LV" smtClean="0"/>
              <a:t>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231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Do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demands</a:t>
            </a:r>
            <a:r>
              <a:rPr lang="lv-LV" dirty="0" smtClean="0"/>
              <a:t> put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today’s</a:t>
            </a:r>
            <a:r>
              <a:rPr lang="lv-LV" dirty="0" smtClean="0"/>
              <a:t> HE </a:t>
            </a:r>
            <a:r>
              <a:rPr lang="lv-LV" dirty="0" err="1" smtClean="0"/>
              <a:t>are</a:t>
            </a:r>
            <a:r>
              <a:rPr lang="lv-LV" dirty="0" smtClean="0"/>
              <a:t> </a:t>
            </a:r>
            <a:r>
              <a:rPr lang="lv-LV" dirty="0" err="1" smtClean="0"/>
              <a:t>justified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its</a:t>
            </a:r>
            <a:r>
              <a:rPr lang="lv-LV" dirty="0" smtClean="0"/>
              <a:t> </a:t>
            </a:r>
            <a:r>
              <a:rPr lang="lv-LV" dirty="0" err="1" smtClean="0"/>
              <a:t>graduates</a:t>
            </a:r>
            <a:r>
              <a:rPr lang="lv-LV" dirty="0" smtClean="0"/>
              <a:t>? </a:t>
            </a:r>
            <a:r>
              <a:rPr lang="lv-LV" dirty="0" err="1" smtClean="0"/>
              <a:t>What</a:t>
            </a:r>
            <a:r>
              <a:rPr lang="lv-LV" dirty="0" smtClean="0"/>
              <a:t>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research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everyday</a:t>
            </a:r>
            <a:r>
              <a:rPr lang="lv-LV" dirty="0" smtClean="0"/>
              <a:t> </a:t>
            </a:r>
            <a:r>
              <a:rPr lang="lv-LV" dirty="0" err="1" smtClean="0"/>
              <a:t>practice</a:t>
            </a:r>
            <a:r>
              <a:rPr lang="lv-LV" dirty="0" smtClean="0"/>
              <a:t> </a:t>
            </a:r>
            <a:r>
              <a:rPr lang="lv-LV" dirty="0" err="1" smtClean="0"/>
              <a:t>show</a:t>
            </a:r>
            <a:r>
              <a:rPr lang="lv-LV" dirty="0" smtClean="0"/>
              <a:t>? </a:t>
            </a:r>
            <a:r>
              <a:rPr lang="lv-LV" dirty="0" err="1" smtClean="0"/>
              <a:t>One</a:t>
            </a:r>
            <a:r>
              <a:rPr lang="lv-LV" dirty="0" smtClean="0"/>
              <a:t> </a:t>
            </a:r>
            <a:r>
              <a:rPr lang="lv-LV" dirty="0" err="1" smtClean="0"/>
              <a:t>example</a:t>
            </a:r>
            <a:r>
              <a:rPr lang="lv-LV" dirty="0" smtClean="0"/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US </a:t>
            </a:r>
            <a:r>
              <a:rPr lang="lv-LV" dirty="0" err="1" smtClean="0"/>
              <a:t>employers</a:t>
            </a:r>
            <a:r>
              <a:rPr lang="lv-LV" dirty="0" smtClean="0"/>
              <a:t> </a:t>
            </a:r>
            <a:r>
              <a:rPr lang="lv-LV" dirty="0" err="1" smtClean="0"/>
              <a:t>survey</a:t>
            </a:r>
            <a:r>
              <a:rPr lang="lv-LV" dirty="0" smtClean="0"/>
              <a:t> </a:t>
            </a:r>
            <a:r>
              <a:rPr lang="lv-LV" dirty="0" err="1" smtClean="0"/>
              <a:t>from</a:t>
            </a:r>
            <a:r>
              <a:rPr lang="lv-LV" dirty="0" smtClean="0"/>
              <a:t> </a:t>
            </a:r>
            <a:r>
              <a:rPr lang="lv-LV" dirty="0" err="1" smtClean="0"/>
              <a:t>Nicolas</a:t>
            </a:r>
            <a:r>
              <a:rPr lang="lv-LV" dirty="0" smtClean="0"/>
              <a:t> 2008 </a:t>
            </a:r>
            <a:r>
              <a:rPr lang="lv-LV" dirty="0" err="1" smtClean="0"/>
              <a:t>Researchers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tomorrow</a:t>
            </a:r>
            <a:r>
              <a:rPr lang="lv-LV" dirty="0" smtClean="0"/>
              <a:t>. </a:t>
            </a:r>
            <a:r>
              <a:rPr lang="lv-LV" dirty="0" err="1" smtClean="0"/>
              <a:t>University</a:t>
            </a:r>
            <a:r>
              <a:rPr lang="lv-LV" dirty="0" smtClean="0"/>
              <a:t> </a:t>
            </a:r>
            <a:r>
              <a:rPr lang="lv-LV" dirty="0" err="1" smtClean="0"/>
              <a:t>affairs</a:t>
            </a:r>
            <a:r>
              <a:rPr lang="lv-LV" dirty="0" smtClean="0"/>
              <a:t>. </a:t>
            </a:r>
            <a:r>
              <a:rPr lang="lv-LV" dirty="0" err="1" smtClean="0"/>
              <a:t>January</a:t>
            </a:r>
            <a:r>
              <a:rPr lang="lv-LV" dirty="0" smtClean="0"/>
              <a:t> 7. no </a:t>
            </a:r>
            <a:r>
              <a:rPr lang="lv-LV" dirty="0" err="1" smtClean="0"/>
              <a:t>Tacing</a:t>
            </a:r>
            <a:r>
              <a:rPr lang="lv-LV" dirty="0" smtClean="0"/>
              <a:t> </a:t>
            </a:r>
            <a:r>
              <a:rPr lang="lv-LV" dirty="0" err="1" smtClean="0"/>
              <a:t>Stock.Research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Teaching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HE. Edit.by </a:t>
            </a:r>
            <a:r>
              <a:rPr lang="lv-LV" dirty="0" err="1" smtClean="0"/>
              <a:t>J.Ch.Hughes</a:t>
            </a:r>
            <a:r>
              <a:rPr lang="lv-LV" dirty="0" smtClean="0"/>
              <a:t> &amp;</a:t>
            </a:r>
            <a:r>
              <a:rPr lang="lv-LV" dirty="0" err="1" smtClean="0"/>
              <a:t>J.Mighty</a:t>
            </a:r>
            <a:r>
              <a:rPr lang="lv-LV" dirty="0" smtClean="0"/>
              <a:t>. P.104. </a:t>
            </a:r>
            <a:r>
              <a:rPr lang="lv-LV" dirty="0" err="1" smtClean="0"/>
              <a:t>Learning</a:t>
            </a:r>
            <a:r>
              <a:rPr lang="lv-LV" dirty="0" smtClean="0"/>
              <a:t> </a:t>
            </a:r>
            <a:r>
              <a:rPr lang="lv-LV" dirty="0" err="1" smtClean="0"/>
              <a:t>ecology</a:t>
            </a:r>
            <a:endParaRPr lang="lv-LV" dirty="0" smtClean="0"/>
          </a:p>
          <a:p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It’ s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finding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shoud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done</a:t>
            </a:r>
            <a:r>
              <a:rPr lang="lv-LV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pPr fontAlgn="base"/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students to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follows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lv-LV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fontAlgn="base">
              <a:buFont typeface="+mj-lt"/>
              <a:buNone/>
            </a:pP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evaluate ideas, methodologies, concepts, issues and knowledge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ethical frameworks that underpin relevant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beyond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curiosity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Plan and develop research projects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management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Reflect on the learning process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interpersonal and communication skills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enrich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Build on and connect, concepts and skills from diverse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openness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inquiry and research methods from diverse disciplines to identify problems and to research solutions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big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Use critical and creative thinking skills to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methodologies and insights from a variety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disciplinēs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risk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taking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Demonstrate collaboration and build mentoring relationships within the community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 Apply creative and innovative solutions to real life contexts.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priorities</a:t>
            </a:r>
            <a:r>
              <a:rPr lang="lv-LV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lv-LV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emphasize internal assessment, so the students gain experience in preparing research reports or papers, publishing research results in peer-reviewed journals, as well as presenting their work at conferences, delivering oral or poster presentations etc</a:t>
            </a:r>
            <a:r>
              <a:rPr lang="en-US" sz="1200" dirty="0" smtClean="0"/>
              <a:t>. “ (Tranter, 2007; Velez, 1996; Robertson &amp; Bond, 2005; </a:t>
            </a:r>
            <a:r>
              <a:rPr lang="en-US" sz="1200" dirty="0" err="1" smtClean="0"/>
              <a:t>Boud</a:t>
            </a:r>
            <a:r>
              <a:rPr lang="en-US" sz="1200" dirty="0" smtClean="0"/>
              <a:t> &amp; Lee, 2005).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Teaching</a:t>
            </a:r>
            <a:r>
              <a:rPr lang="lv-LV" sz="1200" dirty="0" smtClean="0"/>
              <a:t> </a:t>
            </a:r>
            <a:r>
              <a:rPr lang="lv-LV" sz="1200" dirty="0" err="1" smtClean="0"/>
              <a:t>and</a:t>
            </a:r>
            <a:r>
              <a:rPr lang="lv-LV" sz="1200" dirty="0" smtClean="0"/>
              <a:t> </a:t>
            </a:r>
            <a:r>
              <a:rPr lang="lv-LV" sz="1200" dirty="0" err="1" smtClean="0"/>
              <a:t>learning</a:t>
            </a:r>
            <a:r>
              <a:rPr lang="lv-LV" sz="1200" dirty="0" smtClean="0"/>
              <a:t> </a:t>
            </a:r>
            <a:r>
              <a:rPr lang="lv-LV" sz="1200" dirty="0" err="1" smtClean="0"/>
              <a:t>activities</a:t>
            </a:r>
            <a:r>
              <a:rPr lang="lv-LV" sz="1200" dirty="0" smtClean="0"/>
              <a:t> </a:t>
            </a:r>
            <a:r>
              <a:rPr lang="lv-LV" sz="1200" dirty="0" err="1" smtClean="0"/>
              <a:t>for</a:t>
            </a:r>
            <a:r>
              <a:rPr lang="lv-LV" sz="1200" dirty="0" smtClean="0"/>
              <a:t> </a:t>
            </a:r>
            <a:r>
              <a:rPr lang="lv-LV" sz="1200" dirty="0" err="1" smtClean="0"/>
              <a:t>integrated</a:t>
            </a:r>
            <a:r>
              <a:rPr lang="lv-LV" sz="1200" dirty="0" smtClean="0"/>
              <a:t> </a:t>
            </a:r>
            <a:r>
              <a:rPr lang="lv-LV" sz="1200" dirty="0" err="1" smtClean="0"/>
              <a:t>studies</a:t>
            </a:r>
            <a:r>
              <a:rPr lang="lv-LV" sz="1200" dirty="0" smtClean="0"/>
              <a:t> :</a:t>
            </a:r>
            <a:endParaRPr lang="lv-LV" dirty="0" smtClean="0"/>
          </a:p>
          <a:p>
            <a:r>
              <a:rPr lang="lv-LV" sz="1200" dirty="0" err="1" smtClean="0"/>
              <a:t>Critical</a:t>
            </a:r>
            <a:r>
              <a:rPr lang="lv-LV" sz="1200" dirty="0" smtClean="0"/>
              <a:t> </a:t>
            </a:r>
            <a:r>
              <a:rPr lang="lv-LV" sz="1200" dirty="0" err="1" smtClean="0"/>
              <a:t>literature</a:t>
            </a:r>
            <a:r>
              <a:rPr lang="lv-LV" sz="1200" dirty="0" smtClean="0"/>
              <a:t> </a:t>
            </a:r>
            <a:r>
              <a:rPr lang="lv-LV" sz="1200" dirty="0" err="1" smtClean="0"/>
              <a:t>review</a:t>
            </a:r>
            <a:r>
              <a:rPr lang="lv-LV" sz="1200" dirty="0" smtClean="0"/>
              <a:t> </a:t>
            </a:r>
            <a:r>
              <a:rPr lang="en-US" sz="1200" dirty="0" smtClean="0"/>
              <a:t>(</a:t>
            </a:r>
            <a:r>
              <a:rPr lang="lv-LV" sz="1200" dirty="0" err="1" smtClean="0"/>
              <a:t>content</a:t>
            </a:r>
            <a:r>
              <a:rPr lang="lv-LV" sz="1200" dirty="0" smtClean="0"/>
              <a:t> </a:t>
            </a:r>
            <a:r>
              <a:rPr lang="lv-LV" sz="1200" dirty="0" err="1" smtClean="0"/>
              <a:t>analysis</a:t>
            </a:r>
            <a:r>
              <a:rPr lang="en-US" sz="1200" dirty="0" smtClean="0"/>
              <a:t>);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</a:t>
            </a:r>
            <a:r>
              <a:rPr lang="lv-LV" sz="1200" dirty="0" smtClean="0"/>
              <a:t> </a:t>
            </a:r>
            <a:r>
              <a:rPr lang="lv-LV" sz="1200" dirty="0" err="1" smtClean="0"/>
              <a:t>development</a:t>
            </a:r>
            <a:r>
              <a:rPr lang="lv-LV" sz="1200" dirty="0" smtClean="0"/>
              <a:t> (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or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 </a:t>
            </a:r>
            <a:r>
              <a:rPr lang="lv-LV" sz="1200" dirty="0" err="1" smtClean="0"/>
              <a:t>work</a:t>
            </a:r>
            <a:r>
              <a:rPr lang="lv-LV" sz="1200" dirty="0" smtClean="0"/>
              <a:t>)</a:t>
            </a:r>
            <a:r>
              <a:rPr lang="en-US" sz="1200" dirty="0" smtClean="0"/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 </a:t>
            </a:r>
            <a:r>
              <a:rPr lang="lv-LV" sz="1200" dirty="0" err="1" smtClean="0"/>
              <a:t>including</a:t>
            </a:r>
            <a:r>
              <a:rPr lang="lv-LV" sz="1200" dirty="0" smtClean="0"/>
              <a:t> </a:t>
            </a:r>
            <a:r>
              <a:rPr lang="lv-LV" sz="1200" dirty="0" err="1" smtClean="0"/>
              <a:t>various</a:t>
            </a:r>
            <a:r>
              <a:rPr lang="lv-LV" sz="1200" dirty="0" smtClean="0"/>
              <a:t> </a:t>
            </a:r>
            <a:r>
              <a:rPr lang="lv-LV" sz="1200" dirty="0" err="1" smtClean="0"/>
              <a:t>experiments</a:t>
            </a:r>
            <a:r>
              <a:rPr lang="lv-LV" sz="1200" dirty="0" smtClean="0"/>
              <a:t>; </a:t>
            </a:r>
            <a:endParaRPr lang="en-US" sz="1200" dirty="0" smtClean="0"/>
          </a:p>
          <a:p>
            <a:r>
              <a:rPr lang="lv-LV" sz="1200" dirty="0" err="1" smtClean="0"/>
              <a:t>Independent</a:t>
            </a:r>
            <a:r>
              <a:rPr lang="lv-LV" sz="1200" dirty="0" smtClean="0"/>
              <a:t> </a:t>
            </a:r>
            <a:r>
              <a:rPr lang="lv-LV" sz="1200" dirty="0" err="1" smtClean="0"/>
              <a:t>group</a:t>
            </a:r>
            <a:r>
              <a:rPr lang="lv-LV" sz="1200" dirty="0" smtClean="0"/>
              <a:t>/</a:t>
            </a:r>
            <a:r>
              <a:rPr lang="lv-LV" sz="1200" dirty="0" err="1" smtClean="0"/>
              <a:t>individual</a:t>
            </a:r>
            <a:r>
              <a:rPr lang="lv-LV" sz="1200" dirty="0" smtClean="0"/>
              <a:t> </a:t>
            </a:r>
            <a:r>
              <a:rPr lang="lv-LV" sz="1200" dirty="0" err="1" smtClean="0"/>
              <a:t>projects</a:t>
            </a:r>
            <a:r>
              <a:rPr lang="lv-LV" sz="1200" dirty="0" smtClean="0"/>
              <a:t>; </a:t>
            </a:r>
            <a:r>
              <a:rPr lang="en-US" sz="1200" dirty="0" smtClean="0"/>
              <a:t> </a:t>
            </a:r>
          </a:p>
          <a:p>
            <a:r>
              <a:rPr lang="en-US" sz="1200" dirty="0" err="1" smtClean="0"/>
              <a:t>Dat</a:t>
            </a:r>
            <a:r>
              <a:rPr lang="lv-LV" sz="1200" dirty="0" smtClean="0"/>
              <a:t>a </a:t>
            </a:r>
            <a:r>
              <a:rPr lang="lv-LV" sz="1200" dirty="0" err="1" smtClean="0"/>
              <a:t>simulation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Participation</a:t>
            </a:r>
            <a:r>
              <a:rPr lang="lv-LV" sz="1200" dirty="0" smtClean="0"/>
              <a:t> </a:t>
            </a:r>
            <a:r>
              <a:rPr lang="lv-LV" sz="1200" dirty="0" err="1" smtClean="0"/>
              <a:t>in</a:t>
            </a:r>
            <a:r>
              <a:rPr lang="lv-LV" sz="1200" dirty="0" smtClean="0"/>
              <a:t> </a:t>
            </a:r>
            <a:r>
              <a:rPr lang="lv-LV" sz="1200" dirty="0" err="1" smtClean="0"/>
              <a:t>science</a:t>
            </a:r>
            <a:r>
              <a:rPr lang="lv-LV" sz="1200" dirty="0" smtClean="0"/>
              <a:t> </a:t>
            </a:r>
            <a:r>
              <a:rPr lang="lv-LV" sz="1200" dirty="0" err="1" smtClean="0"/>
              <a:t>conferences</a:t>
            </a:r>
            <a:r>
              <a:rPr lang="lv-LV" sz="1200" dirty="0" smtClean="0"/>
              <a:t>;</a:t>
            </a:r>
            <a:r>
              <a:rPr lang="en-US" sz="1200" dirty="0" smtClean="0"/>
              <a:t>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papers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Research</a:t>
            </a:r>
            <a:r>
              <a:rPr lang="lv-LV" sz="1200" dirty="0" smtClean="0"/>
              <a:t> </a:t>
            </a:r>
            <a:r>
              <a:rPr lang="lv-LV" sz="1200" dirty="0" err="1" smtClean="0"/>
              <a:t>reports</a:t>
            </a:r>
            <a:r>
              <a:rPr lang="en-US" sz="1200" dirty="0" smtClean="0"/>
              <a:t>; </a:t>
            </a:r>
          </a:p>
          <a:p>
            <a:r>
              <a:rPr lang="lv-LV" sz="1200" dirty="0" err="1" smtClean="0"/>
              <a:t>etc</a:t>
            </a:r>
            <a:r>
              <a:rPr lang="en-US" sz="1200" dirty="0" smtClean="0"/>
              <a:t>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6EE76-1694-4279-B877-D8E11706B1D3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900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8E00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5" y="720502"/>
            <a:ext cx="1807468" cy="3322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1"/>
          <a:stretch/>
        </p:blipFill>
        <p:spPr>
          <a:xfrm>
            <a:off x="9659084" y="16193"/>
            <a:ext cx="2532916" cy="6301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r>
              <a:rPr lang="lv-LV" dirty="0" smtClean="0"/>
              <a:t>        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3F8E-5311-48E7-A291-2147AFA9D3D2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9B5A-2E81-49B8-884A-7B8857B8E3B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386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626F-305C-486A-9765-6C72C10D8730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3A470-721F-4394-A7B4-20C4FC1F7DD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167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A03D-F0F8-4749-89CF-919729268D30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94B-CFE1-40CE-8048-4223ABDF53C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5792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EE80-1D09-4869-81FF-A5E2188AECA6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8AE5-ECF0-4B64-83AE-7AB6B9D700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3659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7548" y="608174"/>
            <a:ext cx="10216905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9067" y="1782504"/>
            <a:ext cx="1019386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3F8E-5311-48E7-A291-2147AFA9D3D2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9B5A-2E81-49B8-884A-7B8857B8E3BC}" type="slidenum">
              <a:rPr lang="lv-LV" smtClean="0"/>
              <a:t>‹#›</a:t>
            </a:fld>
            <a:endParaRPr lang="lv-LV"/>
          </a:p>
        </p:txBody>
      </p:sp>
      <p:sp>
        <p:nvSpPr>
          <p:cNvPr id="7" name="object 3"/>
          <p:cNvSpPr/>
          <p:nvPr/>
        </p:nvSpPr>
        <p:spPr>
          <a:xfrm>
            <a:off x="9652000" y="0"/>
            <a:ext cx="2540000" cy="6301740"/>
          </a:xfrm>
          <a:custGeom>
            <a:avLst/>
            <a:gdLst/>
            <a:ahLst/>
            <a:cxnLst/>
            <a:rect l="l" t="t" r="r" b="b"/>
            <a:pathLst>
              <a:path w="2540000" h="6301740">
                <a:moveTo>
                  <a:pt x="726185" y="4650397"/>
                </a:moveTo>
                <a:lnTo>
                  <a:pt x="583415" y="4650397"/>
                </a:lnTo>
                <a:lnTo>
                  <a:pt x="526056" y="4663097"/>
                </a:lnTo>
                <a:lnTo>
                  <a:pt x="472319" y="4675797"/>
                </a:lnTo>
                <a:lnTo>
                  <a:pt x="422370" y="4701197"/>
                </a:lnTo>
                <a:lnTo>
                  <a:pt x="376373" y="4726597"/>
                </a:lnTo>
                <a:lnTo>
                  <a:pt x="334492" y="4751997"/>
                </a:lnTo>
                <a:lnTo>
                  <a:pt x="296893" y="4777397"/>
                </a:lnTo>
                <a:lnTo>
                  <a:pt x="263740" y="4802797"/>
                </a:lnTo>
                <a:lnTo>
                  <a:pt x="235199" y="4828197"/>
                </a:lnTo>
                <a:lnTo>
                  <a:pt x="192608" y="4878997"/>
                </a:lnTo>
                <a:lnTo>
                  <a:pt x="165332" y="4917097"/>
                </a:lnTo>
                <a:lnTo>
                  <a:pt x="141594" y="4967897"/>
                </a:lnTo>
                <a:lnTo>
                  <a:pt x="121158" y="5005997"/>
                </a:lnTo>
                <a:lnTo>
                  <a:pt x="103787" y="5056797"/>
                </a:lnTo>
                <a:lnTo>
                  <a:pt x="89247" y="5094897"/>
                </a:lnTo>
                <a:lnTo>
                  <a:pt x="77300" y="5145697"/>
                </a:lnTo>
                <a:lnTo>
                  <a:pt x="67712" y="5196497"/>
                </a:lnTo>
                <a:lnTo>
                  <a:pt x="60246" y="5247297"/>
                </a:lnTo>
                <a:lnTo>
                  <a:pt x="54666" y="5298097"/>
                </a:lnTo>
                <a:lnTo>
                  <a:pt x="50737" y="5336197"/>
                </a:lnTo>
                <a:lnTo>
                  <a:pt x="48223" y="5386997"/>
                </a:lnTo>
                <a:lnTo>
                  <a:pt x="46887" y="5437797"/>
                </a:lnTo>
                <a:lnTo>
                  <a:pt x="46494" y="5488597"/>
                </a:lnTo>
                <a:lnTo>
                  <a:pt x="46922" y="5526697"/>
                </a:lnTo>
                <a:lnTo>
                  <a:pt x="48050" y="5590197"/>
                </a:lnTo>
                <a:lnTo>
                  <a:pt x="49645" y="5640997"/>
                </a:lnTo>
                <a:lnTo>
                  <a:pt x="51473" y="5704497"/>
                </a:lnTo>
                <a:lnTo>
                  <a:pt x="56023" y="5856897"/>
                </a:lnTo>
                <a:lnTo>
                  <a:pt x="56451" y="5882297"/>
                </a:lnTo>
                <a:lnTo>
                  <a:pt x="55899" y="5894997"/>
                </a:lnTo>
                <a:lnTo>
                  <a:pt x="54477" y="5933097"/>
                </a:lnTo>
                <a:lnTo>
                  <a:pt x="52532" y="5983897"/>
                </a:lnTo>
                <a:lnTo>
                  <a:pt x="50413" y="6047397"/>
                </a:lnTo>
                <a:lnTo>
                  <a:pt x="48468" y="6123597"/>
                </a:lnTo>
                <a:lnTo>
                  <a:pt x="47046" y="6187097"/>
                </a:lnTo>
                <a:lnTo>
                  <a:pt x="46494" y="6250597"/>
                </a:lnTo>
                <a:lnTo>
                  <a:pt x="47841" y="6275997"/>
                </a:lnTo>
                <a:lnTo>
                  <a:pt x="52300" y="6288697"/>
                </a:lnTo>
                <a:lnTo>
                  <a:pt x="60494" y="6301397"/>
                </a:lnTo>
                <a:lnTo>
                  <a:pt x="87995" y="6301397"/>
                </a:lnTo>
                <a:lnTo>
                  <a:pt x="91731" y="6288697"/>
                </a:lnTo>
                <a:lnTo>
                  <a:pt x="92976" y="6275997"/>
                </a:lnTo>
                <a:lnTo>
                  <a:pt x="93600" y="6250597"/>
                </a:lnTo>
                <a:lnTo>
                  <a:pt x="95470" y="6225197"/>
                </a:lnTo>
                <a:lnTo>
                  <a:pt x="98586" y="6187097"/>
                </a:lnTo>
                <a:lnTo>
                  <a:pt x="102946" y="6174397"/>
                </a:lnTo>
                <a:lnTo>
                  <a:pt x="117196" y="6123597"/>
                </a:lnTo>
                <a:lnTo>
                  <a:pt x="137258" y="6085497"/>
                </a:lnTo>
                <a:lnTo>
                  <a:pt x="198139" y="6047397"/>
                </a:lnTo>
                <a:lnTo>
                  <a:pt x="240617" y="6034697"/>
                </a:lnTo>
                <a:lnTo>
                  <a:pt x="292226" y="6021997"/>
                </a:lnTo>
                <a:lnTo>
                  <a:pt x="2539997" y="6021997"/>
                </a:lnTo>
                <a:lnTo>
                  <a:pt x="2539997" y="5755297"/>
                </a:lnTo>
                <a:lnTo>
                  <a:pt x="198829" y="5755297"/>
                </a:lnTo>
                <a:lnTo>
                  <a:pt x="187625" y="5742597"/>
                </a:lnTo>
                <a:lnTo>
                  <a:pt x="178908" y="5742597"/>
                </a:lnTo>
                <a:lnTo>
                  <a:pt x="165362" y="5691797"/>
                </a:lnTo>
                <a:lnTo>
                  <a:pt x="158980" y="5640997"/>
                </a:lnTo>
                <a:lnTo>
                  <a:pt x="154467" y="5577497"/>
                </a:lnTo>
                <a:lnTo>
                  <a:pt x="152755" y="5501297"/>
                </a:lnTo>
                <a:lnTo>
                  <a:pt x="154291" y="5450497"/>
                </a:lnTo>
                <a:lnTo>
                  <a:pt x="158868" y="5412397"/>
                </a:lnTo>
                <a:lnTo>
                  <a:pt x="166438" y="5361597"/>
                </a:lnTo>
                <a:lnTo>
                  <a:pt x="176956" y="5323497"/>
                </a:lnTo>
                <a:lnTo>
                  <a:pt x="190374" y="5285397"/>
                </a:lnTo>
                <a:lnTo>
                  <a:pt x="206646" y="5247297"/>
                </a:lnTo>
                <a:lnTo>
                  <a:pt x="225725" y="5209197"/>
                </a:lnTo>
                <a:lnTo>
                  <a:pt x="247564" y="5171097"/>
                </a:lnTo>
                <a:lnTo>
                  <a:pt x="272116" y="5145697"/>
                </a:lnTo>
                <a:lnTo>
                  <a:pt x="299334" y="5107597"/>
                </a:lnTo>
                <a:lnTo>
                  <a:pt x="329172" y="5082197"/>
                </a:lnTo>
                <a:lnTo>
                  <a:pt x="361584" y="5056797"/>
                </a:lnTo>
                <a:lnTo>
                  <a:pt x="396521" y="5031397"/>
                </a:lnTo>
                <a:lnTo>
                  <a:pt x="433937" y="5018697"/>
                </a:lnTo>
                <a:lnTo>
                  <a:pt x="473787" y="4993297"/>
                </a:lnTo>
                <a:lnTo>
                  <a:pt x="516022" y="4980597"/>
                </a:lnTo>
                <a:lnTo>
                  <a:pt x="560596" y="4967897"/>
                </a:lnTo>
                <a:lnTo>
                  <a:pt x="607462" y="4955197"/>
                </a:lnTo>
                <a:lnTo>
                  <a:pt x="656574" y="4942497"/>
                </a:lnTo>
                <a:lnTo>
                  <a:pt x="707884" y="4929797"/>
                </a:lnTo>
                <a:lnTo>
                  <a:pt x="1290760" y="4929797"/>
                </a:lnTo>
                <a:lnTo>
                  <a:pt x="1231685" y="4878997"/>
                </a:lnTo>
                <a:lnTo>
                  <a:pt x="1187925" y="4840897"/>
                </a:lnTo>
                <a:lnTo>
                  <a:pt x="1016574" y="4739297"/>
                </a:lnTo>
                <a:lnTo>
                  <a:pt x="974505" y="4713897"/>
                </a:lnTo>
                <a:lnTo>
                  <a:pt x="808384" y="4663097"/>
                </a:lnTo>
                <a:lnTo>
                  <a:pt x="767238" y="4663097"/>
                </a:lnTo>
                <a:lnTo>
                  <a:pt x="726185" y="4650397"/>
                </a:lnTo>
                <a:close/>
              </a:path>
              <a:path w="2540000" h="6301740">
                <a:moveTo>
                  <a:pt x="2539997" y="6021997"/>
                </a:moveTo>
                <a:lnTo>
                  <a:pt x="2208654" y="6021997"/>
                </a:lnTo>
                <a:lnTo>
                  <a:pt x="2247485" y="6034697"/>
                </a:lnTo>
                <a:lnTo>
                  <a:pt x="2314587" y="6034697"/>
                </a:lnTo>
                <a:lnTo>
                  <a:pt x="2369288" y="6047397"/>
                </a:lnTo>
                <a:lnTo>
                  <a:pt x="2416657" y="6060097"/>
                </a:lnTo>
                <a:lnTo>
                  <a:pt x="2454939" y="6072797"/>
                </a:lnTo>
                <a:lnTo>
                  <a:pt x="2497226" y="6136297"/>
                </a:lnTo>
                <a:lnTo>
                  <a:pt x="2506359" y="6187097"/>
                </a:lnTo>
                <a:lnTo>
                  <a:pt x="2510510" y="6225197"/>
                </a:lnTo>
                <a:lnTo>
                  <a:pt x="2512223" y="6237897"/>
                </a:lnTo>
                <a:lnTo>
                  <a:pt x="2516739" y="6250597"/>
                </a:lnTo>
                <a:lnTo>
                  <a:pt x="2523122" y="6250597"/>
                </a:lnTo>
                <a:lnTo>
                  <a:pt x="2530436" y="6263297"/>
                </a:lnTo>
                <a:lnTo>
                  <a:pt x="2539997" y="6250597"/>
                </a:lnTo>
                <a:lnTo>
                  <a:pt x="2539997" y="6021997"/>
                </a:lnTo>
                <a:close/>
              </a:path>
              <a:path w="2540000" h="6301740">
                <a:moveTo>
                  <a:pt x="1494769" y="5742597"/>
                </a:moveTo>
                <a:lnTo>
                  <a:pt x="1320844" y="5742597"/>
                </a:lnTo>
                <a:lnTo>
                  <a:pt x="1310257" y="5755297"/>
                </a:lnTo>
                <a:lnTo>
                  <a:pt x="1503119" y="5755297"/>
                </a:lnTo>
                <a:lnTo>
                  <a:pt x="1494769" y="5742597"/>
                </a:lnTo>
                <a:close/>
              </a:path>
              <a:path w="2540000" h="6301740">
                <a:moveTo>
                  <a:pt x="2530436" y="5425097"/>
                </a:moveTo>
                <a:lnTo>
                  <a:pt x="2523122" y="5437797"/>
                </a:lnTo>
                <a:lnTo>
                  <a:pt x="2516739" y="5437797"/>
                </a:lnTo>
                <a:lnTo>
                  <a:pt x="2512223" y="5450497"/>
                </a:lnTo>
                <a:lnTo>
                  <a:pt x="2510510" y="5463197"/>
                </a:lnTo>
                <a:lnTo>
                  <a:pt x="2509368" y="5488597"/>
                </a:lnTo>
                <a:lnTo>
                  <a:pt x="2506359" y="5526697"/>
                </a:lnTo>
                <a:lnTo>
                  <a:pt x="2502104" y="5564797"/>
                </a:lnTo>
                <a:lnTo>
                  <a:pt x="2497226" y="5602897"/>
                </a:lnTo>
                <a:lnTo>
                  <a:pt x="2482380" y="5653697"/>
                </a:lnTo>
                <a:lnTo>
                  <a:pt x="2454939" y="5691797"/>
                </a:lnTo>
                <a:lnTo>
                  <a:pt x="2416657" y="5717197"/>
                </a:lnTo>
                <a:lnTo>
                  <a:pt x="2369288" y="5729897"/>
                </a:lnTo>
                <a:lnTo>
                  <a:pt x="2314587" y="5742597"/>
                </a:lnTo>
                <a:lnTo>
                  <a:pt x="2121162" y="5742597"/>
                </a:lnTo>
                <a:lnTo>
                  <a:pt x="2072790" y="5755297"/>
                </a:lnTo>
                <a:lnTo>
                  <a:pt x="2539997" y="5755297"/>
                </a:lnTo>
                <a:lnTo>
                  <a:pt x="2539997" y="5437797"/>
                </a:lnTo>
                <a:lnTo>
                  <a:pt x="2530436" y="5425097"/>
                </a:lnTo>
                <a:close/>
              </a:path>
              <a:path w="2540000" h="6301740">
                <a:moveTo>
                  <a:pt x="1290760" y="4929797"/>
                </a:moveTo>
                <a:lnTo>
                  <a:pt x="878471" y="4929797"/>
                </a:lnTo>
                <a:lnTo>
                  <a:pt x="936891" y="4942497"/>
                </a:lnTo>
                <a:lnTo>
                  <a:pt x="992083" y="4942497"/>
                </a:lnTo>
                <a:lnTo>
                  <a:pt x="1043955" y="4955197"/>
                </a:lnTo>
                <a:lnTo>
                  <a:pt x="1092413" y="4967897"/>
                </a:lnTo>
                <a:lnTo>
                  <a:pt x="1137367" y="4993297"/>
                </a:lnTo>
                <a:lnTo>
                  <a:pt x="1178724" y="5005997"/>
                </a:lnTo>
                <a:lnTo>
                  <a:pt x="1216390" y="5031397"/>
                </a:lnTo>
                <a:lnTo>
                  <a:pt x="1250276" y="5056797"/>
                </a:lnTo>
                <a:lnTo>
                  <a:pt x="1280287" y="5082197"/>
                </a:lnTo>
                <a:lnTo>
                  <a:pt x="1328318" y="5132997"/>
                </a:lnTo>
                <a:lnTo>
                  <a:pt x="1355279" y="5183797"/>
                </a:lnTo>
                <a:lnTo>
                  <a:pt x="1373476" y="5234597"/>
                </a:lnTo>
                <a:lnTo>
                  <a:pt x="1384502" y="5285397"/>
                </a:lnTo>
                <a:lnTo>
                  <a:pt x="1389950" y="5336197"/>
                </a:lnTo>
                <a:lnTo>
                  <a:pt x="1391411" y="5386997"/>
                </a:lnTo>
                <a:lnTo>
                  <a:pt x="1390036" y="5437797"/>
                </a:lnTo>
                <a:lnTo>
                  <a:pt x="1386104" y="5501297"/>
                </a:lnTo>
                <a:lnTo>
                  <a:pt x="1379907" y="5564797"/>
                </a:lnTo>
                <a:lnTo>
                  <a:pt x="1371734" y="5615597"/>
                </a:lnTo>
                <a:lnTo>
                  <a:pt x="1361878" y="5666397"/>
                </a:lnTo>
                <a:lnTo>
                  <a:pt x="1350627" y="5704497"/>
                </a:lnTo>
                <a:lnTo>
                  <a:pt x="1330183" y="5742597"/>
                </a:lnTo>
                <a:lnTo>
                  <a:pt x="1489531" y="5742597"/>
                </a:lnTo>
                <a:lnTo>
                  <a:pt x="1494358" y="5323497"/>
                </a:lnTo>
                <a:lnTo>
                  <a:pt x="1505561" y="5285397"/>
                </a:lnTo>
                <a:lnTo>
                  <a:pt x="1538593" y="5259997"/>
                </a:lnTo>
                <a:lnTo>
                  <a:pt x="1567975" y="5234597"/>
                </a:lnTo>
                <a:lnTo>
                  <a:pt x="1601809" y="5209197"/>
                </a:lnTo>
                <a:lnTo>
                  <a:pt x="1639482" y="5183797"/>
                </a:lnTo>
                <a:lnTo>
                  <a:pt x="1723901" y="5120297"/>
                </a:lnTo>
                <a:lnTo>
                  <a:pt x="1769425" y="5094897"/>
                </a:lnTo>
                <a:lnTo>
                  <a:pt x="1816344" y="5056797"/>
                </a:lnTo>
                <a:lnTo>
                  <a:pt x="1411338" y="5056797"/>
                </a:lnTo>
                <a:lnTo>
                  <a:pt x="1365671" y="5005997"/>
                </a:lnTo>
                <a:lnTo>
                  <a:pt x="1320528" y="4955197"/>
                </a:lnTo>
                <a:lnTo>
                  <a:pt x="1290760" y="4929797"/>
                </a:lnTo>
                <a:close/>
              </a:path>
              <a:path w="2540000" h="6301740">
                <a:moveTo>
                  <a:pt x="2539997" y="3862997"/>
                </a:moveTo>
                <a:lnTo>
                  <a:pt x="2534403" y="3875697"/>
                </a:lnTo>
                <a:lnTo>
                  <a:pt x="2513838" y="3913797"/>
                </a:lnTo>
                <a:lnTo>
                  <a:pt x="2502427" y="3939492"/>
                </a:lnTo>
                <a:lnTo>
                  <a:pt x="2500553" y="3951897"/>
                </a:lnTo>
                <a:lnTo>
                  <a:pt x="2495741" y="3977297"/>
                </a:lnTo>
                <a:lnTo>
                  <a:pt x="2488758" y="4015397"/>
                </a:lnTo>
                <a:lnTo>
                  <a:pt x="2478825" y="4040797"/>
                </a:lnTo>
                <a:lnTo>
                  <a:pt x="2465167" y="4078897"/>
                </a:lnTo>
                <a:lnTo>
                  <a:pt x="2447005" y="4116997"/>
                </a:lnTo>
                <a:lnTo>
                  <a:pt x="2423564" y="4167797"/>
                </a:lnTo>
                <a:lnTo>
                  <a:pt x="2394064" y="4205897"/>
                </a:lnTo>
                <a:lnTo>
                  <a:pt x="2357731" y="4256697"/>
                </a:lnTo>
                <a:lnTo>
                  <a:pt x="2313785" y="4307497"/>
                </a:lnTo>
                <a:lnTo>
                  <a:pt x="2261450" y="4358297"/>
                </a:lnTo>
                <a:lnTo>
                  <a:pt x="2232823" y="4383697"/>
                </a:lnTo>
                <a:lnTo>
                  <a:pt x="2203106" y="4409097"/>
                </a:lnTo>
                <a:lnTo>
                  <a:pt x="2172317" y="4447197"/>
                </a:lnTo>
                <a:lnTo>
                  <a:pt x="2140479" y="4472597"/>
                </a:lnTo>
                <a:lnTo>
                  <a:pt x="2107611" y="4497997"/>
                </a:lnTo>
                <a:lnTo>
                  <a:pt x="2073735" y="4523397"/>
                </a:lnTo>
                <a:lnTo>
                  <a:pt x="2038870" y="4561497"/>
                </a:lnTo>
                <a:lnTo>
                  <a:pt x="2003038" y="4586897"/>
                </a:lnTo>
                <a:lnTo>
                  <a:pt x="1966260" y="4612297"/>
                </a:lnTo>
                <a:lnTo>
                  <a:pt x="1928554" y="4650397"/>
                </a:lnTo>
                <a:lnTo>
                  <a:pt x="1889944" y="4675797"/>
                </a:lnTo>
                <a:lnTo>
                  <a:pt x="1850448" y="4713897"/>
                </a:lnTo>
                <a:lnTo>
                  <a:pt x="1810087" y="4739297"/>
                </a:lnTo>
                <a:lnTo>
                  <a:pt x="1768883" y="4777397"/>
                </a:lnTo>
                <a:lnTo>
                  <a:pt x="1726855" y="4802797"/>
                </a:lnTo>
                <a:lnTo>
                  <a:pt x="1684025" y="4840897"/>
                </a:lnTo>
                <a:lnTo>
                  <a:pt x="1640412" y="4878997"/>
                </a:lnTo>
                <a:lnTo>
                  <a:pt x="1458552" y="5018697"/>
                </a:lnTo>
                <a:lnTo>
                  <a:pt x="1411338" y="5056797"/>
                </a:lnTo>
                <a:lnTo>
                  <a:pt x="1816344" y="5056797"/>
                </a:lnTo>
                <a:lnTo>
                  <a:pt x="1864047" y="5018697"/>
                </a:lnTo>
                <a:lnTo>
                  <a:pt x="1911923" y="4993297"/>
                </a:lnTo>
                <a:lnTo>
                  <a:pt x="1959361" y="4955197"/>
                </a:lnTo>
                <a:lnTo>
                  <a:pt x="2114569" y="4828197"/>
                </a:lnTo>
                <a:lnTo>
                  <a:pt x="2164381" y="4790097"/>
                </a:lnTo>
                <a:lnTo>
                  <a:pt x="2211128" y="4764697"/>
                </a:lnTo>
                <a:lnTo>
                  <a:pt x="2254810" y="4726597"/>
                </a:lnTo>
                <a:lnTo>
                  <a:pt x="2295427" y="4688497"/>
                </a:lnTo>
                <a:lnTo>
                  <a:pt x="2332978" y="4663097"/>
                </a:lnTo>
                <a:lnTo>
                  <a:pt x="2367464" y="4624997"/>
                </a:lnTo>
                <a:lnTo>
                  <a:pt x="2398884" y="4599597"/>
                </a:lnTo>
                <a:lnTo>
                  <a:pt x="2427239" y="4561497"/>
                </a:lnTo>
                <a:lnTo>
                  <a:pt x="2452529" y="4536097"/>
                </a:lnTo>
                <a:lnTo>
                  <a:pt x="2474753" y="4497997"/>
                </a:lnTo>
                <a:lnTo>
                  <a:pt x="2493911" y="4472597"/>
                </a:lnTo>
                <a:lnTo>
                  <a:pt x="2512046" y="4434497"/>
                </a:lnTo>
                <a:lnTo>
                  <a:pt x="2526753" y="4396397"/>
                </a:lnTo>
                <a:lnTo>
                  <a:pt x="2538264" y="4345597"/>
                </a:lnTo>
                <a:lnTo>
                  <a:pt x="2539997" y="4345597"/>
                </a:lnTo>
                <a:lnTo>
                  <a:pt x="2539997" y="3862997"/>
                </a:lnTo>
                <a:close/>
              </a:path>
              <a:path w="2540000" h="6301740">
                <a:moveTo>
                  <a:pt x="2424978" y="2923197"/>
                </a:moveTo>
                <a:lnTo>
                  <a:pt x="2078944" y="2923197"/>
                </a:lnTo>
                <a:lnTo>
                  <a:pt x="2158641" y="2948597"/>
                </a:lnTo>
                <a:lnTo>
                  <a:pt x="2235574" y="2973997"/>
                </a:lnTo>
                <a:lnTo>
                  <a:pt x="2272105" y="2999397"/>
                </a:lnTo>
                <a:lnTo>
                  <a:pt x="2306864" y="3012097"/>
                </a:lnTo>
                <a:lnTo>
                  <a:pt x="2339493" y="3050197"/>
                </a:lnTo>
                <a:lnTo>
                  <a:pt x="2369632" y="3075597"/>
                </a:lnTo>
                <a:lnTo>
                  <a:pt x="2396920" y="3113697"/>
                </a:lnTo>
                <a:lnTo>
                  <a:pt x="2420997" y="3151797"/>
                </a:lnTo>
                <a:lnTo>
                  <a:pt x="2441504" y="3189897"/>
                </a:lnTo>
                <a:lnTo>
                  <a:pt x="2458080" y="3240697"/>
                </a:lnTo>
                <a:lnTo>
                  <a:pt x="2470366" y="3291497"/>
                </a:lnTo>
                <a:lnTo>
                  <a:pt x="2478002" y="3342297"/>
                </a:lnTo>
                <a:lnTo>
                  <a:pt x="2480627" y="3405797"/>
                </a:lnTo>
                <a:lnTo>
                  <a:pt x="2479182" y="3443897"/>
                </a:lnTo>
                <a:lnTo>
                  <a:pt x="2474760" y="3494697"/>
                </a:lnTo>
                <a:lnTo>
                  <a:pt x="2467231" y="3545497"/>
                </a:lnTo>
                <a:lnTo>
                  <a:pt x="2456463" y="3583597"/>
                </a:lnTo>
                <a:lnTo>
                  <a:pt x="2442325" y="3634397"/>
                </a:lnTo>
                <a:lnTo>
                  <a:pt x="2424688" y="3672497"/>
                </a:lnTo>
                <a:lnTo>
                  <a:pt x="2403421" y="3710597"/>
                </a:lnTo>
                <a:lnTo>
                  <a:pt x="2378391" y="3748697"/>
                </a:lnTo>
                <a:lnTo>
                  <a:pt x="2349470" y="3786797"/>
                </a:lnTo>
                <a:lnTo>
                  <a:pt x="2316526" y="3812197"/>
                </a:lnTo>
                <a:lnTo>
                  <a:pt x="2279428" y="3837597"/>
                </a:lnTo>
                <a:lnTo>
                  <a:pt x="2238046" y="3862997"/>
                </a:lnTo>
                <a:lnTo>
                  <a:pt x="2192248" y="3875697"/>
                </a:lnTo>
                <a:lnTo>
                  <a:pt x="2141905" y="3888397"/>
                </a:lnTo>
                <a:lnTo>
                  <a:pt x="2107296" y="3901097"/>
                </a:lnTo>
                <a:lnTo>
                  <a:pt x="2002123" y="3901097"/>
                </a:lnTo>
                <a:lnTo>
                  <a:pt x="1990812" y="3913797"/>
                </a:lnTo>
                <a:lnTo>
                  <a:pt x="1984480" y="3913797"/>
                </a:lnTo>
                <a:lnTo>
                  <a:pt x="1982508" y="3926497"/>
                </a:lnTo>
                <a:lnTo>
                  <a:pt x="1985674" y="3939197"/>
                </a:lnTo>
                <a:lnTo>
                  <a:pt x="1995379" y="3939197"/>
                </a:lnTo>
                <a:lnTo>
                  <a:pt x="2011933" y="3951897"/>
                </a:lnTo>
                <a:lnTo>
                  <a:pt x="2099617" y="3951897"/>
                </a:lnTo>
                <a:lnTo>
                  <a:pt x="2144211" y="3964597"/>
                </a:lnTo>
                <a:lnTo>
                  <a:pt x="2475647" y="3964597"/>
                </a:lnTo>
                <a:lnTo>
                  <a:pt x="2506310" y="3913797"/>
                </a:lnTo>
                <a:lnTo>
                  <a:pt x="2509266" y="3875697"/>
                </a:lnTo>
                <a:lnTo>
                  <a:pt x="2510510" y="3824897"/>
                </a:lnTo>
                <a:lnTo>
                  <a:pt x="2512223" y="3812197"/>
                </a:lnTo>
                <a:lnTo>
                  <a:pt x="2516739" y="3812197"/>
                </a:lnTo>
                <a:lnTo>
                  <a:pt x="2523122" y="3799497"/>
                </a:lnTo>
                <a:lnTo>
                  <a:pt x="2539997" y="3799497"/>
                </a:lnTo>
                <a:lnTo>
                  <a:pt x="2539997" y="3113697"/>
                </a:lnTo>
                <a:lnTo>
                  <a:pt x="2532602" y="3100997"/>
                </a:lnTo>
                <a:lnTo>
                  <a:pt x="2512558" y="3050197"/>
                </a:lnTo>
                <a:lnTo>
                  <a:pt x="2489730" y="3012097"/>
                </a:lnTo>
                <a:lnTo>
                  <a:pt x="2464028" y="2973997"/>
                </a:lnTo>
                <a:lnTo>
                  <a:pt x="2424978" y="2923197"/>
                </a:lnTo>
                <a:close/>
              </a:path>
              <a:path w="2540000" h="6301740">
                <a:moveTo>
                  <a:pt x="2539997" y="3799497"/>
                </a:moveTo>
                <a:lnTo>
                  <a:pt x="2523122" y="3799497"/>
                </a:lnTo>
                <a:lnTo>
                  <a:pt x="2516739" y="3812197"/>
                </a:lnTo>
                <a:lnTo>
                  <a:pt x="2512223" y="3812197"/>
                </a:lnTo>
                <a:lnTo>
                  <a:pt x="2510510" y="3824897"/>
                </a:lnTo>
                <a:lnTo>
                  <a:pt x="2510355" y="3850297"/>
                </a:lnTo>
                <a:lnTo>
                  <a:pt x="2509266" y="3875697"/>
                </a:lnTo>
                <a:lnTo>
                  <a:pt x="2506310" y="3913797"/>
                </a:lnTo>
                <a:lnTo>
                  <a:pt x="2502427" y="3939492"/>
                </a:lnTo>
                <a:lnTo>
                  <a:pt x="2513838" y="3913797"/>
                </a:lnTo>
                <a:lnTo>
                  <a:pt x="2534403" y="3875697"/>
                </a:lnTo>
                <a:lnTo>
                  <a:pt x="2539997" y="3862997"/>
                </a:lnTo>
                <a:lnTo>
                  <a:pt x="2539997" y="3799497"/>
                </a:lnTo>
                <a:close/>
              </a:path>
              <a:path w="2540000" h="6301740">
                <a:moveTo>
                  <a:pt x="147469" y="2745397"/>
                </a:moveTo>
                <a:lnTo>
                  <a:pt x="55205" y="2745397"/>
                </a:lnTo>
                <a:lnTo>
                  <a:pt x="51106" y="2758097"/>
                </a:lnTo>
                <a:lnTo>
                  <a:pt x="49809" y="2783497"/>
                </a:lnTo>
                <a:lnTo>
                  <a:pt x="49083" y="2796197"/>
                </a:lnTo>
                <a:lnTo>
                  <a:pt x="46491" y="2821597"/>
                </a:lnTo>
                <a:lnTo>
                  <a:pt x="41408" y="2846997"/>
                </a:lnTo>
                <a:lnTo>
                  <a:pt x="33210" y="2897797"/>
                </a:lnTo>
                <a:lnTo>
                  <a:pt x="23831" y="2935897"/>
                </a:lnTo>
                <a:lnTo>
                  <a:pt x="15744" y="2986697"/>
                </a:lnTo>
                <a:lnTo>
                  <a:pt x="9132" y="3024797"/>
                </a:lnTo>
                <a:lnTo>
                  <a:pt x="4182" y="3088297"/>
                </a:lnTo>
                <a:lnTo>
                  <a:pt x="1076" y="3139097"/>
                </a:lnTo>
                <a:lnTo>
                  <a:pt x="0" y="3202597"/>
                </a:lnTo>
                <a:lnTo>
                  <a:pt x="1490" y="3253397"/>
                </a:lnTo>
                <a:lnTo>
                  <a:pt x="5913" y="3316897"/>
                </a:lnTo>
                <a:lnTo>
                  <a:pt x="13194" y="3367697"/>
                </a:lnTo>
                <a:lnTo>
                  <a:pt x="23262" y="3418497"/>
                </a:lnTo>
                <a:lnTo>
                  <a:pt x="36044" y="3469297"/>
                </a:lnTo>
                <a:lnTo>
                  <a:pt x="51465" y="3507397"/>
                </a:lnTo>
                <a:lnTo>
                  <a:pt x="69454" y="3558197"/>
                </a:lnTo>
                <a:lnTo>
                  <a:pt x="89938" y="3596297"/>
                </a:lnTo>
                <a:lnTo>
                  <a:pt x="112842" y="3634397"/>
                </a:lnTo>
                <a:lnTo>
                  <a:pt x="138095" y="3672497"/>
                </a:lnTo>
                <a:lnTo>
                  <a:pt x="165623" y="3710597"/>
                </a:lnTo>
                <a:lnTo>
                  <a:pt x="195354" y="3735997"/>
                </a:lnTo>
                <a:lnTo>
                  <a:pt x="227214" y="3761397"/>
                </a:lnTo>
                <a:lnTo>
                  <a:pt x="261131" y="3786797"/>
                </a:lnTo>
                <a:lnTo>
                  <a:pt x="297031" y="3812197"/>
                </a:lnTo>
                <a:lnTo>
                  <a:pt x="334841" y="3837597"/>
                </a:lnTo>
                <a:lnTo>
                  <a:pt x="374489" y="3850297"/>
                </a:lnTo>
                <a:lnTo>
                  <a:pt x="415902" y="3862997"/>
                </a:lnTo>
                <a:lnTo>
                  <a:pt x="459006" y="3875697"/>
                </a:lnTo>
                <a:lnTo>
                  <a:pt x="503729" y="3888397"/>
                </a:lnTo>
                <a:lnTo>
                  <a:pt x="709462" y="3888397"/>
                </a:lnTo>
                <a:lnTo>
                  <a:pt x="934383" y="3812197"/>
                </a:lnTo>
                <a:lnTo>
                  <a:pt x="973296" y="3786797"/>
                </a:lnTo>
                <a:lnTo>
                  <a:pt x="1012900" y="3761397"/>
                </a:lnTo>
                <a:lnTo>
                  <a:pt x="1053300" y="3723297"/>
                </a:lnTo>
                <a:lnTo>
                  <a:pt x="1094602" y="3697897"/>
                </a:lnTo>
                <a:lnTo>
                  <a:pt x="1122808" y="3672497"/>
                </a:lnTo>
                <a:lnTo>
                  <a:pt x="451028" y="3672497"/>
                </a:lnTo>
                <a:lnTo>
                  <a:pt x="403766" y="3659797"/>
                </a:lnTo>
                <a:lnTo>
                  <a:pt x="359743" y="3647097"/>
                </a:lnTo>
                <a:lnTo>
                  <a:pt x="319053" y="3634397"/>
                </a:lnTo>
                <a:lnTo>
                  <a:pt x="281791" y="3608997"/>
                </a:lnTo>
                <a:lnTo>
                  <a:pt x="248050" y="3583597"/>
                </a:lnTo>
                <a:lnTo>
                  <a:pt x="217925" y="3558197"/>
                </a:lnTo>
                <a:lnTo>
                  <a:pt x="191511" y="3520097"/>
                </a:lnTo>
                <a:lnTo>
                  <a:pt x="168902" y="3481997"/>
                </a:lnTo>
                <a:lnTo>
                  <a:pt x="150191" y="3443897"/>
                </a:lnTo>
                <a:lnTo>
                  <a:pt x="135475" y="3405797"/>
                </a:lnTo>
                <a:lnTo>
                  <a:pt x="124846" y="3354997"/>
                </a:lnTo>
                <a:lnTo>
                  <a:pt x="118400" y="3316897"/>
                </a:lnTo>
                <a:lnTo>
                  <a:pt x="116230" y="3266097"/>
                </a:lnTo>
                <a:lnTo>
                  <a:pt x="120172" y="3177197"/>
                </a:lnTo>
                <a:lnTo>
                  <a:pt x="131027" y="3113697"/>
                </a:lnTo>
                <a:lnTo>
                  <a:pt x="147342" y="3050197"/>
                </a:lnTo>
                <a:lnTo>
                  <a:pt x="167661" y="2999397"/>
                </a:lnTo>
                <a:lnTo>
                  <a:pt x="190531" y="2948597"/>
                </a:lnTo>
                <a:lnTo>
                  <a:pt x="214497" y="2923197"/>
                </a:lnTo>
                <a:lnTo>
                  <a:pt x="238104" y="2897797"/>
                </a:lnTo>
                <a:lnTo>
                  <a:pt x="259897" y="2872397"/>
                </a:lnTo>
                <a:lnTo>
                  <a:pt x="278423" y="2859697"/>
                </a:lnTo>
                <a:lnTo>
                  <a:pt x="292226" y="2846997"/>
                </a:lnTo>
                <a:lnTo>
                  <a:pt x="327975" y="2834297"/>
                </a:lnTo>
                <a:lnTo>
                  <a:pt x="420646" y="2808897"/>
                </a:lnTo>
                <a:lnTo>
                  <a:pt x="476220" y="2808897"/>
                </a:lnTo>
                <a:lnTo>
                  <a:pt x="489813" y="2796197"/>
                </a:lnTo>
                <a:lnTo>
                  <a:pt x="498425" y="2796197"/>
                </a:lnTo>
                <a:lnTo>
                  <a:pt x="501434" y="2783497"/>
                </a:lnTo>
                <a:lnTo>
                  <a:pt x="496972" y="2770797"/>
                </a:lnTo>
                <a:lnTo>
                  <a:pt x="483171" y="2758097"/>
                </a:lnTo>
                <a:lnTo>
                  <a:pt x="196943" y="2758097"/>
                </a:lnTo>
                <a:lnTo>
                  <a:pt x="147469" y="2745397"/>
                </a:lnTo>
                <a:close/>
              </a:path>
              <a:path w="2540000" h="6301740">
                <a:moveTo>
                  <a:pt x="1983116" y="2694597"/>
                </a:moveTo>
                <a:lnTo>
                  <a:pt x="1790763" y="2694597"/>
                </a:lnTo>
                <a:lnTo>
                  <a:pt x="1712493" y="2719997"/>
                </a:lnTo>
                <a:lnTo>
                  <a:pt x="1673851" y="2719997"/>
                </a:lnTo>
                <a:lnTo>
                  <a:pt x="1635349" y="2745397"/>
                </a:lnTo>
                <a:lnTo>
                  <a:pt x="1558194" y="2770797"/>
                </a:lnTo>
                <a:lnTo>
                  <a:pt x="1479888" y="2821597"/>
                </a:lnTo>
                <a:lnTo>
                  <a:pt x="1439947" y="2859697"/>
                </a:lnTo>
                <a:lnTo>
                  <a:pt x="1399292" y="2885097"/>
                </a:lnTo>
                <a:lnTo>
                  <a:pt x="1357780" y="2923197"/>
                </a:lnTo>
                <a:lnTo>
                  <a:pt x="1315268" y="2961297"/>
                </a:lnTo>
                <a:lnTo>
                  <a:pt x="1271615" y="3012097"/>
                </a:lnTo>
                <a:lnTo>
                  <a:pt x="1226678" y="3062897"/>
                </a:lnTo>
                <a:lnTo>
                  <a:pt x="1180315" y="3113697"/>
                </a:lnTo>
                <a:lnTo>
                  <a:pt x="1132382" y="3177197"/>
                </a:lnTo>
                <a:lnTo>
                  <a:pt x="1059332" y="3266097"/>
                </a:lnTo>
                <a:lnTo>
                  <a:pt x="1011188" y="3329597"/>
                </a:lnTo>
                <a:lnTo>
                  <a:pt x="966143" y="3380397"/>
                </a:lnTo>
                <a:lnTo>
                  <a:pt x="923844" y="3431197"/>
                </a:lnTo>
                <a:lnTo>
                  <a:pt x="883935" y="3481997"/>
                </a:lnTo>
                <a:lnTo>
                  <a:pt x="846064" y="3520097"/>
                </a:lnTo>
                <a:lnTo>
                  <a:pt x="809874" y="3545497"/>
                </a:lnTo>
                <a:lnTo>
                  <a:pt x="775014" y="3583597"/>
                </a:lnTo>
                <a:lnTo>
                  <a:pt x="741127" y="3608997"/>
                </a:lnTo>
                <a:lnTo>
                  <a:pt x="573903" y="3672497"/>
                </a:lnTo>
                <a:lnTo>
                  <a:pt x="1122808" y="3672497"/>
                </a:lnTo>
                <a:lnTo>
                  <a:pt x="1136911" y="3659797"/>
                </a:lnTo>
                <a:lnTo>
                  <a:pt x="1180335" y="3608997"/>
                </a:lnTo>
                <a:lnTo>
                  <a:pt x="1224978" y="3570897"/>
                </a:lnTo>
                <a:lnTo>
                  <a:pt x="1270948" y="3520097"/>
                </a:lnTo>
                <a:lnTo>
                  <a:pt x="1318348" y="3456597"/>
                </a:lnTo>
                <a:lnTo>
                  <a:pt x="1441221" y="3304197"/>
                </a:lnTo>
                <a:lnTo>
                  <a:pt x="1487062" y="3253397"/>
                </a:lnTo>
                <a:lnTo>
                  <a:pt x="1530513" y="3202597"/>
                </a:lnTo>
                <a:lnTo>
                  <a:pt x="1571927" y="3164497"/>
                </a:lnTo>
                <a:lnTo>
                  <a:pt x="1611658" y="3113697"/>
                </a:lnTo>
                <a:lnTo>
                  <a:pt x="1650061" y="3088297"/>
                </a:lnTo>
                <a:lnTo>
                  <a:pt x="1687489" y="3050197"/>
                </a:lnTo>
                <a:lnTo>
                  <a:pt x="1797473" y="2973997"/>
                </a:lnTo>
                <a:lnTo>
                  <a:pt x="1872419" y="2948597"/>
                </a:lnTo>
                <a:lnTo>
                  <a:pt x="1911442" y="2935897"/>
                </a:lnTo>
                <a:lnTo>
                  <a:pt x="1951970" y="2935897"/>
                </a:lnTo>
                <a:lnTo>
                  <a:pt x="1994357" y="2923197"/>
                </a:lnTo>
                <a:lnTo>
                  <a:pt x="2424978" y="2923197"/>
                </a:lnTo>
                <a:lnTo>
                  <a:pt x="2383308" y="2885097"/>
                </a:lnTo>
                <a:lnTo>
                  <a:pt x="2339580" y="2846997"/>
                </a:lnTo>
                <a:lnTo>
                  <a:pt x="2294355" y="2808897"/>
                </a:lnTo>
                <a:lnTo>
                  <a:pt x="2155326" y="2732697"/>
                </a:lnTo>
                <a:lnTo>
                  <a:pt x="2065467" y="2707297"/>
                </a:lnTo>
                <a:lnTo>
                  <a:pt x="2023072" y="2707297"/>
                </a:lnTo>
                <a:lnTo>
                  <a:pt x="1983116" y="2694597"/>
                </a:lnTo>
                <a:close/>
              </a:path>
              <a:path w="2540000" h="6301740">
                <a:moveTo>
                  <a:pt x="81768" y="1676399"/>
                </a:moveTo>
                <a:lnTo>
                  <a:pt x="60494" y="1676399"/>
                </a:lnTo>
                <a:lnTo>
                  <a:pt x="52300" y="1689099"/>
                </a:lnTo>
                <a:lnTo>
                  <a:pt x="47841" y="1701799"/>
                </a:lnTo>
                <a:lnTo>
                  <a:pt x="46494" y="1727199"/>
                </a:lnTo>
                <a:lnTo>
                  <a:pt x="47232" y="1790699"/>
                </a:lnTo>
                <a:lnTo>
                  <a:pt x="49076" y="1854199"/>
                </a:lnTo>
                <a:lnTo>
                  <a:pt x="53870" y="1981199"/>
                </a:lnTo>
                <a:lnTo>
                  <a:pt x="55713" y="2031999"/>
                </a:lnTo>
                <a:lnTo>
                  <a:pt x="56451" y="2057399"/>
                </a:lnTo>
                <a:lnTo>
                  <a:pt x="56023" y="2082799"/>
                </a:lnTo>
                <a:lnTo>
                  <a:pt x="54895" y="2108199"/>
                </a:lnTo>
                <a:lnTo>
                  <a:pt x="53301" y="2158999"/>
                </a:lnTo>
                <a:lnTo>
                  <a:pt x="49645" y="2260599"/>
                </a:lnTo>
                <a:lnTo>
                  <a:pt x="48050" y="2324099"/>
                </a:lnTo>
                <a:lnTo>
                  <a:pt x="46922" y="2387599"/>
                </a:lnTo>
                <a:lnTo>
                  <a:pt x="46494" y="2438399"/>
                </a:lnTo>
                <a:lnTo>
                  <a:pt x="47841" y="2463799"/>
                </a:lnTo>
                <a:lnTo>
                  <a:pt x="52300" y="2476499"/>
                </a:lnTo>
                <a:lnTo>
                  <a:pt x="60494" y="2489199"/>
                </a:lnTo>
                <a:lnTo>
                  <a:pt x="87995" y="2489199"/>
                </a:lnTo>
                <a:lnTo>
                  <a:pt x="91731" y="2476499"/>
                </a:lnTo>
                <a:lnTo>
                  <a:pt x="92976" y="2463799"/>
                </a:lnTo>
                <a:lnTo>
                  <a:pt x="93600" y="2438399"/>
                </a:lnTo>
                <a:lnTo>
                  <a:pt x="95470" y="2412999"/>
                </a:lnTo>
                <a:lnTo>
                  <a:pt x="98586" y="2374899"/>
                </a:lnTo>
                <a:lnTo>
                  <a:pt x="102946" y="2362199"/>
                </a:lnTo>
                <a:lnTo>
                  <a:pt x="117196" y="2311399"/>
                </a:lnTo>
                <a:lnTo>
                  <a:pt x="137258" y="2273299"/>
                </a:lnTo>
                <a:lnTo>
                  <a:pt x="198139" y="2235199"/>
                </a:lnTo>
                <a:lnTo>
                  <a:pt x="240617" y="2222499"/>
                </a:lnTo>
                <a:lnTo>
                  <a:pt x="292226" y="2209799"/>
                </a:lnTo>
                <a:lnTo>
                  <a:pt x="1568839" y="2209799"/>
                </a:lnTo>
                <a:lnTo>
                  <a:pt x="1639279" y="2197099"/>
                </a:lnTo>
                <a:lnTo>
                  <a:pt x="1705833" y="2197099"/>
                </a:lnTo>
                <a:lnTo>
                  <a:pt x="1768653" y="2184399"/>
                </a:lnTo>
                <a:lnTo>
                  <a:pt x="1827895" y="2184399"/>
                </a:lnTo>
                <a:lnTo>
                  <a:pt x="1883712" y="2171699"/>
                </a:lnTo>
                <a:lnTo>
                  <a:pt x="1936258" y="2158999"/>
                </a:lnTo>
                <a:lnTo>
                  <a:pt x="1985687" y="2146299"/>
                </a:lnTo>
                <a:lnTo>
                  <a:pt x="2032153" y="2133599"/>
                </a:lnTo>
                <a:lnTo>
                  <a:pt x="2075810" y="2120899"/>
                </a:lnTo>
                <a:lnTo>
                  <a:pt x="2116812" y="2095499"/>
                </a:lnTo>
                <a:lnTo>
                  <a:pt x="2155313" y="2082799"/>
                </a:lnTo>
                <a:lnTo>
                  <a:pt x="2191467" y="2057399"/>
                </a:lnTo>
                <a:lnTo>
                  <a:pt x="2225427" y="2031999"/>
                </a:lnTo>
                <a:lnTo>
                  <a:pt x="2257349" y="2019299"/>
                </a:lnTo>
                <a:lnTo>
                  <a:pt x="2287386" y="1993899"/>
                </a:lnTo>
                <a:lnTo>
                  <a:pt x="2315691" y="1968499"/>
                </a:lnTo>
                <a:lnTo>
                  <a:pt x="2342419" y="1943099"/>
                </a:lnTo>
                <a:lnTo>
                  <a:pt x="2367724" y="1917699"/>
                </a:lnTo>
                <a:lnTo>
                  <a:pt x="314953" y="1917699"/>
                </a:lnTo>
                <a:lnTo>
                  <a:pt x="292226" y="1904999"/>
                </a:lnTo>
                <a:lnTo>
                  <a:pt x="229184" y="1904999"/>
                </a:lnTo>
                <a:lnTo>
                  <a:pt x="179214" y="1892299"/>
                </a:lnTo>
                <a:lnTo>
                  <a:pt x="141837" y="1866899"/>
                </a:lnTo>
                <a:lnTo>
                  <a:pt x="116574" y="1828799"/>
                </a:lnTo>
                <a:lnTo>
                  <a:pt x="102946" y="1790699"/>
                </a:lnTo>
                <a:lnTo>
                  <a:pt x="95470" y="1739899"/>
                </a:lnTo>
                <a:lnTo>
                  <a:pt x="93600" y="1727199"/>
                </a:lnTo>
                <a:lnTo>
                  <a:pt x="92976" y="1701799"/>
                </a:lnTo>
                <a:lnTo>
                  <a:pt x="91731" y="1689099"/>
                </a:lnTo>
                <a:lnTo>
                  <a:pt x="87995" y="1689099"/>
                </a:lnTo>
                <a:lnTo>
                  <a:pt x="81768" y="1676399"/>
                </a:lnTo>
                <a:close/>
              </a:path>
              <a:path w="2540000" h="6301740">
                <a:moveTo>
                  <a:pt x="2252738" y="457199"/>
                </a:moveTo>
                <a:lnTo>
                  <a:pt x="1655700" y="457199"/>
                </a:lnTo>
                <a:lnTo>
                  <a:pt x="1710063" y="469899"/>
                </a:lnTo>
                <a:lnTo>
                  <a:pt x="1762983" y="469899"/>
                </a:lnTo>
                <a:lnTo>
                  <a:pt x="1814418" y="482599"/>
                </a:lnTo>
                <a:lnTo>
                  <a:pt x="1864328" y="482599"/>
                </a:lnTo>
                <a:lnTo>
                  <a:pt x="1912673" y="495299"/>
                </a:lnTo>
                <a:lnTo>
                  <a:pt x="2004505" y="520699"/>
                </a:lnTo>
                <a:lnTo>
                  <a:pt x="2047910" y="533399"/>
                </a:lnTo>
                <a:lnTo>
                  <a:pt x="2089588" y="558799"/>
                </a:lnTo>
                <a:lnTo>
                  <a:pt x="2129497" y="571499"/>
                </a:lnTo>
                <a:lnTo>
                  <a:pt x="2167597" y="596899"/>
                </a:lnTo>
                <a:lnTo>
                  <a:pt x="2203848" y="622299"/>
                </a:lnTo>
                <a:lnTo>
                  <a:pt x="2272912" y="673099"/>
                </a:lnTo>
                <a:lnTo>
                  <a:pt x="2305504" y="711199"/>
                </a:lnTo>
                <a:lnTo>
                  <a:pt x="2335812" y="749299"/>
                </a:lnTo>
                <a:lnTo>
                  <a:pt x="2363665" y="787399"/>
                </a:lnTo>
                <a:lnTo>
                  <a:pt x="2388889" y="825499"/>
                </a:lnTo>
                <a:lnTo>
                  <a:pt x="2411310" y="876299"/>
                </a:lnTo>
                <a:lnTo>
                  <a:pt x="2430757" y="927099"/>
                </a:lnTo>
                <a:lnTo>
                  <a:pt x="2447056" y="965199"/>
                </a:lnTo>
                <a:lnTo>
                  <a:pt x="2460034" y="1015999"/>
                </a:lnTo>
                <a:lnTo>
                  <a:pt x="2469518" y="1066799"/>
                </a:lnTo>
                <a:lnTo>
                  <a:pt x="2475335" y="1117599"/>
                </a:lnTo>
                <a:lnTo>
                  <a:pt x="2477312" y="1168399"/>
                </a:lnTo>
                <a:lnTo>
                  <a:pt x="2476501" y="1219199"/>
                </a:lnTo>
                <a:lnTo>
                  <a:pt x="2473789" y="1269999"/>
                </a:lnTo>
                <a:lnTo>
                  <a:pt x="2468756" y="1308099"/>
                </a:lnTo>
                <a:lnTo>
                  <a:pt x="2460983" y="1358899"/>
                </a:lnTo>
                <a:lnTo>
                  <a:pt x="2450051" y="1409699"/>
                </a:lnTo>
                <a:lnTo>
                  <a:pt x="2435542" y="1447799"/>
                </a:lnTo>
                <a:lnTo>
                  <a:pt x="2417036" y="1498599"/>
                </a:lnTo>
                <a:lnTo>
                  <a:pt x="2394114" y="1536699"/>
                </a:lnTo>
                <a:lnTo>
                  <a:pt x="2366356" y="1574799"/>
                </a:lnTo>
                <a:lnTo>
                  <a:pt x="2333345" y="1625599"/>
                </a:lnTo>
                <a:lnTo>
                  <a:pt x="2294661" y="1663699"/>
                </a:lnTo>
                <a:lnTo>
                  <a:pt x="2271290" y="1689099"/>
                </a:lnTo>
                <a:lnTo>
                  <a:pt x="2246418" y="1714499"/>
                </a:lnTo>
                <a:lnTo>
                  <a:pt x="2219839" y="1739899"/>
                </a:lnTo>
                <a:lnTo>
                  <a:pt x="2191342" y="1752599"/>
                </a:lnTo>
                <a:lnTo>
                  <a:pt x="2160721" y="1777999"/>
                </a:lnTo>
                <a:lnTo>
                  <a:pt x="2127765" y="1790699"/>
                </a:lnTo>
                <a:lnTo>
                  <a:pt x="2092268" y="1816099"/>
                </a:lnTo>
                <a:lnTo>
                  <a:pt x="2054021" y="1828799"/>
                </a:lnTo>
                <a:lnTo>
                  <a:pt x="2012815" y="1841499"/>
                </a:lnTo>
                <a:lnTo>
                  <a:pt x="1968441" y="1866899"/>
                </a:lnTo>
                <a:lnTo>
                  <a:pt x="1920692" y="1879599"/>
                </a:lnTo>
                <a:lnTo>
                  <a:pt x="1869360" y="1879599"/>
                </a:lnTo>
                <a:lnTo>
                  <a:pt x="1814234" y="1892299"/>
                </a:lnTo>
                <a:lnTo>
                  <a:pt x="1755109" y="1904999"/>
                </a:lnTo>
                <a:lnTo>
                  <a:pt x="1691774" y="1904999"/>
                </a:lnTo>
                <a:lnTo>
                  <a:pt x="1624022" y="1917699"/>
                </a:lnTo>
                <a:lnTo>
                  <a:pt x="2367724" y="1917699"/>
                </a:lnTo>
                <a:lnTo>
                  <a:pt x="2409491" y="1866899"/>
                </a:lnTo>
                <a:lnTo>
                  <a:pt x="2446027" y="1816099"/>
                </a:lnTo>
                <a:lnTo>
                  <a:pt x="2477681" y="1765299"/>
                </a:lnTo>
                <a:lnTo>
                  <a:pt x="2504801" y="1714499"/>
                </a:lnTo>
                <a:lnTo>
                  <a:pt x="2527736" y="1663699"/>
                </a:lnTo>
                <a:lnTo>
                  <a:pt x="2539997" y="1625599"/>
                </a:lnTo>
                <a:lnTo>
                  <a:pt x="2539997" y="850899"/>
                </a:lnTo>
                <a:lnTo>
                  <a:pt x="2536072" y="838199"/>
                </a:lnTo>
                <a:lnTo>
                  <a:pt x="2515926" y="787399"/>
                </a:lnTo>
                <a:lnTo>
                  <a:pt x="2492297" y="736599"/>
                </a:lnTo>
                <a:lnTo>
                  <a:pt x="2464925" y="698499"/>
                </a:lnTo>
                <a:lnTo>
                  <a:pt x="2433551" y="647699"/>
                </a:lnTo>
                <a:lnTo>
                  <a:pt x="2397914" y="596899"/>
                </a:lnTo>
                <a:lnTo>
                  <a:pt x="2357754" y="546099"/>
                </a:lnTo>
                <a:lnTo>
                  <a:pt x="2324614" y="520699"/>
                </a:lnTo>
                <a:lnTo>
                  <a:pt x="2289570" y="482599"/>
                </a:lnTo>
                <a:lnTo>
                  <a:pt x="2252738" y="457199"/>
                </a:lnTo>
                <a:close/>
              </a:path>
              <a:path w="2540000" h="6301740">
                <a:moveTo>
                  <a:pt x="87995" y="12699"/>
                </a:moveTo>
                <a:lnTo>
                  <a:pt x="52300" y="12699"/>
                </a:lnTo>
                <a:lnTo>
                  <a:pt x="47841" y="38099"/>
                </a:lnTo>
                <a:lnTo>
                  <a:pt x="46494" y="63499"/>
                </a:lnTo>
                <a:lnTo>
                  <a:pt x="47530" y="126999"/>
                </a:lnTo>
                <a:lnTo>
                  <a:pt x="49999" y="190499"/>
                </a:lnTo>
                <a:lnTo>
                  <a:pt x="52946" y="253999"/>
                </a:lnTo>
                <a:lnTo>
                  <a:pt x="55415" y="304799"/>
                </a:lnTo>
                <a:lnTo>
                  <a:pt x="56451" y="342899"/>
                </a:lnTo>
                <a:lnTo>
                  <a:pt x="52532" y="431799"/>
                </a:lnTo>
                <a:lnTo>
                  <a:pt x="50413" y="495299"/>
                </a:lnTo>
                <a:lnTo>
                  <a:pt x="48468" y="558799"/>
                </a:lnTo>
                <a:lnTo>
                  <a:pt x="47046" y="622299"/>
                </a:lnTo>
                <a:lnTo>
                  <a:pt x="46494" y="685799"/>
                </a:lnTo>
                <a:lnTo>
                  <a:pt x="47841" y="711199"/>
                </a:lnTo>
                <a:lnTo>
                  <a:pt x="52300" y="723899"/>
                </a:lnTo>
                <a:lnTo>
                  <a:pt x="60494" y="736599"/>
                </a:lnTo>
                <a:lnTo>
                  <a:pt x="87995" y="736599"/>
                </a:lnTo>
                <a:lnTo>
                  <a:pt x="91731" y="723899"/>
                </a:lnTo>
                <a:lnTo>
                  <a:pt x="92976" y="711199"/>
                </a:lnTo>
                <a:lnTo>
                  <a:pt x="93600" y="685799"/>
                </a:lnTo>
                <a:lnTo>
                  <a:pt x="95470" y="660399"/>
                </a:lnTo>
                <a:lnTo>
                  <a:pt x="98586" y="622299"/>
                </a:lnTo>
                <a:lnTo>
                  <a:pt x="117196" y="558799"/>
                </a:lnTo>
                <a:lnTo>
                  <a:pt x="137258" y="520699"/>
                </a:lnTo>
                <a:lnTo>
                  <a:pt x="198139" y="469899"/>
                </a:lnTo>
                <a:lnTo>
                  <a:pt x="240617" y="469899"/>
                </a:lnTo>
                <a:lnTo>
                  <a:pt x="292226" y="457199"/>
                </a:lnTo>
                <a:lnTo>
                  <a:pt x="2252738" y="457199"/>
                </a:lnTo>
                <a:lnTo>
                  <a:pt x="2214230" y="431799"/>
                </a:lnTo>
                <a:lnTo>
                  <a:pt x="2174163" y="406399"/>
                </a:lnTo>
                <a:lnTo>
                  <a:pt x="2132648" y="380999"/>
                </a:lnTo>
                <a:lnTo>
                  <a:pt x="2089802" y="355599"/>
                </a:lnTo>
                <a:lnTo>
                  <a:pt x="2000569" y="330199"/>
                </a:lnTo>
                <a:lnTo>
                  <a:pt x="1954410" y="304799"/>
                </a:lnTo>
                <a:lnTo>
                  <a:pt x="1907376" y="292099"/>
                </a:lnTo>
                <a:lnTo>
                  <a:pt x="1859580" y="292099"/>
                </a:lnTo>
                <a:lnTo>
                  <a:pt x="1762160" y="266699"/>
                </a:lnTo>
                <a:lnTo>
                  <a:pt x="1712764" y="266699"/>
                </a:lnTo>
                <a:lnTo>
                  <a:pt x="1663063" y="253999"/>
                </a:lnTo>
                <a:lnTo>
                  <a:pt x="1563203" y="253999"/>
                </a:lnTo>
                <a:lnTo>
                  <a:pt x="1513272" y="241299"/>
                </a:lnTo>
                <a:lnTo>
                  <a:pt x="292226" y="241299"/>
                </a:lnTo>
                <a:lnTo>
                  <a:pt x="229822" y="228599"/>
                </a:lnTo>
                <a:lnTo>
                  <a:pt x="181127" y="215899"/>
                </a:lnTo>
                <a:lnTo>
                  <a:pt x="144706" y="190499"/>
                </a:lnTo>
                <a:lnTo>
                  <a:pt x="102946" y="114299"/>
                </a:lnTo>
                <a:lnTo>
                  <a:pt x="95470" y="63499"/>
                </a:lnTo>
                <a:lnTo>
                  <a:pt x="93600" y="50799"/>
                </a:lnTo>
                <a:lnTo>
                  <a:pt x="92976" y="25399"/>
                </a:lnTo>
                <a:lnTo>
                  <a:pt x="91731" y="25399"/>
                </a:lnTo>
                <a:lnTo>
                  <a:pt x="87995" y="12699"/>
                </a:lnTo>
                <a:close/>
              </a:path>
              <a:path w="2540000" h="6301740">
                <a:moveTo>
                  <a:pt x="73060" y="0"/>
                </a:moveTo>
                <a:lnTo>
                  <a:pt x="60494" y="12699"/>
                </a:lnTo>
                <a:lnTo>
                  <a:pt x="81768" y="12699"/>
                </a:lnTo>
                <a:lnTo>
                  <a:pt x="73060" y="0"/>
                </a:lnTo>
                <a:close/>
              </a:path>
            </a:pathLst>
          </a:custGeom>
          <a:solidFill>
            <a:srgbClr val="E4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/>
          <p:cNvSpPr/>
          <p:nvPr/>
        </p:nvSpPr>
        <p:spPr>
          <a:xfrm>
            <a:off x="983432" y="6172425"/>
            <a:ext cx="1528267" cy="280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963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A03D-F0F8-4749-89CF-919729268D30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C394B-CFE1-40CE-8048-4223ABDF53C5}" type="slidenum">
              <a:rPr lang="lv-LV" smtClean="0"/>
              <a:t>‹#›</a:t>
            </a:fld>
            <a:endParaRPr lang="lv-LV"/>
          </a:p>
        </p:txBody>
      </p:sp>
      <p:sp>
        <p:nvSpPr>
          <p:cNvPr id="9" name="object 3"/>
          <p:cNvSpPr/>
          <p:nvPr/>
        </p:nvSpPr>
        <p:spPr>
          <a:xfrm>
            <a:off x="9652000" y="0"/>
            <a:ext cx="2540000" cy="6301740"/>
          </a:xfrm>
          <a:custGeom>
            <a:avLst/>
            <a:gdLst/>
            <a:ahLst/>
            <a:cxnLst/>
            <a:rect l="l" t="t" r="r" b="b"/>
            <a:pathLst>
              <a:path w="2540000" h="6301740">
                <a:moveTo>
                  <a:pt x="726185" y="4650397"/>
                </a:moveTo>
                <a:lnTo>
                  <a:pt x="583415" y="4650397"/>
                </a:lnTo>
                <a:lnTo>
                  <a:pt x="526056" y="4663097"/>
                </a:lnTo>
                <a:lnTo>
                  <a:pt x="472319" y="4675797"/>
                </a:lnTo>
                <a:lnTo>
                  <a:pt x="422370" y="4701197"/>
                </a:lnTo>
                <a:lnTo>
                  <a:pt x="376373" y="4726597"/>
                </a:lnTo>
                <a:lnTo>
                  <a:pt x="334492" y="4751997"/>
                </a:lnTo>
                <a:lnTo>
                  <a:pt x="296893" y="4777397"/>
                </a:lnTo>
                <a:lnTo>
                  <a:pt x="263740" y="4802797"/>
                </a:lnTo>
                <a:lnTo>
                  <a:pt x="235199" y="4828197"/>
                </a:lnTo>
                <a:lnTo>
                  <a:pt x="192608" y="4878997"/>
                </a:lnTo>
                <a:lnTo>
                  <a:pt x="165332" y="4917097"/>
                </a:lnTo>
                <a:lnTo>
                  <a:pt x="141594" y="4967897"/>
                </a:lnTo>
                <a:lnTo>
                  <a:pt x="121158" y="5005997"/>
                </a:lnTo>
                <a:lnTo>
                  <a:pt x="103787" y="5056797"/>
                </a:lnTo>
                <a:lnTo>
                  <a:pt x="89247" y="5094897"/>
                </a:lnTo>
                <a:lnTo>
                  <a:pt x="77300" y="5145697"/>
                </a:lnTo>
                <a:lnTo>
                  <a:pt x="67712" y="5196497"/>
                </a:lnTo>
                <a:lnTo>
                  <a:pt x="60246" y="5247297"/>
                </a:lnTo>
                <a:lnTo>
                  <a:pt x="54666" y="5298097"/>
                </a:lnTo>
                <a:lnTo>
                  <a:pt x="50737" y="5336197"/>
                </a:lnTo>
                <a:lnTo>
                  <a:pt x="48223" y="5386997"/>
                </a:lnTo>
                <a:lnTo>
                  <a:pt x="46887" y="5437797"/>
                </a:lnTo>
                <a:lnTo>
                  <a:pt x="46494" y="5488597"/>
                </a:lnTo>
                <a:lnTo>
                  <a:pt x="46922" y="5526697"/>
                </a:lnTo>
                <a:lnTo>
                  <a:pt x="48050" y="5590197"/>
                </a:lnTo>
                <a:lnTo>
                  <a:pt x="49645" y="5640997"/>
                </a:lnTo>
                <a:lnTo>
                  <a:pt x="51473" y="5704497"/>
                </a:lnTo>
                <a:lnTo>
                  <a:pt x="56023" y="5856897"/>
                </a:lnTo>
                <a:lnTo>
                  <a:pt x="56451" y="5882297"/>
                </a:lnTo>
                <a:lnTo>
                  <a:pt x="55899" y="5894997"/>
                </a:lnTo>
                <a:lnTo>
                  <a:pt x="54477" y="5933097"/>
                </a:lnTo>
                <a:lnTo>
                  <a:pt x="52532" y="5983897"/>
                </a:lnTo>
                <a:lnTo>
                  <a:pt x="50413" y="6047397"/>
                </a:lnTo>
                <a:lnTo>
                  <a:pt x="48468" y="6123597"/>
                </a:lnTo>
                <a:lnTo>
                  <a:pt x="47046" y="6187097"/>
                </a:lnTo>
                <a:lnTo>
                  <a:pt x="46494" y="6250597"/>
                </a:lnTo>
                <a:lnTo>
                  <a:pt x="47841" y="6275997"/>
                </a:lnTo>
                <a:lnTo>
                  <a:pt x="52300" y="6288697"/>
                </a:lnTo>
                <a:lnTo>
                  <a:pt x="60494" y="6301397"/>
                </a:lnTo>
                <a:lnTo>
                  <a:pt x="87995" y="6301397"/>
                </a:lnTo>
                <a:lnTo>
                  <a:pt x="91731" y="6288697"/>
                </a:lnTo>
                <a:lnTo>
                  <a:pt x="92976" y="6275997"/>
                </a:lnTo>
                <a:lnTo>
                  <a:pt x="93600" y="6250597"/>
                </a:lnTo>
                <a:lnTo>
                  <a:pt x="95470" y="6225197"/>
                </a:lnTo>
                <a:lnTo>
                  <a:pt x="98586" y="6187097"/>
                </a:lnTo>
                <a:lnTo>
                  <a:pt x="102946" y="6174397"/>
                </a:lnTo>
                <a:lnTo>
                  <a:pt x="117196" y="6123597"/>
                </a:lnTo>
                <a:lnTo>
                  <a:pt x="137258" y="6085497"/>
                </a:lnTo>
                <a:lnTo>
                  <a:pt x="198139" y="6047397"/>
                </a:lnTo>
                <a:lnTo>
                  <a:pt x="240617" y="6034697"/>
                </a:lnTo>
                <a:lnTo>
                  <a:pt x="292226" y="6021997"/>
                </a:lnTo>
                <a:lnTo>
                  <a:pt x="2539997" y="6021997"/>
                </a:lnTo>
                <a:lnTo>
                  <a:pt x="2539997" y="5755297"/>
                </a:lnTo>
                <a:lnTo>
                  <a:pt x="198829" y="5755297"/>
                </a:lnTo>
                <a:lnTo>
                  <a:pt x="187625" y="5742597"/>
                </a:lnTo>
                <a:lnTo>
                  <a:pt x="178908" y="5742597"/>
                </a:lnTo>
                <a:lnTo>
                  <a:pt x="165362" y="5691797"/>
                </a:lnTo>
                <a:lnTo>
                  <a:pt x="158980" y="5640997"/>
                </a:lnTo>
                <a:lnTo>
                  <a:pt x="154467" y="5577497"/>
                </a:lnTo>
                <a:lnTo>
                  <a:pt x="152755" y="5501297"/>
                </a:lnTo>
                <a:lnTo>
                  <a:pt x="154291" y="5450497"/>
                </a:lnTo>
                <a:lnTo>
                  <a:pt x="158868" y="5412397"/>
                </a:lnTo>
                <a:lnTo>
                  <a:pt x="166438" y="5361597"/>
                </a:lnTo>
                <a:lnTo>
                  <a:pt x="176956" y="5323497"/>
                </a:lnTo>
                <a:lnTo>
                  <a:pt x="190374" y="5285397"/>
                </a:lnTo>
                <a:lnTo>
                  <a:pt x="206646" y="5247297"/>
                </a:lnTo>
                <a:lnTo>
                  <a:pt x="225725" y="5209197"/>
                </a:lnTo>
                <a:lnTo>
                  <a:pt x="247564" y="5171097"/>
                </a:lnTo>
                <a:lnTo>
                  <a:pt x="272116" y="5145697"/>
                </a:lnTo>
                <a:lnTo>
                  <a:pt x="299334" y="5107597"/>
                </a:lnTo>
                <a:lnTo>
                  <a:pt x="329172" y="5082197"/>
                </a:lnTo>
                <a:lnTo>
                  <a:pt x="361584" y="5056797"/>
                </a:lnTo>
                <a:lnTo>
                  <a:pt x="396521" y="5031397"/>
                </a:lnTo>
                <a:lnTo>
                  <a:pt x="433937" y="5018697"/>
                </a:lnTo>
                <a:lnTo>
                  <a:pt x="473787" y="4993297"/>
                </a:lnTo>
                <a:lnTo>
                  <a:pt x="516022" y="4980597"/>
                </a:lnTo>
                <a:lnTo>
                  <a:pt x="560596" y="4967897"/>
                </a:lnTo>
                <a:lnTo>
                  <a:pt x="607462" y="4955197"/>
                </a:lnTo>
                <a:lnTo>
                  <a:pt x="656574" y="4942497"/>
                </a:lnTo>
                <a:lnTo>
                  <a:pt x="707884" y="4929797"/>
                </a:lnTo>
                <a:lnTo>
                  <a:pt x="1290760" y="4929797"/>
                </a:lnTo>
                <a:lnTo>
                  <a:pt x="1231685" y="4878997"/>
                </a:lnTo>
                <a:lnTo>
                  <a:pt x="1187925" y="4840897"/>
                </a:lnTo>
                <a:lnTo>
                  <a:pt x="1016574" y="4739297"/>
                </a:lnTo>
                <a:lnTo>
                  <a:pt x="974505" y="4713897"/>
                </a:lnTo>
                <a:lnTo>
                  <a:pt x="808384" y="4663097"/>
                </a:lnTo>
                <a:lnTo>
                  <a:pt x="767238" y="4663097"/>
                </a:lnTo>
                <a:lnTo>
                  <a:pt x="726185" y="4650397"/>
                </a:lnTo>
                <a:close/>
              </a:path>
              <a:path w="2540000" h="6301740">
                <a:moveTo>
                  <a:pt x="2539997" y="6021997"/>
                </a:moveTo>
                <a:lnTo>
                  <a:pt x="2208654" y="6021997"/>
                </a:lnTo>
                <a:lnTo>
                  <a:pt x="2247485" y="6034697"/>
                </a:lnTo>
                <a:lnTo>
                  <a:pt x="2314587" y="6034697"/>
                </a:lnTo>
                <a:lnTo>
                  <a:pt x="2369288" y="6047397"/>
                </a:lnTo>
                <a:lnTo>
                  <a:pt x="2416657" y="6060097"/>
                </a:lnTo>
                <a:lnTo>
                  <a:pt x="2454939" y="6072797"/>
                </a:lnTo>
                <a:lnTo>
                  <a:pt x="2497226" y="6136297"/>
                </a:lnTo>
                <a:lnTo>
                  <a:pt x="2506359" y="6187097"/>
                </a:lnTo>
                <a:lnTo>
                  <a:pt x="2510510" y="6225197"/>
                </a:lnTo>
                <a:lnTo>
                  <a:pt x="2512223" y="6237897"/>
                </a:lnTo>
                <a:lnTo>
                  <a:pt x="2516739" y="6250597"/>
                </a:lnTo>
                <a:lnTo>
                  <a:pt x="2523122" y="6250597"/>
                </a:lnTo>
                <a:lnTo>
                  <a:pt x="2530436" y="6263297"/>
                </a:lnTo>
                <a:lnTo>
                  <a:pt x="2539997" y="6250597"/>
                </a:lnTo>
                <a:lnTo>
                  <a:pt x="2539997" y="6021997"/>
                </a:lnTo>
                <a:close/>
              </a:path>
              <a:path w="2540000" h="6301740">
                <a:moveTo>
                  <a:pt x="1494769" y="5742597"/>
                </a:moveTo>
                <a:lnTo>
                  <a:pt x="1320844" y="5742597"/>
                </a:lnTo>
                <a:lnTo>
                  <a:pt x="1310257" y="5755297"/>
                </a:lnTo>
                <a:lnTo>
                  <a:pt x="1503119" y="5755297"/>
                </a:lnTo>
                <a:lnTo>
                  <a:pt x="1494769" y="5742597"/>
                </a:lnTo>
                <a:close/>
              </a:path>
              <a:path w="2540000" h="6301740">
                <a:moveTo>
                  <a:pt x="2530436" y="5425097"/>
                </a:moveTo>
                <a:lnTo>
                  <a:pt x="2523122" y="5437797"/>
                </a:lnTo>
                <a:lnTo>
                  <a:pt x="2516739" y="5437797"/>
                </a:lnTo>
                <a:lnTo>
                  <a:pt x="2512223" y="5450497"/>
                </a:lnTo>
                <a:lnTo>
                  <a:pt x="2510510" y="5463197"/>
                </a:lnTo>
                <a:lnTo>
                  <a:pt x="2509368" y="5488597"/>
                </a:lnTo>
                <a:lnTo>
                  <a:pt x="2506359" y="5526697"/>
                </a:lnTo>
                <a:lnTo>
                  <a:pt x="2502104" y="5564797"/>
                </a:lnTo>
                <a:lnTo>
                  <a:pt x="2497226" y="5602897"/>
                </a:lnTo>
                <a:lnTo>
                  <a:pt x="2482380" y="5653697"/>
                </a:lnTo>
                <a:lnTo>
                  <a:pt x="2454939" y="5691797"/>
                </a:lnTo>
                <a:lnTo>
                  <a:pt x="2416657" y="5717197"/>
                </a:lnTo>
                <a:lnTo>
                  <a:pt x="2369288" y="5729897"/>
                </a:lnTo>
                <a:lnTo>
                  <a:pt x="2314587" y="5742597"/>
                </a:lnTo>
                <a:lnTo>
                  <a:pt x="2121162" y="5742597"/>
                </a:lnTo>
                <a:lnTo>
                  <a:pt x="2072790" y="5755297"/>
                </a:lnTo>
                <a:lnTo>
                  <a:pt x="2539997" y="5755297"/>
                </a:lnTo>
                <a:lnTo>
                  <a:pt x="2539997" y="5437797"/>
                </a:lnTo>
                <a:lnTo>
                  <a:pt x="2530436" y="5425097"/>
                </a:lnTo>
                <a:close/>
              </a:path>
              <a:path w="2540000" h="6301740">
                <a:moveTo>
                  <a:pt x="1290760" y="4929797"/>
                </a:moveTo>
                <a:lnTo>
                  <a:pt x="878471" y="4929797"/>
                </a:lnTo>
                <a:lnTo>
                  <a:pt x="936891" y="4942497"/>
                </a:lnTo>
                <a:lnTo>
                  <a:pt x="992083" y="4942497"/>
                </a:lnTo>
                <a:lnTo>
                  <a:pt x="1043955" y="4955197"/>
                </a:lnTo>
                <a:lnTo>
                  <a:pt x="1092413" y="4967897"/>
                </a:lnTo>
                <a:lnTo>
                  <a:pt x="1137367" y="4993297"/>
                </a:lnTo>
                <a:lnTo>
                  <a:pt x="1178724" y="5005997"/>
                </a:lnTo>
                <a:lnTo>
                  <a:pt x="1216390" y="5031397"/>
                </a:lnTo>
                <a:lnTo>
                  <a:pt x="1250276" y="5056797"/>
                </a:lnTo>
                <a:lnTo>
                  <a:pt x="1280287" y="5082197"/>
                </a:lnTo>
                <a:lnTo>
                  <a:pt x="1328318" y="5132997"/>
                </a:lnTo>
                <a:lnTo>
                  <a:pt x="1355279" y="5183797"/>
                </a:lnTo>
                <a:lnTo>
                  <a:pt x="1373476" y="5234597"/>
                </a:lnTo>
                <a:lnTo>
                  <a:pt x="1384502" y="5285397"/>
                </a:lnTo>
                <a:lnTo>
                  <a:pt x="1389950" y="5336197"/>
                </a:lnTo>
                <a:lnTo>
                  <a:pt x="1391411" y="5386997"/>
                </a:lnTo>
                <a:lnTo>
                  <a:pt x="1390036" y="5437797"/>
                </a:lnTo>
                <a:lnTo>
                  <a:pt x="1386104" y="5501297"/>
                </a:lnTo>
                <a:lnTo>
                  <a:pt x="1379907" y="5564797"/>
                </a:lnTo>
                <a:lnTo>
                  <a:pt x="1371734" y="5615597"/>
                </a:lnTo>
                <a:lnTo>
                  <a:pt x="1361878" y="5666397"/>
                </a:lnTo>
                <a:lnTo>
                  <a:pt x="1350627" y="5704497"/>
                </a:lnTo>
                <a:lnTo>
                  <a:pt x="1330183" y="5742597"/>
                </a:lnTo>
                <a:lnTo>
                  <a:pt x="1489531" y="5742597"/>
                </a:lnTo>
                <a:lnTo>
                  <a:pt x="1494358" y="5323497"/>
                </a:lnTo>
                <a:lnTo>
                  <a:pt x="1505561" y="5285397"/>
                </a:lnTo>
                <a:lnTo>
                  <a:pt x="1538593" y="5259997"/>
                </a:lnTo>
                <a:lnTo>
                  <a:pt x="1567975" y="5234597"/>
                </a:lnTo>
                <a:lnTo>
                  <a:pt x="1601809" y="5209197"/>
                </a:lnTo>
                <a:lnTo>
                  <a:pt x="1639482" y="5183797"/>
                </a:lnTo>
                <a:lnTo>
                  <a:pt x="1723901" y="5120297"/>
                </a:lnTo>
                <a:lnTo>
                  <a:pt x="1769425" y="5094897"/>
                </a:lnTo>
                <a:lnTo>
                  <a:pt x="1816344" y="5056797"/>
                </a:lnTo>
                <a:lnTo>
                  <a:pt x="1411338" y="5056797"/>
                </a:lnTo>
                <a:lnTo>
                  <a:pt x="1365671" y="5005997"/>
                </a:lnTo>
                <a:lnTo>
                  <a:pt x="1320528" y="4955197"/>
                </a:lnTo>
                <a:lnTo>
                  <a:pt x="1290760" y="4929797"/>
                </a:lnTo>
                <a:close/>
              </a:path>
              <a:path w="2540000" h="6301740">
                <a:moveTo>
                  <a:pt x="2539997" y="3862997"/>
                </a:moveTo>
                <a:lnTo>
                  <a:pt x="2534403" y="3875697"/>
                </a:lnTo>
                <a:lnTo>
                  <a:pt x="2513838" y="3913797"/>
                </a:lnTo>
                <a:lnTo>
                  <a:pt x="2502427" y="3939492"/>
                </a:lnTo>
                <a:lnTo>
                  <a:pt x="2500553" y="3951897"/>
                </a:lnTo>
                <a:lnTo>
                  <a:pt x="2495741" y="3977297"/>
                </a:lnTo>
                <a:lnTo>
                  <a:pt x="2488758" y="4015397"/>
                </a:lnTo>
                <a:lnTo>
                  <a:pt x="2478825" y="4040797"/>
                </a:lnTo>
                <a:lnTo>
                  <a:pt x="2465167" y="4078897"/>
                </a:lnTo>
                <a:lnTo>
                  <a:pt x="2447005" y="4116997"/>
                </a:lnTo>
                <a:lnTo>
                  <a:pt x="2423564" y="4167797"/>
                </a:lnTo>
                <a:lnTo>
                  <a:pt x="2394064" y="4205897"/>
                </a:lnTo>
                <a:lnTo>
                  <a:pt x="2357731" y="4256697"/>
                </a:lnTo>
                <a:lnTo>
                  <a:pt x="2313785" y="4307497"/>
                </a:lnTo>
                <a:lnTo>
                  <a:pt x="2261450" y="4358297"/>
                </a:lnTo>
                <a:lnTo>
                  <a:pt x="2232823" y="4383697"/>
                </a:lnTo>
                <a:lnTo>
                  <a:pt x="2203106" y="4409097"/>
                </a:lnTo>
                <a:lnTo>
                  <a:pt x="2172317" y="4447197"/>
                </a:lnTo>
                <a:lnTo>
                  <a:pt x="2140479" y="4472597"/>
                </a:lnTo>
                <a:lnTo>
                  <a:pt x="2107611" y="4497997"/>
                </a:lnTo>
                <a:lnTo>
                  <a:pt x="2073735" y="4523397"/>
                </a:lnTo>
                <a:lnTo>
                  <a:pt x="2038870" y="4561497"/>
                </a:lnTo>
                <a:lnTo>
                  <a:pt x="2003038" y="4586897"/>
                </a:lnTo>
                <a:lnTo>
                  <a:pt x="1966260" y="4612297"/>
                </a:lnTo>
                <a:lnTo>
                  <a:pt x="1928554" y="4650397"/>
                </a:lnTo>
                <a:lnTo>
                  <a:pt x="1889944" y="4675797"/>
                </a:lnTo>
                <a:lnTo>
                  <a:pt x="1850448" y="4713897"/>
                </a:lnTo>
                <a:lnTo>
                  <a:pt x="1810087" y="4739297"/>
                </a:lnTo>
                <a:lnTo>
                  <a:pt x="1768883" y="4777397"/>
                </a:lnTo>
                <a:lnTo>
                  <a:pt x="1726855" y="4802797"/>
                </a:lnTo>
                <a:lnTo>
                  <a:pt x="1684025" y="4840897"/>
                </a:lnTo>
                <a:lnTo>
                  <a:pt x="1640412" y="4878997"/>
                </a:lnTo>
                <a:lnTo>
                  <a:pt x="1458552" y="5018697"/>
                </a:lnTo>
                <a:lnTo>
                  <a:pt x="1411338" y="5056797"/>
                </a:lnTo>
                <a:lnTo>
                  <a:pt x="1816344" y="5056797"/>
                </a:lnTo>
                <a:lnTo>
                  <a:pt x="1864047" y="5018697"/>
                </a:lnTo>
                <a:lnTo>
                  <a:pt x="1911923" y="4993297"/>
                </a:lnTo>
                <a:lnTo>
                  <a:pt x="1959361" y="4955197"/>
                </a:lnTo>
                <a:lnTo>
                  <a:pt x="2114569" y="4828197"/>
                </a:lnTo>
                <a:lnTo>
                  <a:pt x="2164381" y="4790097"/>
                </a:lnTo>
                <a:lnTo>
                  <a:pt x="2211128" y="4764697"/>
                </a:lnTo>
                <a:lnTo>
                  <a:pt x="2254810" y="4726597"/>
                </a:lnTo>
                <a:lnTo>
                  <a:pt x="2295427" y="4688497"/>
                </a:lnTo>
                <a:lnTo>
                  <a:pt x="2332978" y="4663097"/>
                </a:lnTo>
                <a:lnTo>
                  <a:pt x="2367464" y="4624997"/>
                </a:lnTo>
                <a:lnTo>
                  <a:pt x="2398884" y="4599597"/>
                </a:lnTo>
                <a:lnTo>
                  <a:pt x="2427239" y="4561497"/>
                </a:lnTo>
                <a:lnTo>
                  <a:pt x="2452529" y="4536097"/>
                </a:lnTo>
                <a:lnTo>
                  <a:pt x="2474753" y="4497997"/>
                </a:lnTo>
                <a:lnTo>
                  <a:pt x="2493911" y="4472597"/>
                </a:lnTo>
                <a:lnTo>
                  <a:pt x="2512046" y="4434497"/>
                </a:lnTo>
                <a:lnTo>
                  <a:pt x="2526753" y="4396397"/>
                </a:lnTo>
                <a:lnTo>
                  <a:pt x="2538264" y="4345597"/>
                </a:lnTo>
                <a:lnTo>
                  <a:pt x="2539997" y="4345597"/>
                </a:lnTo>
                <a:lnTo>
                  <a:pt x="2539997" y="3862997"/>
                </a:lnTo>
                <a:close/>
              </a:path>
              <a:path w="2540000" h="6301740">
                <a:moveTo>
                  <a:pt x="2424978" y="2923197"/>
                </a:moveTo>
                <a:lnTo>
                  <a:pt x="2078944" y="2923197"/>
                </a:lnTo>
                <a:lnTo>
                  <a:pt x="2158641" y="2948597"/>
                </a:lnTo>
                <a:lnTo>
                  <a:pt x="2235574" y="2973997"/>
                </a:lnTo>
                <a:lnTo>
                  <a:pt x="2272105" y="2999397"/>
                </a:lnTo>
                <a:lnTo>
                  <a:pt x="2306864" y="3012097"/>
                </a:lnTo>
                <a:lnTo>
                  <a:pt x="2339493" y="3050197"/>
                </a:lnTo>
                <a:lnTo>
                  <a:pt x="2369632" y="3075597"/>
                </a:lnTo>
                <a:lnTo>
                  <a:pt x="2396920" y="3113697"/>
                </a:lnTo>
                <a:lnTo>
                  <a:pt x="2420997" y="3151797"/>
                </a:lnTo>
                <a:lnTo>
                  <a:pt x="2441504" y="3189897"/>
                </a:lnTo>
                <a:lnTo>
                  <a:pt x="2458080" y="3240697"/>
                </a:lnTo>
                <a:lnTo>
                  <a:pt x="2470366" y="3291497"/>
                </a:lnTo>
                <a:lnTo>
                  <a:pt x="2478002" y="3342297"/>
                </a:lnTo>
                <a:lnTo>
                  <a:pt x="2480627" y="3405797"/>
                </a:lnTo>
                <a:lnTo>
                  <a:pt x="2479182" y="3443897"/>
                </a:lnTo>
                <a:lnTo>
                  <a:pt x="2474760" y="3494697"/>
                </a:lnTo>
                <a:lnTo>
                  <a:pt x="2467231" y="3545497"/>
                </a:lnTo>
                <a:lnTo>
                  <a:pt x="2456463" y="3583597"/>
                </a:lnTo>
                <a:lnTo>
                  <a:pt x="2442325" y="3634397"/>
                </a:lnTo>
                <a:lnTo>
                  <a:pt x="2424688" y="3672497"/>
                </a:lnTo>
                <a:lnTo>
                  <a:pt x="2403421" y="3710597"/>
                </a:lnTo>
                <a:lnTo>
                  <a:pt x="2378391" y="3748697"/>
                </a:lnTo>
                <a:lnTo>
                  <a:pt x="2349470" y="3786797"/>
                </a:lnTo>
                <a:lnTo>
                  <a:pt x="2316526" y="3812197"/>
                </a:lnTo>
                <a:lnTo>
                  <a:pt x="2279428" y="3837597"/>
                </a:lnTo>
                <a:lnTo>
                  <a:pt x="2238046" y="3862997"/>
                </a:lnTo>
                <a:lnTo>
                  <a:pt x="2192248" y="3875697"/>
                </a:lnTo>
                <a:lnTo>
                  <a:pt x="2141905" y="3888397"/>
                </a:lnTo>
                <a:lnTo>
                  <a:pt x="2107296" y="3901097"/>
                </a:lnTo>
                <a:lnTo>
                  <a:pt x="2002123" y="3901097"/>
                </a:lnTo>
                <a:lnTo>
                  <a:pt x="1990812" y="3913797"/>
                </a:lnTo>
                <a:lnTo>
                  <a:pt x="1984480" y="3913797"/>
                </a:lnTo>
                <a:lnTo>
                  <a:pt x="1982508" y="3926497"/>
                </a:lnTo>
                <a:lnTo>
                  <a:pt x="1985674" y="3939197"/>
                </a:lnTo>
                <a:lnTo>
                  <a:pt x="1995379" y="3939197"/>
                </a:lnTo>
                <a:lnTo>
                  <a:pt x="2011933" y="3951897"/>
                </a:lnTo>
                <a:lnTo>
                  <a:pt x="2099617" y="3951897"/>
                </a:lnTo>
                <a:lnTo>
                  <a:pt x="2144211" y="3964597"/>
                </a:lnTo>
                <a:lnTo>
                  <a:pt x="2475647" y="3964597"/>
                </a:lnTo>
                <a:lnTo>
                  <a:pt x="2506310" y="3913797"/>
                </a:lnTo>
                <a:lnTo>
                  <a:pt x="2509266" y="3875697"/>
                </a:lnTo>
                <a:lnTo>
                  <a:pt x="2510510" y="3824897"/>
                </a:lnTo>
                <a:lnTo>
                  <a:pt x="2512223" y="3812197"/>
                </a:lnTo>
                <a:lnTo>
                  <a:pt x="2516739" y="3812197"/>
                </a:lnTo>
                <a:lnTo>
                  <a:pt x="2523122" y="3799497"/>
                </a:lnTo>
                <a:lnTo>
                  <a:pt x="2539997" y="3799497"/>
                </a:lnTo>
                <a:lnTo>
                  <a:pt x="2539997" y="3113697"/>
                </a:lnTo>
                <a:lnTo>
                  <a:pt x="2532602" y="3100997"/>
                </a:lnTo>
                <a:lnTo>
                  <a:pt x="2512558" y="3050197"/>
                </a:lnTo>
                <a:lnTo>
                  <a:pt x="2489730" y="3012097"/>
                </a:lnTo>
                <a:lnTo>
                  <a:pt x="2464028" y="2973997"/>
                </a:lnTo>
                <a:lnTo>
                  <a:pt x="2424978" y="2923197"/>
                </a:lnTo>
                <a:close/>
              </a:path>
              <a:path w="2540000" h="6301740">
                <a:moveTo>
                  <a:pt x="2539997" y="3799497"/>
                </a:moveTo>
                <a:lnTo>
                  <a:pt x="2523122" y="3799497"/>
                </a:lnTo>
                <a:lnTo>
                  <a:pt x="2516739" y="3812197"/>
                </a:lnTo>
                <a:lnTo>
                  <a:pt x="2512223" y="3812197"/>
                </a:lnTo>
                <a:lnTo>
                  <a:pt x="2510510" y="3824897"/>
                </a:lnTo>
                <a:lnTo>
                  <a:pt x="2510355" y="3850297"/>
                </a:lnTo>
                <a:lnTo>
                  <a:pt x="2509266" y="3875697"/>
                </a:lnTo>
                <a:lnTo>
                  <a:pt x="2506310" y="3913797"/>
                </a:lnTo>
                <a:lnTo>
                  <a:pt x="2502427" y="3939492"/>
                </a:lnTo>
                <a:lnTo>
                  <a:pt x="2513838" y="3913797"/>
                </a:lnTo>
                <a:lnTo>
                  <a:pt x="2534403" y="3875697"/>
                </a:lnTo>
                <a:lnTo>
                  <a:pt x="2539997" y="3862997"/>
                </a:lnTo>
                <a:lnTo>
                  <a:pt x="2539997" y="3799497"/>
                </a:lnTo>
                <a:close/>
              </a:path>
              <a:path w="2540000" h="6301740">
                <a:moveTo>
                  <a:pt x="147469" y="2745397"/>
                </a:moveTo>
                <a:lnTo>
                  <a:pt x="55205" y="2745397"/>
                </a:lnTo>
                <a:lnTo>
                  <a:pt x="51106" y="2758097"/>
                </a:lnTo>
                <a:lnTo>
                  <a:pt x="49809" y="2783497"/>
                </a:lnTo>
                <a:lnTo>
                  <a:pt x="49083" y="2796197"/>
                </a:lnTo>
                <a:lnTo>
                  <a:pt x="46491" y="2821597"/>
                </a:lnTo>
                <a:lnTo>
                  <a:pt x="41408" y="2846997"/>
                </a:lnTo>
                <a:lnTo>
                  <a:pt x="33210" y="2897797"/>
                </a:lnTo>
                <a:lnTo>
                  <a:pt x="23831" y="2935897"/>
                </a:lnTo>
                <a:lnTo>
                  <a:pt x="15744" y="2986697"/>
                </a:lnTo>
                <a:lnTo>
                  <a:pt x="9132" y="3024797"/>
                </a:lnTo>
                <a:lnTo>
                  <a:pt x="4182" y="3088297"/>
                </a:lnTo>
                <a:lnTo>
                  <a:pt x="1076" y="3139097"/>
                </a:lnTo>
                <a:lnTo>
                  <a:pt x="0" y="3202597"/>
                </a:lnTo>
                <a:lnTo>
                  <a:pt x="1490" y="3253397"/>
                </a:lnTo>
                <a:lnTo>
                  <a:pt x="5913" y="3316897"/>
                </a:lnTo>
                <a:lnTo>
                  <a:pt x="13194" y="3367697"/>
                </a:lnTo>
                <a:lnTo>
                  <a:pt x="23262" y="3418497"/>
                </a:lnTo>
                <a:lnTo>
                  <a:pt x="36044" y="3469297"/>
                </a:lnTo>
                <a:lnTo>
                  <a:pt x="51465" y="3507397"/>
                </a:lnTo>
                <a:lnTo>
                  <a:pt x="69454" y="3558197"/>
                </a:lnTo>
                <a:lnTo>
                  <a:pt x="89938" y="3596297"/>
                </a:lnTo>
                <a:lnTo>
                  <a:pt x="112842" y="3634397"/>
                </a:lnTo>
                <a:lnTo>
                  <a:pt x="138095" y="3672497"/>
                </a:lnTo>
                <a:lnTo>
                  <a:pt x="165623" y="3710597"/>
                </a:lnTo>
                <a:lnTo>
                  <a:pt x="195354" y="3735997"/>
                </a:lnTo>
                <a:lnTo>
                  <a:pt x="227214" y="3761397"/>
                </a:lnTo>
                <a:lnTo>
                  <a:pt x="261131" y="3786797"/>
                </a:lnTo>
                <a:lnTo>
                  <a:pt x="297031" y="3812197"/>
                </a:lnTo>
                <a:lnTo>
                  <a:pt x="334841" y="3837597"/>
                </a:lnTo>
                <a:lnTo>
                  <a:pt x="374489" y="3850297"/>
                </a:lnTo>
                <a:lnTo>
                  <a:pt x="415902" y="3862997"/>
                </a:lnTo>
                <a:lnTo>
                  <a:pt x="459006" y="3875697"/>
                </a:lnTo>
                <a:lnTo>
                  <a:pt x="503729" y="3888397"/>
                </a:lnTo>
                <a:lnTo>
                  <a:pt x="709462" y="3888397"/>
                </a:lnTo>
                <a:lnTo>
                  <a:pt x="934383" y="3812197"/>
                </a:lnTo>
                <a:lnTo>
                  <a:pt x="973296" y="3786797"/>
                </a:lnTo>
                <a:lnTo>
                  <a:pt x="1012900" y="3761397"/>
                </a:lnTo>
                <a:lnTo>
                  <a:pt x="1053300" y="3723297"/>
                </a:lnTo>
                <a:lnTo>
                  <a:pt x="1094602" y="3697897"/>
                </a:lnTo>
                <a:lnTo>
                  <a:pt x="1122808" y="3672497"/>
                </a:lnTo>
                <a:lnTo>
                  <a:pt x="451028" y="3672497"/>
                </a:lnTo>
                <a:lnTo>
                  <a:pt x="403766" y="3659797"/>
                </a:lnTo>
                <a:lnTo>
                  <a:pt x="359743" y="3647097"/>
                </a:lnTo>
                <a:lnTo>
                  <a:pt x="319053" y="3634397"/>
                </a:lnTo>
                <a:lnTo>
                  <a:pt x="281791" y="3608997"/>
                </a:lnTo>
                <a:lnTo>
                  <a:pt x="248050" y="3583597"/>
                </a:lnTo>
                <a:lnTo>
                  <a:pt x="217925" y="3558197"/>
                </a:lnTo>
                <a:lnTo>
                  <a:pt x="191511" y="3520097"/>
                </a:lnTo>
                <a:lnTo>
                  <a:pt x="168902" y="3481997"/>
                </a:lnTo>
                <a:lnTo>
                  <a:pt x="150191" y="3443897"/>
                </a:lnTo>
                <a:lnTo>
                  <a:pt x="135475" y="3405797"/>
                </a:lnTo>
                <a:lnTo>
                  <a:pt x="124846" y="3354997"/>
                </a:lnTo>
                <a:lnTo>
                  <a:pt x="118400" y="3316897"/>
                </a:lnTo>
                <a:lnTo>
                  <a:pt x="116230" y="3266097"/>
                </a:lnTo>
                <a:lnTo>
                  <a:pt x="120172" y="3177197"/>
                </a:lnTo>
                <a:lnTo>
                  <a:pt x="131027" y="3113697"/>
                </a:lnTo>
                <a:lnTo>
                  <a:pt x="147342" y="3050197"/>
                </a:lnTo>
                <a:lnTo>
                  <a:pt x="167661" y="2999397"/>
                </a:lnTo>
                <a:lnTo>
                  <a:pt x="190531" y="2948597"/>
                </a:lnTo>
                <a:lnTo>
                  <a:pt x="214497" y="2923197"/>
                </a:lnTo>
                <a:lnTo>
                  <a:pt x="238104" y="2897797"/>
                </a:lnTo>
                <a:lnTo>
                  <a:pt x="259897" y="2872397"/>
                </a:lnTo>
                <a:lnTo>
                  <a:pt x="278423" y="2859697"/>
                </a:lnTo>
                <a:lnTo>
                  <a:pt x="292226" y="2846997"/>
                </a:lnTo>
                <a:lnTo>
                  <a:pt x="327975" y="2834297"/>
                </a:lnTo>
                <a:lnTo>
                  <a:pt x="420646" y="2808897"/>
                </a:lnTo>
                <a:lnTo>
                  <a:pt x="476220" y="2808897"/>
                </a:lnTo>
                <a:lnTo>
                  <a:pt x="489813" y="2796197"/>
                </a:lnTo>
                <a:lnTo>
                  <a:pt x="498425" y="2796197"/>
                </a:lnTo>
                <a:lnTo>
                  <a:pt x="501434" y="2783497"/>
                </a:lnTo>
                <a:lnTo>
                  <a:pt x="496972" y="2770797"/>
                </a:lnTo>
                <a:lnTo>
                  <a:pt x="483171" y="2758097"/>
                </a:lnTo>
                <a:lnTo>
                  <a:pt x="196943" y="2758097"/>
                </a:lnTo>
                <a:lnTo>
                  <a:pt x="147469" y="2745397"/>
                </a:lnTo>
                <a:close/>
              </a:path>
              <a:path w="2540000" h="6301740">
                <a:moveTo>
                  <a:pt x="1983116" y="2694597"/>
                </a:moveTo>
                <a:lnTo>
                  <a:pt x="1790763" y="2694597"/>
                </a:lnTo>
                <a:lnTo>
                  <a:pt x="1712493" y="2719997"/>
                </a:lnTo>
                <a:lnTo>
                  <a:pt x="1673851" y="2719997"/>
                </a:lnTo>
                <a:lnTo>
                  <a:pt x="1635349" y="2745397"/>
                </a:lnTo>
                <a:lnTo>
                  <a:pt x="1558194" y="2770797"/>
                </a:lnTo>
                <a:lnTo>
                  <a:pt x="1479888" y="2821597"/>
                </a:lnTo>
                <a:lnTo>
                  <a:pt x="1439947" y="2859697"/>
                </a:lnTo>
                <a:lnTo>
                  <a:pt x="1399292" y="2885097"/>
                </a:lnTo>
                <a:lnTo>
                  <a:pt x="1357780" y="2923197"/>
                </a:lnTo>
                <a:lnTo>
                  <a:pt x="1315268" y="2961297"/>
                </a:lnTo>
                <a:lnTo>
                  <a:pt x="1271615" y="3012097"/>
                </a:lnTo>
                <a:lnTo>
                  <a:pt x="1226678" y="3062897"/>
                </a:lnTo>
                <a:lnTo>
                  <a:pt x="1180315" y="3113697"/>
                </a:lnTo>
                <a:lnTo>
                  <a:pt x="1132382" y="3177197"/>
                </a:lnTo>
                <a:lnTo>
                  <a:pt x="1059332" y="3266097"/>
                </a:lnTo>
                <a:lnTo>
                  <a:pt x="1011188" y="3329597"/>
                </a:lnTo>
                <a:lnTo>
                  <a:pt x="966143" y="3380397"/>
                </a:lnTo>
                <a:lnTo>
                  <a:pt x="923844" y="3431197"/>
                </a:lnTo>
                <a:lnTo>
                  <a:pt x="883935" y="3481997"/>
                </a:lnTo>
                <a:lnTo>
                  <a:pt x="846064" y="3520097"/>
                </a:lnTo>
                <a:lnTo>
                  <a:pt x="809874" y="3545497"/>
                </a:lnTo>
                <a:lnTo>
                  <a:pt x="775014" y="3583597"/>
                </a:lnTo>
                <a:lnTo>
                  <a:pt x="741127" y="3608997"/>
                </a:lnTo>
                <a:lnTo>
                  <a:pt x="573903" y="3672497"/>
                </a:lnTo>
                <a:lnTo>
                  <a:pt x="1122808" y="3672497"/>
                </a:lnTo>
                <a:lnTo>
                  <a:pt x="1136911" y="3659797"/>
                </a:lnTo>
                <a:lnTo>
                  <a:pt x="1180335" y="3608997"/>
                </a:lnTo>
                <a:lnTo>
                  <a:pt x="1224978" y="3570897"/>
                </a:lnTo>
                <a:lnTo>
                  <a:pt x="1270948" y="3520097"/>
                </a:lnTo>
                <a:lnTo>
                  <a:pt x="1318348" y="3456597"/>
                </a:lnTo>
                <a:lnTo>
                  <a:pt x="1441221" y="3304197"/>
                </a:lnTo>
                <a:lnTo>
                  <a:pt x="1487062" y="3253397"/>
                </a:lnTo>
                <a:lnTo>
                  <a:pt x="1530513" y="3202597"/>
                </a:lnTo>
                <a:lnTo>
                  <a:pt x="1571927" y="3164497"/>
                </a:lnTo>
                <a:lnTo>
                  <a:pt x="1611658" y="3113697"/>
                </a:lnTo>
                <a:lnTo>
                  <a:pt x="1650061" y="3088297"/>
                </a:lnTo>
                <a:lnTo>
                  <a:pt x="1687489" y="3050197"/>
                </a:lnTo>
                <a:lnTo>
                  <a:pt x="1797473" y="2973997"/>
                </a:lnTo>
                <a:lnTo>
                  <a:pt x="1872419" y="2948597"/>
                </a:lnTo>
                <a:lnTo>
                  <a:pt x="1911442" y="2935897"/>
                </a:lnTo>
                <a:lnTo>
                  <a:pt x="1951970" y="2935897"/>
                </a:lnTo>
                <a:lnTo>
                  <a:pt x="1994357" y="2923197"/>
                </a:lnTo>
                <a:lnTo>
                  <a:pt x="2424978" y="2923197"/>
                </a:lnTo>
                <a:lnTo>
                  <a:pt x="2383308" y="2885097"/>
                </a:lnTo>
                <a:lnTo>
                  <a:pt x="2339580" y="2846997"/>
                </a:lnTo>
                <a:lnTo>
                  <a:pt x="2294355" y="2808897"/>
                </a:lnTo>
                <a:lnTo>
                  <a:pt x="2155326" y="2732697"/>
                </a:lnTo>
                <a:lnTo>
                  <a:pt x="2065467" y="2707297"/>
                </a:lnTo>
                <a:lnTo>
                  <a:pt x="2023072" y="2707297"/>
                </a:lnTo>
                <a:lnTo>
                  <a:pt x="1983116" y="2694597"/>
                </a:lnTo>
                <a:close/>
              </a:path>
              <a:path w="2540000" h="6301740">
                <a:moveTo>
                  <a:pt x="81768" y="1676399"/>
                </a:moveTo>
                <a:lnTo>
                  <a:pt x="60494" y="1676399"/>
                </a:lnTo>
                <a:lnTo>
                  <a:pt x="52300" y="1689099"/>
                </a:lnTo>
                <a:lnTo>
                  <a:pt x="47841" y="1701799"/>
                </a:lnTo>
                <a:lnTo>
                  <a:pt x="46494" y="1727199"/>
                </a:lnTo>
                <a:lnTo>
                  <a:pt x="47232" y="1790699"/>
                </a:lnTo>
                <a:lnTo>
                  <a:pt x="49076" y="1854199"/>
                </a:lnTo>
                <a:lnTo>
                  <a:pt x="53870" y="1981199"/>
                </a:lnTo>
                <a:lnTo>
                  <a:pt x="55713" y="2031999"/>
                </a:lnTo>
                <a:lnTo>
                  <a:pt x="56451" y="2057399"/>
                </a:lnTo>
                <a:lnTo>
                  <a:pt x="56023" y="2082799"/>
                </a:lnTo>
                <a:lnTo>
                  <a:pt x="54895" y="2108199"/>
                </a:lnTo>
                <a:lnTo>
                  <a:pt x="53301" y="2158999"/>
                </a:lnTo>
                <a:lnTo>
                  <a:pt x="49645" y="2260599"/>
                </a:lnTo>
                <a:lnTo>
                  <a:pt x="48050" y="2324099"/>
                </a:lnTo>
                <a:lnTo>
                  <a:pt x="46922" y="2387599"/>
                </a:lnTo>
                <a:lnTo>
                  <a:pt x="46494" y="2438399"/>
                </a:lnTo>
                <a:lnTo>
                  <a:pt x="47841" y="2463799"/>
                </a:lnTo>
                <a:lnTo>
                  <a:pt x="52300" y="2476499"/>
                </a:lnTo>
                <a:lnTo>
                  <a:pt x="60494" y="2489199"/>
                </a:lnTo>
                <a:lnTo>
                  <a:pt x="87995" y="2489199"/>
                </a:lnTo>
                <a:lnTo>
                  <a:pt x="91731" y="2476499"/>
                </a:lnTo>
                <a:lnTo>
                  <a:pt x="92976" y="2463799"/>
                </a:lnTo>
                <a:lnTo>
                  <a:pt x="93600" y="2438399"/>
                </a:lnTo>
                <a:lnTo>
                  <a:pt x="95470" y="2412999"/>
                </a:lnTo>
                <a:lnTo>
                  <a:pt x="98586" y="2374899"/>
                </a:lnTo>
                <a:lnTo>
                  <a:pt x="102946" y="2362199"/>
                </a:lnTo>
                <a:lnTo>
                  <a:pt x="117196" y="2311399"/>
                </a:lnTo>
                <a:lnTo>
                  <a:pt x="137258" y="2273299"/>
                </a:lnTo>
                <a:lnTo>
                  <a:pt x="198139" y="2235199"/>
                </a:lnTo>
                <a:lnTo>
                  <a:pt x="240617" y="2222499"/>
                </a:lnTo>
                <a:lnTo>
                  <a:pt x="292226" y="2209799"/>
                </a:lnTo>
                <a:lnTo>
                  <a:pt x="1568839" y="2209799"/>
                </a:lnTo>
                <a:lnTo>
                  <a:pt x="1639279" y="2197099"/>
                </a:lnTo>
                <a:lnTo>
                  <a:pt x="1705833" y="2197099"/>
                </a:lnTo>
                <a:lnTo>
                  <a:pt x="1768653" y="2184399"/>
                </a:lnTo>
                <a:lnTo>
                  <a:pt x="1827895" y="2184399"/>
                </a:lnTo>
                <a:lnTo>
                  <a:pt x="1883712" y="2171699"/>
                </a:lnTo>
                <a:lnTo>
                  <a:pt x="1936258" y="2158999"/>
                </a:lnTo>
                <a:lnTo>
                  <a:pt x="1985687" y="2146299"/>
                </a:lnTo>
                <a:lnTo>
                  <a:pt x="2032153" y="2133599"/>
                </a:lnTo>
                <a:lnTo>
                  <a:pt x="2075810" y="2120899"/>
                </a:lnTo>
                <a:lnTo>
                  <a:pt x="2116812" y="2095499"/>
                </a:lnTo>
                <a:lnTo>
                  <a:pt x="2155313" y="2082799"/>
                </a:lnTo>
                <a:lnTo>
                  <a:pt x="2191467" y="2057399"/>
                </a:lnTo>
                <a:lnTo>
                  <a:pt x="2225427" y="2031999"/>
                </a:lnTo>
                <a:lnTo>
                  <a:pt x="2257349" y="2019299"/>
                </a:lnTo>
                <a:lnTo>
                  <a:pt x="2287386" y="1993899"/>
                </a:lnTo>
                <a:lnTo>
                  <a:pt x="2315691" y="1968499"/>
                </a:lnTo>
                <a:lnTo>
                  <a:pt x="2342419" y="1943099"/>
                </a:lnTo>
                <a:lnTo>
                  <a:pt x="2367724" y="1917699"/>
                </a:lnTo>
                <a:lnTo>
                  <a:pt x="314953" y="1917699"/>
                </a:lnTo>
                <a:lnTo>
                  <a:pt x="292226" y="1904999"/>
                </a:lnTo>
                <a:lnTo>
                  <a:pt x="229184" y="1904999"/>
                </a:lnTo>
                <a:lnTo>
                  <a:pt x="179214" y="1892299"/>
                </a:lnTo>
                <a:lnTo>
                  <a:pt x="141837" y="1866899"/>
                </a:lnTo>
                <a:lnTo>
                  <a:pt x="116574" y="1828799"/>
                </a:lnTo>
                <a:lnTo>
                  <a:pt x="102946" y="1790699"/>
                </a:lnTo>
                <a:lnTo>
                  <a:pt x="95470" y="1739899"/>
                </a:lnTo>
                <a:lnTo>
                  <a:pt x="93600" y="1727199"/>
                </a:lnTo>
                <a:lnTo>
                  <a:pt x="92976" y="1701799"/>
                </a:lnTo>
                <a:lnTo>
                  <a:pt x="91731" y="1689099"/>
                </a:lnTo>
                <a:lnTo>
                  <a:pt x="87995" y="1689099"/>
                </a:lnTo>
                <a:lnTo>
                  <a:pt x="81768" y="1676399"/>
                </a:lnTo>
                <a:close/>
              </a:path>
              <a:path w="2540000" h="6301740">
                <a:moveTo>
                  <a:pt x="2252738" y="457199"/>
                </a:moveTo>
                <a:lnTo>
                  <a:pt x="1655700" y="457199"/>
                </a:lnTo>
                <a:lnTo>
                  <a:pt x="1710063" y="469899"/>
                </a:lnTo>
                <a:lnTo>
                  <a:pt x="1762983" y="469899"/>
                </a:lnTo>
                <a:lnTo>
                  <a:pt x="1814418" y="482599"/>
                </a:lnTo>
                <a:lnTo>
                  <a:pt x="1864328" y="482599"/>
                </a:lnTo>
                <a:lnTo>
                  <a:pt x="1912673" y="495299"/>
                </a:lnTo>
                <a:lnTo>
                  <a:pt x="2004505" y="520699"/>
                </a:lnTo>
                <a:lnTo>
                  <a:pt x="2047910" y="533399"/>
                </a:lnTo>
                <a:lnTo>
                  <a:pt x="2089588" y="558799"/>
                </a:lnTo>
                <a:lnTo>
                  <a:pt x="2129497" y="571499"/>
                </a:lnTo>
                <a:lnTo>
                  <a:pt x="2167597" y="596899"/>
                </a:lnTo>
                <a:lnTo>
                  <a:pt x="2203848" y="622299"/>
                </a:lnTo>
                <a:lnTo>
                  <a:pt x="2272912" y="673099"/>
                </a:lnTo>
                <a:lnTo>
                  <a:pt x="2305504" y="711199"/>
                </a:lnTo>
                <a:lnTo>
                  <a:pt x="2335812" y="749299"/>
                </a:lnTo>
                <a:lnTo>
                  <a:pt x="2363665" y="787399"/>
                </a:lnTo>
                <a:lnTo>
                  <a:pt x="2388889" y="825499"/>
                </a:lnTo>
                <a:lnTo>
                  <a:pt x="2411310" y="876299"/>
                </a:lnTo>
                <a:lnTo>
                  <a:pt x="2430757" y="927099"/>
                </a:lnTo>
                <a:lnTo>
                  <a:pt x="2447056" y="965199"/>
                </a:lnTo>
                <a:lnTo>
                  <a:pt x="2460034" y="1015999"/>
                </a:lnTo>
                <a:lnTo>
                  <a:pt x="2469518" y="1066799"/>
                </a:lnTo>
                <a:lnTo>
                  <a:pt x="2475335" y="1117599"/>
                </a:lnTo>
                <a:lnTo>
                  <a:pt x="2477312" y="1168399"/>
                </a:lnTo>
                <a:lnTo>
                  <a:pt x="2476501" y="1219199"/>
                </a:lnTo>
                <a:lnTo>
                  <a:pt x="2473789" y="1269999"/>
                </a:lnTo>
                <a:lnTo>
                  <a:pt x="2468756" y="1308099"/>
                </a:lnTo>
                <a:lnTo>
                  <a:pt x="2460983" y="1358899"/>
                </a:lnTo>
                <a:lnTo>
                  <a:pt x="2450051" y="1409699"/>
                </a:lnTo>
                <a:lnTo>
                  <a:pt x="2435542" y="1447799"/>
                </a:lnTo>
                <a:lnTo>
                  <a:pt x="2417036" y="1498599"/>
                </a:lnTo>
                <a:lnTo>
                  <a:pt x="2394114" y="1536699"/>
                </a:lnTo>
                <a:lnTo>
                  <a:pt x="2366356" y="1574799"/>
                </a:lnTo>
                <a:lnTo>
                  <a:pt x="2333345" y="1625599"/>
                </a:lnTo>
                <a:lnTo>
                  <a:pt x="2294661" y="1663699"/>
                </a:lnTo>
                <a:lnTo>
                  <a:pt x="2271290" y="1689099"/>
                </a:lnTo>
                <a:lnTo>
                  <a:pt x="2246418" y="1714499"/>
                </a:lnTo>
                <a:lnTo>
                  <a:pt x="2219839" y="1739899"/>
                </a:lnTo>
                <a:lnTo>
                  <a:pt x="2191342" y="1752599"/>
                </a:lnTo>
                <a:lnTo>
                  <a:pt x="2160721" y="1777999"/>
                </a:lnTo>
                <a:lnTo>
                  <a:pt x="2127765" y="1790699"/>
                </a:lnTo>
                <a:lnTo>
                  <a:pt x="2092268" y="1816099"/>
                </a:lnTo>
                <a:lnTo>
                  <a:pt x="2054021" y="1828799"/>
                </a:lnTo>
                <a:lnTo>
                  <a:pt x="2012815" y="1841499"/>
                </a:lnTo>
                <a:lnTo>
                  <a:pt x="1968441" y="1866899"/>
                </a:lnTo>
                <a:lnTo>
                  <a:pt x="1920692" y="1879599"/>
                </a:lnTo>
                <a:lnTo>
                  <a:pt x="1869360" y="1879599"/>
                </a:lnTo>
                <a:lnTo>
                  <a:pt x="1814234" y="1892299"/>
                </a:lnTo>
                <a:lnTo>
                  <a:pt x="1755109" y="1904999"/>
                </a:lnTo>
                <a:lnTo>
                  <a:pt x="1691774" y="1904999"/>
                </a:lnTo>
                <a:lnTo>
                  <a:pt x="1624022" y="1917699"/>
                </a:lnTo>
                <a:lnTo>
                  <a:pt x="2367724" y="1917699"/>
                </a:lnTo>
                <a:lnTo>
                  <a:pt x="2409491" y="1866899"/>
                </a:lnTo>
                <a:lnTo>
                  <a:pt x="2446027" y="1816099"/>
                </a:lnTo>
                <a:lnTo>
                  <a:pt x="2477681" y="1765299"/>
                </a:lnTo>
                <a:lnTo>
                  <a:pt x="2504801" y="1714499"/>
                </a:lnTo>
                <a:lnTo>
                  <a:pt x="2527736" y="1663699"/>
                </a:lnTo>
                <a:lnTo>
                  <a:pt x="2539997" y="1625599"/>
                </a:lnTo>
                <a:lnTo>
                  <a:pt x="2539997" y="850899"/>
                </a:lnTo>
                <a:lnTo>
                  <a:pt x="2536072" y="838199"/>
                </a:lnTo>
                <a:lnTo>
                  <a:pt x="2515926" y="787399"/>
                </a:lnTo>
                <a:lnTo>
                  <a:pt x="2492297" y="736599"/>
                </a:lnTo>
                <a:lnTo>
                  <a:pt x="2464925" y="698499"/>
                </a:lnTo>
                <a:lnTo>
                  <a:pt x="2433551" y="647699"/>
                </a:lnTo>
                <a:lnTo>
                  <a:pt x="2397914" y="596899"/>
                </a:lnTo>
                <a:lnTo>
                  <a:pt x="2357754" y="546099"/>
                </a:lnTo>
                <a:lnTo>
                  <a:pt x="2324614" y="520699"/>
                </a:lnTo>
                <a:lnTo>
                  <a:pt x="2289570" y="482599"/>
                </a:lnTo>
                <a:lnTo>
                  <a:pt x="2252738" y="457199"/>
                </a:lnTo>
                <a:close/>
              </a:path>
              <a:path w="2540000" h="6301740">
                <a:moveTo>
                  <a:pt x="87995" y="12699"/>
                </a:moveTo>
                <a:lnTo>
                  <a:pt x="52300" y="12699"/>
                </a:lnTo>
                <a:lnTo>
                  <a:pt x="47841" y="38099"/>
                </a:lnTo>
                <a:lnTo>
                  <a:pt x="46494" y="63499"/>
                </a:lnTo>
                <a:lnTo>
                  <a:pt x="47530" y="126999"/>
                </a:lnTo>
                <a:lnTo>
                  <a:pt x="49999" y="190499"/>
                </a:lnTo>
                <a:lnTo>
                  <a:pt x="52946" y="253999"/>
                </a:lnTo>
                <a:lnTo>
                  <a:pt x="55415" y="304799"/>
                </a:lnTo>
                <a:lnTo>
                  <a:pt x="56451" y="342899"/>
                </a:lnTo>
                <a:lnTo>
                  <a:pt x="52532" y="431799"/>
                </a:lnTo>
                <a:lnTo>
                  <a:pt x="50413" y="495299"/>
                </a:lnTo>
                <a:lnTo>
                  <a:pt x="48468" y="558799"/>
                </a:lnTo>
                <a:lnTo>
                  <a:pt x="47046" y="622299"/>
                </a:lnTo>
                <a:lnTo>
                  <a:pt x="46494" y="685799"/>
                </a:lnTo>
                <a:lnTo>
                  <a:pt x="47841" y="711199"/>
                </a:lnTo>
                <a:lnTo>
                  <a:pt x="52300" y="723899"/>
                </a:lnTo>
                <a:lnTo>
                  <a:pt x="60494" y="736599"/>
                </a:lnTo>
                <a:lnTo>
                  <a:pt x="87995" y="736599"/>
                </a:lnTo>
                <a:lnTo>
                  <a:pt x="91731" y="723899"/>
                </a:lnTo>
                <a:lnTo>
                  <a:pt x="92976" y="711199"/>
                </a:lnTo>
                <a:lnTo>
                  <a:pt x="93600" y="685799"/>
                </a:lnTo>
                <a:lnTo>
                  <a:pt x="95470" y="660399"/>
                </a:lnTo>
                <a:lnTo>
                  <a:pt x="98586" y="622299"/>
                </a:lnTo>
                <a:lnTo>
                  <a:pt x="117196" y="558799"/>
                </a:lnTo>
                <a:lnTo>
                  <a:pt x="137258" y="520699"/>
                </a:lnTo>
                <a:lnTo>
                  <a:pt x="198139" y="469899"/>
                </a:lnTo>
                <a:lnTo>
                  <a:pt x="240617" y="469899"/>
                </a:lnTo>
                <a:lnTo>
                  <a:pt x="292226" y="457199"/>
                </a:lnTo>
                <a:lnTo>
                  <a:pt x="2252738" y="457199"/>
                </a:lnTo>
                <a:lnTo>
                  <a:pt x="2214230" y="431799"/>
                </a:lnTo>
                <a:lnTo>
                  <a:pt x="2174163" y="406399"/>
                </a:lnTo>
                <a:lnTo>
                  <a:pt x="2132648" y="380999"/>
                </a:lnTo>
                <a:lnTo>
                  <a:pt x="2089802" y="355599"/>
                </a:lnTo>
                <a:lnTo>
                  <a:pt x="2000569" y="330199"/>
                </a:lnTo>
                <a:lnTo>
                  <a:pt x="1954410" y="304799"/>
                </a:lnTo>
                <a:lnTo>
                  <a:pt x="1907376" y="292099"/>
                </a:lnTo>
                <a:lnTo>
                  <a:pt x="1859580" y="292099"/>
                </a:lnTo>
                <a:lnTo>
                  <a:pt x="1762160" y="266699"/>
                </a:lnTo>
                <a:lnTo>
                  <a:pt x="1712764" y="266699"/>
                </a:lnTo>
                <a:lnTo>
                  <a:pt x="1663063" y="253999"/>
                </a:lnTo>
                <a:lnTo>
                  <a:pt x="1563203" y="253999"/>
                </a:lnTo>
                <a:lnTo>
                  <a:pt x="1513272" y="241299"/>
                </a:lnTo>
                <a:lnTo>
                  <a:pt x="292226" y="241299"/>
                </a:lnTo>
                <a:lnTo>
                  <a:pt x="229822" y="228599"/>
                </a:lnTo>
                <a:lnTo>
                  <a:pt x="181127" y="215899"/>
                </a:lnTo>
                <a:lnTo>
                  <a:pt x="144706" y="190499"/>
                </a:lnTo>
                <a:lnTo>
                  <a:pt x="102946" y="114299"/>
                </a:lnTo>
                <a:lnTo>
                  <a:pt x="95470" y="63499"/>
                </a:lnTo>
                <a:lnTo>
                  <a:pt x="93600" y="50799"/>
                </a:lnTo>
                <a:lnTo>
                  <a:pt x="92976" y="25399"/>
                </a:lnTo>
                <a:lnTo>
                  <a:pt x="91731" y="25399"/>
                </a:lnTo>
                <a:lnTo>
                  <a:pt x="87995" y="12699"/>
                </a:lnTo>
                <a:close/>
              </a:path>
              <a:path w="2540000" h="6301740">
                <a:moveTo>
                  <a:pt x="73060" y="0"/>
                </a:moveTo>
                <a:lnTo>
                  <a:pt x="60494" y="12699"/>
                </a:lnTo>
                <a:lnTo>
                  <a:pt x="81768" y="12699"/>
                </a:lnTo>
                <a:lnTo>
                  <a:pt x="73060" y="0"/>
                </a:lnTo>
                <a:close/>
              </a:path>
            </a:pathLst>
          </a:custGeom>
          <a:solidFill>
            <a:srgbClr val="E4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"/>
          <p:cNvSpPr/>
          <p:nvPr/>
        </p:nvSpPr>
        <p:spPr>
          <a:xfrm>
            <a:off x="983432" y="6172425"/>
            <a:ext cx="1528267" cy="280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285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E00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EE80-1D09-4869-81FF-A5E2188AECA6}" type="datetimeFigureOut">
              <a:rPr lang="lv-LV" smtClean="0"/>
              <a:t>21.02.2019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8AE5-ECF0-4B64-83AE-7AB6B9D70099}" type="slidenum">
              <a:rPr lang="lv-LV" smtClean="0"/>
              <a:t>‹#›</a:t>
            </a:fld>
            <a:endParaRPr lang="lv-LV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007435" y="5515322"/>
            <a:ext cx="2736883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lv-LV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www.rsu.lv</a:t>
            </a:r>
            <a:endParaRPr lang="lv-LV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1"/>
          <a:stretch/>
        </p:blipFill>
        <p:spPr>
          <a:xfrm>
            <a:off x="9659084" y="16193"/>
            <a:ext cx="2532916" cy="63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1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1007052" y="5661248"/>
            <a:ext cx="2568667" cy="85151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lv-LV" sz="1450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/>
            <a:r>
              <a:rPr sz="2000" spc="-5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lang="lv-LV" sz="2000" spc="-5" dirty="0" smtClean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2000" spc="-5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lv-LV" sz="2000" spc="-5" dirty="0" smtClean="0">
                <a:solidFill>
                  <a:srgbClr val="FFFFFF"/>
                </a:solidFill>
                <a:latin typeface="Arial"/>
                <a:cs typeface="Arial"/>
              </a:rPr>
              <a:t>02. Baku</a:t>
            </a:r>
          </a:p>
          <a:p>
            <a:pPr marL="12700" marR="5080"/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958205" y="1628800"/>
            <a:ext cx="8090123" cy="137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Formulation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endParaRPr lang="lv-LV" sz="3200" b="1" spc="-15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</a:pPr>
            <a:r>
              <a:rPr lang="lv-LV" sz="24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Prof.Tatjana</a:t>
            </a:r>
            <a:r>
              <a:rPr lang="lv-LV" sz="24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Koķe, </a:t>
            </a:r>
            <a:r>
              <a:rPr lang="lv-LV" sz="24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</a:t>
            </a:r>
            <a:r>
              <a:rPr lang="lv-LV" sz="24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</a:t>
            </a:r>
            <a:r>
              <a:rPr lang="lv-LV" sz="24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RSU, </a:t>
            </a:r>
            <a:r>
              <a:rPr lang="lv-LV" sz="24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Latvia</a:t>
            </a:r>
            <a:endParaRPr lang="en-US" sz="2400" b="1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1504" y="4365104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Twinning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strengthening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HE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Azerbaijan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2018-2020;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1.5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907300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Bloom’s</a:t>
            </a:r>
            <a:r>
              <a:rPr lang="lv-LV" sz="2600" b="1" spc="-15" dirty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taxonomy</a:t>
            </a:r>
            <a:r>
              <a:rPr lang="lv-LV" sz="2600" b="1" spc="-15" dirty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sz="2600" b="1" spc="-15" dirty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</a:t>
            </a:r>
            <a:r>
              <a:rPr lang="lv-LV" sz="2600" b="1" spc="-15" dirty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250" y="980728"/>
            <a:ext cx="8626086" cy="45781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Knowledge</a:t>
            </a:r>
            <a:r>
              <a:rPr lang="lv-LV" sz="1450" b="1" u="sng" dirty="0" smtClean="0">
                <a:cs typeface="Arial"/>
              </a:rPr>
              <a:t> </a:t>
            </a:r>
            <a:r>
              <a:rPr lang="lv-LV" sz="1450" b="1" dirty="0" smtClean="0">
                <a:cs typeface="Arial"/>
              </a:rPr>
              <a:t>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remember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facts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without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need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understand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them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recalling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facts</a:t>
            </a:r>
            <a:r>
              <a:rPr lang="lv-LV" sz="1450" b="1" dirty="0" smtClean="0">
                <a:cs typeface="Arial"/>
              </a:rPr>
              <a:t>, terms, </a:t>
            </a:r>
            <a:r>
              <a:rPr lang="lv-LV" sz="1450" b="1" dirty="0" err="1" smtClean="0">
                <a:cs typeface="Arial"/>
              </a:rPr>
              <a:t>basic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conceptions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answers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definitions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rules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perceive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particular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information</a:t>
            </a:r>
            <a:r>
              <a:rPr lang="lv-LV" sz="1450" b="1" dirty="0" smtClean="0">
                <a:cs typeface="Arial"/>
              </a:rPr>
              <a:t>).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Comprehension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>
                <a:cs typeface="Arial"/>
              </a:rPr>
              <a:t>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understand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interpret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acquired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information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comparing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interpreting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summarizing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demonstrates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understanding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processing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of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facts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ideas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level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of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comprehension</a:t>
            </a:r>
            <a:r>
              <a:rPr lang="lv-LV" sz="1450" b="1" dirty="0" smtClean="0">
                <a:cs typeface="Arial"/>
              </a:rPr>
              <a:t>).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Application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>
                <a:cs typeface="Arial"/>
              </a:rPr>
              <a:t>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use</a:t>
            </a:r>
            <a:r>
              <a:rPr lang="lv-LV" sz="1450" b="1" dirty="0" smtClean="0">
                <a:cs typeface="Arial"/>
              </a:rPr>
              <a:t> a </a:t>
            </a:r>
            <a:r>
              <a:rPr lang="lv-LV" sz="1450" b="1" dirty="0" err="1" smtClean="0">
                <a:cs typeface="Arial"/>
              </a:rPr>
              <a:t>concept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</a:t>
            </a:r>
            <a:r>
              <a:rPr lang="lv-LV" sz="1450" b="1" dirty="0" smtClean="0">
                <a:cs typeface="Arial"/>
              </a:rPr>
              <a:t> a </a:t>
            </a:r>
            <a:r>
              <a:rPr lang="lv-LV" sz="1450" b="1" dirty="0" err="1" smtClean="0">
                <a:cs typeface="Arial"/>
              </a:rPr>
              <a:t>new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situation</a:t>
            </a:r>
            <a:r>
              <a:rPr lang="lv-LV" sz="1450" b="1" dirty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or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unprompted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use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of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abstraction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using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existing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knowledge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facts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abilities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strategies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rules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new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situations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or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different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ways</a:t>
            </a:r>
            <a:r>
              <a:rPr lang="lv-LV" sz="1450" b="1" dirty="0" smtClean="0">
                <a:cs typeface="Arial"/>
              </a:rPr>
              <a:t>).</a:t>
            </a:r>
            <a:endParaRPr lang="lv-LV" sz="145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Analysis</a:t>
            </a:r>
            <a:r>
              <a:rPr lang="lv-LV" sz="1450" b="1" u="sng" dirty="0" smtClean="0">
                <a:cs typeface="Arial"/>
              </a:rPr>
              <a:t> </a:t>
            </a:r>
            <a:r>
              <a:rPr lang="lv-LV" sz="1450" b="1" dirty="0" smtClean="0">
                <a:cs typeface="Arial"/>
              </a:rPr>
              <a:t>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divide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material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into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component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parts</a:t>
            </a:r>
            <a:r>
              <a:rPr lang="lv-LV" sz="1450" b="1" dirty="0" smtClean="0">
                <a:cs typeface="Arial"/>
              </a:rPr>
              <a:t> </a:t>
            </a:r>
            <a:r>
              <a:rPr lang="en-US" sz="1450" b="1" dirty="0">
                <a:cs typeface="Arial"/>
              </a:rPr>
              <a:t>so that its organizational structure may be </a:t>
            </a:r>
            <a:r>
              <a:rPr lang="en-US" sz="1450" b="1" dirty="0" smtClean="0">
                <a:cs typeface="Arial"/>
              </a:rPr>
              <a:t>understood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distinguishing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between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facts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inferences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dividing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information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into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parts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finding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causes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motives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proving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comprehension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of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coherence</a:t>
            </a:r>
            <a:r>
              <a:rPr lang="lv-LV" sz="1450" b="1" dirty="0" smtClean="0">
                <a:cs typeface="Arial"/>
              </a:rPr>
              <a:t>.</a:t>
            </a:r>
            <a:endParaRPr lang="lv-LV" sz="145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Synthesis</a:t>
            </a:r>
            <a:r>
              <a:rPr lang="lv-LV" sz="1450" b="1" u="sng" dirty="0" smtClean="0">
                <a:cs typeface="Arial"/>
              </a:rPr>
              <a:t> </a:t>
            </a:r>
            <a:r>
              <a:rPr lang="lv-LV" sz="1450" b="1" dirty="0">
                <a:cs typeface="Arial"/>
              </a:rPr>
              <a:t>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join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several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parts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ideas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concepts</a:t>
            </a:r>
            <a:r>
              <a:rPr lang="lv-LV" sz="1450" b="1" dirty="0">
                <a:cs typeface="Arial"/>
              </a:rPr>
              <a:t>,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methods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creating</a:t>
            </a:r>
            <a:r>
              <a:rPr lang="lv-LV" sz="1450" b="1" dirty="0" smtClean="0">
                <a:cs typeface="Arial"/>
              </a:rPr>
              <a:t> a </a:t>
            </a:r>
            <a:r>
              <a:rPr lang="lv-LV" sz="1450" b="1" dirty="0" err="1" smtClean="0">
                <a:cs typeface="Arial"/>
              </a:rPr>
              <a:t>whole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or</a:t>
            </a:r>
            <a:r>
              <a:rPr lang="lv-LV" sz="1450" b="1" dirty="0" smtClean="0">
                <a:cs typeface="Arial"/>
              </a:rPr>
              <a:t> a </a:t>
            </a:r>
            <a:r>
              <a:rPr lang="lv-LV" sz="1450" b="1" dirty="0" err="1" smtClean="0">
                <a:cs typeface="Arial"/>
              </a:rPr>
              <a:t>new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approach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summarizing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information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finding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alternate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solutions</a:t>
            </a:r>
            <a:r>
              <a:rPr lang="lv-LV" sz="1450" b="1" dirty="0" smtClean="0">
                <a:cs typeface="Arial"/>
              </a:rPr>
              <a:t> to a </a:t>
            </a:r>
            <a:r>
              <a:rPr lang="lv-LV" sz="1450" b="1" dirty="0" err="1" smtClean="0">
                <a:cs typeface="Arial"/>
              </a:rPr>
              <a:t>problem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combining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existing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knowledge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new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ways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creating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original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conclusions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opinions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and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using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them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in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problem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solving</a:t>
            </a:r>
            <a:r>
              <a:rPr lang="lv-LV" sz="1450" b="1" dirty="0" smtClean="0">
                <a:cs typeface="Arial"/>
              </a:rPr>
              <a:t>).</a:t>
            </a:r>
            <a:endParaRPr lang="lv-LV" sz="145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b="1" u="sng" dirty="0" err="1" smtClean="0">
                <a:cs typeface="Arial"/>
              </a:rPr>
              <a:t>Evaluation</a:t>
            </a:r>
            <a:r>
              <a:rPr lang="lv-LV" sz="1450" b="1" dirty="0" smtClean="0">
                <a:cs typeface="Arial"/>
              </a:rPr>
              <a:t> –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ability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judge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usefulness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of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material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corresponding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its</a:t>
            </a:r>
            <a:r>
              <a:rPr lang="lv-LV" sz="1450" b="1" dirty="0" smtClean="0">
                <a:cs typeface="Arial"/>
              </a:rPr>
              <a:t>’ </a:t>
            </a:r>
            <a:r>
              <a:rPr lang="lv-LV" sz="1450" b="1" dirty="0" err="1" smtClean="0">
                <a:cs typeface="Arial"/>
              </a:rPr>
              <a:t>goals</a:t>
            </a:r>
            <a:r>
              <a:rPr lang="lv-LV" sz="1450" b="1" dirty="0" smtClean="0">
                <a:cs typeface="Arial"/>
              </a:rPr>
              <a:t> (</a:t>
            </a:r>
            <a:r>
              <a:rPr lang="lv-LV" sz="1450" b="1" dirty="0" err="1" smtClean="0">
                <a:cs typeface="Arial"/>
              </a:rPr>
              <a:t>evaluating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content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knowledge</a:t>
            </a:r>
            <a:r>
              <a:rPr lang="lv-LV" sz="1450" b="1" dirty="0" smtClean="0">
                <a:cs typeface="Arial"/>
              </a:rPr>
              <a:t>, </a:t>
            </a:r>
            <a:r>
              <a:rPr lang="lv-LV" sz="1450" b="1" dirty="0" err="1" smtClean="0">
                <a:cs typeface="Arial"/>
              </a:rPr>
              <a:t>conception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according</a:t>
            </a:r>
            <a:r>
              <a:rPr lang="lv-LV" sz="1450" b="1" dirty="0" smtClean="0">
                <a:cs typeface="Arial"/>
              </a:rPr>
              <a:t> to </a:t>
            </a:r>
            <a:r>
              <a:rPr lang="lv-LV" sz="1450" b="1" dirty="0" err="1" smtClean="0">
                <a:cs typeface="Arial"/>
              </a:rPr>
              <a:t>the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stated</a:t>
            </a:r>
            <a:r>
              <a:rPr lang="lv-LV" sz="1450" b="1" dirty="0" smtClean="0">
                <a:cs typeface="Arial"/>
              </a:rPr>
              <a:t> </a:t>
            </a:r>
            <a:r>
              <a:rPr lang="lv-LV" sz="1450" b="1" dirty="0" err="1" smtClean="0">
                <a:cs typeface="Arial"/>
              </a:rPr>
              <a:t>criteria</a:t>
            </a:r>
            <a:r>
              <a:rPr lang="lv-LV" sz="1450" b="1" dirty="0" smtClean="0">
                <a:cs typeface="Arial"/>
              </a:rPr>
              <a:t>).</a:t>
            </a:r>
            <a:endParaRPr lang="lv-LV" sz="145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4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-315416"/>
            <a:ext cx="9433048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756084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494250" y="980728"/>
            <a:ext cx="8626086" cy="56271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1600" b="1" dirty="0" err="1" smtClean="0">
                <a:cs typeface="Arial"/>
              </a:rPr>
              <a:t>Knowledge</a:t>
            </a:r>
            <a:r>
              <a:rPr lang="lv-LV" sz="1600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Identify</a:t>
            </a:r>
            <a:r>
              <a:rPr lang="en-US" sz="1600" b="1" dirty="0">
                <a:cs typeface="Arial"/>
              </a:rPr>
              <a:t> and consider ethical implications of scientific investigations</a:t>
            </a:r>
            <a:r>
              <a:rPr lang="en-US" sz="1600" b="1" dirty="0" smtClean="0">
                <a:cs typeface="Arial"/>
              </a:rPr>
              <a:t>.</a:t>
            </a:r>
            <a:endParaRPr lang="lv-LV" sz="1600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Define</a:t>
            </a:r>
            <a:r>
              <a:rPr lang="en-US" sz="1600" b="1" dirty="0">
                <a:cs typeface="Arial"/>
              </a:rPr>
              <a:t> what </a:t>
            </a:r>
            <a:r>
              <a:rPr lang="en-US" sz="1600" b="1" dirty="0" err="1">
                <a:cs typeface="Arial"/>
              </a:rPr>
              <a:t>behaviours</a:t>
            </a:r>
            <a:r>
              <a:rPr lang="en-US" sz="1600" b="1" dirty="0">
                <a:cs typeface="Arial"/>
              </a:rPr>
              <a:t> constitute unprofessional practice in </a:t>
            </a:r>
            <a:r>
              <a:rPr lang="en-US" sz="1600" b="1" dirty="0" smtClean="0">
                <a:cs typeface="Arial"/>
              </a:rPr>
              <a:t>the</a:t>
            </a:r>
            <a:r>
              <a:rPr lang="lv-LV" sz="1600" b="1" dirty="0" smtClean="0">
                <a:cs typeface="Arial"/>
              </a:rPr>
              <a:t> </a:t>
            </a:r>
            <a:r>
              <a:rPr lang="lv-LV" sz="1600" b="1" dirty="0" err="1" smtClean="0">
                <a:cs typeface="Arial"/>
              </a:rPr>
              <a:t>teacher</a:t>
            </a:r>
            <a:r>
              <a:rPr lang="en-US" sz="1600" b="1" dirty="0" smtClean="0">
                <a:cs typeface="Arial"/>
              </a:rPr>
              <a:t> </a:t>
            </a:r>
            <a:r>
              <a:rPr lang="en-US" sz="1600" b="1" dirty="0">
                <a:cs typeface="Arial"/>
              </a:rPr>
              <a:t>– </a:t>
            </a:r>
            <a:r>
              <a:rPr lang="lv-LV" sz="1600" b="1" dirty="0" err="1" smtClean="0">
                <a:cs typeface="Arial"/>
              </a:rPr>
              <a:t>parent</a:t>
            </a:r>
            <a:r>
              <a:rPr lang="en-US" sz="1600" b="1" dirty="0" smtClean="0">
                <a:cs typeface="Arial"/>
              </a:rPr>
              <a:t> </a:t>
            </a:r>
            <a:r>
              <a:rPr lang="en-US" sz="1600" b="1" dirty="0">
                <a:cs typeface="Arial"/>
              </a:rPr>
              <a:t>relationship</a:t>
            </a:r>
            <a:r>
              <a:rPr lang="en-US" sz="1600" b="1" dirty="0" smtClean="0">
                <a:cs typeface="Arial"/>
              </a:rPr>
              <a:t>.</a:t>
            </a:r>
            <a:endParaRPr lang="lv-LV" sz="1600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List</a:t>
            </a:r>
            <a:r>
              <a:rPr lang="en-US" sz="1600" b="1" dirty="0">
                <a:cs typeface="Arial"/>
              </a:rPr>
              <a:t> the criteria to be taken into account when caring for a </a:t>
            </a:r>
            <a:r>
              <a:rPr lang="en-US" sz="1600" b="1" dirty="0" smtClean="0">
                <a:cs typeface="Arial"/>
              </a:rPr>
              <a:t>p</a:t>
            </a:r>
            <a:r>
              <a:rPr lang="lv-LV" sz="1600" b="1" dirty="0" err="1" smtClean="0">
                <a:cs typeface="Arial"/>
              </a:rPr>
              <a:t>upil</a:t>
            </a:r>
            <a:r>
              <a:rPr lang="lv-LV" sz="1600" b="1" dirty="0" smtClean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with </a:t>
            </a:r>
            <a:r>
              <a:rPr lang="lv-LV" sz="1600" b="1" dirty="0" err="1" smtClean="0">
                <a:cs typeface="Arial"/>
              </a:rPr>
              <a:t>delinquent</a:t>
            </a:r>
            <a:r>
              <a:rPr lang="lv-LV" sz="1600" b="1" dirty="0" smtClean="0">
                <a:cs typeface="Arial"/>
              </a:rPr>
              <a:t> </a:t>
            </a:r>
            <a:r>
              <a:rPr lang="lv-LV" sz="1600" b="1" dirty="0" err="1" smtClean="0">
                <a:cs typeface="Arial"/>
              </a:rPr>
              <a:t>behaviour</a:t>
            </a:r>
            <a:r>
              <a:rPr lang="en-US" sz="1600" b="1" dirty="0" smtClean="0">
                <a:cs typeface="Arial"/>
              </a:rPr>
              <a:t>.</a:t>
            </a:r>
            <a:endParaRPr lang="lv-LV" sz="1600" b="1" dirty="0" smtClean="0">
              <a:cs typeface="Arial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1600" b="1" dirty="0" err="1" smtClean="0">
                <a:cs typeface="Arial"/>
              </a:rPr>
              <a:t>Comprehension</a:t>
            </a:r>
            <a:r>
              <a:rPr lang="lv-LV" sz="1600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Explain</a:t>
            </a:r>
            <a:r>
              <a:rPr lang="en-US" sz="1600" b="1" dirty="0">
                <a:cs typeface="Arial"/>
              </a:rPr>
              <a:t> the social, economic and political effects of World War </a:t>
            </a:r>
            <a:r>
              <a:rPr lang="en-US" sz="1600" b="1" dirty="0" smtClean="0">
                <a:cs typeface="Arial"/>
              </a:rPr>
              <a:t>I</a:t>
            </a:r>
            <a:r>
              <a:rPr lang="lv-LV" sz="1600" b="1" dirty="0" smtClean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on </a:t>
            </a:r>
            <a:r>
              <a:rPr lang="en-US" sz="1600" b="1" dirty="0">
                <a:cs typeface="Arial"/>
              </a:rPr>
              <a:t>the post-war world</a:t>
            </a:r>
            <a:r>
              <a:rPr lang="en-US" sz="1600" b="1" dirty="0" smtClean="0">
                <a:cs typeface="Arial"/>
              </a:rPr>
              <a:t>.</a:t>
            </a:r>
            <a:endParaRPr lang="lv-LV" sz="1600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Classify</a:t>
            </a:r>
            <a:r>
              <a:rPr lang="en-US" sz="1600" b="1" dirty="0">
                <a:cs typeface="Arial"/>
              </a:rPr>
              <a:t> reactions as exothermic and </a:t>
            </a:r>
            <a:r>
              <a:rPr lang="en-US" sz="1600" b="1" dirty="0" smtClean="0">
                <a:cs typeface="Arial"/>
              </a:rPr>
              <a:t>endothermic.</a:t>
            </a:r>
            <a:endParaRPr lang="lv-LV" sz="1600" b="1" dirty="0">
              <a:cs typeface="Arial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1600" b="1" dirty="0" err="1" smtClean="0">
                <a:cs typeface="Arial"/>
              </a:rPr>
              <a:t>Application</a:t>
            </a:r>
            <a:r>
              <a:rPr lang="lv-LV" sz="1600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Construct</a:t>
            </a:r>
            <a:r>
              <a:rPr lang="en-US" sz="1600" b="1" dirty="0">
                <a:cs typeface="Arial"/>
              </a:rPr>
              <a:t> a timeline of significant events in the history of </a:t>
            </a:r>
            <a:r>
              <a:rPr lang="en-US" sz="1600" b="1" dirty="0" smtClean="0">
                <a:cs typeface="Arial"/>
              </a:rPr>
              <a:t>Australia</a:t>
            </a:r>
            <a:r>
              <a:rPr lang="lv-LV" sz="1600" b="1" dirty="0" smtClean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in </a:t>
            </a:r>
            <a:r>
              <a:rPr lang="en-US" sz="1600" b="1" dirty="0">
                <a:cs typeface="Arial"/>
              </a:rPr>
              <a:t>the 19th century</a:t>
            </a:r>
            <a:r>
              <a:rPr lang="en-US" sz="1600" b="1" dirty="0" smtClean="0">
                <a:cs typeface="Arial"/>
              </a:rPr>
              <a:t>.</a:t>
            </a:r>
            <a:endParaRPr lang="lv-LV" sz="1600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sz="1600" b="1" i="1" dirty="0">
                <a:cs typeface="Arial"/>
              </a:rPr>
              <a:t>Apply</a:t>
            </a:r>
            <a:r>
              <a:rPr lang="en-US" sz="1600" b="1" dirty="0">
                <a:cs typeface="Arial"/>
              </a:rPr>
              <a:t> knowledge of infection control in the maintenance of </a:t>
            </a:r>
            <a:r>
              <a:rPr lang="en-US" sz="1600" b="1" dirty="0" smtClean="0">
                <a:cs typeface="Arial"/>
              </a:rPr>
              <a:t>patient</a:t>
            </a:r>
            <a:r>
              <a:rPr lang="lv-LV" sz="1600" b="1" dirty="0" smtClean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care </a:t>
            </a:r>
            <a:r>
              <a:rPr lang="en-US" sz="1600" b="1" dirty="0" err="1">
                <a:cs typeface="Arial"/>
              </a:rPr>
              <a:t>facilities.of</a:t>
            </a:r>
            <a:r>
              <a:rPr lang="en-US" sz="1600" b="1" dirty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evidence-based medicine to determine clinical</a:t>
            </a:r>
            <a:r>
              <a:rPr lang="lv-LV" sz="1600" b="1" dirty="0" smtClean="0"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diagnoses.</a:t>
            </a:r>
            <a:endParaRPr lang="lv-LV" sz="1600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endParaRPr lang="lv-LV" sz="1450" dirty="0">
              <a:solidFill>
                <a:srgbClr val="515C5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60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7056784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lv-LV" sz="2600" b="1" spc="-15" dirty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494250" y="980728"/>
            <a:ext cx="8626086" cy="5009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b="1" dirty="0" err="1" smtClean="0">
                <a:cs typeface="Arial"/>
              </a:rPr>
              <a:t>Analysis</a:t>
            </a:r>
            <a:r>
              <a:rPr lang="lv-LV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>
                <a:cs typeface="Arial"/>
              </a:rPr>
              <a:t>Compare</a:t>
            </a:r>
            <a:r>
              <a:rPr lang="en-US" b="1" dirty="0">
                <a:cs typeface="Arial"/>
              </a:rPr>
              <a:t> and contrast </a:t>
            </a:r>
            <a:r>
              <a:rPr lang="lv-LV" b="1" dirty="0" err="1" smtClean="0">
                <a:cs typeface="Arial"/>
              </a:rPr>
              <a:t>cognitive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and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constructive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learning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approaches</a:t>
            </a:r>
            <a:r>
              <a:rPr lang="en-US" b="1" dirty="0" smtClean="0">
                <a:cs typeface="Arial"/>
              </a:rPr>
              <a:t>.</a:t>
            </a:r>
            <a:endParaRPr lang="lv-LV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>
                <a:cs typeface="Arial"/>
              </a:rPr>
              <a:t>Debate </a:t>
            </a:r>
            <a:r>
              <a:rPr lang="en-US" b="1" dirty="0">
                <a:cs typeface="Arial"/>
              </a:rPr>
              <a:t>the economic and environmental effects of energy </a:t>
            </a:r>
            <a:r>
              <a:rPr lang="en-US" b="1" dirty="0" smtClean="0">
                <a:cs typeface="Arial"/>
              </a:rPr>
              <a:t>conversion</a:t>
            </a:r>
            <a:r>
              <a:rPr lang="lv-LV" b="1" dirty="0" smtClean="0">
                <a:cs typeface="Arial"/>
              </a:rPr>
              <a:t> </a:t>
            </a:r>
            <a:r>
              <a:rPr lang="en-US" b="1" dirty="0" smtClean="0">
                <a:cs typeface="Arial"/>
              </a:rPr>
              <a:t>processes.</a:t>
            </a:r>
            <a:endParaRPr lang="lv-LV" b="1" dirty="0">
              <a:cs typeface="Arial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b="1" dirty="0" err="1" smtClean="0">
                <a:cs typeface="Arial"/>
              </a:rPr>
              <a:t>Synthesis</a:t>
            </a:r>
            <a:r>
              <a:rPr lang="lv-LV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>
                <a:cs typeface="Arial"/>
              </a:rPr>
              <a:t>Propose </a:t>
            </a:r>
            <a:r>
              <a:rPr lang="en-US" b="1" dirty="0">
                <a:cs typeface="Arial"/>
              </a:rPr>
              <a:t>solutions to complex energy management problems </a:t>
            </a:r>
            <a:r>
              <a:rPr lang="en-US" b="1" dirty="0" smtClean="0">
                <a:cs typeface="Arial"/>
              </a:rPr>
              <a:t>both</a:t>
            </a:r>
            <a:r>
              <a:rPr lang="lv-LV" b="1" dirty="0" smtClean="0">
                <a:cs typeface="Arial"/>
              </a:rPr>
              <a:t> </a:t>
            </a:r>
            <a:r>
              <a:rPr lang="en-US" b="1" dirty="0" smtClean="0">
                <a:cs typeface="Arial"/>
              </a:rPr>
              <a:t>verbally </a:t>
            </a:r>
            <a:r>
              <a:rPr lang="en-US" b="1" dirty="0">
                <a:cs typeface="Arial"/>
              </a:rPr>
              <a:t>and in writing</a:t>
            </a:r>
            <a:r>
              <a:rPr lang="en-US" b="1" dirty="0" smtClean="0">
                <a:cs typeface="Arial"/>
              </a:rPr>
              <a:t>.</a:t>
            </a:r>
            <a:endParaRPr lang="lv-LV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 err="1">
                <a:cs typeface="Arial"/>
              </a:rPr>
              <a:t>Summarise</a:t>
            </a:r>
            <a:r>
              <a:rPr lang="en-US" b="1" i="1" dirty="0">
                <a:cs typeface="Arial"/>
              </a:rPr>
              <a:t> </a:t>
            </a:r>
            <a:r>
              <a:rPr lang="en-US" b="1" dirty="0">
                <a:cs typeface="Arial"/>
              </a:rPr>
              <a:t>the causes and effects of the 1917 Russian </a:t>
            </a:r>
            <a:r>
              <a:rPr lang="en-US" b="1" dirty="0" smtClean="0">
                <a:cs typeface="Arial"/>
              </a:rPr>
              <a:t>revolutions.</a:t>
            </a:r>
            <a:endParaRPr lang="lv-LV" b="1" dirty="0">
              <a:cs typeface="Arial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b="1" dirty="0" err="1" smtClean="0">
                <a:cs typeface="Arial"/>
              </a:rPr>
              <a:t>Evaluation</a:t>
            </a:r>
            <a:r>
              <a:rPr lang="lv-LV" b="1" dirty="0" smtClean="0">
                <a:cs typeface="Arial"/>
              </a:rPr>
              <a:t>:</a:t>
            </a: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>
                <a:cs typeface="Arial"/>
              </a:rPr>
              <a:t>Predict </a:t>
            </a:r>
            <a:r>
              <a:rPr lang="en-US" b="1" dirty="0">
                <a:cs typeface="Arial"/>
              </a:rPr>
              <a:t>the effect of change of temperature on the position of equilibrium</a:t>
            </a:r>
            <a:r>
              <a:rPr lang="en-US" b="1" dirty="0" smtClean="0">
                <a:cs typeface="Arial"/>
              </a:rPr>
              <a:t>.</a:t>
            </a:r>
            <a:endParaRPr lang="lv-LV" b="1" dirty="0" smtClean="0">
              <a:cs typeface="Arial"/>
            </a:endParaRPr>
          </a:p>
          <a:p>
            <a:pPr marL="698500" marR="24130" lvl="1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en-US" b="1" i="1" dirty="0" err="1">
                <a:cs typeface="Arial"/>
              </a:rPr>
              <a:t>Summarise</a:t>
            </a:r>
            <a:r>
              <a:rPr lang="en-US" b="1" i="1" dirty="0">
                <a:cs typeface="Arial"/>
              </a:rPr>
              <a:t> </a:t>
            </a:r>
            <a:r>
              <a:rPr lang="en-US" b="1" dirty="0">
                <a:cs typeface="Arial"/>
              </a:rPr>
              <a:t>the main contributions of Michael Faraday to the </a:t>
            </a:r>
            <a:r>
              <a:rPr lang="en-US" b="1" dirty="0" smtClean="0">
                <a:cs typeface="Arial"/>
              </a:rPr>
              <a:t>field</a:t>
            </a:r>
            <a:r>
              <a:rPr lang="lv-LV" b="1" dirty="0" smtClean="0">
                <a:cs typeface="Arial"/>
              </a:rPr>
              <a:t> </a:t>
            </a:r>
            <a:r>
              <a:rPr lang="en-US" b="1" dirty="0" smtClean="0">
                <a:cs typeface="Arial"/>
              </a:rPr>
              <a:t>of </a:t>
            </a:r>
            <a:r>
              <a:rPr lang="en-US" b="1" dirty="0">
                <a:cs typeface="Arial"/>
              </a:rPr>
              <a:t>electromagnetic induction</a:t>
            </a:r>
            <a:r>
              <a:rPr lang="en-US" dirty="0">
                <a:solidFill>
                  <a:srgbClr val="515C5F"/>
                </a:solidFill>
                <a:cs typeface="Arial"/>
              </a:rPr>
              <a:t>.</a:t>
            </a:r>
            <a:endParaRPr lang="lv-LV" dirty="0">
              <a:solidFill>
                <a:srgbClr val="515C5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93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58205" y="4149080"/>
            <a:ext cx="58578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LO: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spc="-15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3200" b="1" spc="-1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RSU</a:t>
            </a:r>
            <a:endParaRPr lang="en-US" sz="3200" b="1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2270125" y="836613"/>
            <a:ext cx="7816850" cy="4946650"/>
          </a:xfrm>
        </p:spPr>
        <p:txBody>
          <a:bodyPr/>
          <a:lstStyle/>
          <a:p>
            <a:endParaRPr lang="lv-LV" altLang="lv-LV" smtClean="0"/>
          </a:p>
        </p:txBody>
      </p:sp>
      <p:sp>
        <p:nvSpPr>
          <p:cNvPr id="21507" name="Flowchart: Connector 3"/>
          <p:cNvSpPr>
            <a:spLocks noChangeArrowheads="1"/>
          </p:cNvSpPr>
          <p:nvPr/>
        </p:nvSpPr>
        <p:spPr bwMode="auto">
          <a:xfrm>
            <a:off x="864296" y="1125538"/>
            <a:ext cx="10095978" cy="5040312"/>
          </a:xfrm>
          <a:prstGeom prst="flowChartConnector">
            <a:avLst/>
          </a:prstGeom>
          <a:solidFill>
            <a:srgbClr val="FCD9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cxnSp>
        <p:nvCxnSpPr>
          <p:cNvPr id="21508" name="Straight Connector 13"/>
          <p:cNvCxnSpPr>
            <a:cxnSpLocks noChangeShapeType="1"/>
            <a:endCxn id="21526" idx="1"/>
          </p:cNvCxnSpPr>
          <p:nvPr/>
        </p:nvCxnSpPr>
        <p:spPr bwMode="auto">
          <a:xfrm>
            <a:off x="5073651" y="2781301"/>
            <a:ext cx="396875" cy="252413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09" name="Straight Connector 16"/>
          <p:cNvCxnSpPr>
            <a:cxnSpLocks noChangeShapeType="1"/>
            <a:endCxn id="21526" idx="2"/>
          </p:cNvCxnSpPr>
          <p:nvPr/>
        </p:nvCxnSpPr>
        <p:spPr bwMode="auto">
          <a:xfrm>
            <a:off x="4298950" y="3644900"/>
            <a:ext cx="920750" cy="0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0" name="Straight Connector 18"/>
          <p:cNvCxnSpPr>
            <a:cxnSpLocks noChangeShapeType="1"/>
            <a:stCxn id="21526" idx="3"/>
          </p:cNvCxnSpPr>
          <p:nvPr/>
        </p:nvCxnSpPr>
        <p:spPr bwMode="auto">
          <a:xfrm flipH="1">
            <a:off x="5289551" y="4256089"/>
            <a:ext cx="180975" cy="204787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1" name="Flowchart: Connector 34"/>
          <p:cNvSpPr>
            <a:spLocks noChangeArrowheads="1"/>
          </p:cNvSpPr>
          <p:nvPr/>
        </p:nvSpPr>
        <p:spPr bwMode="auto">
          <a:xfrm>
            <a:off x="7743825" y="2781301"/>
            <a:ext cx="1728788" cy="1736725"/>
          </a:xfrm>
          <a:prstGeom prst="flowChartConnector">
            <a:avLst/>
          </a:prstGeom>
          <a:solidFill>
            <a:srgbClr val="FCDBC0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sp>
        <p:nvSpPr>
          <p:cNvPr id="36" name="Flowchart: Connector 35"/>
          <p:cNvSpPr/>
          <p:nvPr/>
        </p:nvSpPr>
        <p:spPr bwMode="auto">
          <a:xfrm>
            <a:off x="2700339" y="2932114"/>
            <a:ext cx="1730375" cy="1665287"/>
          </a:xfrm>
          <a:prstGeom prst="flowChartConnector">
            <a:avLst/>
          </a:prstGeom>
          <a:solidFill>
            <a:srgbClr val="FDE4CF"/>
          </a:solidFill>
          <a:ln w="9525" cap="flat" cmpd="sng" algn="ctr">
            <a:solidFill>
              <a:srgbClr val="F3740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lv-LV" dirty="0">
              <a:ea typeface="ヒラギノ角ゴ Pro W3" pitchFamily="-112" charset="-128"/>
            </a:endParaRPr>
          </a:p>
        </p:txBody>
      </p:sp>
      <p:sp>
        <p:nvSpPr>
          <p:cNvPr id="21513" name="Flowchart: Connector 36"/>
          <p:cNvSpPr>
            <a:spLocks noChangeArrowheads="1"/>
          </p:cNvSpPr>
          <p:nvPr/>
        </p:nvSpPr>
        <p:spPr bwMode="auto">
          <a:xfrm>
            <a:off x="3783014" y="1468439"/>
            <a:ext cx="1800225" cy="1671637"/>
          </a:xfrm>
          <a:prstGeom prst="flowChartConnector">
            <a:avLst/>
          </a:prstGeom>
          <a:solidFill>
            <a:srgbClr val="F9B883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sp>
        <p:nvSpPr>
          <p:cNvPr id="21514" name="Flowchart: Connector 37"/>
          <p:cNvSpPr>
            <a:spLocks noChangeArrowheads="1"/>
          </p:cNvSpPr>
          <p:nvPr/>
        </p:nvSpPr>
        <p:spPr bwMode="auto">
          <a:xfrm>
            <a:off x="3927476" y="4300539"/>
            <a:ext cx="1800225" cy="1647825"/>
          </a:xfrm>
          <a:prstGeom prst="flowChartConnector">
            <a:avLst/>
          </a:prstGeom>
          <a:solidFill>
            <a:srgbClr val="FAC9A0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cxnSp>
        <p:nvCxnSpPr>
          <p:cNvPr id="21515" name="Straight Connector 43"/>
          <p:cNvCxnSpPr>
            <a:cxnSpLocks noChangeShapeType="1"/>
            <a:endCxn id="21526" idx="5"/>
          </p:cNvCxnSpPr>
          <p:nvPr/>
        </p:nvCxnSpPr>
        <p:spPr bwMode="auto">
          <a:xfrm flipH="1" flipV="1">
            <a:off x="6696075" y="4256089"/>
            <a:ext cx="107950" cy="204787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6" name="Flowchart: Connector 39"/>
          <p:cNvSpPr>
            <a:spLocks noChangeArrowheads="1"/>
          </p:cNvSpPr>
          <p:nvPr/>
        </p:nvSpPr>
        <p:spPr bwMode="auto">
          <a:xfrm>
            <a:off x="6375401" y="4298951"/>
            <a:ext cx="1730375" cy="1649413"/>
          </a:xfrm>
          <a:prstGeom prst="flowChartConnector">
            <a:avLst/>
          </a:prstGeom>
          <a:solidFill>
            <a:srgbClr val="FDE4CF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cxnSp>
        <p:nvCxnSpPr>
          <p:cNvPr id="21517" name="Straight Connector 53"/>
          <p:cNvCxnSpPr>
            <a:cxnSpLocks noChangeShapeType="1"/>
          </p:cNvCxnSpPr>
          <p:nvPr/>
        </p:nvCxnSpPr>
        <p:spPr bwMode="auto">
          <a:xfrm flipH="1">
            <a:off x="6515100" y="2922589"/>
            <a:ext cx="242888" cy="231775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Flowchart: Connector 40"/>
          <p:cNvSpPr>
            <a:spLocks noChangeArrowheads="1"/>
          </p:cNvSpPr>
          <p:nvPr/>
        </p:nvSpPr>
        <p:spPr bwMode="auto">
          <a:xfrm>
            <a:off x="6389689" y="1468439"/>
            <a:ext cx="1716087" cy="1616075"/>
          </a:xfrm>
          <a:prstGeom prst="flowChartConnector">
            <a:avLst/>
          </a:prstGeom>
          <a:solidFill>
            <a:srgbClr val="FAC9A0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cxnSp>
        <p:nvCxnSpPr>
          <p:cNvPr id="21519" name="Straight Connector 58"/>
          <p:cNvCxnSpPr>
            <a:cxnSpLocks noChangeShapeType="1"/>
          </p:cNvCxnSpPr>
          <p:nvPr/>
        </p:nvCxnSpPr>
        <p:spPr bwMode="auto">
          <a:xfrm>
            <a:off x="6878638" y="3702050"/>
            <a:ext cx="862012" cy="14288"/>
          </a:xfrm>
          <a:prstGeom prst="line">
            <a:avLst/>
          </a:prstGeom>
          <a:noFill/>
          <a:ln w="28575" algn="ctr">
            <a:solidFill>
              <a:srgbClr val="F3740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0" name="TextBox 60"/>
          <p:cNvSpPr txBox="1">
            <a:spLocks noChangeArrowheads="1"/>
          </p:cNvSpPr>
          <p:nvPr/>
        </p:nvSpPr>
        <p:spPr bwMode="auto">
          <a:xfrm>
            <a:off x="3856038" y="1773238"/>
            <a:ext cx="16573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2600">
                <a:solidFill>
                  <a:schemeClr val="tx1"/>
                </a:solidFill>
              </a:rPr>
              <a:t>Student- centred learning</a:t>
            </a:r>
          </a:p>
        </p:txBody>
      </p:sp>
      <p:sp>
        <p:nvSpPr>
          <p:cNvPr id="21521" name="TextBox 62"/>
          <p:cNvSpPr txBox="1">
            <a:spLocks noChangeArrowheads="1"/>
          </p:cNvSpPr>
          <p:nvPr/>
        </p:nvSpPr>
        <p:spPr bwMode="auto">
          <a:xfrm>
            <a:off x="6400800" y="1628776"/>
            <a:ext cx="1855788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lv-LV" altLang="lv-LV" sz="1800" dirty="0" err="1">
                <a:solidFill>
                  <a:schemeClr val="tx1"/>
                </a:solidFill>
              </a:rPr>
              <a:t>Programme</a:t>
            </a:r>
            <a:r>
              <a:rPr lang="lv-LV" altLang="lv-LV" sz="1800" dirty="0">
                <a:solidFill>
                  <a:schemeClr val="tx1"/>
                </a:solidFill>
              </a:rPr>
              <a:t> </a:t>
            </a:r>
            <a:r>
              <a:rPr lang="lv-LV" altLang="lv-LV" sz="1800" dirty="0" err="1">
                <a:solidFill>
                  <a:schemeClr val="tx1"/>
                </a:solidFill>
              </a:rPr>
              <a:t>development</a:t>
            </a:r>
            <a:r>
              <a:rPr lang="lv-LV" altLang="lv-LV" sz="2600" dirty="0">
                <a:solidFill>
                  <a:schemeClr val="tx1"/>
                </a:solidFill>
              </a:rPr>
              <a:t>, </a:t>
            </a:r>
            <a:r>
              <a:rPr lang="lv-LV" altLang="lv-LV" sz="1800" dirty="0" err="1">
                <a:solidFill>
                  <a:schemeClr val="tx1"/>
                </a:solidFill>
              </a:rPr>
              <a:t>implementation</a:t>
            </a:r>
            <a:r>
              <a:rPr lang="lv-LV" altLang="lv-LV" sz="1800" dirty="0">
                <a:solidFill>
                  <a:schemeClr val="tx1"/>
                </a:solidFill>
              </a:rPr>
              <a:t>, </a:t>
            </a:r>
            <a:r>
              <a:rPr lang="lv-LV" altLang="lv-LV" sz="1800" dirty="0" err="1">
                <a:solidFill>
                  <a:schemeClr val="tx1"/>
                </a:solidFill>
              </a:rPr>
              <a:t>modernisation</a:t>
            </a:r>
            <a:endParaRPr lang="lv-LV" altLang="lv-LV" sz="18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endParaRPr lang="lv-LV" altLang="lv-LV" sz="2600" dirty="0">
              <a:solidFill>
                <a:schemeClr val="tx1"/>
              </a:solidFill>
            </a:endParaRPr>
          </a:p>
        </p:txBody>
      </p:sp>
      <p:sp>
        <p:nvSpPr>
          <p:cNvPr id="21522" name="TextBox 63"/>
          <p:cNvSpPr txBox="1">
            <a:spLocks noChangeArrowheads="1"/>
          </p:cNvSpPr>
          <p:nvPr/>
        </p:nvSpPr>
        <p:spPr bwMode="auto">
          <a:xfrm>
            <a:off x="7815263" y="3140075"/>
            <a:ext cx="16573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2000" dirty="0" err="1">
                <a:solidFill>
                  <a:schemeClr val="tx1"/>
                </a:solidFill>
              </a:rPr>
              <a:t>Continuous</a:t>
            </a:r>
            <a:endParaRPr lang="lv-LV" altLang="lv-LV" sz="2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2000" dirty="0" err="1">
                <a:solidFill>
                  <a:schemeClr val="tx1"/>
                </a:solidFill>
              </a:rPr>
              <a:t>professional</a:t>
            </a:r>
            <a:endParaRPr lang="lv-LV" altLang="lv-LV" sz="2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2000" dirty="0" err="1">
                <a:solidFill>
                  <a:schemeClr val="tx1"/>
                </a:solidFill>
              </a:rPr>
              <a:t>development</a:t>
            </a:r>
            <a:endParaRPr lang="lv-LV" altLang="lv-LV" sz="2000" dirty="0">
              <a:solidFill>
                <a:schemeClr val="tx1"/>
              </a:solidFill>
            </a:endParaRPr>
          </a:p>
        </p:txBody>
      </p:sp>
      <p:sp>
        <p:nvSpPr>
          <p:cNvPr id="21523" name="TextBox 64"/>
          <p:cNvSpPr txBox="1">
            <a:spLocks noChangeArrowheads="1"/>
          </p:cNvSpPr>
          <p:nvPr/>
        </p:nvSpPr>
        <p:spPr bwMode="auto">
          <a:xfrm>
            <a:off x="6586397" y="4424580"/>
            <a:ext cx="137155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 sz="1600" dirty="0"/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1800" dirty="0"/>
              <a:t>Resources, </a:t>
            </a:r>
            <a:r>
              <a:rPr lang="lv-LV" altLang="lv-LV" sz="1800" dirty="0" err="1"/>
              <a:t>incl.human</a:t>
            </a:r>
            <a:r>
              <a:rPr lang="lv-LV" altLang="lv-LV" sz="1800" dirty="0"/>
              <a:t>,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1800" dirty="0"/>
              <a:t>IT, </a:t>
            </a:r>
            <a:r>
              <a:rPr lang="lv-LV" altLang="lv-LV" sz="1800" dirty="0" err="1"/>
              <a:t>etc</a:t>
            </a:r>
            <a:r>
              <a:rPr lang="lv-LV" altLang="lv-LV" sz="1800" dirty="0"/>
              <a:t>.</a:t>
            </a:r>
            <a:endParaRPr lang="lv-LV" altLang="lv-LV" sz="1800" dirty="0">
              <a:solidFill>
                <a:schemeClr val="tx1"/>
              </a:solidFill>
            </a:endParaRPr>
          </a:p>
        </p:txBody>
      </p:sp>
      <p:sp>
        <p:nvSpPr>
          <p:cNvPr id="21524" name="TextBox 65"/>
          <p:cNvSpPr txBox="1">
            <a:spLocks noChangeArrowheads="1"/>
          </p:cNvSpPr>
          <p:nvPr/>
        </p:nvSpPr>
        <p:spPr bwMode="auto">
          <a:xfrm rot="10800000" flipV="1">
            <a:off x="2830881" y="3468748"/>
            <a:ext cx="1599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lv-LV" altLang="lv-LV" sz="2000" dirty="0" err="1" smtClean="0">
                <a:solidFill>
                  <a:schemeClr val="tx1"/>
                </a:solidFill>
              </a:rPr>
              <a:t>Partnership</a:t>
            </a:r>
            <a:endParaRPr lang="lv-LV" altLang="lv-LV" sz="2000" dirty="0">
              <a:solidFill>
                <a:schemeClr val="tx1"/>
              </a:solidFill>
            </a:endParaRPr>
          </a:p>
        </p:txBody>
      </p:sp>
      <p:sp>
        <p:nvSpPr>
          <p:cNvPr id="21525" name="TextBox 67"/>
          <p:cNvSpPr txBox="1">
            <a:spLocks noChangeArrowheads="1"/>
          </p:cNvSpPr>
          <p:nvPr/>
        </p:nvSpPr>
        <p:spPr bwMode="auto">
          <a:xfrm>
            <a:off x="4298950" y="4398765"/>
            <a:ext cx="1284289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lv-LV" altLang="lv-LV" sz="2000" dirty="0" err="1">
                <a:solidFill>
                  <a:schemeClr val="tx1"/>
                </a:solidFill>
              </a:rPr>
              <a:t>Management</a:t>
            </a:r>
            <a:r>
              <a:rPr lang="lv-LV" altLang="lv-LV" sz="2000" dirty="0">
                <a:solidFill>
                  <a:schemeClr val="tx1"/>
                </a:solidFill>
              </a:rPr>
              <a:t>, </a:t>
            </a:r>
            <a:r>
              <a:rPr lang="lv-LV" altLang="lv-LV" sz="2000" dirty="0" err="1">
                <a:solidFill>
                  <a:schemeClr val="tx1"/>
                </a:solidFill>
              </a:rPr>
              <a:t>incl.information</a:t>
            </a:r>
            <a:r>
              <a:rPr lang="lv-LV" altLang="lv-LV" sz="2000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 sz="2600" dirty="0">
              <a:solidFill>
                <a:schemeClr val="tx1"/>
              </a:solidFill>
            </a:endParaRPr>
          </a:p>
        </p:txBody>
      </p:sp>
      <p:sp>
        <p:nvSpPr>
          <p:cNvPr id="21526" name="Flowchart: Connector 4"/>
          <p:cNvSpPr>
            <a:spLocks noChangeArrowheads="1"/>
          </p:cNvSpPr>
          <p:nvPr/>
        </p:nvSpPr>
        <p:spPr bwMode="auto">
          <a:xfrm>
            <a:off x="5219701" y="2781300"/>
            <a:ext cx="1730375" cy="1728788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rgbClr val="F3740B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lv-LV" altLang="lv-LV">
              <a:solidFill>
                <a:schemeClr val="tx1"/>
              </a:solidFill>
            </a:endParaRPr>
          </a:p>
        </p:txBody>
      </p:sp>
      <p:sp>
        <p:nvSpPr>
          <p:cNvPr id="21527" name="TextBox 61"/>
          <p:cNvSpPr txBox="1">
            <a:spLocks noChangeArrowheads="1"/>
          </p:cNvSpPr>
          <p:nvPr/>
        </p:nvSpPr>
        <p:spPr bwMode="auto">
          <a:xfrm>
            <a:off x="5175250" y="3054351"/>
            <a:ext cx="1803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95000"/>
              <a:buFont typeface="Wingdings" panose="05000000000000000000" pitchFamily="2" charset="2"/>
              <a:buChar char="n"/>
              <a:defRPr sz="24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17000"/>
              <a:buFont typeface="Arial" panose="020B0604020202020204" pitchFamily="34" charset="0"/>
              <a:buChar char="»"/>
              <a:defRPr sz="2000"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C85A0A"/>
              </a:buClr>
              <a:buSzPct val="120000"/>
              <a:buFont typeface="Arial" panose="020B0604020202020204" pitchFamily="34" charset="0"/>
              <a:buChar char="-"/>
              <a:defRPr>
                <a:solidFill>
                  <a:srgbClr val="353535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4747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lv-LV" altLang="lv-LV" sz="2000" b="1" dirty="0" err="1"/>
              <a:t>Quality</a:t>
            </a:r>
            <a:r>
              <a:rPr lang="lv-LV" altLang="lv-LV" sz="2000" b="1" dirty="0"/>
              <a:t> </a:t>
            </a:r>
            <a:r>
              <a:rPr lang="lv-LV" altLang="lv-LV" sz="2000" b="1" dirty="0" err="1"/>
              <a:t>assurance</a:t>
            </a:r>
            <a:r>
              <a:rPr lang="lv-LV" altLang="lv-LV" sz="2000" b="1" dirty="0"/>
              <a:t> </a:t>
            </a:r>
            <a:r>
              <a:rPr lang="lv-LV" altLang="lv-LV" sz="2000" b="1" dirty="0" err="1"/>
              <a:t>policy</a:t>
            </a:r>
            <a:endParaRPr lang="lv-LV" altLang="lv-LV" sz="2000" b="1" dirty="0">
              <a:solidFill>
                <a:schemeClr val="tx1"/>
              </a:solidFill>
            </a:endParaRPr>
          </a:p>
        </p:txBody>
      </p:sp>
      <p:sp>
        <p:nvSpPr>
          <p:cNvPr id="21528" name="Title 1"/>
          <p:cNvSpPr>
            <a:spLocks noGrp="1"/>
          </p:cNvSpPr>
          <p:nvPr>
            <p:ph type="title"/>
          </p:nvPr>
        </p:nvSpPr>
        <p:spPr>
          <a:xfrm>
            <a:off x="1992314" y="-87313"/>
            <a:ext cx="8175625" cy="1373188"/>
          </a:xfrm>
          <a:ln/>
        </p:spPr>
        <p:txBody>
          <a:bodyPr/>
          <a:lstStyle/>
          <a:p>
            <a:pPr algn="ctr"/>
            <a:r>
              <a:rPr lang="en-US" altLang="lv-LV" b="1" dirty="0" smtClean="0">
                <a:latin typeface="+mn-lt"/>
              </a:rPr>
              <a:t>Unity of Quality Assurance Policy and Strategic Management</a:t>
            </a:r>
            <a:endParaRPr lang="lv-LV" altLang="lv-LV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226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6361" y="2041868"/>
            <a:ext cx="9196023" cy="3916705"/>
            <a:chOff x="374469" y="1166949"/>
            <a:chExt cx="9418316" cy="3370216"/>
          </a:xfrm>
        </p:grpSpPr>
        <p:sp>
          <p:nvSpPr>
            <p:cNvPr id="3" name="Rectangle 2"/>
            <p:cNvSpPr/>
            <p:nvPr/>
          </p:nvSpPr>
          <p:spPr>
            <a:xfrm>
              <a:off x="374469" y="2412274"/>
              <a:ext cx="1942011" cy="792480"/>
            </a:xfrm>
            <a:prstGeom prst="rect">
              <a:avLst/>
            </a:prstGeom>
            <a:ln w="127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GOALS AND TASKS</a:t>
              </a:r>
              <a:endParaRPr lang="lv-LV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873829" y="2412274"/>
              <a:ext cx="1942011" cy="792480"/>
            </a:xfrm>
            <a:prstGeom prst="rect">
              <a:avLst/>
            </a:prstGeom>
            <a:ln w="127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CONTENT</a:t>
              </a:r>
              <a:endParaRPr lang="lv-LV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351414" y="2917370"/>
              <a:ext cx="1942011" cy="792480"/>
            </a:xfrm>
            <a:prstGeom prst="rect">
              <a:avLst/>
            </a:prstGeom>
            <a:ln w="127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LEARNING</a:t>
              </a:r>
              <a:endParaRPr lang="lv-LV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351414" y="1894114"/>
              <a:ext cx="1942011" cy="792480"/>
            </a:xfrm>
            <a:prstGeom prst="rect">
              <a:avLst/>
            </a:prstGeom>
            <a:ln w="127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TEACHING</a:t>
              </a:r>
              <a:endParaRPr lang="lv-LV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850774" y="2412274"/>
              <a:ext cx="1942011" cy="792480"/>
            </a:xfrm>
            <a:prstGeom prst="rect">
              <a:avLst/>
            </a:prstGeom>
            <a:ln w="127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ASSESSMENT</a:t>
              </a:r>
              <a:endParaRPr lang="lv-LV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8" name="Straight Connector 7"/>
            <p:cNvCxnSpPr>
              <a:stCxn id="5" idx="2"/>
            </p:cNvCxnSpPr>
            <p:nvPr/>
          </p:nvCxnSpPr>
          <p:spPr>
            <a:xfrm flipH="1">
              <a:off x="6322419" y="3709850"/>
              <a:ext cx="1" cy="518158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322419" y="4228009"/>
              <a:ext cx="2647411" cy="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8969830" y="3204753"/>
              <a:ext cx="0" cy="1023256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3" idx="2"/>
            </p:cNvCxnSpPr>
            <p:nvPr/>
          </p:nvCxnSpPr>
          <p:spPr>
            <a:xfrm flipH="1">
              <a:off x="1345474" y="3204754"/>
              <a:ext cx="1" cy="1288869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345474" y="4502331"/>
              <a:ext cx="7868195" cy="26126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9204961" y="3204754"/>
              <a:ext cx="4355" cy="1332411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074331" y="1436914"/>
              <a:ext cx="8709" cy="975360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328952" y="1445623"/>
              <a:ext cx="2754088" cy="8708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6" idx="0"/>
            </p:cNvCxnSpPr>
            <p:nvPr/>
          </p:nvCxnSpPr>
          <p:spPr>
            <a:xfrm flipH="1">
              <a:off x="6322420" y="1454331"/>
              <a:ext cx="6532" cy="439783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9300760" y="1166949"/>
              <a:ext cx="8708" cy="1245325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844834" y="1175657"/>
              <a:ext cx="5455920" cy="26126"/>
            </a:xfrm>
            <a:prstGeom prst="line">
              <a:avLst/>
            </a:prstGeom>
            <a:ln w="127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4" idx="0"/>
            </p:cNvCxnSpPr>
            <p:nvPr/>
          </p:nvCxnSpPr>
          <p:spPr>
            <a:xfrm>
              <a:off x="3844834" y="1201783"/>
              <a:ext cx="1" cy="1210491"/>
            </a:xfrm>
            <a:prstGeom prst="line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Right Arrow 19"/>
            <p:cNvSpPr/>
            <p:nvPr/>
          </p:nvSpPr>
          <p:spPr>
            <a:xfrm>
              <a:off x="2417922" y="2704012"/>
              <a:ext cx="368743" cy="248195"/>
            </a:xfrm>
            <a:prstGeom prst="rightArrow">
              <a:avLst/>
            </a:prstGeom>
            <a:noFill/>
            <a:ln w="28575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>
                <a:solidFill>
                  <a:srgbClr val="98002D"/>
                </a:solidFill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4925376" y="2429687"/>
              <a:ext cx="354196" cy="248195"/>
            </a:xfrm>
            <a:prstGeom prst="rightArrow">
              <a:avLst/>
            </a:prstGeom>
            <a:noFill/>
            <a:ln w="28575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>
                <a:solidFill>
                  <a:srgbClr val="98002D"/>
                </a:solidFill>
              </a:endParaRPr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4925376" y="2955467"/>
              <a:ext cx="354195" cy="248195"/>
            </a:xfrm>
            <a:prstGeom prst="rightArrow">
              <a:avLst/>
            </a:prstGeom>
            <a:noFill/>
            <a:ln w="28575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>
                <a:solidFill>
                  <a:srgbClr val="98002D"/>
                </a:solidFill>
              </a:endParaRPr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7359079" y="2464524"/>
              <a:ext cx="442493" cy="248195"/>
            </a:xfrm>
            <a:prstGeom prst="rightArrow">
              <a:avLst/>
            </a:prstGeom>
            <a:noFill/>
            <a:ln w="28575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>
                <a:solidFill>
                  <a:srgbClr val="98002D"/>
                </a:solidFill>
              </a:endParaRPr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7359079" y="2943490"/>
              <a:ext cx="442493" cy="248195"/>
            </a:xfrm>
            <a:prstGeom prst="rightArrow">
              <a:avLst/>
            </a:prstGeom>
            <a:noFill/>
            <a:ln w="28575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>
                <a:solidFill>
                  <a:srgbClr val="98002D"/>
                </a:solidFill>
              </a:endParaRPr>
            </a:p>
          </p:txBody>
        </p:sp>
      </p:grpSp>
      <p:sp>
        <p:nvSpPr>
          <p:cNvPr id="25" name="Title 2"/>
          <p:cNvSpPr txBox="1">
            <a:spLocks/>
          </p:cNvSpPr>
          <p:nvPr/>
        </p:nvSpPr>
        <p:spPr>
          <a:xfrm>
            <a:off x="407368" y="214313"/>
            <a:ext cx="7786688" cy="535781"/>
          </a:xfrm>
          <a:prstGeom prst="rect">
            <a:avLst/>
          </a:prstGeom>
          <a:ln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StP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9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3872" y="3717032"/>
            <a:ext cx="46355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IDENTIFY RELEVANCE</a:t>
            </a:r>
            <a:endParaRPr lang="lv-LV" sz="1450" dirty="0">
              <a:solidFill>
                <a:srgbClr val="515C5F"/>
              </a:solidFill>
              <a:latin typeface="Arial"/>
              <a:cs typeface="Arial"/>
            </a:endParaRPr>
          </a:p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ASSESS TOTAL FRAME</a:t>
            </a:r>
            <a:endParaRPr lang="lv-LV" sz="1450" dirty="0">
              <a:solidFill>
                <a:srgbClr val="515C5F"/>
              </a:solidFill>
              <a:latin typeface="Arial"/>
              <a:cs typeface="Arial"/>
            </a:endParaRPr>
          </a:p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ANALYSE THEMATIC COVERAGE</a:t>
            </a:r>
            <a:endParaRPr lang="lv-LV" sz="1450" dirty="0">
              <a:solidFill>
                <a:srgbClr val="515C5F"/>
              </a:solidFill>
              <a:latin typeface="Arial"/>
              <a:cs typeface="Arial"/>
            </a:endParaRPr>
          </a:p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IMPROVE SEQUENCE OF CONTENT, ITS SCOPE AND CONFORMITY</a:t>
            </a:r>
          </a:p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ANALYSE BALANCE OF THEORY AND PRACTISE</a:t>
            </a:r>
          </a:p>
          <a:p>
            <a:pPr marL="241300" marR="24130" indent="-228600" defTabSz="360363">
              <a:lnSpc>
                <a:spcPct val="150000"/>
              </a:lnSpc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1450" dirty="0" smtClean="0">
                <a:solidFill>
                  <a:srgbClr val="515C5F"/>
                </a:solidFill>
                <a:latin typeface="Arial"/>
                <a:cs typeface="Arial"/>
              </a:rPr>
              <a:t>DETERMINE CREATIVITY/ DEFICIT</a:t>
            </a:r>
            <a:endParaRPr lang="lv-LV" sz="1450" dirty="0">
              <a:solidFill>
                <a:srgbClr val="515C5F"/>
              </a:solidFill>
              <a:latin typeface="Arial"/>
              <a:cs typeface="Arial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3487681"/>
              </p:ext>
            </p:extLst>
          </p:nvPr>
        </p:nvGraphicFramePr>
        <p:xfrm>
          <a:off x="119336" y="188640"/>
          <a:ext cx="914501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32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79377" y="1476375"/>
            <a:ext cx="9217024" cy="41848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300" marR="24130" defTabSz="360363">
              <a:lnSpc>
                <a:spcPct val="150000"/>
              </a:lnSpc>
              <a:spcBef>
                <a:spcPts val="1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Mapping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>
                <a:solidFill>
                  <a:srgbClr val="515C5F"/>
                </a:solidFill>
                <a:latin typeface="Arial"/>
                <a:cs typeface="Arial"/>
              </a:rPr>
              <a:t>–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validation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of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components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of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one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cluster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to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another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cluster’s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components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depicting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FF0000"/>
                </a:solidFill>
                <a:latin typeface="Arial"/>
                <a:cs typeface="Arial"/>
              </a:rPr>
              <a:t>sequence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FF0000"/>
                </a:solidFill>
                <a:latin typeface="Arial"/>
                <a:cs typeface="Arial"/>
              </a:rPr>
              <a:t>compatability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and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FF0000"/>
                </a:solidFill>
                <a:latin typeface="Arial"/>
                <a:cs typeface="Arial"/>
              </a:rPr>
              <a:t>linkage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of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these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components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.</a:t>
            </a:r>
          </a:p>
          <a:p>
            <a:pPr marL="241300" marR="24130" defTabSz="360363">
              <a:lnSpc>
                <a:spcPct val="150000"/>
              </a:lnSpc>
              <a:spcBef>
                <a:spcPts val="1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Program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map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is</a:t>
            </a:r>
            <a:r>
              <a:rPr lang="lv-LV" altLang="lv-LV" sz="1800" b="1" dirty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visual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reflection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of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program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structure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.</a:t>
            </a:r>
            <a:endParaRPr lang="lv-LV" altLang="lv-LV" sz="1800" b="1" dirty="0">
              <a:solidFill>
                <a:srgbClr val="515C5F"/>
              </a:solidFill>
              <a:latin typeface="Arial"/>
              <a:cs typeface="Arial"/>
            </a:endParaRPr>
          </a:p>
          <a:p>
            <a:pPr marL="241300" marR="24130" defTabSz="360363">
              <a:lnSpc>
                <a:spcPct val="150000"/>
              </a:lnSpc>
              <a:spcBef>
                <a:spcPts val="1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Program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map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includes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content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resources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teaching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/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learning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and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assessment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methods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thus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allowing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to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forsee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how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LO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will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be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achieved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.</a:t>
            </a:r>
          </a:p>
          <a:p>
            <a:pPr marL="241300" marR="24130" defTabSz="360363">
              <a:lnSpc>
                <a:spcPct val="150000"/>
              </a:lnSpc>
              <a:spcBef>
                <a:spcPts val="1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Revealing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connections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between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different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program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components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,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mapping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shows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that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program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LO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is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more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that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just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the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sum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of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its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seperate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 </a:t>
            </a:r>
            <a:r>
              <a:rPr lang="lv-LV" altLang="lv-LV" sz="1800" b="1" dirty="0" err="1" smtClean="0">
                <a:solidFill>
                  <a:srgbClr val="515C5F"/>
                </a:solidFill>
                <a:latin typeface="Arial"/>
                <a:cs typeface="Arial"/>
              </a:rPr>
              <a:t>parts</a:t>
            </a:r>
            <a:r>
              <a:rPr lang="lv-LV" altLang="lv-LV" sz="1800" b="1" dirty="0" smtClean="0">
                <a:solidFill>
                  <a:srgbClr val="515C5F"/>
                </a:solidFill>
                <a:latin typeface="Arial"/>
                <a:cs typeface="Arial"/>
              </a:rPr>
              <a:t>.  </a:t>
            </a:r>
            <a:endParaRPr lang="lv-LV" altLang="lv-LV" sz="1800" b="1" dirty="0">
              <a:solidFill>
                <a:srgbClr val="515C5F"/>
              </a:solidFill>
              <a:latin typeface="Arial"/>
              <a:cs typeface="Arial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79376" y="214314"/>
            <a:ext cx="6638694" cy="520794"/>
          </a:xfrm>
          <a:prstGeom prst="rect">
            <a:avLst/>
          </a:prstGeom>
          <a:ln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4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07368" y="908720"/>
            <a:ext cx="9217024" cy="50405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300" marR="24130" defTabSz="360363">
              <a:lnSpc>
                <a:spcPct val="150000"/>
              </a:lnSpc>
              <a:spcBef>
                <a:spcPts val="1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smtClean="0">
                <a:cs typeface="Arial"/>
              </a:rPr>
              <a:t>To </a:t>
            </a:r>
            <a:r>
              <a:rPr lang="lv-LV" sz="2400" b="1" dirty="0" err="1" smtClean="0">
                <a:cs typeface="Arial"/>
              </a:rPr>
              <a:t>depict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how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each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study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course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fits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in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the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study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program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ensures</a:t>
            </a:r>
            <a:r>
              <a:rPr lang="lv-LV" sz="2400" b="1" dirty="0" smtClean="0">
                <a:cs typeface="Arial"/>
              </a:rPr>
              <a:t> to </a:t>
            </a:r>
            <a:r>
              <a:rPr lang="lv-LV" sz="2400" b="1" dirty="0" err="1" smtClean="0">
                <a:cs typeface="Arial"/>
              </a:rPr>
              <a:t>achieve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program</a:t>
            </a:r>
            <a:r>
              <a:rPr lang="lv-LV" sz="2400" b="1" dirty="0" smtClean="0">
                <a:cs typeface="Arial"/>
              </a:rPr>
              <a:t> LO.</a:t>
            </a:r>
            <a:endParaRPr lang="lv-LV" sz="2400" b="1" dirty="0">
              <a:cs typeface="Arial"/>
            </a:endParaRPr>
          </a:p>
          <a:p>
            <a:pPr marL="527050" marR="5080" lvl="1" indent="-285750" defTabSz="360363">
              <a:lnSpc>
                <a:spcPct val="150000"/>
              </a:lnSpc>
              <a:spcBef>
                <a:spcPts val="1140"/>
              </a:spcBef>
              <a:buClr>
                <a:schemeClr val="bg1">
                  <a:lumMod val="50000"/>
                </a:schemeClr>
              </a:buClr>
              <a:buSzPct val="165517"/>
              <a:tabLst>
                <a:tab pos="469900" algn="l"/>
              </a:tabLst>
            </a:pPr>
            <a:r>
              <a:rPr lang="lv-LV" b="1" dirty="0" err="1" smtClean="0">
                <a:cs typeface="Arial"/>
              </a:rPr>
              <a:t>All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included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study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courses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ensure</a:t>
            </a:r>
            <a:r>
              <a:rPr lang="lv-LV" b="1" dirty="0" smtClean="0">
                <a:cs typeface="Arial"/>
              </a:rPr>
              <a:t> to </a:t>
            </a:r>
            <a:r>
              <a:rPr lang="lv-LV" b="1" dirty="0" err="1" smtClean="0">
                <a:cs typeface="Arial"/>
              </a:rPr>
              <a:t>achieve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program</a:t>
            </a:r>
            <a:r>
              <a:rPr lang="lv-LV" b="1" dirty="0" smtClean="0">
                <a:cs typeface="Arial"/>
              </a:rPr>
              <a:t> LO;</a:t>
            </a:r>
          </a:p>
          <a:p>
            <a:pPr marL="527050" marR="5080" lvl="1" indent="-285750" defTabSz="360363">
              <a:lnSpc>
                <a:spcPct val="150000"/>
              </a:lnSpc>
              <a:spcBef>
                <a:spcPts val="1140"/>
              </a:spcBef>
              <a:buClr>
                <a:schemeClr val="bg1">
                  <a:lumMod val="50000"/>
                </a:schemeClr>
              </a:buClr>
              <a:buSzPct val="165517"/>
              <a:tabLst>
                <a:tab pos="469900" algn="l"/>
              </a:tabLst>
            </a:pPr>
            <a:r>
              <a:rPr lang="lv-LV" b="1" dirty="0" err="1" smtClean="0">
                <a:cs typeface="Arial"/>
              </a:rPr>
              <a:t>The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most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important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results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are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achieved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by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acquisition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of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compulsary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study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courses</a:t>
            </a:r>
            <a:r>
              <a:rPr lang="lv-LV" b="1" dirty="0" smtClean="0">
                <a:cs typeface="Arial"/>
              </a:rPr>
              <a:t>;</a:t>
            </a:r>
            <a:endParaRPr lang="lv-LV" b="1" dirty="0">
              <a:cs typeface="Arial"/>
            </a:endParaRPr>
          </a:p>
          <a:p>
            <a:pPr marL="527050" marR="5080" lvl="1" indent="-285750" defTabSz="360363">
              <a:lnSpc>
                <a:spcPct val="150000"/>
              </a:lnSpc>
              <a:spcBef>
                <a:spcPts val="1140"/>
              </a:spcBef>
              <a:buClr>
                <a:schemeClr val="bg1">
                  <a:lumMod val="50000"/>
                </a:schemeClr>
              </a:buClr>
              <a:buSzPct val="165517"/>
              <a:tabLst>
                <a:tab pos="469900" algn="l"/>
              </a:tabLst>
            </a:pPr>
            <a:r>
              <a:rPr lang="lv-LV" b="1" dirty="0" err="1" smtClean="0">
                <a:cs typeface="Arial"/>
              </a:rPr>
              <a:t>Achievement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of</a:t>
            </a:r>
            <a:r>
              <a:rPr lang="lv-LV" b="1" dirty="0" smtClean="0">
                <a:cs typeface="Arial"/>
              </a:rPr>
              <a:t> LO </a:t>
            </a:r>
            <a:r>
              <a:rPr lang="lv-LV" b="1" dirty="0" err="1" smtClean="0">
                <a:cs typeface="Arial"/>
              </a:rPr>
              <a:t>is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sequent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and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logical</a:t>
            </a:r>
            <a:r>
              <a:rPr lang="lv-LV" b="1" dirty="0" smtClean="0">
                <a:cs typeface="Arial"/>
              </a:rPr>
              <a:t>;</a:t>
            </a:r>
          </a:p>
          <a:p>
            <a:pPr marL="527050" marR="5080" lvl="1" indent="-285750" defTabSz="360363">
              <a:lnSpc>
                <a:spcPct val="150000"/>
              </a:lnSpc>
              <a:spcBef>
                <a:spcPts val="1140"/>
              </a:spcBef>
              <a:buClr>
                <a:schemeClr val="bg1">
                  <a:lumMod val="50000"/>
                </a:schemeClr>
              </a:buClr>
              <a:buSzPct val="165517"/>
              <a:tabLst>
                <a:tab pos="469900" algn="l"/>
              </a:tabLst>
            </a:pPr>
            <a:r>
              <a:rPr lang="lv-LV" b="1" dirty="0" err="1" smtClean="0">
                <a:cs typeface="Arial"/>
              </a:rPr>
              <a:t>Learning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activities</a:t>
            </a:r>
            <a:r>
              <a:rPr lang="lv-LV" b="1" dirty="0" smtClean="0">
                <a:cs typeface="Arial"/>
              </a:rPr>
              <a:t> </a:t>
            </a:r>
            <a:r>
              <a:rPr lang="lv-LV" b="1" dirty="0" err="1" smtClean="0">
                <a:cs typeface="Arial"/>
              </a:rPr>
              <a:t>meet</a:t>
            </a:r>
            <a:r>
              <a:rPr lang="lv-LV" b="1" dirty="0" smtClean="0">
                <a:cs typeface="Arial"/>
              </a:rPr>
              <a:t> LO.</a:t>
            </a:r>
            <a:endParaRPr lang="lv-LV" b="1" dirty="0">
              <a:cs typeface="Arial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15546" y="344881"/>
            <a:ext cx="7786688" cy="535781"/>
          </a:xfrm>
          <a:prstGeom prst="rect">
            <a:avLst/>
          </a:prstGeom>
          <a:ln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StC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StP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8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33647"/>
            <a:ext cx="10515600" cy="957043"/>
          </a:xfrm>
        </p:spPr>
        <p:txBody>
          <a:bodyPr>
            <a:normAutofit/>
          </a:bodyPr>
          <a:lstStyle/>
          <a:p>
            <a:r>
              <a:rPr lang="lv-LV" sz="3200" dirty="0" err="1" smtClean="0">
                <a:latin typeface="+mn-lt"/>
              </a:rPr>
              <a:t>Learning</a:t>
            </a:r>
            <a:r>
              <a:rPr lang="lv-LV" sz="3200" dirty="0" smtClean="0">
                <a:latin typeface="+mn-lt"/>
              </a:rPr>
              <a:t> </a:t>
            </a:r>
            <a:r>
              <a:rPr lang="lv-LV" sz="3200" dirty="0" err="1" smtClean="0">
                <a:latin typeface="+mn-lt"/>
              </a:rPr>
              <a:t>outcomes</a:t>
            </a:r>
            <a:r>
              <a:rPr lang="lv-LV" sz="3200" dirty="0" smtClean="0">
                <a:latin typeface="+mn-lt"/>
              </a:rPr>
              <a:t> </a:t>
            </a:r>
            <a:r>
              <a:rPr lang="lv-LV" sz="3200" dirty="0" err="1" smtClean="0">
                <a:latin typeface="+mn-lt"/>
              </a:rPr>
              <a:t>of</a:t>
            </a:r>
            <a:r>
              <a:rPr lang="lv-LV" sz="3200" dirty="0" smtClean="0">
                <a:latin typeface="+mn-lt"/>
              </a:rPr>
              <a:t> </a:t>
            </a:r>
            <a:r>
              <a:rPr lang="lv-LV" sz="3200" dirty="0" err="1" smtClean="0">
                <a:latin typeface="+mn-lt"/>
              </a:rPr>
              <a:t>this</a:t>
            </a:r>
            <a:r>
              <a:rPr lang="lv-LV" sz="3200" dirty="0" smtClean="0">
                <a:latin typeface="+mn-lt"/>
              </a:rPr>
              <a:t> </a:t>
            </a:r>
            <a:r>
              <a:rPr lang="lv-LV" sz="3200" dirty="0" err="1" smtClean="0">
                <a:latin typeface="+mn-lt"/>
              </a:rPr>
              <a:t>ses</a:t>
            </a:r>
            <a:r>
              <a:rPr lang="lv-LV" sz="3200" dirty="0" err="1" smtClean="0"/>
              <a:t>sion</a:t>
            </a:r>
            <a:endParaRPr lang="lv-LV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9067" y="1268760"/>
            <a:ext cx="10193867" cy="4985980"/>
          </a:xfrm>
        </p:spPr>
        <p:txBody>
          <a:bodyPr/>
          <a:lstStyle/>
          <a:p>
            <a:r>
              <a:rPr lang="lv-LV" sz="3200" dirty="0" err="1" smtClean="0">
                <a:solidFill>
                  <a:srgbClr val="8E001C"/>
                </a:solidFill>
              </a:rPr>
              <a:t>Learning</a:t>
            </a:r>
            <a:r>
              <a:rPr lang="lv-LV" sz="3200" dirty="0" smtClean="0">
                <a:solidFill>
                  <a:srgbClr val="8E001C"/>
                </a:solidFill>
              </a:rPr>
              <a:t> </a:t>
            </a:r>
            <a:r>
              <a:rPr lang="lv-LV" sz="3200" dirty="0" err="1" smtClean="0">
                <a:solidFill>
                  <a:srgbClr val="8E001C"/>
                </a:solidFill>
              </a:rPr>
              <a:t>outcomes</a:t>
            </a:r>
            <a:r>
              <a:rPr lang="lv-LV" sz="3200" dirty="0" smtClean="0">
                <a:solidFill>
                  <a:srgbClr val="8E001C"/>
                </a:solidFill>
              </a:rPr>
              <a:t> </a:t>
            </a:r>
            <a:r>
              <a:rPr lang="lv-LV" sz="3200" dirty="0" err="1" smtClean="0">
                <a:solidFill>
                  <a:srgbClr val="8E001C"/>
                </a:solidFill>
              </a:rPr>
              <a:t>of</a:t>
            </a:r>
            <a:r>
              <a:rPr lang="lv-LV" sz="3200" dirty="0" smtClean="0">
                <a:solidFill>
                  <a:srgbClr val="8E001C"/>
                </a:solidFill>
              </a:rPr>
              <a:t> </a:t>
            </a:r>
            <a:r>
              <a:rPr lang="lv-LV" sz="3200" dirty="0" err="1" smtClean="0">
                <a:solidFill>
                  <a:srgbClr val="8E001C"/>
                </a:solidFill>
              </a:rPr>
              <a:t>the</a:t>
            </a:r>
            <a:r>
              <a:rPr lang="lv-LV" sz="3200" dirty="0" smtClean="0">
                <a:solidFill>
                  <a:srgbClr val="8E001C"/>
                </a:solidFill>
              </a:rPr>
              <a:t> </a:t>
            </a:r>
            <a:r>
              <a:rPr lang="lv-LV" sz="3200" dirty="0" err="1" smtClean="0">
                <a:solidFill>
                  <a:srgbClr val="8E001C"/>
                </a:solidFill>
              </a:rPr>
              <a:t>session</a:t>
            </a:r>
            <a:r>
              <a:rPr lang="lv-LV" sz="3200" dirty="0" smtClean="0">
                <a:solidFill>
                  <a:srgbClr val="8E001C"/>
                </a:solidFill>
              </a:rPr>
              <a:t>:</a:t>
            </a:r>
          </a:p>
          <a:p>
            <a:endParaRPr lang="lv-LV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3200" dirty="0" err="1" smtClean="0"/>
              <a:t>Identify</a:t>
            </a:r>
            <a:r>
              <a:rPr lang="lv-LV" sz="3200" dirty="0" smtClean="0"/>
              <a:t> </a:t>
            </a:r>
            <a:r>
              <a:rPr lang="lv-LV" sz="3200" dirty="0" err="1" smtClean="0"/>
              <a:t>weaknessess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current</a:t>
            </a:r>
            <a:r>
              <a:rPr lang="lv-LV" sz="3200" dirty="0" smtClean="0"/>
              <a:t> </a:t>
            </a:r>
            <a:r>
              <a:rPr lang="lv-LV" sz="3200" dirty="0" err="1" smtClean="0"/>
              <a:t>Study</a:t>
            </a:r>
            <a:r>
              <a:rPr lang="lv-LV" sz="3200" dirty="0" smtClean="0"/>
              <a:t> </a:t>
            </a:r>
            <a:r>
              <a:rPr lang="lv-LV" sz="3200" dirty="0" err="1" smtClean="0"/>
              <a:t>Programs</a:t>
            </a:r>
            <a:r>
              <a:rPr lang="lv-LV" sz="3200" dirty="0" smtClean="0"/>
              <a:t>/</a:t>
            </a:r>
            <a:r>
              <a:rPr lang="lv-LV" sz="3200" dirty="0" err="1" smtClean="0"/>
              <a:t>Courses</a:t>
            </a:r>
            <a:endParaRPr lang="lv-LV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3200" dirty="0" smtClean="0"/>
              <a:t>List major LO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your</a:t>
            </a:r>
            <a:r>
              <a:rPr lang="lv-LV" sz="3200" dirty="0" smtClean="0"/>
              <a:t> </a:t>
            </a:r>
            <a:r>
              <a:rPr lang="lv-LV" sz="3200" dirty="0" err="1" smtClean="0"/>
              <a:t>study</a:t>
            </a:r>
            <a:r>
              <a:rPr lang="lv-LV" sz="3200" dirty="0" smtClean="0"/>
              <a:t> </a:t>
            </a:r>
            <a:r>
              <a:rPr lang="lv-LV" sz="3200" dirty="0" err="1" smtClean="0"/>
              <a:t>course</a:t>
            </a:r>
            <a:endParaRPr lang="lv-LV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3200" dirty="0" err="1" smtClean="0"/>
              <a:t>Identify</a:t>
            </a:r>
            <a:r>
              <a:rPr lang="lv-LV" sz="3200" dirty="0" smtClean="0"/>
              <a:t> </a:t>
            </a:r>
            <a:r>
              <a:rPr lang="lv-LV" sz="3200" dirty="0" err="1" smtClean="0"/>
              <a:t>resources</a:t>
            </a:r>
            <a:r>
              <a:rPr lang="lv-LV" sz="3200" dirty="0" smtClean="0"/>
              <a:t> </a:t>
            </a:r>
            <a:r>
              <a:rPr lang="lv-LV" sz="3200" dirty="0" err="1" smtClean="0"/>
              <a:t>which</a:t>
            </a:r>
            <a:r>
              <a:rPr lang="lv-LV" sz="3200" dirty="0" smtClean="0"/>
              <a:t> </a:t>
            </a:r>
            <a:r>
              <a:rPr lang="lv-LV" sz="3200" dirty="0" err="1" smtClean="0"/>
              <a:t>may</a:t>
            </a:r>
            <a:r>
              <a:rPr lang="lv-LV" sz="3200" dirty="0" smtClean="0"/>
              <a:t> </a:t>
            </a:r>
            <a:r>
              <a:rPr lang="lv-LV" sz="3200" dirty="0" err="1" smtClean="0"/>
              <a:t>help</a:t>
            </a:r>
            <a:r>
              <a:rPr lang="lv-LV" sz="3200" dirty="0" smtClean="0"/>
              <a:t> to </a:t>
            </a:r>
            <a:r>
              <a:rPr lang="lv-LV" sz="3200" dirty="0" err="1" smtClean="0"/>
              <a:t>formulate</a:t>
            </a:r>
            <a:r>
              <a:rPr lang="lv-LV" sz="3200" dirty="0" smtClean="0"/>
              <a:t> 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sz="3200" dirty="0" err="1" smtClean="0"/>
              <a:t>Discover</a:t>
            </a:r>
            <a:r>
              <a:rPr lang="lv-LV" sz="3200" dirty="0" smtClean="0"/>
              <a:t> </a:t>
            </a:r>
            <a:r>
              <a:rPr lang="lv-LV" sz="3200" dirty="0" err="1" smtClean="0"/>
              <a:t>value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mapping</a:t>
            </a:r>
            <a:r>
              <a:rPr lang="lv-LV" sz="3200" dirty="0" smtClean="0"/>
              <a:t> as a </a:t>
            </a:r>
            <a:r>
              <a:rPr lang="lv-LV" sz="3200" dirty="0" err="1" smtClean="0"/>
              <a:t>means</a:t>
            </a:r>
            <a:r>
              <a:rPr lang="lv-LV" sz="3200" dirty="0" smtClean="0"/>
              <a:t> </a:t>
            </a:r>
            <a:r>
              <a:rPr lang="lv-LV" sz="3200" dirty="0" err="1" smtClean="0"/>
              <a:t>for</a:t>
            </a:r>
            <a:r>
              <a:rPr lang="lv-LV" sz="3200" dirty="0" smtClean="0"/>
              <a:t> </a:t>
            </a:r>
            <a:r>
              <a:rPr lang="lv-LV" sz="3200" dirty="0" err="1" smtClean="0"/>
              <a:t>improvement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StP</a:t>
            </a:r>
            <a:r>
              <a:rPr lang="lv-LV" sz="3200" dirty="0" smtClean="0"/>
              <a:t>/</a:t>
            </a:r>
            <a:r>
              <a:rPr lang="lv-LV" sz="3200" dirty="0" err="1" smtClean="0"/>
              <a:t>StC</a:t>
            </a:r>
            <a:endParaRPr lang="lv-LV" sz="3200" dirty="0" smtClean="0"/>
          </a:p>
          <a:p>
            <a:endParaRPr lang="lv-LV" sz="3200" dirty="0" smtClean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62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980728"/>
            <a:ext cx="9264352" cy="34146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407368" y="214313"/>
            <a:ext cx="9145016" cy="535781"/>
          </a:xfrm>
          <a:prstGeom prst="rect">
            <a:avLst/>
          </a:prstGeom>
          <a:ln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Stradiņš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6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407368" y="214313"/>
            <a:ext cx="9145016" cy="535781"/>
          </a:xfrm>
          <a:prstGeom prst="rect">
            <a:avLst/>
          </a:prstGeom>
          <a:ln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  <a:r>
              <a:rPr lang="lv-LV" alt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Stradiņš </a:t>
            </a:r>
            <a:r>
              <a:rPr lang="lv-LV" alt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lang="lv-LV" altLang="lv-LV" sz="2600" b="1" spc="-15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750094"/>
            <a:ext cx="7323587" cy="58472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2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urse Results"/>
          <p:cNvSpPr/>
          <p:nvPr/>
        </p:nvSpPr>
        <p:spPr>
          <a:xfrm>
            <a:off x="145472" y="3466407"/>
            <a:ext cx="11666914" cy="2601884"/>
          </a:xfrm>
          <a:prstGeom prst="roundRect">
            <a:avLst>
              <a:gd name="adj" fmla="val 453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urse 6 Result"/>
          <p:cNvSpPr txBox="1"/>
          <p:nvPr/>
        </p:nvSpPr>
        <p:spPr>
          <a:xfrm>
            <a:off x="264194" y="3628402"/>
            <a:ext cx="1149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Participates in research and the development of physical therapy as a science, using the principles of evidence-based practice.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Uses different activities according to the needs of society, explaining the link between occupations, health and well-being.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Understands and applies strategies for provision of services at regional level, according to health and social needs.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urse 5 Result"/>
          <p:cNvSpPr txBox="1"/>
          <p:nvPr/>
        </p:nvSpPr>
        <p:spPr>
          <a:xfrm>
            <a:off x="267442" y="3583010"/>
            <a:ext cx="11496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the result of study course student will be able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formulate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justify a research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problem;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defend the proposal for bachelor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thesis;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skills in a systematic search of the scientific literature and critical analysis of scientific publications in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field;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scientific evidence to answer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questions.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urse 4 Result"/>
          <p:cNvSpPr txBox="1"/>
          <p:nvPr/>
        </p:nvSpPr>
        <p:spPr>
          <a:xfrm>
            <a:off x="231778" y="3634898"/>
            <a:ext cx="114965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the result of study course student will acquire basic skills in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formulation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research questions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independent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scientific literature searching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critical </a:t>
            </a:r>
            <a:r>
              <a:rPr kumimoji="0" lang="lv-LV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scientific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publications;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choosing and justifying appropriate research design and methodology, taking into account the ethical aspects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lv-LV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urse 3 Result"/>
          <p:cNvSpPr txBox="1"/>
          <p:nvPr/>
        </p:nvSpPr>
        <p:spPr>
          <a:xfrm>
            <a:off x="297383" y="3594598"/>
            <a:ext cx="1144390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Upon successful acquisition of the course, the students will be able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to: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interpret scatter plots 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histograms;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normal distribution and calculate its main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parameters;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interpret simple linear regression between two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variables;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regression coefficient and Pearson’s or Spearmen’s coefficient of correlation;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and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Kaplan-Meier survival curve.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urse 2 Result"/>
          <p:cNvSpPr txBox="1"/>
          <p:nvPr/>
        </p:nvSpPr>
        <p:spPr>
          <a:xfrm>
            <a:off x="222806" y="3588118"/>
            <a:ext cx="1149902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Upon successful acquisition of the course, the students will be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able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research and evaluate historical sources, 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gather </a:t>
            </a:r>
            <a:r>
              <a:rPr kumimoji="0" lang="lv-LV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critically evaluate facts about discoveries, events and processes in the development of medicine, 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systematize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make theoretical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generalisations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8" name="Course 1 Result"/>
          <p:cNvSpPr txBox="1"/>
          <p:nvPr/>
        </p:nvSpPr>
        <p:spPr>
          <a:xfrm>
            <a:off x="237021" y="3539402"/>
            <a:ext cx="11496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successful completion of the course, the students will be able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appropriate language devices to communicate their ideas both in written and spoken language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summarize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information from any kind of source in written and spoken language using relevant terminology in English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retell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general idea and specific information in different kinds of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texts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urse 6"/>
          <p:cNvSpPr/>
          <p:nvPr/>
        </p:nvSpPr>
        <p:spPr>
          <a:xfrm>
            <a:off x="9513651" y="2474424"/>
            <a:ext cx="2298735" cy="8312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Writing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Bachelor’s Thesis and </a:t>
            </a:r>
            <a:r>
              <a:rPr kumimoji="0" lang="lv-LV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its</a:t>
            </a:r>
            <a:r>
              <a:rPr kumimoji="0" lang="lv-L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Defence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urse 5"/>
          <p:cNvSpPr/>
          <p:nvPr/>
        </p:nvSpPr>
        <p:spPr>
          <a:xfrm>
            <a:off x="7613516" y="2474421"/>
            <a:ext cx="1682885" cy="831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Methods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II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ourse 4"/>
          <p:cNvSpPr/>
          <p:nvPr/>
        </p:nvSpPr>
        <p:spPr>
          <a:xfrm>
            <a:off x="5700422" y="2478203"/>
            <a:ext cx="1682885" cy="831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Methods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urse 3"/>
          <p:cNvSpPr/>
          <p:nvPr/>
        </p:nvSpPr>
        <p:spPr>
          <a:xfrm>
            <a:off x="3887594" y="2478203"/>
            <a:ext cx="1540450" cy="831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Biometrics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urse 2"/>
          <p:cNvSpPr/>
          <p:nvPr/>
        </p:nvSpPr>
        <p:spPr>
          <a:xfrm>
            <a:off x="2061294" y="2475370"/>
            <a:ext cx="1615767" cy="831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History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Medicine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ourse 1"/>
          <p:cNvSpPr/>
          <p:nvPr/>
        </p:nvSpPr>
        <p:spPr>
          <a:xfrm>
            <a:off x="145471" y="2474424"/>
            <a:ext cx="1644418" cy="8312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Rehabilitation</a:t>
            </a:r>
            <a:endParaRPr kumimoji="0" lang="lv-LV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rogramme Result"/>
          <p:cNvSpPr/>
          <p:nvPr/>
        </p:nvSpPr>
        <p:spPr>
          <a:xfrm>
            <a:off x="145472" y="917170"/>
            <a:ext cx="11666913" cy="1343891"/>
          </a:xfrm>
          <a:prstGeom prst="roundRect">
            <a:avLst>
              <a:gd name="adj" fmla="val 8046"/>
            </a:avLst>
          </a:prstGeom>
          <a:solidFill>
            <a:srgbClr val="8E001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To </a:t>
            </a:r>
            <a:r>
              <a:rPr kumimoji="0" lang="lv-LV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acquire</a:t>
            </a:r>
            <a:r>
              <a:rPr kumimoji="0" lang="lv-LV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b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asic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and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specialized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knowledge in research methodology </a:t>
            </a:r>
            <a:r>
              <a:rPr kumimoji="0" lang="lv-LV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</a:t>
            </a:r>
            <a:r>
              <a:rPr kumimoji="0" lang="lv-LV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lv-LV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order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to participate in research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projects</a:t>
            </a:r>
            <a:r>
              <a:rPr kumimoji="0" lang="lv-LV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conduct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innovati</a:t>
            </a:r>
            <a:r>
              <a:rPr kumimoji="0" lang="lv-LV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ons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 the profession.</a:t>
            </a: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160845"/>
            <a:ext cx="10515600" cy="64552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Mapping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: </a:t>
            </a: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results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  –</a:t>
            </a:r>
          </a:p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Bachelors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programme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 «</a:t>
            </a: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Physical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kumimoji="0" lang="lv-LV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Therapy</a:t>
            </a:r>
            <a:r>
              <a:rPr kumimoji="0" lang="lv-LV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j-ea"/>
                <a:cs typeface="+mj-cs"/>
              </a:rPr>
              <a:t>»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951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500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E001C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4" grpId="1"/>
      <p:bldP spid="5" grpId="0"/>
      <p:bldP spid="5" grpId="1"/>
      <p:bldP spid="6" grpId="0" animBg="1"/>
      <p:bldP spid="6" grpId="1" animBg="1"/>
      <p:bldP spid="7" grpId="0" bldLvl="2" autoUpdateAnimBg="0"/>
      <p:bldP spid="7" grpId="1" animBg="1"/>
      <p:bldP spid="8" grpId="0" bldLvl="2"/>
      <p:bldP spid="8" grpId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entagon 116"/>
          <p:cNvSpPr/>
          <p:nvPr/>
        </p:nvSpPr>
        <p:spPr>
          <a:xfrm>
            <a:off x="7286171" y="10596"/>
            <a:ext cx="4891315" cy="60777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71083" y="-1512277"/>
            <a:ext cx="1755809" cy="7430764"/>
            <a:chOff x="84031" y="-1334875"/>
            <a:chExt cx="1755809" cy="7430764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961935" y="-1334875"/>
              <a:ext cx="0" cy="567363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84031" y="4386231"/>
              <a:ext cx="1755809" cy="1709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966" y="3975478"/>
              <a:ext cx="481939" cy="499765"/>
            </a:xfrm>
            <a:prstGeom prst="rect">
              <a:avLst/>
            </a:prstGeom>
          </p:spPr>
        </p:pic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3A937D2-4A99-E646-9B0F-3343254BE2E9}"/>
                </a:ext>
              </a:extLst>
            </p:cNvPr>
            <p:cNvSpPr/>
            <p:nvPr/>
          </p:nvSpPr>
          <p:spPr>
            <a:xfrm>
              <a:off x="185731" y="4423835"/>
              <a:ext cx="1578732" cy="15542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Lacking openness </a:t>
              </a:r>
              <a:r>
                <a:rPr lang="en-GB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to </a:t>
              </a:r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other problems and needs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10338" y="-272184"/>
            <a:ext cx="1712645" cy="6145986"/>
            <a:chOff x="1764463" y="-182438"/>
            <a:chExt cx="1712645" cy="614598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2617990" y="-182438"/>
              <a:ext cx="0" cy="477497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1951479" y="4631231"/>
              <a:ext cx="1362235" cy="133231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5642" y="4311136"/>
              <a:ext cx="373910" cy="389461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1764463" y="4813149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Not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valuing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time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63053" y="-139157"/>
            <a:ext cx="1595217" cy="6278909"/>
            <a:chOff x="3329746" y="-183020"/>
            <a:chExt cx="1595217" cy="627890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068163" y="-183020"/>
              <a:ext cx="1" cy="4938426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3413685" y="4813160"/>
              <a:ext cx="1373988" cy="128272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142" y="4547556"/>
              <a:ext cx="377136" cy="374965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3329746" y="4953254"/>
              <a:ext cx="1595217" cy="101566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Poor «people skills»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78872" y="-3168523"/>
            <a:ext cx="1712645" cy="5569058"/>
            <a:chOff x="789758" y="-2955654"/>
            <a:chExt cx="1712645" cy="556905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1649520" y="-2955654"/>
              <a:ext cx="0" cy="4324377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950112" y="1310324"/>
              <a:ext cx="1375526" cy="13030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7523" y="1020682"/>
              <a:ext cx="377558" cy="380914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789758" y="1436627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Fear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of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Risk </a:t>
              </a: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taking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71097" y="-1703398"/>
            <a:ext cx="1712645" cy="6001239"/>
            <a:chOff x="3320091" y="-1575678"/>
            <a:chExt cx="1712645" cy="6001239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176814" y="-1575678"/>
              <a:ext cx="0" cy="4600650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3386774" y="3039230"/>
              <a:ext cx="1541915" cy="13863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967" y="2752154"/>
              <a:ext cx="423229" cy="405250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3320091" y="3268535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Not 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seeing the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big picture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354941" y="-540"/>
            <a:ext cx="3236031" cy="615205"/>
            <a:chOff x="4354941" y="-540"/>
            <a:chExt cx="3236031" cy="615205"/>
          </a:xfrm>
        </p:grpSpPr>
        <p:sp>
          <p:nvSpPr>
            <p:cNvPr id="35" name="Pentagon 34"/>
            <p:cNvSpPr/>
            <p:nvPr/>
          </p:nvSpPr>
          <p:spPr>
            <a:xfrm>
              <a:off x="4354941" y="-540"/>
              <a:ext cx="3236031" cy="615205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651218" y="89555"/>
              <a:ext cx="29397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lv-LV" sz="2000" b="1" dirty="0" err="1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Research</a:t>
              </a:r>
              <a:r>
                <a:rPr lang="lv-LV" sz="2000" b="1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000" b="1" dirty="0" err="1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activities</a:t>
              </a:r>
              <a:endParaRPr lang="en-US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77238" y="-1975068"/>
            <a:ext cx="1717460" cy="6157767"/>
            <a:chOff x="1575051" y="-1912802"/>
            <a:chExt cx="1717460" cy="6157767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2382341" y="-1912802"/>
              <a:ext cx="0" cy="4554705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575051" y="2714032"/>
              <a:ext cx="1614582" cy="153093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endParaRPr lang="lv-LV" dirty="0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4940" y="2399606"/>
              <a:ext cx="395586" cy="401203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1579866" y="3131602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Poor 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project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management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659" y="-2392728"/>
            <a:ext cx="1712645" cy="6063702"/>
            <a:chOff x="-55909" y="-2220565"/>
            <a:chExt cx="1712645" cy="606370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771199" y="-2220565"/>
              <a:ext cx="0" cy="4637932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78189" y="2445572"/>
              <a:ext cx="1444449" cy="13975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568" y="2132951"/>
              <a:ext cx="396476" cy="408534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-55909" y="2581981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Not establish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ng priorities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11854" y="-4534613"/>
            <a:ext cx="1733611" cy="7276669"/>
            <a:chOff x="2522761" y="-4374978"/>
            <a:chExt cx="1733611" cy="7276669"/>
          </a:xfrm>
        </p:grpSpPr>
        <p:grpSp>
          <p:nvGrpSpPr>
            <p:cNvPr id="93" name="Group 92"/>
            <p:cNvGrpSpPr/>
            <p:nvPr/>
          </p:nvGrpSpPr>
          <p:grpSpPr>
            <a:xfrm>
              <a:off x="2522761" y="-4374978"/>
              <a:ext cx="1733611" cy="7276669"/>
              <a:chOff x="625551" y="-2891286"/>
              <a:chExt cx="1435261" cy="6037463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1318995" y="-2891286"/>
                <a:ext cx="0" cy="4637932"/>
              </a:xfrm>
              <a:prstGeom prst="line">
                <a:avLst/>
              </a:prstGeom>
              <a:ln w="12700">
                <a:solidFill>
                  <a:srgbClr val="99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625551" y="1758617"/>
                <a:ext cx="1435261" cy="13875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7150" cap="flat" cmpd="sng" algn="ctr">
                <a:solidFill>
                  <a:srgbClr val="990000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 sz="1600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</a:endParaRPr>
              </a:p>
              <a:p>
                <a:pPr algn="ctr"/>
                <a:endParaRPr lang="lv-LV" dirty="0"/>
              </a:p>
            </p:txBody>
          </p:sp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957165C3-A2EE-E745-B197-01D60693B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4111" y="1461012"/>
                <a:ext cx="393954" cy="408534"/>
              </a:xfrm>
              <a:prstGeom prst="rect">
                <a:avLst/>
              </a:prstGeom>
            </p:spPr>
          </p:pic>
        </p:grpSp>
        <p:sp>
          <p:nvSpPr>
            <p:cNvPr id="110" name="TextBox 109"/>
            <p:cNvSpPr txBox="1"/>
            <p:nvPr/>
          </p:nvSpPr>
          <p:spPr>
            <a:xfrm>
              <a:off x="2543300" y="1439371"/>
              <a:ext cx="17126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Failing to move beyond personal curiosity</a:t>
              </a:r>
            </a:p>
          </p:txBody>
        </p:sp>
      </p:grpSp>
      <p:sp>
        <p:nvSpPr>
          <p:cNvPr id="33" name="Pentagon 32"/>
          <p:cNvSpPr/>
          <p:nvPr/>
        </p:nvSpPr>
        <p:spPr>
          <a:xfrm>
            <a:off x="0" y="0"/>
            <a:ext cx="4924963" cy="615205"/>
          </a:xfrm>
          <a:prstGeom prst="homePlate">
            <a:avLst/>
          </a:prstGeom>
          <a:solidFill>
            <a:srgbClr val="800000"/>
          </a:solidFill>
          <a:ln w="381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Weaknesses</a:t>
            </a:r>
            <a:r>
              <a:rPr lang="lv-LV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lv-LV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graduates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896200" y="750276"/>
            <a:ext cx="2145434" cy="1478448"/>
            <a:chOff x="347240" y="567159"/>
            <a:chExt cx="1504709" cy="1331088"/>
          </a:xfrm>
        </p:grpSpPr>
        <p:sp>
          <p:nvSpPr>
            <p:cNvPr id="4" name="Hexagon 3"/>
            <p:cNvSpPr/>
            <p:nvPr/>
          </p:nvSpPr>
          <p:spPr>
            <a:xfrm>
              <a:off x="347240" y="567159"/>
              <a:ext cx="1504709" cy="1331088"/>
            </a:xfrm>
            <a:prstGeom prst="hexagon">
              <a:avLst/>
            </a:prstGeom>
            <a:noFill/>
            <a:ln w="635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" name="Hexagon 4"/>
            <p:cNvSpPr/>
            <p:nvPr/>
          </p:nvSpPr>
          <p:spPr>
            <a:xfrm>
              <a:off x="427285" y="648184"/>
              <a:ext cx="1331087" cy="1169041"/>
            </a:xfrm>
            <a:prstGeom prst="hexagon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b="1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10039666" y="796879"/>
            <a:ext cx="1798171" cy="1323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Apply creative and innovative solutions</a:t>
            </a:r>
            <a:endParaRPr lang="en-GB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9895072" y="2319029"/>
            <a:ext cx="2145434" cy="1478448"/>
            <a:chOff x="10323481" y="2096401"/>
            <a:chExt cx="1739488" cy="1274201"/>
          </a:xfrm>
        </p:grpSpPr>
        <p:grpSp>
          <p:nvGrpSpPr>
            <p:cNvPr id="10" name="Group 9"/>
            <p:cNvGrpSpPr/>
            <p:nvPr/>
          </p:nvGrpSpPr>
          <p:grpSpPr>
            <a:xfrm>
              <a:off x="10323481" y="2096401"/>
              <a:ext cx="1739488" cy="1274201"/>
              <a:chOff x="347240" y="567159"/>
              <a:chExt cx="1504709" cy="1331088"/>
            </a:xfrm>
          </p:grpSpPr>
          <p:sp>
            <p:nvSpPr>
              <p:cNvPr id="11" name="Hexagon 10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2" name="Hexagon 11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10455680" y="2467053"/>
              <a:ext cx="1457932" cy="610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Apply ethical frameworks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026110" y="1512582"/>
            <a:ext cx="2145434" cy="1478448"/>
            <a:chOff x="8822667" y="1388855"/>
            <a:chExt cx="1739488" cy="1274201"/>
          </a:xfrm>
        </p:grpSpPr>
        <p:grpSp>
          <p:nvGrpSpPr>
            <p:cNvPr id="7" name="Group 6"/>
            <p:cNvGrpSpPr/>
            <p:nvPr/>
          </p:nvGrpSpPr>
          <p:grpSpPr>
            <a:xfrm>
              <a:off x="8822667" y="1388855"/>
              <a:ext cx="1739488" cy="1274201"/>
              <a:chOff x="347240" y="567159"/>
              <a:chExt cx="1504709" cy="1331088"/>
            </a:xfrm>
          </p:grpSpPr>
          <p:sp>
            <p:nvSpPr>
              <p:cNvPr id="8" name="Hexagon 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9" name="Hexagon 8"/>
              <p:cNvSpPr/>
              <p:nvPr/>
            </p:nvSpPr>
            <p:spPr>
              <a:xfrm>
                <a:off x="439839" y="64818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951248" y="1471485"/>
              <a:ext cx="1503130" cy="1140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Synthesise</a:t>
              </a:r>
              <a:r>
                <a:rPr lang="lv-LV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0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analyse</a:t>
              </a:r>
              <a:r>
                <a:rPr lang="lv-LV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0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and</a:t>
              </a:r>
              <a:r>
                <a:rPr lang="lv-LV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0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evaluate</a:t>
              </a:r>
              <a:r>
                <a:rPr lang="lv-LV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0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ideas</a:t>
              </a:r>
              <a:endParaRPr lang="en-GB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026110" y="3111507"/>
            <a:ext cx="2145434" cy="1478448"/>
            <a:chOff x="8822667" y="2779398"/>
            <a:chExt cx="1739488" cy="1274201"/>
          </a:xfrm>
        </p:grpSpPr>
        <p:grpSp>
          <p:nvGrpSpPr>
            <p:cNvPr id="13" name="Group 12"/>
            <p:cNvGrpSpPr/>
            <p:nvPr/>
          </p:nvGrpSpPr>
          <p:grpSpPr>
            <a:xfrm>
              <a:off x="8822667" y="2779398"/>
              <a:ext cx="1739488" cy="1274201"/>
              <a:chOff x="347240" y="567159"/>
              <a:chExt cx="1504709" cy="1331088"/>
            </a:xfrm>
          </p:grpSpPr>
          <p:sp>
            <p:nvSpPr>
              <p:cNvPr id="14" name="Hexagon 13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5" name="Hexagon 14"/>
              <p:cNvSpPr/>
              <p:nvPr/>
            </p:nvSpPr>
            <p:spPr>
              <a:xfrm>
                <a:off x="439840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8941610" y="2853023"/>
              <a:ext cx="1457932" cy="1140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Plan and develop research projects</a:t>
              </a:r>
              <a:endParaRPr lang="en-GB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007395" y="4687662"/>
            <a:ext cx="2145434" cy="1478448"/>
            <a:chOff x="8822667" y="4164405"/>
            <a:chExt cx="1739488" cy="1274201"/>
          </a:xfrm>
        </p:grpSpPr>
        <p:grpSp>
          <p:nvGrpSpPr>
            <p:cNvPr id="19" name="Group 18"/>
            <p:cNvGrpSpPr/>
            <p:nvPr/>
          </p:nvGrpSpPr>
          <p:grpSpPr>
            <a:xfrm>
              <a:off x="8822667" y="4164405"/>
              <a:ext cx="1739488" cy="1274201"/>
              <a:chOff x="347240" y="567159"/>
              <a:chExt cx="1504709" cy="1331088"/>
            </a:xfrm>
          </p:grpSpPr>
          <p:sp>
            <p:nvSpPr>
              <p:cNvPr id="20" name="Hexagon 19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21" name="Hexagon 20"/>
              <p:cNvSpPr/>
              <p:nvPr/>
            </p:nvSpPr>
            <p:spPr>
              <a:xfrm>
                <a:off x="428261" y="63484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8963444" y="4349732"/>
              <a:ext cx="1457932" cy="875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Reflect on </a:t>
              </a:r>
              <a:endParaRPr lang="lv-LV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en-US" sz="20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the </a:t>
              </a:r>
              <a:r>
                <a:rPr lang="en-US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learning process</a:t>
              </a:r>
              <a:endParaRPr lang="en-GB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9895075" y="3920509"/>
            <a:ext cx="2161074" cy="1478448"/>
            <a:chOff x="10310801" y="3486945"/>
            <a:chExt cx="1752168" cy="1274201"/>
          </a:xfrm>
        </p:grpSpPr>
        <p:grpSp>
          <p:nvGrpSpPr>
            <p:cNvPr id="16" name="Group 15"/>
            <p:cNvGrpSpPr/>
            <p:nvPr/>
          </p:nvGrpSpPr>
          <p:grpSpPr>
            <a:xfrm>
              <a:off x="10323481" y="3486945"/>
              <a:ext cx="1739488" cy="1274201"/>
              <a:chOff x="347240" y="567159"/>
              <a:chExt cx="1504709" cy="1331088"/>
            </a:xfrm>
          </p:grpSpPr>
          <p:sp>
            <p:nvSpPr>
              <p:cNvPr id="17" name="Hexagon 16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8" name="Hexagon 17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10310801" y="3710416"/>
              <a:ext cx="1739488" cy="835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9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Demonstrate </a:t>
              </a:r>
              <a:r>
                <a:rPr lang="en-US" sz="19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communication </a:t>
              </a:r>
              <a:r>
                <a:rPr lang="en-US" sz="19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skills</a:t>
              </a:r>
              <a:endParaRPr lang="en-GB" sz="19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44435" y="3868616"/>
            <a:ext cx="2145434" cy="1478448"/>
            <a:chOff x="10327945" y="4871956"/>
            <a:chExt cx="1739488" cy="1274201"/>
          </a:xfrm>
        </p:grpSpPr>
        <p:grpSp>
          <p:nvGrpSpPr>
            <p:cNvPr id="22" name="Group 21"/>
            <p:cNvGrpSpPr/>
            <p:nvPr/>
          </p:nvGrpSpPr>
          <p:grpSpPr>
            <a:xfrm>
              <a:off x="10327945" y="4871956"/>
              <a:ext cx="1739488" cy="1274201"/>
              <a:chOff x="347240" y="567159"/>
              <a:chExt cx="1504709" cy="1331088"/>
            </a:xfrm>
          </p:grpSpPr>
          <p:sp>
            <p:nvSpPr>
              <p:cNvPr id="23" name="Hexagon 22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24" name="Hexagon 23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10480021" y="5006754"/>
              <a:ext cx="1457932" cy="108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9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Use </a:t>
              </a:r>
              <a:r>
                <a:rPr lang="en-US" sz="19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research </a:t>
              </a:r>
              <a:r>
                <a:rPr lang="en-US" sz="19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methods from diverse disciplines </a:t>
              </a:r>
              <a:endParaRPr lang="en-GB" sz="19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45940" y="2273996"/>
            <a:ext cx="2145434" cy="1478448"/>
            <a:chOff x="10327945" y="4871956"/>
            <a:chExt cx="1739488" cy="1274201"/>
          </a:xfrm>
        </p:grpSpPr>
        <p:grpSp>
          <p:nvGrpSpPr>
            <p:cNvPr id="114" name="Group 113"/>
            <p:cNvGrpSpPr/>
            <p:nvPr/>
          </p:nvGrpSpPr>
          <p:grpSpPr>
            <a:xfrm>
              <a:off x="10327945" y="4871956"/>
              <a:ext cx="1739488" cy="1274201"/>
              <a:chOff x="347240" y="567159"/>
              <a:chExt cx="1504709" cy="1331088"/>
            </a:xfrm>
          </p:grpSpPr>
          <p:sp>
            <p:nvSpPr>
              <p:cNvPr id="118" name="Hexagon 11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19" name="Hexagon 118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10468232" y="4935336"/>
              <a:ext cx="1457932" cy="1140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Use critical and creative thinking skills</a:t>
              </a:r>
              <a:endParaRPr lang="en-GB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130630" y="704220"/>
            <a:ext cx="2173754" cy="1478448"/>
            <a:chOff x="10300520" y="3486945"/>
            <a:chExt cx="1762449" cy="1274201"/>
          </a:xfrm>
        </p:grpSpPr>
        <p:grpSp>
          <p:nvGrpSpPr>
            <p:cNvPr id="121" name="Group 120"/>
            <p:cNvGrpSpPr/>
            <p:nvPr/>
          </p:nvGrpSpPr>
          <p:grpSpPr>
            <a:xfrm>
              <a:off x="10323481" y="3486945"/>
              <a:ext cx="1739488" cy="1274201"/>
              <a:chOff x="347240" y="567159"/>
              <a:chExt cx="1504709" cy="1331088"/>
            </a:xfrm>
          </p:grpSpPr>
          <p:sp>
            <p:nvSpPr>
              <p:cNvPr id="123" name="Hexagon 122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24" name="Hexagon 123"/>
              <p:cNvSpPr/>
              <p:nvPr/>
            </p:nvSpPr>
            <p:spPr>
              <a:xfrm>
                <a:off x="425233" y="64966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22" name="TextBox 121"/>
            <p:cNvSpPr txBox="1"/>
            <p:nvPr/>
          </p:nvSpPr>
          <p:spPr>
            <a:xfrm>
              <a:off x="10300520" y="3685987"/>
              <a:ext cx="1739489" cy="835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9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Build on and connect </a:t>
              </a:r>
              <a:r>
                <a:rPr lang="lv-LV" sz="19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diverse</a:t>
              </a:r>
              <a:r>
                <a:rPr lang="lv-LV" sz="19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19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disciplines</a:t>
              </a:r>
              <a:endParaRPr lang="en-US" sz="19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034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71083" y="-1512277"/>
            <a:ext cx="1755809" cy="7430764"/>
            <a:chOff x="84031" y="-1334875"/>
            <a:chExt cx="1755809" cy="7430764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961935" y="-1334875"/>
              <a:ext cx="0" cy="567363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84031" y="4386231"/>
              <a:ext cx="1755809" cy="1709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966" y="3975478"/>
              <a:ext cx="481939" cy="499765"/>
            </a:xfrm>
            <a:prstGeom prst="rect">
              <a:avLst/>
            </a:prstGeom>
          </p:spPr>
        </p:pic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3A937D2-4A99-E646-9B0F-3343254BE2E9}"/>
                </a:ext>
              </a:extLst>
            </p:cNvPr>
            <p:cNvSpPr/>
            <p:nvPr/>
          </p:nvSpPr>
          <p:spPr>
            <a:xfrm>
              <a:off x="185731" y="4423835"/>
              <a:ext cx="1578732" cy="15542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Lacking openness </a:t>
              </a:r>
              <a:r>
                <a:rPr lang="en-GB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to </a:t>
              </a:r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other problems and needs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10338" y="-272184"/>
            <a:ext cx="1712645" cy="6145986"/>
            <a:chOff x="1764463" y="-182438"/>
            <a:chExt cx="1712645" cy="614598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2617990" y="-182438"/>
              <a:ext cx="0" cy="477497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1951479" y="4631231"/>
              <a:ext cx="1362235" cy="133231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5642" y="4311136"/>
              <a:ext cx="373910" cy="389461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1764463" y="4813149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Not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valuing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time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63053" y="-139157"/>
            <a:ext cx="1595217" cy="6278909"/>
            <a:chOff x="3329746" y="-183020"/>
            <a:chExt cx="1595217" cy="627890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068163" y="-183020"/>
              <a:ext cx="1" cy="4938426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3413685" y="4813160"/>
              <a:ext cx="1373988" cy="128272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142" y="4547556"/>
              <a:ext cx="377136" cy="374965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3329746" y="4953254"/>
              <a:ext cx="159521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Poor «people skills»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91654" y="-3199736"/>
            <a:ext cx="1712645" cy="5569058"/>
            <a:chOff x="789758" y="-2955654"/>
            <a:chExt cx="1712645" cy="556905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1649520" y="-2955654"/>
              <a:ext cx="0" cy="4324377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950112" y="1310324"/>
              <a:ext cx="1375526" cy="13030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7523" y="1020682"/>
              <a:ext cx="377558" cy="380914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789758" y="1436627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Fear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of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Risk </a:t>
              </a: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taking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68414" y="-1703398"/>
            <a:ext cx="1712645" cy="6001239"/>
            <a:chOff x="3317408" y="-1575678"/>
            <a:chExt cx="1712645" cy="6001239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176814" y="-1575678"/>
              <a:ext cx="0" cy="460065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3386774" y="3039230"/>
              <a:ext cx="1541915" cy="13863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967" y="2752154"/>
              <a:ext cx="423229" cy="405250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3317408" y="3219147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eeing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the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big picture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77238" y="-1975068"/>
            <a:ext cx="1717460" cy="6157767"/>
            <a:chOff x="1575051" y="-1912802"/>
            <a:chExt cx="1717460" cy="6157767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2382341" y="-1912802"/>
              <a:ext cx="0" cy="4554705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575051" y="2714032"/>
              <a:ext cx="1614582" cy="153093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endParaRPr lang="lv-LV" dirty="0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4940" y="2399606"/>
              <a:ext cx="395586" cy="401203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1579866" y="3131602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Poor 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project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management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-26556" y="-2392728"/>
            <a:ext cx="1712645" cy="6063702"/>
            <a:chOff x="-85124" y="-2220565"/>
            <a:chExt cx="1712645" cy="606370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771199" y="-2220565"/>
              <a:ext cx="0" cy="4637932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78189" y="2445572"/>
              <a:ext cx="1444449" cy="13975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568" y="2132951"/>
              <a:ext cx="396476" cy="408534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-85124" y="2840199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stablish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ng 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priorities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11032" y="-4498439"/>
            <a:ext cx="1733611" cy="7276669"/>
            <a:chOff x="2522761" y="-4374978"/>
            <a:chExt cx="1733611" cy="7276669"/>
          </a:xfrm>
        </p:grpSpPr>
        <p:grpSp>
          <p:nvGrpSpPr>
            <p:cNvPr id="93" name="Group 92"/>
            <p:cNvGrpSpPr/>
            <p:nvPr/>
          </p:nvGrpSpPr>
          <p:grpSpPr>
            <a:xfrm>
              <a:off x="2522761" y="-4374978"/>
              <a:ext cx="1733611" cy="7276669"/>
              <a:chOff x="625551" y="-2891286"/>
              <a:chExt cx="1435261" cy="6037463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1318995" y="-2891286"/>
                <a:ext cx="0" cy="4637932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625551" y="1758617"/>
                <a:ext cx="1435261" cy="13875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715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 sz="1600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</a:endParaRPr>
              </a:p>
              <a:p>
                <a:pPr algn="ctr"/>
                <a:endParaRPr lang="lv-LV" dirty="0"/>
              </a:p>
            </p:txBody>
          </p:sp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957165C3-A2EE-E745-B197-01D60693B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4111" y="1461012"/>
                <a:ext cx="393954" cy="408534"/>
              </a:xfrm>
              <a:prstGeom prst="rect">
                <a:avLst/>
              </a:prstGeom>
            </p:spPr>
          </p:pic>
        </p:grpSp>
        <p:sp>
          <p:nvSpPr>
            <p:cNvPr id="110" name="TextBox 109"/>
            <p:cNvSpPr txBox="1"/>
            <p:nvPr/>
          </p:nvSpPr>
          <p:spPr>
            <a:xfrm>
              <a:off x="2543300" y="1439371"/>
              <a:ext cx="17126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ov</a:t>
              </a:r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beyond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personal curiosity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715738" y="1102271"/>
            <a:ext cx="2453204" cy="1927413"/>
            <a:chOff x="8822667" y="1388855"/>
            <a:chExt cx="1739488" cy="1274201"/>
          </a:xfrm>
        </p:grpSpPr>
        <p:grpSp>
          <p:nvGrpSpPr>
            <p:cNvPr id="7" name="Group 6"/>
            <p:cNvGrpSpPr/>
            <p:nvPr/>
          </p:nvGrpSpPr>
          <p:grpSpPr>
            <a:xfrm>
              <a:off x="8822667" y="1388855"/>
              <a:ext cx="1739488" cy="1274201"/>
              <a:chOff x="347240" y="567159"/>
              <a:chExt cx="1504709" cy="1331088"/>
            </a:xfrm>
          </p:grpSpPr>
          <p:sp>
            <p:nvSpPr>
              <p:cNvPr id="8" name="Hexagon 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9" name="Hexagon 8"/>
              <p:cNvSpPr/>
              <p:nvPr/>
            </p:nvSpPr>
            <p:spPr>
              <a:xfrm>
                <a:off x="439839" y="64818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947537" y="1530090"/>
              <a:ext cx="1503130" cy="1037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Synthesise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analyse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and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evaluate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ideas</a:t>
              </a:r>
              <a:endParaRPr lang="en-GB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626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71083" y="-1512277"/>
            <a:ext cx="1755809" cy="7430764"/>
            <a:chOff x="84031" y="-1334875"/>
            <a:chExt cx="1755809" cy="7430764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961935" y="-1334875"/>
              <a:ext cx="0" cy="567363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84031" y="4386231"/>
              <a:ext cx="1755809" cy="1709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966" y="3975478"/>
              <a:ext cx="481939" cy="499765"/>
            </a:xfrm>
            <a:prstGeom prst="rect">
              <a:avLst/>
            </a:prstGeom>
          </p:spPr>
        </p:pic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3A937D2-4A99-E646-9B0F-3343254BE2E9}"/>
                </a:ext>
              </a:extLst>
            </p:cNvPr>
            <p:cNvSpPr/>
            <p:nvPr/>
          </p:nvSpPr>
          <p:spPr>
            <a:xfrm>
              <a:off x="185731" y="4423835"/>
              <a:ext cx="1578732" cy="15542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Lacking openness </a:t>
              </a:r>
              <a:r>
                <a:rPr lang="en-GB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to </a:t>
              </a:r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other problems and needs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10338" y="-272184"/>
            <a:ext cx="1712645" cy="6145986"/>
            <a:chOff x="1764463" y="-182438"/>
            <a:chExt cx="1712645" cy="614598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2617990" y="-182438"/>
              <a:ext cx="0" cy="4774978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1951479" y="4631231"/>
              <a:ext cx="1362235" cy="133231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5642" y="4311136"/>
              <a:ext cx="373910" cy="389461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1764463" y="4813149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Not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valuing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time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63053" y="-139157"/>
            <a:ext cx="1595217" cy="6278909"/>
            <a:chOff x="3329746" y="-183020"/>
            <a:chExt cx="1595217" cy="627890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068163" y="-183020"/>
              <a:ext cx="1" cy="4938426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3413685" y="4813160"/>
              <a:ext cx="1373988" cy="128272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142" y="4547556"/>
              <a:ext cx="377136" cy="374965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3329746" y="4953254"/>
              <a:ext cx="1595217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Good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«people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skills»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92102" y="-3183719"/>
            <a:ext cx="1712645" cy="5569058"/>
            <a:chOff x="789758" y="-2955654"/>
            <a:chExt cx="1712645" cy="556905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1649520" y="-2955654"/>
              <a:ext cx="0" cy="4324377"/>
            </a:xfrm>
            <a:prstGeom prst="line">
              <a:avLst/>
            </a:prstGeom>
            <a:ln w="12700">
              <a:solidFill>
                <a:srgbClr val="99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950112" y="1310324"/>
              <a:ext cx="1375526" cy="13030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7523" y="1020682"/>
              <a:ext cx="377558" cy="380914"/>
            </a:xfrm>
            <a:prstGeom prst="rect">
              <a:avLst/>
            </a:prstGeom>
          </p:spPr>
        </p:pic>
        <p:sp>
          <p:nvSpPr>
            <p:cNvPr id="109" name="TextBox 108"/>
            <p:cNvSpPr txBox="1"/>
            <p:nvPr/>
          </p:nvSpPr>
          <p:spPr>
            <a:xfrm>
              <a:off x="789758" y="1436627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Fear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of</a:t>
              </a:r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Risk </a:t>
              </a: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taking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64766" y="-1703398"/>
            <a:ext cx="1712645" cy="6001239"/>
            <a:chOff x="3313760" y="-1575678"/>
            <a:chExt cx="1712645" cy="6001239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176814" y="-1575678"/>
              <a:ext cx="0" cy="460065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3386774" y="3039230"/>
              <a:ext cx="1541915" cy="13863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967" y="2752154"/>
              <a:ext cx="423229" cy="405250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3313760" y="3208754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</a:t>
              </a:r>
              <a:r>
                <a:rPr lang="en-GB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eeing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the big picture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23868" y="-1975068"/>
            <a:ext cx="1712645" cy="6157767"/>
            <a:chOff x="1521681" y="-1912802"/>
            <a:chExt cx="1712645" cy="6157767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2382341" y="-1912802"/>
              <a:ext cx="0" cy="4554705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575051" y="2714032"/>
              <a:ext cx="1614582" cy="153093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endParaRPr lang="lv-LV" dirty="0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4940" y="2399606"/>
              <a:ext cx="395586" cy="401203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1521681" y="2887964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Excellent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project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management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-8094" y="-2392728"/>
            <a:ext cx="1712645" cy="6063702"/>
            <a:chOff x="-66662" y="-2220565"/>
            <a:chExt cx="1712645" cy="606370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771199" y="-2220565"/>
              <a:ext cx="0" cy="4637932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78189" y="2445572"/>
              <a:ext cx="1444449" cy="13975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568" y="2132951"/>
              <a:ext cx="396476" cy="408534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-66662" y="2849755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stablish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ng priorities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11032" y="-4498439"/>
            <a:ext cx="1733611" cy="7276669"/>
            <a:chOff x="2522761" y="-4374978"/>
            <a:chExt cx="1733611" cy="7276669"/>
          </a:xfrm>
        </p:grpSpPr>
        <p:grpSp>
          <p:nvGrpSpPr>
            <p:cNvPr id="93" name="Group 92"/>
            <p:cNvGrpSpPr/>
            <p:nvPr/>
          </p:nvGrpSpPr>
          <p:grpSpPr>
            <a:xfrm>
              <a:off x="2522761" y="-4374978"/>
              <a:ext cx="1733611" cy="7276669"/>
              <a:chOff x="625551" y="-2891286"/>
              <a:chExt cx="1435261" cy="6037463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1318995" y="-2891286"/>
                <a:ext cx="0" cy="4637932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625551" y="1758617"/>
                <a:ext cx="1435261" cy="13875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715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 sz="1600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</a:endParaRPr>
              </a:p>
              <a:p>
                <a:pPr algn="ctr"/>
                <a:endParaRPr lang="lv-LV" dirty="0"/>
              </a:p>
            </p:txBody>
          </p:sp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957165C3-A2EE-E745-B197-01D60693B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4111" y="1461012"/>
                <a:ext cx="393954" cy="408534"/>
              </a:xfrm>
              <a:prstGeom prst="rect">
                <a:avLst/>
              </a:prstGeom>
            </p:spPr>
          </p:pic>
        </p:grpSp>
        <p:sp>
          <p:nvSpPr>
            <p:cNvPr id="110" name="TextBox 109"/>
            <p:cNvSpPr txBox="1"/>
            <p:nvPr/>
          </p:nvSpPr>
          <p:spPr>
            <a:xfrm>
              <a:off x="2543300" y="1439371"/>
              <a:ext cx="17126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ov</a:t>
              </a:r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beyond personal curiosity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715738" y="1102271"/>
            <a:ext cx="2453204" cy="1927413"/>
            <a:chOff x="8822667" y="1388855"/>
            <a:chExt cx="1739488" cy="1274201"/>
          </a:xfrm>
        </p:grpSpPr>
        <p:grpSp>
          <p:nvGrpSpPr>
            <p:cNvPr id="7" name="Group 6"/>
            <p:cNvGrpSpPr/>
            <p:nvPr/>
          </p:nvGrpSpPr>
          <p:grpSpPr>
            <a:xfrm>
              <a:off x="8822667" y="1388855"/>
              <a:ext cx="1739488" cy="1274201"/>
              <a:chOff x="347240" y="567159"/>
              <a:chExt cx="1504709" cy="1331088"/>
            </a:xfrm>
          </p:grpSpPr>
          <p:sp>
            <p:nvSpPr>
              <p:cNvPr id="8" name="Hexagon 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9" name="Hexagon 8"/>
              <p:cNvSpPr/>
              <p:nvPr/>
            </p:nvSpPr>
            <p:spPr>
              <a:xfrm>
                <a:off x="439839" y="64818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947537" y="1530090"/>
              <a:ext cx="1503130" cy="1037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Synthesise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analyse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and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evaluate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ideas</a:t>
              </a:r>
              <a:endParaRPr lang="en-GB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906217" y="2208833"/>
            <a:ext cx="2516526" cy="1759026"/>
            <a:chOff x="10323481" y="2096401"/>
            <a:chExt cx="1739488" cy="1274201"/>
          </a:xfrm>
        </p:grpSpPr>
        <p:grpSp>
          <p:nvGrpSpPr>
            <p:cNvPr id="50" name="Group 49"/>
            <p:cNvGrpSpPr/>
            <p:nvPr/>
          </p:nvGrpSpPr>
          <p:grpSpPr>
            <a:xfrm>
              <a:off x="10323481" y="2096401"/>
              <a:ext cx="1739488" cy="1274201"/>
              <a:chOff x="347240" y="567159"/>
              <a:chExt cx="1504709" cy="1331088"/>
            </a:xfrm>
          </p:grpSpPr>
          <p:sp>
            <p:nvSpPr>
              <p:cNvPr id="52" name="Hexagon 51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53" name="Hexagon 52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0455680" y="2467053"/>
              <a:ext cx="1457932" cy="610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Apply ethical frameworks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56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71083" y="-1512277"/>
            <a:ext cx="1755809" cy="7430764"/>
            <a:chOff x="84031" y="-1334875"/>
            <a:chExt cx="1755809" cy="7430764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961935" y="-1334875"/>
              <a:ext cx="0" cy="567363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84031" y="4386231"/>
              <a:ext cx="1755809" cy="1709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966" y="3975478"/>
              <a:ext cx="481939" cy="499765"/>
            </a:xfrm>
            <a:prstGeom prst="rect">
              <a:avLst/>
            </a:prstGeom>
          </p:spPr>
        </p:pic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3A937D2-4A99-E646-9B0F-3343254BE2E9}"/>
                </a:ext>
              </a:extLst>
            </p:cNvPr>
            <p:cNvSpPr/>
            <p:nvPr/>
          </p:nvSpPr>
          <p:spPr>
            <a:xfrm>
              <a:off x="157653" y="4644114"/>
              <a:ext cx="1578732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</a:t>
              </a:r>
              <a:r>
                <a:rPr lang="en-GB" sz="19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penness</a:t>
              </a:r>
              <a:r>
                <a:rPr lang="en-GB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19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to </a:t>
              </a:r>
              <a:r>
                <a:rPr lang="en-GB" sz="1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other problems and needs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20771" y="-272184"/>
            <a:ext cx="1712645" cy="6145986"/>
            <a:chOff x="1774896" y="-182438"/>
            <a:chExt cx="1712645" cy="6145986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2617990" y="-182438"/>
              <a:ext cx="0" cy="4774978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1951479" y="4631231"/>
              <a:ext cx="1362235" cy="133231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5642" y="4311136"/>
              <a:ext cx="373910" cy="389461"/>
            </a:xfrm>
            <a:prstGeom prst="rect">
              <a:avLst/>
            </a:prstGeom>
          </p:spPr>
        </p:pic>
        <p:sp>
          <p:nvSpPr>
            <p:cNvPr id="106" name="TextBox 105"/>
            <p:cNvSpPr txBox="1"/>
            <p:nvPr/>
          </p:nvSpPr>
          <p:spPr>
            <a:xfrm>
              <a:off x="1774896" y="4950154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V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aluing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time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63053" y="-139157"/>
            <a:ext cx="1595217" cy="6278909"/>
            <a:chOff x="3329746" y="-183020"/>
            <a:chExt cx="1595217" cy="627890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4068163" y="-183020"/>
              <a:ext cx="1" cy="4938426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3413685" y="4813160"/>
              <a:ext cx="1373988" cy="128272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5142" y="4547556"/>
              <a:ext cx="377136" cy="374965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3329746" y="4953254"/>
              <a:ext cx="1595217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Good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«people skills»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98055" y="-3148767"/>
            <a:ext cx="1712645" cy="5569058"/>
            <a:chOff x="789758" y="-2955654"/>
            <a:chExt cx="1712645" cy="556905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1649520" y="-2955654"/>
              <a:ext cx="0" cy="4324377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950112" y="1310324"/>
              <a:ext cx="1375526" cy="130308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7523" y="1020682"/>
              <a:ext cx="377558" cy="380914"/>
            </a:xfrm>
            <a:prstGeom prst="rect">
              <a:avLst/>
            </a:prstGeom>
            <a:ln>
              <a:noFill/>
            </a:ln>
          </p:spPr>
        </p:pic>
        <p:sp>
          <p:nvSpPr>
            <p:cNvPr id="109" name="TextBox 108"/>
            <p:cNvSpPr txBox="1"/>
            <p:nvPr/>
          </p:nvSpPr>
          <p:spPr>
            <a:xfrm>
              <a:off x="789758" y="1546857"/>
              <a:ext cx="1712645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Risk </a:t>
              </a:r>
            </a:p>
            <a:p>
              <a:pPr algn="ctr"/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taking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61158" y="-1703398"/>
            <a:ext cx="1712645" cy="6001239"/>
            <a:chOff x="3310152" y="-1575678"/>
            <a:chExt cx="1712645" cy="6001239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176814" y="-1575678"/>
              <a:ext cx="0" cy="4600650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/>
            <p:cNvSpPr/>
            <p:nvPr/>
          </p:nvSpPr>
          <p:spPr>
            <a:xfrm>
              <a:off x="3386774" y="3039230"/>
              <a:ext cx="1541915" cy="13863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967" y="2752154"/>
              <a:ext cx="423229" cy="405250"/>
            </a:xfrm>
            <a:prstGeom prst="rect">
              <a:avLst/>
            </a:prstGeom>
          </p:spPr>
        </p:pic>
        <p:sp>
          <p:nvSpPr>
            <p:cNvPr id="111" name="TextBox 110"/>
            <p:cNvSpPr txBox="1"/>
            <p:nvPr/>
          </p:nvSpPr>
          <p:spPr>
            <a:xfrm>
              <a:off x="3310152" y="3218840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eeing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the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big picture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720540" y="-1975068"/>
            <a:ext cx="1712645" cy="6157767"/>
            <a:chOff x="1518353" y="-1912802"/>
            <a:chExt cx="1712645" cy="6157767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2382341" y="-1912802"/>
              <a:ext cx="0" cy="4554705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575051" y="2714032"/>
              <a:ext cx="1614582" cy="153093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endParaRPr lang="lv-LV" dirty="0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4940" y="2399606"/>
              <a:ext cx="395586" cy="401203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1518353" y="2894232"/>
              <a:ext cx="171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Excellent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project management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-4852" y="-2392728"/>
            <a:ext cx="1712645" cy="6063702"/>
            <a:chOff x="-63420" y="-2220565"/>
            <a:chExt cx="1712645" cy="606370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771199" y="-2220565"/>
              <a:ext cx="0" cy="4637932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78189" y="2445572"/>
              <a:ext cx="1444449" cy="13975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568" y="2132951"/>
              <a:ext cx="396476" cy="408534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>
              <a:off x="-63420" y="2889608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stablish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ng priorities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11032" y="-4498439"/>
            <a:ext cx="1733611" cy="7276669"/>
            <a:chOff x="2522761" y="-4374978"/>
            <a:chExt cx="1733611" cy="7276669"/>
          </a:xfrm>
        </p:grpSpPr>
        <p:grpSp>
          <p:nvGrpSpPr>
            <p:cNvPr id="93" name="Group 92"/>
            <p:cNvGrpSpPr/>
            <p:nvPr/>
          </p:nvGrpSpPr>
          <p:grpSpPr>
            <a:xfrm>
              <a:off x="2522761" y="-4374978"/>
              <a:ext cx="1733611" cy="7276669"/>
              <a:chOff x="625551" y="-2891286"/>
              <a:chExt cx="1435261" cy="6037463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1318995" y="-2891286"/>
                <a:ext cx="0" cy="4637932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625551" y="1758617"/>
                <a:ext cx="1435261" cy="13875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715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 sz="1600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</a:endParaRPr>
              </a:p>
              <a:p>
                <a:pPr algn="ctr"/>
                <a:endParaRPr lang="lv-LV" dirty="0"/>
              </a:p>
            </p:txBody>
          </p:sp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957165C3-A2EE-E745-B197-01D60693BD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4111" y="1461012"/>
                <a:ext cx="393954" cy="408534"/>
              </a:xfrm>
              <a:prstGeom prst="rect">
                <a:avLst/>
              </a:prstGeom>
            </p:spPr>
          </p:pic>
        </p:grpSp>
        <p:sp>
          <p:nvSpPr>
            <p:cNvPr id="110" name="TextBox 109"/>
            <p:cNvSpPr txBox="1"/>
            <p:nvPr/>
          </p:nvSpPr>
          <p:spPr>
            <a:xfrm>
              <a:off x="2543300" y="1439371"/>
              <a:ext cx="17126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M</a:t>
              </a:r>
              <a:r>
                <a:rPr lang="en-GB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ov</a:t>
              </a:r>
              <a:r>
                <a:rPr lang="lv-LV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ing</a:t>
              </a:r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 </a:t>
              </a:r>
              <a:endParaRPr lang="lv-LV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endParaRPr>
            </a:p>
            <a:p>
              <a:pPr algn="ctr"/>
              <a:r>
                <a:rPr lang="en-GB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beyond 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personal curiosity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715738" y="1102271"/>
            <a:ext cx="2453204" cy="1927413"/>
            <a:chOff x="8822667" y="1388855"/>
            <a:chExt cx="1739488" cy="1274201"/>
          </a:xfrm>
        </p:grpSpPr>
        <p:grpSp>
          <p:nvGrpSpPr>
            <p:cNvPr id="7" name="Group 6"/>
            <p:cNvGrpSpPr/>
            <p:nvPr/>
          </p:nvGrpSpPr>
          <p:grpSpPr>
            <a:xfrm>
              <a:off x="8822667" y="1388855"/>
              <a:ext cx="1739488" cy="1274201"/>
              <a:chOff x="347240" y="567159"/>
              <a:chExt cx="1504709" cy="1331088"/>
            </a:xfrm>
          </p:grpSpPr>
          <p:sp>
            <p:nvSpPr>
              <p:cNvPr id="8" name="Hexagon 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9" name="Hexagon 8"/>
              <p:cNvSpPr/>
              <p:nvPr/>
            </p:nvSpPr>
            <p:spPr>
              <a:xfrm>
                <a:off x="439839" y="64818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8947537" y="1530090"/>
              <a:ext cx="1503130" cy="1037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Synthesise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analyse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and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400" b="1" dirty="0" err="1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evaluate</a:t>
              </a:r>
              <a:r>
                <a:rPr lang="lv-LV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lv-LV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lv-LV" sz="2400" b="1" dirty="0" err="1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ideas</a:t>
              </a:r>
              <a:endParaRPr lang="en-GB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906217" y="2208833"/>
            <a:ext cx="2516526" cy="1759026"/>
            <a:chOff x="10323481" y="2096401"/>
            <a:chExt cx="1739488" cy="1274201"/>
          </a:xfrm>
        </p:grpSpPr>
        <p:grpSp>
          <p:nvGrpSpPr>
            <p:cNvPr id="50" name="Group 49"/>
            <p:cNvGrpSpPr/>
            <p:nvPr/>
          </p:nvGrpSpPr>
          <p:grpSpPr>
            <a:xfrm>
              <a:off x="10323481" y="2096401"/>
              <a:ext cx="1739488" cy="1274201"/>
              <a:chOff x="347240" y="567159"/>
              <a:chExt cx="1504709" cy="1331088"/>
            </a:xfrm>
          </p:grpSpPr>
          <p:sp>
            <p:nvSpPr>
              <p:cNvPr id="52" name="Hexagon 51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53" name="Hexagon 52"/>
              <p:cNvSpPr/>
              <p:nvPr/>
            </p:nvSpPr>
            <p:spPr>
              <a:xfrm>
                <a:off x="427285" y="648184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0455680" y="2467053"/>
              <a:ext cx="1457932" cy="610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Apply ethical frameworks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787210" y="3241292"/>
            <a:ext cx="2381732" cy="1882813"/>
            <a:chOff x="8822667" y="4164405"/>
            <a:chExt cx="1739488" cy="1274201"/>
          </a:xfrm>
        </p:grpSpPr>
        <p:grpSp>
          <p:nvGrpSpPr>
            <p:cNvPr id="55" name="Group 54"/>
            <p:cNvGrpSpPr/>
            <p:nvPr/>
          </p:nvGrpSpPr>
          <p:grpSpPr>
            <a:xfrm>
              <a:off x="8822667" y="4164405"/>
              <a:ext cx="1739488" cy="1274201"/>
              <a:chOff x="347240" y="567159"/>
              <a:chExt cx="1504709" cy="1331088"/>
            </a:xfrm>
          </p:grpSpPr>
          <p:sp>
            <p:nvSpPr>
              <p:cNvPr id="58" name="Hexagon 57"/>
              <p:cNvSpPr/>
              <p:nvPr/>
            </p:nvSpPr>
            <p:spPr>
              <a:xfrm>
                <a:off x="347240" y="567159"/>
                <a:ext cx="1504709" cy="1331088"/>
              </a:xfrm>
              <a:prstGeom prst="hexagon">
                <a:avLst/>
              </a:prstGeom>
              <a:noFill/>
              <a:ln w="635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59" name="Hexagon 58"/>
              <p:cNvSpPr/>
              <p:nvPr/>
            </p:nvSpPr>
            <p:spPr>
              <a:xfrm>
                <a:off x="428261" y="634841"/>
                <a:ext cx="1331087" cy="1169041"/>
              </a:xfrm>
              <a:prstGeom prst="hexagon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8942410" y="4393155"/>
              <a:ext cx="1457932" cy="812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Reflect on </a:t>
              </a:r>
              <a:endParaRPr lang="lv-LV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en-US" sz="2400" b="1" dirty="0" smtClean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the </a:t>
              </a:r>
              <a:r>
                <a:rPr lang="en-US" sz="2400" b="1" dirty="0">
                  <a:solidFill>
                    <a:schemeClr val="accent5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learning process</a:t>
              </a:r>
              <a:endParaRPr lang="en-GB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-8094" y="-2392728"/>
            <a:ext cx="1712645" cy="6063702"/>
            <a:chOff x="-66662" y="-2220565"/>
            <a:chExt cx="1712645" cy="6063702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71199" y="-2220565"/>
              <a:ext cx="0" cy="4637932"/>
            </a:xfrm>
            <a:prstGeom prst="line">
              <a:avLst/>
            </a:prstGeom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78189" y="2445572"/>
              <a:ext cx="1444449" cy="13975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957165C3-A2EE-E745-B197-01D60693BD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568" y="2132951"/>
              <a:ext cx="396476" cy="408534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-66662" y="2849755"/>
              <a:ext cx="17126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E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stablish</a:t>
              </a:r>
              <a:r>
                <a:rPr lang="lv-LV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i</a:t>
              </a: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" panose="02040503050406030204" pitchFamily="18" charset="0"/>
                </a:rPr>
                <a:t>ng priorities</a:t>
              </a:r>
            </a:p>
          </p:txBody>
        </p:sp>
      </p:grpSp>
      <p:sp>
        <p:nvSpPr>
          <p:cNvPr id="60" name="Pentagon 59"/>
          <p:cNvSpPr/>
          <p:nvPr/>
        </p:nvSpPr>
        <p:spPr>
          <a:xfrm flipH="1">
            <a:off x="39861" y="14514"/>
            <a:ext cx="5081118" cy="52316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Strengths</a:t>
            </a:r>
            <a:r>
              <a:rPr lang="lv-LV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lv-LV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PhD</a:t>
            </a:r>
            <a:r>
              <a:rPr lang="lv-LV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holders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 flipH="1">
            <a:off x="4844709" y="-2481"/>
            <a:ext cx="3177881" cy="540155"/>
            <a:chOff x="4354941" y="-540"/>
            <a:chExt cx="3236031" cy="615205"/>
          </a:xfrm>
        </p:grpSpPr>
        <p:sp>
          <p:nvSpPr>
            <p:cNvPr id="62" name="Pentagon 61"/>
            <p:cNvSpPr/>
            <p:nvPr/>
          </p:nvSpPr>
          <p:spPr>
            <a:xfrm>
              <a:off x="4354941" y="-540"/>
              <a:ext cx="3236031" cy="615205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651218" y="89555"/>
              <a:ext cx="29397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lv-LV" sz="2000" b="1" dirty="0" err="1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Research</a:t>
              </a:r>
              <a:r>
                <a:rPr lang="lv-LV" sz="2000" b="1" dirty="0" smtClean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lv-LV" sz="2000" b="1" dirty="0" err="1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activities</a:t>
              </a:r>
              <a:endParaRPr lang="en-US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64" name="Pentagon 63"/>
          <p:cNvSpPr/>
          <p:nvPr/>
        </p:nvSpPr>
        <p:spPr>
          <a:xfrm flipH="1">
            <a:off x="7561943" y="1"/>
            <a:ext cx="4615542" cy="537674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800" b="1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0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143"/>
            <a:ext cx="8858200" cy="4761820"/>
          </a:xfrm>
        </p:spPr>
        <p:txBody>
          <a:bodyPr>
            <a:normAutofit lnSpcReduction="10000"/>
          </a:bodyPr>
          <a:lstStyle/>
          <a:p>
            <a:r>
              <a:rPr lang="lv-LV" b="1" dirty="0" err="1" smtClean="0"/>
              <a:t>Study</a:t>
            </a:r>
            <a:r>
              <a:rPr lang="lv-LV" b="1" dirty="0" smtClean="0"/>
              <a:t> </a:t>
            </a:r>
            <a:r>
              <a:rPr lang="lv-LV" b="1" dirty="0" err="1" smtClean="0"/>
              <a:t>programms</a:t>
            </a:r>
            <a:r>
              <a:rPr lang="lv-LV" b="1" dirty="0" smtClean="0"/>
              <a:t> </a:t>
            </a:r>
            <a:r>
              <a:rPr lang="lv-LV" b="1" dirty="0" err="1" smtClean="0"/>
              <a:t>should</a:t>
            </a:r>
            <a:r>
              <a:rPr lang="lv-LV" b="1" dirty="0" smtClean="0"/>
              <a:t> </a:t>
            </a:r>
            <a:r>
              <a:rPr lang="lv-LV" b="1" dirty="0" err="1" smtClean="0"/>
              <a:t>undergo</a:t>
            </a:r>
            <a:r>
              <a:rPr lang="lv-LV" b="1" dirty="0" smtClean="0"/>
              <a:t> </a:t>
            </a:r>
            <a:r>
              <a:rPr lang="lv-LV" b="1" dirty="0" err="1" smtClean="0"/>
              <a:t>permanent</a:t>
            </a:r>
            <a:r>
              <a:rPr lang="lv-LV" b="1" dirty="0" smtClean="0"/>
              <a:t> </a:t>
            </a:r>
            <a:r>
              <a:rPr lang="lv-LV" b="1" dirty="0" err="1" smtClean="0"/>
              <a:t>changes</a:t>
            </a:r>
            <a:r>
              <a:rPr lang="lv-LV" b="1" dirty="0" smtClean="0"/>
              <a:t>. </a:t>
            </a:r>
            <a:r>
              <a:rPr lang="lv-LV" b="1" dirty="0" err="1" smtClean="0"/>
              <a:t>Mapping</a:t>
            </a:r>
            <a:r>
              <a:rPr lang="lv-LV" b="1" dirty="0" smtClean="0"/>
              <a:t> </a:t>
            </a:r>
            <a:r>
              <a:rPr lang="lv-LV" b="1" dirty="0" err="1" smtClean="0"/>
              <a:t>is</a:t>
            </a:r>
            <a:r>
              <a:rPr lang="lv-LV" b="1" dirty="0" smtClean="0"/>
              <a:t> a </a:t>
            </a:r>
            <a:r>
              <a:rPr lang="lv-LV" b="1" dirty="0" err="1" smtClean="0"/>
              <a:t>valuable</a:t>
            </a:r>
            <a:r>
              <a:rPr lang="lv-LV" b="1" dirty="0" smtClean="0"/>
              <a:t> </a:t>
            </a:r>
            <a:r>
              <a:rPr lang="lv-LV" b="1" dirty="0" err="1" smtClean="0"/>
              <a:t>tool</a:t>
            </a:r>
            <a:r>
              <a:rPr lang="lv-LV" b="1" dirty="0" smtClean="0"/>
              <a:t> to </a:t>
            </a:r>
            <a:r>
              <a:rPr lang="lv-LV" b="1" dirty="0" err="1" smtClean="0"/>
              <a:t>implement</a:t>
            </a:r>
            <a:r>
              <a:rPr lang="lv-LV" b="1" dirty="0" smtClean="0"/>
              <a:t> </a:t>
            </a:r>
            <a:r>
              <a:rPr lang="lv-LV" b="1" dirty="0" err="1" smtClean="0"/>
              <a:t>changes</a:t>
            </a:r>
            <a:r>
              <a:rPr lang="lv-LV" b="1" dirty="0" smtClean="0"/>
              <a:t> </a:t>
            </a:r>
            <a:r>
              <a:rPr lang="lv-LV" b="1" dirty="0" err="1" smtClean="0"/>
              <a:t>meaningfully</a:t>
            </a:r>
            <a:r>
              <a:rPr lang="lv-LV" b="1" dirty="0" smtClean="0"/>
              <a:t>. </a:t>
            </a:r>
          </a:p>
          <a:p>
            <a:r>
              <a:rPr lang="lv-LV" b="1" dirty="0" err="1" smtClean="0"/>
              <a:t>Competence</a:t>
            </a:r>
            <a:r>
              <a:rPr lang="lv-LV" b="1" dirty="0" smtClean="0"/>
              <a:t> </a:t>
            </a:r>
            <a:r>
              <a:rPr lang="lv-LV" b="1" dirty="0" err="1" smtClean="0"/>
              <a:t>based</a:t>
            </a:r>
            <a:r>
              <a:rPr lang="lv-LV" b="1" dirty="0" smtClean="0"/>
              <a:t> </a:t>
            </a:r>
            <a:r>
              <a:rPr lang="lv-LV" b="1" dirty="0" err="1" smtClean="0"/>
              <a:t>curriculum</a:t>
            </a:r>
            <a:r>
              <a:rPr lang="lv-LV" b="1" dirty="0" smtClean="0"/>
              <a:t>: </a:t>
            </a:r>
          </a:p>
          <a:p>
            <a:pPr lvl="1"/>
            <a:r>
              <a:rPr lang="lv-LV" b="1" dirty="0" err="1"/>
              <a:t>h</a:t>
            </a:r>
            <a:r>
              <a:rPr lang="lv-LV" b="1" dirty="0" err="1" smtClean="0"/>
              <a:t>elps</a:t>
            </a:r>
            <a:r>
              <a:rPr lang="lv-LV" b="1" dirty="0" smtClean="0"/>
              <a:t> to </a:t>
            </a:r>
            <a:r>
              <a:rPr lang="lv-LV" b="1" dirty="0" err="1" smtClean="0"/>
              <a:t>convert</a:t>
            </a:r>
            <a:r>
              <a:rPr lang="lv-LV" b="1" dirty="0" smtClean="0"/>
              <a:t> </a:t>
            </a:r>
            <a:r>
              <a:rPr lang="lv-LV" b="1" dirty="0" err="1" smtClean="0"/>
              <a:t>weaknesses</a:t>
            </a:r>
            <a:r>
              <a:rPr lang="lv-LV" b="1" dirty="0" smtClean="0"/>
              <a:t> </a:t>
            </a:r>
            <a:r>
              <a:rPr lang="lv-LV" b="1" dirty="0" err="1" smtClean="0"/>
              <a:t>into</a:t>
            </a:r>
            <a:r>
              <a:rPr lang="lv-LV" b="1" dirty="0" smtClean="0"/>
              <a:t> </a:t>
            </a:r>
            <a:r>
              <a:rPr lang="lv-LV" b="1" dirty="0" err="1" smtClean="0"/>
              <a:t>strengths</a:t>
            </a:r>
            <a:endParaRPr lang="lv-LV" b="1" dirty="0" smtClean="0"/>
          </a:p>
          <a:p>
            <a:pPr lvl="1"/>
            <a:r>
              <a:rPr lang="lv-LV" b="1" dirty="0" err="1"/>
              <a:t>provides</a:t>
            </a:r>
            <a:r>
              <a:rPr lang="lv-LV" b="1" dirty="0"/>
              <a:t> </a:t>
            </a:r>
            <a:r>
              <a:rPr lang="lv-LV" b="1" dirty="0" err="1"/>
              <a:t>valuable</a:t>
            </a:r>
            <a:r>
              <a:rPr lang="lv-LV" b="1" dirty="0"/>
              <a:t> </a:t>
            </a:r>
            <a:r>
              <a:rPr lang="lv-LV" b="1" dirty="0" err="1"/>
              <a:t>life</a:t>
            </a:r>
            <a:r>
              <a:rPr lang="lv-LV" b="1" dirty="0"/>
              <a:t> </a:t>
            </a:r>
            <a:r>
              <a:rPr lang="lv-LV" b="1" dirty="0" err="1" smtClean="0"/>
              <a:t>skills</a:t>
            </a:r>
            <a:r>
              <a:rPr lang="lv-LV" b="1" dirty="0" smtClean="0"/>
              <a:t> </a:t>
            </a:r>
            <a:r>
              <a:rPr lang="lv-LV" b="1" dirty="0" err="1" smtClean="0"/>
              <a:t>due</a:t>
            </a:r>
            <a:r>
              <a:rPr lang="lv-LV" b="1" dirty="0" smtClean="0"/>
              <a:t> to status </a:t>
            </a:r>
            <a:r>
              <a:rPr lang="lv-LV" b="1" dirty="0" err="1" smtClean="0"/>
              <a:t>change</a:t>
            </a:r>
            <a:r>
              <a:rPr lang="lv-LV" b="1" dirty="0" smtClean="0"/>
              <a:t> </a:t>
            </a:r>
            <a:r>
              <a:rPr lang="lv-LV" b="1" dirty="0" err="1" smtClean="0"/>
              <a:t>of</a:t>
            </a:r>
            <a:r>
              <a:rPr lang="lv-LV" b="1" dirty="0" smtClean="0"/>
              <a:t> students </a:t>
            </a:r>
            <a:r>
              <a:rPr lang="lv-LV" b="1" dirty="0" err="1" smtClean="0"/>
              <a:t>and</a:t>
            </a:r>
            <a:r>
              <a:rPr lang="lv-LV" b="1" dirty="0" smtClean="0"/>
              <a:t>  </a:t>
            </a:r>
            <a:r>
              <a:rPr lang="lv-LV" b="1" dirty="0" err="1" smtClean="0"/>
              <a:t>lecturers</a:t>
            </a:r>
            <a:r>
              <a:rPr lang="lv-LV" b="1" dirty="0" smtClean="0"/>
              <a:t> </a:t>
            </a:r>
          </a:p>
          <a:p>
            <a:pPr lvl="1"/>
            <a:r>
              <a:rPr lang="lv-LV" b="1" dirty="0" err="1" smtClean="0"/>
              <a:t>enriches</a:t>
            </a:r>
            <a:r>
              <a:rPr lang="lv-LV" b="1" dirty="0" smtClean="0"/>
              <a:t> </a:t>
            </a:r>
            <a:r>
              <a:rPr lang="lv-LV" b="1" dirty="0" err="1" smtClean="0"/>
              <a:t>study</a:t>
            </a:r>
            <a:r>
              <a:rPr lang="lv-LV" b="1" dirty="0" smtClean="0"/>
              <a:t> </a:t>
            </a:r>
            <a:r>
              <a:rPr lang="lv-LV" b="1" dirty="0" err="1" smtClean="0"/>
              <a:t>environment</a:t>
            </a:r>
            <a:r>
              <a:rPr lang="lv-LV" b="1" dirty="0"/>
              <a:t> </a:t>
            </a:r>
            <a:endParaRPr lang="lv-LV" b="1" dirty="0" smtClean="0"/>
          </a:p>
          <a:p>
            <a:pPr lvl="1"/>
            <a:r>
              <a:rPr lang="lv-LV" b="1" dirty="0" err="1" smtClean="0"/>
              <a:t>promotes</a:t>
            </a:r>
            <a:r>
              <a:rPr lang="lv-LV" b="1" dirty="0" smtClean="0"/>
              <a:t> </a:t>
            </a:r>
            <a:r>
              <a:rPr lang="lv-LV" b="1" dirty="0" err="1" smtClean="0"/>
              <a:t>intrinsic</a:t>
            </a:r>
            <a:r>
              <a:rPr lang="lv-LV" b="1" dirty="0" smtClean="0"/>
              <a:t> </a:t>
            </a:r>
            <a:r>
              <a:rPr lang="lv-LV" b="1" dirty="0" err="1" smtClean="0"/>
              <a:t>learning</a:t>
            </a:r>
            <a:r>
              <a:rPr lang="lv-LV" b="1" dirty="0" smtClean="0"/>
              <a:t> </a:t>
            </a:r>
            <a:r>
              <a:rPr lang="lv-LV" b="1" dirty="0" err="1" smtClean="0"/>
              <a:t>motivation</a:t>
            </a:r>
            <a:endParaRPr lang="lv-LV" b="1" dirty="0" smtClean="0"/>
          </a:p>
          <a:p>
            <a:pPr lvl="1"/>
            <a:r>
              <a:rPr lang="lv-LV" b="1" dirty="0" err="1" smtClean="0"/>
              <a:t>widens</a:t>
            </a:r>
            <a:r>
              <a:rPr lang="lv-LV" b="1" dirty="0" smtClean="0"/>
              <a:t> </a:t>
            </a:r>
            <a:r>
              <a:rPr lang="lv-LV" b="1" dirty="0" err="1" smtClean="0"/>
              <a:t>experience</a:t>
            </a:r>
            <a:r>
              <a:rPr lang="lv-LV" b="1" dirty="0" smtClean="0"/>
              <a:t> </a:t>
            </a:r>
            <a:r>
              <a:rPr lang="lv-LV" b="1" dirty="0" err="1" smtClean="0"/>
              <a:t>outside</a:t>
            </a:r>
            <a:r>
              <a:rPr lang="lv-LV" b="1" dirty="0" smtClean="0"/>
              <a:t> </a:t>
            </a:r>
            <a:r>
              <a:rPr lang="lv-LV" b="1" dirty="0" err="1" smtClean="0"/>
              <a:t>university</a:t>
            </a:r>
            <a:r>
              <a:rPr lang="lv-LV" b="1" dirty="0" smtClean="0"/>
              <a:t> </a:t>
            </a:r>
            <a:r>
              <a:rPr lang="lv-LV" b="1" dirty="0" err="1" smtClean="0"/>
              <a:t>and</a:t>
            </a:r>
            <a:r>
              <a:rPr lang="lv-LV" b="1" dirty="0" smtClean="0"/>
              <a:t> </a:t>
            </a:r>
            <a:r>
              <a:rPr lang="lv-LV" b="1" dirty="0" err="1" smtClean="0"/>
              <a:t>international</a:t>
            </a:r>
            <a:r>
              <a:rPr lang="lv-LV" b="1" dirty="0" smtClean="0"/>
              <a:t> </a:t>
            </a:r>
            <a:r>
              <a:rPr lang="lv-LV" b="1" dirty="0" err="1" smtClean="0"/>
              <a:t>cooperation</a:t>
            </a:r>
            <a:endParaRPr lang="lv-LV" b="1" dirty="0" smtClean="0"/>
          </a:p>
          <a:p>
            <a:pPr lvl="1"/>
            <a:r>
              <a:rPr lang="lv-LV" b="1" dirty="0" err="1" smtClean="0"/>
              <a:t>demands</a:t>
            </a:r>
            <a:r>
              <a:rPr lang="lv-LV" b="1" dirty="0" smtClean="0"/>
              <a:t> </a:t>
            </a:r>
            <a:r>
              <a:rPr lang="lv-LV" b="1" dirty="0" err="1"/>
              <a:t>organizational</a:t>
            </a:r>
            <a:r>
              <a:rPr lang="lv-LV" b="1" dirty="0"/>
              <a:t> </a:t>
            </a:r>
            <a:r>
              <a:rPr lang="lv-LV" b="1" dirty="0" err="1"/>
              <a:t>change</a:t>
            </a:r>
            <a:r>
              <a:rPr lang="lv-LV" b="1" dirty="0"/>
              <a:t> </a:t>
            </a:r>
            <a:endParaRPr lang="lv-LV" b="1" dirty="0" smtClean="0"/>
          </a:p>
          <a:p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3994983" y="404664"/>
            <a:ext cx="22044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3200" b="1" dirty="0" err="1">
                <a:solidFill>
                  <a:srgbClr val="8E001C"/>
                </a:solidFill>
              </a:rPr>
              <a:t>Conclusions</a:t>
            </a:r>
            <a:endParaRPr lang="lv-LV" sz="3200" b="1" dirty="0">
              <a:solidFill>
                <a:srgbClr val="8E00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1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911424" y="2874674"/>
            <a:ext cx="5775556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lv-LV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lv-LV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v-LV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lv-LV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lv-LV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lv-LV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0" y="18075"/>
            <a:ext cx="12192000" cy="6227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202929" y="5781824"/>
            <a:ext cx="19555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v-LV" sz="1400" dirty="0">
                <a:latin typeface="Arial" charset="0"/>
                <a:ea typeface="ヒラギノ角ゴ Pro W3" pitchFamily="-112" charset="-128"/>
                <a:cs typeface="ヒラギノ角ゴ Pro W3"/>
              </a:rPr>
              <a:t>michiganfuture.org</a:t>
            </a:r>
            <a:endParaRPr lang="en-AU" altLang="lv-LV" sz="1400" b="1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 rot="20754613">
            <a:off x="6413705" y="2684822"/>
            <a:ext cx="4789005" cy="1620000"/>
            <a:chOff x="1730588" y="1435378"/>
            <a:chExt cx="5250833" cy="179289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845387" flipV="1">
              <a:off x="1730588" y="1653416"/>
              <a:ext cx="3533139" cy="263308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4604560">
              <a:off x="5196863" y="1443711"/>
              <a:ext cx="1792892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684645" y="2676299"/>
            <a:ext cx="1430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Possessing insights into others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 rot="9996151">
            <a:off x="1057515" y="1389923"/>
            <a:ext cx="5486756" cy="2278509"/>
            <a:chOff x="2083979" y="1197667"/>
            <a:chExt cx="4897442" cy="203060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11603849" flipH="1" flipV="1">
              <a:off x="2083979" y="1197667"/>
              <a:ext cx="3262991" cy="518860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4604560">
              <a:off x="5196863" y="1443711"/>
              <a:ext cx="1792892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086131" y="2296834"/>
            <a:ext cx="191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Adaptability,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 flexibility,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entrepreneurship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 rot="20754613">
            <a:off x="7043096" y="3464127"/>
            <a:ext cx="3141631" cy="2222901"/>
            <a:chOff x="2212196" y="106531"/>
            <a:chExt cx="3444593" cy="24601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845387">
              <a:off x="2212196" y="106531"/>
              <a:ext cx="1955363" cy="828462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5725467">
              <a:off x="3872230" y="782110"/>
              <a:ext cx="1792892" cy="1776226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8742470" y="4426985"/>
            <a:ext cx="1430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Learning to learn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1352621">
            <a:off x="5983244" y="3791805"/>
            <a:ext cx="2485061" cy="2192361"/>
            <a:chOff x="2080407" y="1110634"/>
            <a:chExt cx="2549739" cy="21949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20247379">
              <a:off x="2080407" y="1110634"/>
              <a:ext cx="745807" cy="1000922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5686147">
              <a:off x="2845588" y="1520986"/>
              <a:ext cx="1792892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6735970" y="4692729"/>
            <a:ext cx="1521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Good critical thinker,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Problem-solver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 rot="5125721">
            <a:off x="3915224" y="4122598"/>
            <a:ext cx="2279830" cy="1782047"/>
            <a:chOff x="2199873" y="1497537"/>
            <a:chExt cx="2406177" cy="182796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16474279" flipH="1">
              <a:off x="2403473" y="1293937"/>
              <a:ext cx="405910" cy="813109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5686147">
              <a:off x="2821492" y="1540945"/>
              <a:ext cx="1792891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4170820" y="4985116"/>
            <a:ext cx="175547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sz="17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Having empathy  being supportive </a:t>
            </a:r>
            <a:endParaRPr lang="en-AU" altLang="lv-LV" sz="17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 rot="6670165">
            <a:off x="2065850" y="3062548"/>
            <a:ext cx="2720496" cy="3510305"/>
            <a:chOff x="3064787" y="-759830"/>
            <a:chExt cx="2592002" cy="332649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14929835" flipH="1">
              <a:off x="2320671" y="-15714"/>
              <a:ext cx="2105864" cy="617632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5725467">
              <a:off x="3872230" y="782110"/>
              <a:ext cx="1792892" cy="1776226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41945" y="4267705"/>
            <a:ext cx="14591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Able to make connections</a:t>
            </a:r>
            <a:r>
              <a:rPr lang="lv-LV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across complex ideas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 rot="14248118">
            <a:off x="5040228" y="274565"/>
            <a:ext cx="2312692" cy="1972130"/>
            <a:chOff x="2057797" y="1119438"/>
            <a:chExt cx="2548253" cy="2206065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20247379">
              <a:off x="2057797" y="1119438"/>
              <a:ext cx="745807" cy="1000922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5686147">
              <a:off x="2821492" y="1540945"/>
              <a:ext cx="1792891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395946" y="465710"/>
            <a:ext cx="1568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Being a good coach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 rot="18853291">
            <a:off x="6876256" y="586903"/>
            <a:ext cx="2924181" cy="2174830"/>
            <a:chOff x="4038952" y="1103222"/>
            <a:chExt cx="2942469" cy="2125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2746709" flipV="1">
              <a:off x="3700172" y="1442002"/>
              <a:ext cx="1483038" cy="805477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4604560">
              <a:off x="5196863" y="1443711"/>
              <a:ext cx="1792892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7585260" y="939673"/>
            <a:ext cx="2516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Communication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Listening well 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 rot="11737252">
            <a:off x="2319095" y="510834"/>
            <a:ext cx="3330460" cy="1903762"/>
            <a:chOff x="3329787" y="1121332"/>
            <a:chExt cx="3651634" cy="210693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8EF033A-6E4A-A341-B3DD-BA0C6F30A600}"/>
                </a:ext>
              </a:extLst>
            </p:cNvPr>
            <p:cNvCxnSpPr>
              <a:cxnSpLocks/>
            </p:cNvCxnSpPr>
            <p:nvPr/>
          </p:nvCxnSpPr>
          <p:spPr>
            <a:xfrm rot="9862748" flipH="1" flipV="1">
              <a:off x="3329787" y="1121332"/>
              <a:ext cx="1780709" cy="1234938"/>
            </a:xfrm>
            <a:prstGeom prst="line">
              <a:avLst/>
            </a:prstGeom>
            <a:ln>
              <a:solidFill>
                <a:srgbClr val="81151A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233E56FB-80AE-EC4A-86BE-958C906C35BC}"/>
                </a:ext>
              </a:extLst>
            </p:cNvPr>
            <p:cNvSpPr/>
            <p:nvPr/>
          </p:nvSpPr>
          <p:spPr>
            <a:xfrm rot="4604560">
              <a:off x="5196863" y="1443711"/>
              <a:ext cx="1792892" cy="1776225"/>
            </a:xfrm>
            <a:custGeom>
              <a:avLst/>
              <a:gdLst>
                <a:gd name="connsiteX0" fmla="*/ 443502 w 887004"/>
                <a:gd name="connsiteY0" fmla="*/ 0 h 887004"/>
                <a:gd name="connsiteX1" fmla="*/ 887004 w 887004"/>
                <a:gd name="connsiteY1" fmla="*/ 443502 h 887004"/>
                <a:gd name="connsiteX2" fmla="*/ 443502 w 887004"/>
                <a:gd name="connsiteY2" fmla="*/ 887004 h 887004"/>
                <a:gd name="connsiteX3" fmla="*/ 354121 w 887004"/>
                <a:gd name="connsiteY3" fmla="*/ 877994 h 887004"/>
                <a:gd name="connsiteX4" fmla="*/ 293953 w 887004"/>
                <a:gd name="connsiteY4" fmla="*/ 859316 h 887004"/>
                <a:gd name="connsiteX5" fmla="*/ 299513 w 887004"/>
                <a:gd name="connsiteY5" fmla="*/ 831774 h 887004"/>
                <a:gd name="connsiteX6" fmla="*/ 227958 w 887004"/>
                <a:gd name="connsiteY6" fmla="*/ 760219 h 887004"/>
                <a:gd name="connsiteX7" fmla="*/ 177361 w 887004"/>
                <a:gd name="connsiteY7" fmla="*/ 781177 h 887004"/>
                <a:gd name="connsiteX8" fmla="*/ 170824 w 887004"/>
                <a:gd name="connsiteY8" fmla="*/ 790872 h 887004"/>
                <a:gd name="connsiteX9" fmla="*/ 129899 w 887004"/>
                <a:gd name="connsiteY9" fmla="*/ 757105 h 887004"/>
                <a:gd name="connsiteX10" fmla="*/ 0 w 887004"/>
                <a:gd name="connsiteY10" fmla="*/ 443502 h 887004"/>
                <a:gd name="connsiteX11" fmla="*/ 443502 w 887004"/>
                <a:gd name="connsiteY11" fmla="*/ 0 h 88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87004" h="887004">
                  <a:moveTo>
                    <a:pt x="443502" y="0"/>
                  </a:moveTo>
                  <a:cubicBezTo>
                    <a:pt x="688441" y="0"/>
                    <a:pt x="887004" y="198563"/>
                    <a:pt x="887004" y="443502"/>
                  </a:cubicBezTo>
                  <a:cubicBezTo>
                    <a:pt x="887004" y="688441"/>
                    <a:pt x="688441" y="887004"/>
                    <a:pt x="443502" y="887004"/>
                  </a:cubicBezTo>
                  <a:cubicBezTo>
                    <a:pt x="412885" y="887004"/>
                    <a:pt x="382992" y="883902"/>
                    <a:pt x="354121" y="877994"/>
                  </a:cubicBezTo>
                  <a:lnTo>
                    <a:pt x="293953" y="859316"/>
                  </a:lnTo>
                  <a:lnTo>
                    <a:pt x="299513" y="831774"/>
                  </a:lnTo>
                  <a:cubicBezTo>
                    <a:pt x="299513" y="792255"/>
                    <a:pt x="267477" y="760219"/>
                    <a:pt x="227958" y="760219"/>
                  </a:cubicBezTo>
                  <a:cubicBezTo>
                    <a:pt x="208198" y="760219"/>
                    <a:pt x="190310" y="768228"/>
                    <a:pt x="177361" y="781177"/>
                  </a:cubicBezTo>
                  <a:lnTo>
                    <a:pt x="170824" y="790872"/>
                  </a:lnTo>
                  <a:lnTo>
                    <a:pt x="129899" y="757105"/>
                  </a:lnTo>
                  <a:cubicBezTo>
                    <a:pt x="49641" y="676847"/>
                    <a:pt x="0" y="565972"/>
                    <a:pt x="0" y="443502"/>
                  </a:cubicBezTo>
                  <a:cubicBezTo>
                    <a:pt x="0" y="198563"/>
                    <a:pt x="198563" y="0"/>
                    <a:pt x="443502" y="0"/>
                  </a:cubicBezTo>
                  <a:close/>
                </a:path>
              </a:pathLst>
            </a:custGeom>
            <a:solidFill>
              <a:srgbClr val="81151A"/>
            </a:solidFill>
            <a:ln>
              <a:solidFill>
                <a:srgbClr val="8115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347176" y="881439"/>
            <a:ext cx="156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AU" altLang="lv-LV" dirty="0" smtClean="0">
                <a:solidFill>
                  <a:schemeClr val="bg1"/>
                </a:solidFill>
                <a:latin typeface="Cambria" panose="02040503050406030204" pitchFamily="18" charset="0"/>
              </a:rPr>
              <a:t>Team work</a:t>
            </a:r>
            <a:endParaRPr lang="en-AU" altLang="lv-LV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134499" y="2336008"/>
            <a:ext cx="2039155" cy="1760669"/>
            <a:chOff x="582334" y="446141"/>
            <a:chExt cx="3103200" cy="2678400"/>
          </a:xfrm>
        </p:grpSpPr>
        <p:grpSp>
          <p:nvGrpSpPr>
            <p:cNvPr id="5" name="Group 4"/>
            <p:cNvGrpSpPr/>
            <p:nvPr/>
          </p:nvGrpSpPr>
          <p:grpSpPr>
            <a:xfrm>
              <a:off x="582334" y="446141"/>
              <a:ext cx="3103200" cy="2678400"/>
              <a:chOff x="622340" y="1237198"/>
              <a:chExt cx="3103200" cy="2678400"/>
            </a:xfrm>
          </p:grpSpPr>
          <p:sp>
            <p:nvSpPr>
              <p:cNvPr id="7" name="Hexagon 6">
                <a:extLst>
                  <a:ext uri="{FF2B5EF4-FFF2-40B4-BE49-F238E27FC236}">
                    <a16:creationId xmlns:a16="http://schemas.microsoft.com/office/drawing/2014/main" id="{D78BA502-D6BB-5042-BF3A-F86497AFD1CF}"/>
                  </a:ext>
                </a:extLst>
              </p:cNvPr>
              <p:cNvSpPr/>
              <p:nvPr/>
            </p:nvSpPr>
            <p:spPr>
              <a:xfrm rot="1800000">
                <a:off x="622340" y="1237198"/>
                <a:ext cx="3103200" cy="2678400"/>
              </a:xfrm>
              <a:prstGeom prst="hexagon">
                <a:avLst>
                  <a:gd name="adj" fmla="val 29775"/>
                  <a:gd name="vf" fmla="val 115470"/>
                </a:avLst>
              </a:prstGeom>
              <a:solidFill>
                <a:srgbClr val="81151A"/>
              </a:solidFill>
              <a:ln>
                <a:solidFill>
                  <a:srgbClr val="81151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1970">
                  <a:defRPr/>
                </a:pPr>
                <a:endParaRPr lang="en-AU" sz="125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D78BA502-D6BB-5042-BF3A-F86497AFD1CF}"/>
                  </a:ext>
                </a:extLst>
              </p:cNvPr>
              <p:cNvSpPr/>
              <p:nvPr/>
            </p:nvSpPr>
            <p:spPr>
              <a:xfrm rot="1800000">
                <a:off x="1016426" y="1577013"/>
                <a:ext cx="2299751" cy="2018285"/>
              </a:xfrm>
              <a:prstGeom prst="hexagon">
                <a:avLst>
                  <a:gd name="adj" fmla="val 29775"/>
                  <a:gd name="vf" fmla="val 115470"/>
                </a:avLst>
              </a:prstGeom>
              <a:solidFill>
                <a:srgbClr val="8115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61970">
                  <a:defRPr/>
                </a:pPr>
                <a:endParaRPr lang="en-AU" sz="125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177526" y="1062704"/>
              <a:ext cx="2004227" cy="1545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</a:rPr>
                <a:t>Broad</a:t>
              </a:r>
            </a:p>
            <a:p>
              <a:pPr algn="ctr"/>
              <a:r>
                <a:rPr lang="en-A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</a:rPr>
                <a:t>Learning  skills</a:t>
              </a:r>
              <a:endParaRPr lang="en-A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07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911424" y="404664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lv-LV" sz="3200" u="sng" dirty="0" err="1" smtClean="0">
                <a:solidFill>
                  <a:srgbClr val="8E001C"/>
                </a:solidFill>
              </a:rPr>
              <a:t>Some</a:t>
            </a:r>
            <a:r>
              <a:rPr lang="lv-LV" sz="3200" u="sng" dirty="0" smtClean="0">
                <a:solidFill>
                  <a:srgbClr val="8E001C"/>
                </a:solidFill>
              </a:rPr>
              <a:t> </a:t>
            </a:r>
            <a:r>
              <a:rPr lang="lv-LV" sz="3200" u="sng" dirty="0" err="1" smtClean="0">
                <a:solidFill>
                  <a:srgbClr val="8E001C"/>
                </a:solidFill>
              </a:rPr>
              <a:t>reasons</a:t>
            </a:r>
            <a:r>
              <a:rPr lang="lv-LV" sz="3200" u="sng" dirty="0" smtClean="0">
                <a:solidFill>
                  <a:srgbClr val="8E001C"/>
                </a:solidFill>
              </a:rPr>
              <a:t> </a:t>
            </a:r>
            <a:r>
              <a:rPr lang="lv-LV" sz="3200" u="sng" dirty="0" err="1" smtClean="0">
                <a:solidFill>
                  <a:srgbClr val="8E001C"/>
                </a:solidFill>
              </a:rPr>
              <a:t>for</a:t>
            </a:r>
            <a:r>
              <a:rPr lang="lv-LV" sz="3200" u="sng" dirty="0" smtClean="0">
                <a:solidFill>
                  <a:srgbClr val="8E001C"/>
                </a:solidFill>
              </a:rPr>
              <a:t> </a:t>
            </a:r>
            <a:r>
              <a:rPr lang="lv-LV" sz="3200" u="sng" dirty="0" err="1" smtClean="0">
                <a:solidFill>
                  <a:srgbClr val="8E001C"/>
                </a:solidFill>
              </a:rPr>
              <a:t>the</a:t>
            </a:r>
            <a:r>
              <a:rPr lang="lv-LV" sz="3200" u="sng" dirty="0" smtClean="0">
                <a:solidFill>
                  <a:srgbClr val="8E001C"/>
                </a:solidFill>
              </a:rPr>
              <a:t> </a:t>
            </a:r>
            <a:r>
              <a:rPr lang="lv-LV" sz="3200" u="sng" dirty="0" err="1" smtClean="0">
                <a:solidFill>
                  <a:srgbClr val="8E001C"/>
                </a:solidFill>
              </a:rPr>
              <a:t>weaknessess</a:t>
            </a:r>
            <a:r>
              <a:rPr lang="lv-LV" sz="3200" dirty="0" smtClean="0"/>
              <a:t>:</a:t>
            </a:r>
          </a:p>
          <a:p>
            <a:pPr marL="171450" lvl="0" indent="-171450">
              <a:buFontTx/>
              <a:buChar char="-"/>
              <a:defRPr/>
            </a:pPr>
            <a:r>
              <a:rPr lang="lv-LV" sz="3200" dirty="0" err="1" smtClean="0"/>
              <a:t>Vague</a:t>
            </a:r>
            <a:r>
              <a:rPr lang="lv-LV" sz="3200" dirty="0" smtClean="0"/>
              <a:t> </a:t>
            </a:r>
            <a:r>
              <a:rPr lang="lv-LV" sz="3200" dirty="0" err="1"/>
              <a:t>connections</a:t>
            </a:r>
            <a:r>
              <a:rPr lang="lv-LV" sz="3200" dirty="0"/>
              <a:t> to </a:t>
            </a:r>
            <a:r>
              <a:rPr lang="lv-LV" sz="3200" dirty="0" err="1"/>
              <a:t>employers</a:t>
            </a:r>
            <a:endParaRPr lang="lv-LV" sz="3200" dirty="0"/>
          </a:p>
          <a:p>
            <a:pPr marL="171450" lvl="0" indent="-171450">
              <a:buFontTx/>
              <a:buChar char="-"/>
              <a:defRPr/>
            </a:pPr>
            <a:r>
              <a:rPr lang="lv-LV" sz="3200" dirty="0" err="1"/>
              <a:t>Lack</a:t>
            </a:r>
            <a:r>
              <a:rPr lang="lv-LV" sz="3200" dirty="0"/>
              <a:t> </a:t>
            </a:r>
            <a:r>
              <a:rPr lang="lv-LV" sz="3200" dirty="0" err="1"/>
              <a:t>or</a:t>
            </a:r>
            <a:r>
              <a:rPr lang="lv-LV" sz="3200" dirty="0"/>
              <a:t> </a:t>
            </a:r>
            <a:r>
              <a:rPr lang="lv-LV" sz="3200" dirty="0" err="1"/>
              <a:t>out</a:t>
            </a:r>
            <a:r>
              <a:rPr lang="lv-LV" sz="3200" dirty="0"/>
              <a:t> </a:t>
            </a:r>
            <a:r>
              <a:rPr lang="lv-LV" sz="3200" dirty="0" err="1"/>
              <a:t>dated</a:t>
            </a:r>
            <a:r>
              <a:rPr lang="lv-LV" sz="3200" dirty="0"/>
              <a:t> </a:t>
            </a:r>
            <a:r>
              <a:rPr lang="lv-LV" sz="3200" dirty="0" err="1"/>
              <a:t>occupational</a:t>
            </a:r>
            <a:r>
              <a:rPr lang="lv-LV" sz="3200" dirty="0"/>
              <a:t> standarts</a:t>
            </a:r>
          </a:p>
          <a:p>
            <a:pPr marL="171450" lvl="0" indent="-171450">
              <a:buFontTx/>
              <a:buChar char="-"/>
              <a:defRPr/>
            </a:pPr>
            <a:r>
              <a:rPr lang="lv-LV" sz="3200" dirty="0" err="1"/>
              <a:t>Faculty</a:t>
            </a:r>
            <a:r>
              <a:rPr lang="lv-LV" sz="3200" dirty="0"/>
              <a:t> </a:t>
            </a:r>
            <a:r>
              <a:rPr lang="lv-LV" sz="3200" dirty="0" err="1"/>
              <a:t>orientation</a:t>
            </a:r>
            <a:r>
              <a:rPr lang="lv-LV" sz="3200" dirty="0"/>
              <a:t> </a:t>
            </a:r>
            <a:r>
              <a:rPr lang="lv-LV" sz="3200" dirty="0" err="1"/>
              <a:t>towards</a:t>
            </a:r>
            <a:r>
              <a:rPr lang="lv-LV" sz="3200" dirty="0"/>
              <a:t> </a:t>
            </a:r>
            <a:r>
              <a:rPr lang="lv-LV" sz="3200" dirty="0" err="1"/>
              <a:t>subject</a:t>
            </a:r>
            <a:r>
              <a:rPr lang="lv-LV" sz="3200" dirty="0"/>
              <a:t> </a:t>
            </a:r>
            <a:r>
              <a:rPr lang="lv-LV" sz="3200" dirty="0" err="1"/>
              <a:t>instead</a:t>
            </a:r>
            <a:r>
              <a:rPr lang="lv-LV" sz="3200" dirty="0"/>
              <a:t> </a:t>
            </a:r>
            <a:r>
              <a:rPr lang="lv-LV" sz="3200" dirty="0" err="1"/>
              <a:t>of</a:t>
            </a:r>
            <a:r>
              <a:rPr lang="lv-LV" sz="3200" dirty="0"/>
              <a:t> students </a:t>
            </a:r>
            <a:r>
              <a:rPr lang="lv-LV" sz="3200" dirty="0" err="1"/>
              <a:t>and</a:t>
            </a:r>
            <a:r>
              <a:rPr lang="lv-LV" sz="3200" dirty="0"/>
              <a:t> </a:t>
            </a:r>
            <a:r>
              <a:rPr lang="lv-LV" sz="3200" dirty="0" err="1"/>
              <a:t>their</a:t>
            </a:r>
            <a:r>
              <a:rPr lang="lv-LV" sz="3200" dirty="0"/>
              <a:t> </a:t>
            </a:r>
            <a:r>
              <a:rPr lang="lv-LV" sz="3200" dirty="0" err="1"/>
              <a:t>learning</a:t>
            </a:r>
            <a:r>
              <a:rPr lang="lv-LV" sz="3200" dirty="0"/>
              <a:t> </a:t>
            </a:r>
            <a:r>
              <a:rPr lang="lv-LV" sz="3200" dirty="0" err="1"/>
              <a:t>outcomes</a:t>
            </a:r>
            <a:endParaRPr lang="lv-LV" sz="3200" dirty="0"/>
          </a:p>
          <a:p>
            <a:pPr marL="171450" lvl="0" indent="-171450">
              <a:buFontTx/>
              <a:buChar char="-"/>
              <a:defRPr/>
            </a:pPr>
            <a:r>
              <a:rPr lang="lv-LV" sz="3200" dirty="0" err="1"/>
              <a:t>Curriculum</a:t>
            </a:r>
            <a:r>
              <a:rPr lang="lv-LV" sz="3200" dirty="0"/>
              <a:t> </a:t>
            </a:r>
            <a:r>
              <a:rPr lang="lv-LV" sz="3200" dirty="0" err="1"/>
              <a:t>focus</a:t>
            </a:r>
            <a:r>
              <a:rPr lang="lv-LV" sz="3200" dirty="0"/>
              <a:t> </a:t>
            </a:r>
            <a:r>
              <a:rPr lang="lv-LV" sz="3200" dirty="0" err="1"/>
              <a:t>on</a:t>
            </a:r>
            <a:r>
              <a:rPr lang="lv-LV" sz="3200" dirty="0"/>
              <a:t> </a:t>
            </a:r>
            <a:r>
              <a:rPr lang="lv-LV" sz="3200" dirty="0" err="1"/>
              <a:t>knowledge</a:t>
            </a:r>
            <a:r>
              <a:rPr lang="lv-LV" sz="3200" dirty="0"/>
              <a:t> </a:t>
            </a:r>
            <a:r>
              <a:rPr lang="lv-LV" sz="3200" dirty="0" err="1"/>
              <a:t>instead</a:t>
            </a:r>
            <a:r>
              <a:rPr lang="lv-LV" sz="3200" dirty="0"/>
              <a:t> </a:t>
            </a:r>
            <a:r>
              <a:rPr lang="lv-LV" sz="3200" dirty="0" err="1"/>
              <a:t>of</a:t>
            </a:r>
            <a:r>
              <a:rPr lang="lv-LV" sz="3200" dirty="0"/>
              <a:t> </a:t>
            </a:r>
            <a:r>
              <a:rPr lang="lv-LV" sz="3200" dirty="0" err="1"/>
              <a:t>its</a:t>
            </a:r>
            <a:r>
              <a:rPr lang="lv-LV" sz="3200" dirty="0"/>
              <a:t> </a:t>
            </a:r>
            <a:r>
              <a:rPr lang="lv-LV" sz="3200" dirty="0" err="1"/>
              <a:t>application</a:t>
            </a:r>
            <a:endParaRPr lang="lv-LV" sz="3200" dirty="0"/>
          </a:p>
          <a:p>
            <a:pPr marL="171450" lvl="0" indent="-171450">
              <a:buFontTx/>
              <a:buChar char="-"/>
              <a:defRPr/>
            </a:pPr>
            <a:r>
              <a:rPr lang="lv-LV" sz="3200" dirty="0"/>
              <a:t>Less </a:t>
            </a:r>
            <a:r>
              <a:rPr lang="lv-LV" sz="3200" dirty="0" err="1"/>
              <a:t>developed</a:t>
            </a:r>
            <a:r>
              <a:rPr lang="lv-LV" sz="3200" dirty="0"/>
              <a:t> </a:t>
            </a:r>
            <a:r>
              <a:rPr lang="lv-LV" sz="3200" dirty="0" err="1"/>
              <a:t>assessment</a:t>
            </a:r>
            <a:r>
              <a:rPr lang="lv-LV" sz="3200" dirty="0"/>
              <a:t> </a:t>
            </a:r>
            <a:r>
              <a:rPr lang="lv-LV" sz="3200" dirty="0" err="1"/>
              <a:t>methods</a:t>
            </a:r>
            <a:r>
              <a:rPr lang="lv-LV" sz="3200" dirty="0"/>
              <a:t> </a:t>
            </a:r>
            <a:r>
              <a:rPr lang="lv-LV" sz="3200" dirty="0" err="1"/>
              <a:t>for</a:t>
            </a:r>
            <a:r>
              <a:rPr lang="lv-LV" sz="3200" dirty="0"/>
              <a:t> </a:t>
            </a:r>
            <a:r>
              <a:rPr lang="lv-LV" sz="3200" dirty="0" err="1"/>
              <a:t>skills</a:t>
            </a:r>
            <a:r>
              <a:rPr lang="lv-LV" sz="3200" dirty="0"/>
              <a:t> </a:t>
            </a:r>
            <a:r>
              <a:rPr lang="lv-LV" sz="3200" dirty="0" err="1"/>
              <a:t>evidence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8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58578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LO?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479376" y="745590"/>
            <a:ext cx="9217024" cy="5319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065">
              <a:spcBef>
                <a:spcPts val="1900"/>
              </a:spcBef>
            </a:pP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statements of what a student is expected to know, understand and/or be able to demonstrate after completion of a process of 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lv-LV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to meet complex demands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lv-LV" b="1" dirty="0" smtClean="0">
                <a:solidFill>
                  <a:srgbClr val="FF0000"/>
                </a:solidFill>
              </a:rPr>
              <a:t> </a:t>
            </a:r>
            <a:endParaRPr lang="lv-LV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065">
              <a:spcBef>
                <a:spcPts val="1900"/>
              </a:spcBef>
            </a:pPr>
            <a:r>
              <a:rPr lang="lv-LV" b="1" u="sng" dirty="0" err="1" smtClean="0">
                <a:cs typeface="Arial" panose="020B0604020202020204" pitchFamily="34" charset="0"/>
              </a:rPr>
              <a:t>Formulation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of</a:t>
            </a:r>
            <a:r>
              <a:rPr lang="lv-LV" b="1" u="sng" dirty="0" smtClean="0">
                <a:cs typeface="Arial" panose="020B0604020202020204" pitchFamily="34" charset="0"/>
              </a:rPr>
              <a:t> LO </a:t>
            </a:r>
            <a:r>
              <a:rPr lang="lv-LV" b="1" u="sng" dirty="0" err="1" smtClean="0">
                <a:cs typeface="Arial" panose="020B0604020202020204" pitchFamily="34" charset="0"/>
              </a:rPr>
              <a:t>is</a:t>
            </a:r>
            <a:r>
              <a:rPr lang="lv-LV" b="1" u="sng" dirty="0" smtClean="0">
                <a:cs typeface="Arial" panose="020B0604020202020204" pitchFamily="34" charset="0"/>
              </a:rPr>
              <a:t> a </a:t>
            </a:r>
            <a:r>
              <a:rPr lang="lv-LV" b="1" u="sng" dirty="0" err="1" smtClean="0">
                <a:cs typeface="Arial" panose="020B0604020202020204" pitchFamily="34" charset="0"/>
              </a:rPr>
              <a:t>prerequisite</a:t>
            </a:r>
            <a:r>
              <a:rPr lang="lv-LV" b="1" u="sng" dirty="0" smtClean="0">
                <a:cs typeface="Arial" panose="020B0604020202020204" pitchFamily="34" charset="0"/>
              </a:rPr>
              <a:t> to </a:t>
            </a:r>
            <a:r>
              <a:rPr lang="lv-LV" b="1" u="sng" dirty="0" err="1" smtClean="0">
                <a:cs typeface="Arial" panose="020B0604020202020204" pitchFamily="34" charset="0"/>
              </a:rPr>
              <a:t>implement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change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from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subject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and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teacher</a:t>
            </a:r>
            <a:r>
              <a:rPr lang="lv-LV" b="1" u="sng" dirty="0" smtClean="0">
                <a:cs typeface="Arial" panose="020B0604020202020204" pitchFamily="34" charset="0"/>
              </a:rPr>
              <a:t> –</a:t>
            </a:r>
            <a:r>
              <a:rPr lang="lv-LV" b="1" u="sng" dirty="0" err="1" smtClean="0">
                <a:cs typeface="Arial" panose="020B0604020202020204" pitchFamily="34" charset="0"/>
              </a:rPr>
              <a:t>centered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education</a:t>
            </a:r>
            <a:r>
              <a:rPr lang="lv-LV" b="1" u="sng" dirty="0" smtClean="0">
                <a:cs typeface="Arial" panose="020B0604020202020204" pitchFamily="34" charset="0"/>
              </a:rPr>
              <a:t> to student </a:t>
            </a:r>
            <a:r>
              <a:rPr lang="lv-LV" b="1" u="sng" dirty="0" err="1" smtClean="0">
                <a:cs typeface="Arial" panose="020B0604020202020204" pitchFamily="34" charset="0"/>
              </a:rPr>
              <a:t>centered</a:t>
            </a:r>
            <a:r>
              <a:rPr lang="lv-LV" b="1" u="sng" dirty="0" smtClean="0">
                <a:cs typeface="Arial" panose="020B0604020202020204" pitchFamily="34" charset="0"/>
              </a:rPr>
              <a:t> </a:t>
            </a:r>
            <a:r>
              <a:rPr lang="lv-LV" b="1" u="sng" dirty="0" err="1" smtClean="0">
                <a:cs typeface="Arial" panose="020B0604020202020204" pitchFamily="34" charset="0"/>
              </a:rPr>
              <a:t>learning</a:t>
            </a:r>
            <a:r>
              <a:rPr lang="lv-LV" b="1" dirty="0" smtClean="0">
                <a:cs typeface="Arial" panose="020B0604020202020204" pitchFamily="34" charset="0"/>
              </a:rPr>
              <a:t>. It </a:t>
            </a:r>
            <a:r>
              <a:rPr lang="lv-LV" b="1" dirty="0" err="1" smtClean="0">
                <a:cs typeface="Arial" panose="020B0604020202020204" pitchFamily="34" charset="0"/>
              </a:rPr>
              <a:t>means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that</a:t>
            </a:r>
            <a:r>
              <a:rPr lang="lv-LV" b="1" dirty="0" smtClean="0">
                <a:cs typeface="Arial" panose="020B0604020202020204" pitchFamily="34" charset="0"/>
              </a:rPr>
              <a:t>: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smtClean="0">
                <a:cs typeface="Arial" panose="020B0604020202020204" pitchFamily="34" charset="0"/>
              </a:rPr>
              <a:t>At </a:t>
            </a:r>
            <a:r>
              <a:rPr lang="lv-LV" b="1" dirty="0" err="1" smtClean="0">
                <a:cs typeface="Arial" panose="020B0604020202020204" pitchFamily="34" charset="0"/>
              </a:rPr>
              <a:t>the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centre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of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study</a:t>
            </a:r>
            <a:r>
              <a:rPr lang="lv-LV" b="1" dirty="0" smtClean="0">
                <a:cs typeface="Arial" panose="020B0604020202020204" pitchFamily="34" charset="0"/>
              </a:rPr>
              <a:t> process </a:t>
            </a:r>
            <a:r>
              <a:rPr lang="lv-LV" b="1" dirty="0" err="1" smtClean="0">
                <a:cs typeface="Arial" panose="020B0604020202020204" pitchFamily="34" charset="0"/>
              </a:rPr>
              <a:t>is</a:t>
            </a:r>
            <a:r>
              <a:rPr lang="lv-LV" b="1" dirty="0" smtClean="0">
                <a:cs typeface="Arial" panose="020B0604020202020204" pitchFamily="34" charset="0"/>
              </a:rPr>
              <a:t> student </a:t>
            </a:r>
            <a:r>
              <a:rPr lang="lv-LV" b="1" dirty="0" err="1" smtClean="0">
                <a:cs typeface="Arial" panose="020B0604020202020204" pitchFamily="34" charset="0"/>
              </a:rPr>
              <a:t>who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is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able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learn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independently</a:t>
            </a:r>
            <a:r>
              <a:rPr lang="lv-LV" b="1" dirty="0" smtClean="0">
                <a:cs typeface="Arial" panose="020B0604020202020204" pitchFamily="34" charset="0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smtClean="0">
                <a:cs typeface="Arial" panose="020B0604020202020204" pitchFamily="34" charset="0"/>
              </a:rPr>
              <a:t>LO </a:t>
            </a:r>
            <a:r>
              <a:rPr lang="lv-LV" b="1" dirty="0" err="1" smtClean="0">
                <a:cs typeface="Arial" panose="020B0604020202020204" pitchFamily="34" charset="0"/>
              </a:rPr>
              <a:t>are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clearly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formulated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and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known</a:t>
            </a:r>
            <a:r>
              <a:rPr lang="lv-LV" b="1" dirty="0" smtClean="0">
                <a:cs typeface="Arial" panose="020B0604020202020204" pitchFamily="34" charset="0"/>
              </a:rPr>
              <a:t> to students </a:t>
            </a:r>
            <a:r>
              <a:rPr lang="lv-LV" b="1" dirty="0" err="1" smtClean="0">
                <a:cs typeface="Arial" panose="020B0604020202020204" pitchFamily="34" charset="0"/>
              </a:rPr>
              <a:t>who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study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in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order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attain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them</a:t>
            </a:r>
            <a:r>
              <a:rPr lang="lv-LV" b="1" dirty="0" smtClean="0">
                <a:cs typeface="Arial" panose="020B0604020202020204" pitchFamily="34" charset="0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smtClean="0">
                <a:cs typeface="Arial" panose="020B0604020202020204" pitchFamily="34" charset="0"/>
              </a:rPr>
              <a:t>Students </a:t>
            </a:r>
            <a:r>
              <a:rPr lang="lv-LV" b="1" dirty="0" err="1" smtClean="0">
                <a:cs typeface="Arial" panose="020B0604020202020204" pitchFamily="34" charset="0"/>
              </a:rPr>
              <a:t>are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aware</a:t>
            </a:r>
            <a:r>
              <a:rPr lang="lv-LV" b="1" dirty="0" smtClean="0">
                <a:cs typeface="Arial" panose="020B0604020202020204" pitchFamily="34" charset="0"/>
              </a:rPr>
              <a:t>, </a:t>
            </a:r>
            <a:r>
              <a:rPr lang="lv-LV" b="1" dirty="0" err="1" smtClean="0">
                <a:cs typeface="Arial" panose="020B0604020202020204" pitchFamily="34" charset="0"/>
              </a:rPr>
              <a:t>involved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and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they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understand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formulated</a:t>
            </a:r>
            <a:r>
              <a:rPr lang="lv-LV" b="1" dirty="0" smtClean="0">
                <a:cs typeface="Arial" panose="020B0604020202020204" pitchFamily="34" charset="0"/>
              </a:rPr>
              <a:t> LO </a:t>
            </a:r>
            <a:r>
              <a:rPr lang="lv-LV" b="1" dirty="0" err="1" smtClean="0">
                <a:cs typeface="Arial" panose="020B0604020202020204" pitchFamily="34" charset="0"/>
              </a:rPr>
              <a:t>at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each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study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course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and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program</a:t>
            </a:r>
            <a:r>
              <a:rPr lang="lv-LV" b="1" dirty="0" smtClean="0">
                <a:cs typeface="Arial" panose="020B0604020202020204" pitchFamily="34" charset="0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err="1" smtClean="0">
                <a:cs typeface="Arial" panose="020B0604020202020204" pitchFamily="34" charset="0"/>
              </a:rPr>
              <a:t>Learning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activities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are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implemented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in</a:t>
            </a:r>
            <a:r>
              <a:rPr lang="lv-LV" b="1" dirty="0" smtClean="0">
                <a:cs typeface="Arial" panose="020B0604020202020204" pitchFamily="34" charset="0"/>
              </a:rPr>
              <a:t> a </a:t>
            </a:r>
            <a:r>
              <a:rPr lang="lv-LV" b="1" dirty="0" err="1" smtClean="0">
                <a:cs typeface="Arial" panose="020B0604020202020204" pitchFamily="34" charset="0"/>
              </a:rPr>
              <a:t>way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that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helps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achieve</a:t>
            </a:r>
            <a:r>
              <a:rPr lang="lv-LV" b="1" dirty="0" smtClean="0">
                <a:cs typeface="Arial" panose="020B0604020202020204" pitchFamily="34" charset="0"/>
              </a:rPr>
              <a:t> LO;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smtClean="0">
                <a:cs typeface="Arial" panose="020B0604020202020204" pitchFamily="34" charset="0"/>
              </a:rPr>
              <a:t>Student </a:t>
            </a:r>
            <a:r>
              <a:rPr lang="lv-LV" b="1" dirty="0" err="1" smtClean="0">
                <a:cs typeface="Arial" panose="020B0604020202020204" pitchFamily="34" charset="0"/>
              </a:rPr>
              <a:t>performance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assessment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allows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make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sure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that</a:t>
            </a:r>
            <a:r>
              <a:rPr lang="lv-LV" b="1" dirty="0" smtClean="0">
                <a:cs typeface="Arial" panose="020B0604020202020204" pitchFamily="34" charset="0"/>
              </a:rPr>
              <a:t> students </a:t>
            </a:r>
            <a:r>
              <a:rPr lang="lv-LV" b="1" dirty="0" err="1" smtClean="0">
                <a:cs typeface="Arial" panose="020B0604020202020204" pitchFamily="34" charset="0"/>
              </a:rPr>
              <a:t>have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achieved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their</a:t>
            </a:r>
            <a:r>
              <a:rPr lang="lv-LV" b="1" dirty="0" smtClean="0">
                <a:cs typeface="Arial" panose="020B0604020202020204" pitchFamily="34" charset="0"/>
              </a:rPr>
              <a:t> LO </a:t>
            </a:r>
            <a:r>
              <a:rPr lang="lv-LV" b="1" dirty="0" err="1" smtClean="0">
                <a:cs typeface="Arial" panose="020B0604020202020204" pitchFamily="34" charset="0"/>
              </a:rPr>
              <a:t>and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at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what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level</a:t>
            </a:r>
            <a:r>
              <a:rPr lang="lv-LV" b="1" dirty="0" smtClean="0">
                <a:cs typeface="Arial" panose="020B0604020202020204" pitchFamily="34" charset="0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b="1" dirty="0" err="1" smtClean="0">
                <a:cs typeface="Arial" panose="020B0604020202020204" pitchFamily="34" charset="0"/>
              </a:rPr>
              <a:t>Faculty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role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is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stimulate</a:t>
            </a:r>
            <a:r>
              <a:rPr lang="lv-LV" b="1" dirty="0" smtClean="0">
                <a:cs typeface="Arial" panose="020B0604020202020204" pitchFamily="34" charset="0"/>
              </a:rPr>
              <a:t> students </a:t>
            </a:r>
            <a:r>
              <a:rPr lang="lv-LV" b="1" dirty="0" err="1" smtClean="0">
                <a:cs typeface="Arial" panose="020B0604020202020204" pitchFamily="34" charset="0"/>
              </a:rPr>
              <a:t>learning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in</a:t>
            </a:r>
            <a:r>
              <a:rPr lang="lv-LV" b="1" dirty="0" smtClean="0">
                <a:cs typeface="Arial" panose="020B0604020202020204" pitchFamily="34" charset="0"/>
              </a:rPr>
              <a:t> </a:t>
            </a:r>
            <a:r>
              <a:rPr lang="lv-LV" b="1" dirty="0" err="1" smtClean="0">
                <a:cs typeface="Arial" panose="020B0604020202020204" pitchFamily="34" charset="0"/>
              </a:rPr>
              <a:t>order</a:t>
            </a:r>
            <a:r>
              <a:rPr lang="lv-LV" b="1" dirty="0" smtClean="0">
                <a:cs typeface="Arial" panose="020B0604020202020204" pitchFamily="34" charset="0"/>
              </a:rPr>
              <a:t> to </a:t>
            </a:r>
            <a:r>
              <a:rPr lang="lv-LV" b="1" dirty="0" err="1" smtClean="0">
                <a:cs typeface="Arial" panose="020B0604020202020204" pitchFamily="34" charset="0"/>
              </a:rPr>
              <a:t>achieve</a:t>
            </a:r>
            <a:r>
              <a:rPr lang="lv-LV" b="1" dirty="0" smtClean="0">
                <a:cs typeface="Arial" panose="020B0604020202020204" pitchFamily="34" charset="0"/>
              </a:rPr>
              <a:t> LO.</a:t>
            </a:r>
          </a:p>
        </p:txBody>
      </p:sp>
    </p:spTree>
    <p:extLst>
      <p:ext uri="{BB962C8B-B14F-4D97-AF65-F5344CB8AC3E}">
        <p14:creationId xmlns:p14="http://schemas.microsoft.com/office/powerpoint/2010/main" val="23404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58578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0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lv-LV" sz="2600" b="1" spc="-10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lv-LV" sz="2600" b="1" spc="-10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lv-LV" sz="2600" b="1" spc="-10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479376" y="1484784"/>
            <a:ext cx="9073008" cy="406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smtClean="0">
                <a:cs typeface="Arial"/>
              </a:rPr>
              <a:t>LO </a:t>
            </a:r>
            <a:r>
              <a:rPr lang="lv-LV" sz="2400" b="1" dirty="0" err="1" smtClean="0">
                <a:cs typeface="Arial" panose="020B0604020202020204" pitchFamily="34" charset="0"/>
              </a:rPr>
              <a:t>should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observable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and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measurable</a:t>
            </a:r>
            <a:r>
              <a:rPr lang="lv-LV" sz="2400" b="1" dirty="0" smtClean="0">
                <a:cs typeface="Arial" panose="020B0604020202020204" pitchFamily="34" charset="0"/>
              </a:rPr>
              <a:t>. </a:t>
            </a: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err="1" smtClean="0">
                <a:cs typeface="Arial" panose="020B0604020202020204" pitchFamily="34" charset="0"/>
              </a:rPr>
              <a:t>Clear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understanding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of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what</a:t>
            </a:r>
            <a:r>
              <a:rPr lang="lv-LV" sz="2400" b="1" dirty="0">
                <a:cs typeface="Arial" panose="020B0604020202020204" pitchFamily="34" charset="0"/>
              </a:rPr>
              <a:t> </a:t>
            </a:r>
            <a:r>
              <a:rPr lang="lv-LV" sz="2400" b="1" dirty="0" smtClean="0">
                <a:cs typeface="Arial" panose="020B0604020202020204" pitchFamily="34" charset="0"/>
              </a:rPr>
              <a:t>LO </a:t>
            </a:r>
            <a:r>
              <a:rPr lang="lv-LV" sz="2400" b="1" dirty="0" err="1" smtClean="0">
                <a:cs typeface="Arial" panose="020B0604020202020204" pitchFamily="34" charset="0"/>
              </a:rPr>
              <a:t>and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how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>
                <a:cs typeface="Arial" panose="020B0604020202020204" pitchFamily="34" charset="0"/>
              </a:rPr>
              <a:t>will</a:t>
            </a:r>
            <a:r>
              <a:rPr lang="lv-LV" sz="2400" b="1" dirty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assessed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should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stated</a:t>
            </a:r>
            <a:r>
              <a:rPr lang="lv-LV" sz="2400" b="1" dirty="0" smtClean="0">
                <a:cs typeface="Arial" panose="020B0604020202020204" pitchFamily="34" charset="0"/>
              </a:rPr>
              <a:t>  (</a:t>
            </a:r>
            <a:r>
              <a:rPr lang="lv-LV" sz="2400" b="1" dirty="0" err="1" smtClean="0">
                <a:cs typeface="Arial" panose="020B0604020202020204" pitchFamily="34" charset="0"/>
              </a:rPr>
              <a:t>how</a:t>
            </a:r>
            <a:r>
              <a:rPr lang="lv-LV" sz="2400" b="1" dirty="0" smtClean="0">
                <a:cs typeface="Arial" panose="020B0604020202020204" pitchFamily="34" charset="0"/>
              </a:rPr>
              <a:t>  student </a:t>
            </a:r>
            <a:r>
              <a:rPr lang="lv-LV" sz="2400" b="1" dirty="0" err="1" smtClean="0">
                <a:cs typeface="Arial" panose="020B0604020202020204" pitchFamily="34" charset="0"/>
              </a:rPr>
              <a:t>will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able</a:t>
            </a:r>
            <a:r>
              <a:rPr lang="lv-LV" sz="2400" b="1" dirty="0" smtClean="0">
                <a:cs typeface="Arial" panose="020B0604020202020204" pitchFamily="34" charset="0"/>
              </a:rPr>
              <a:t> to </a:t>
            </a:r>
            <a:r>
              <a:rPr lang="lv-LV" sz="2400" b="1" dirty="0" err="1" smtClean="0">
                <a:cs typeface="Arial" panose="020B0604020202020204" pitchFamily="34" charset="0"/>
              </a:rPr>
              <a:t>demonstrate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achieved</a:t>
            </a:r>
            <a:r>
              <a:rPr lang="lv-LV" sz="2400" b="1" dirty="0" smtClean="0">
                <a:cs typeface="Arial" panose="020B0604020202020204" pitchFamily="34" charset="0"/>
              </a:rPr>
              <a:t> LO </a:t>
            </a:r>
            <a:r>
              <a:rPr lang="lv-LV" sz="2400" b="1" dirty="0" err="1" smtClean="0">
                <a:cs typeface="Arial" panose="020B0604020202020204" pitchFamily="34" charset="0"/>
              </a:rPr>
              <a:t>and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What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will</a:t>
            </a:r>
            <a:r>
              <a:rPr lang="lv-LV" sz="2400" b="1" dirty="0" smtClean="0">
                <a:cs typeface="Arial" panose="020B0604020202020204" pitchFamily="34" charset="0"/>
              </a:rPr>
              <a:t> serve as a </a:t>
            </a:r>
            <a:r>
              <a:rPr lang="lv-LV" sz="2400" b="1" dirty="0" err="1" smtClean="0">
                <a:cs typeface="Arial" panose="020B0604020202020204" pitchFamily="34" charset="0"/>
              </a:rPr>
              <a:t>proof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that</a:t>
            </a:r>
            <a:r>
              <a:rPr lang="lv-LV" sz="2400" b="1" dirty="0" smtClean="0">
                <a:cs typeface="Arial" panose="020B0604020202020204" pitchFamily="34" charset="0"/>
              </a:rPr>
              <a:t> LO </a:t>
            </a:r>
            <a:r>
              <a:rPr lang="lv-LV" sz="2400" b="1" dirty="0" err="1" smtClean="0">
                <a:cs typeface="Arial" panose="020B0604020202020204" pitchFamily="34" charset="0"/>
              </a:rPr>
              <a:t>is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achieved</a:t>
            </a:r>
            <a:r>
              <a:rPr lang="lv-LV" sz="2400" b="1" dirty="0" smtClean="0">
                <a:cs typeface="Arial" panose="020B0604020202020204" pitchFamily="34" charset="0"/>
              </a:rPr>
              <a:t>).</a:t>
            </a:r>
            <a:endParaRPr lang="lv-LV" sz="2400" b="1" dirty="0">
              <a:cs typeface="Arial" panose="020B0604020202020204" pitchFamily="34" charset="0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smtClean="0">
                <a:cs typeface="Arial" panose="020B0604020202020204" pitchFamily="34" charset="0"/>
              </a:rPr>
              <a:t>LO </a:t>
            </a:r>
            <a:r>
              <a:rPr lang="lv-LV" sz="2400" b="1" dirty="0" err="1" smtClean="0">
                <a:cs typeface="Arial" panose="020B0604020202020204" pitchFamily="34" charset="0"/>
              </a:rPr>
              <a:t>should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attainable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within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the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time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frame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of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course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or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program</a:t>
            </a:r>
            <a:endParaRPr lang="lv-LV" sz="2400" b="1" dirty="0">
              <a:cs typeface="Arial" panose="020B0604020202020204" pitchFamily="34" charset="0"/>
            </a:endParaRP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err="1" smtClean="0">
                <a:cs typeface="Arial" panose="020B0604020202020204" pitchFamily="34" charset="0"/>
              </a:rPr>
              <a:t>Unclear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and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general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statements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should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be</a:t>
            </a:r>
            <a:r>
              <a:rPr lang="lv-LV" sz="2400" b="1" dirty="0" smtClean="0">
                <a:cs typeface="Arial" panose="020B0604020202020204" pitchFamily="34" charset="0"/>
              </a:rPr>
              <a:t> </a:t>
            </a:r>
            <a:r>
              <a:rPr lang="lv-LV" sz="2400" b="1" dirty="0" err="1" smtClean="0">
                <a:cs typeface="Arial" panose="020B0604020202020204" pitchFamily="34" charset="0"/>
              </a:rPr>
              <a:t>avoided</a:t>
            </a:r>
            <a:r>
              <a:rPr lang="lv-LV" sz="2400" b="1" dirty="0" smtClean="0">
                <a:cs typeface="Arial" panose="020B0604020202020204" pitchFamily="34" charset="0"/>
              </a:rPr>
              <a:t> , </a:t>
            </a:r>
            <a:r>
              <a:rPr lang="lv-LV" sz="2400" b="1" dirty="0" err="1" smtClean="0">
                <a:cs typeface="Arial" panose="020B0604020202020204" pitchFamily="34" charset="0"/>
              </a:rPr>
              <a:t>e.g</a:t>
            </a:r>
            <a:r>
              <a:rPr lang="lv-LV" sz="2400" b="1" dirty="0" smtClean="0">
                <a:cs typeface="Arial" panose="020B0604020202020204" pitchFamily="34" charset="0"/>
              </a:rPr>
              <a:t>.–</a:t>
            </a:r>
            <a:r>
              <a:rPr lang="lv-LV" sz="2400" b="1" i="1" dirty="0" err="1" smtClean="0">
                <a:cs typeface="Arial" panose="020B0604020202020204" pitchFamily="34" charset="0"/>
              </a:rPr>
              <a:t>know</a:t>
            </a:r>
            <a:r>
              <a:rPr lang="lv-LV" sz="2400" b="1" i="1" dirty="0" smtClean="0">
                <a:cs typeface="Arial" panose="020B0604020202020204" pitchFamily="34" charset="0"/>
              </a:rPr>
              <a:t>, </a:t>
            </a:r>
            <a:r>
              <a:rPr lang="lv-LV" sz="2400" b="1" i="1" dirty="0" err="1" smtClean="0">
                <a:cs typeface="Arial" panose="020B0604020202020204" pitchFamily="34" charset="0"/>
              </a:rPr>
              <a:t>improve</a:t>
            </a:r>
            <a:r>
              <a:rPr lang="lv-LV" sz="2400" b="1" i="1" dirty="0" smtClean="0">
                <a:cs typeface="Arial" panose="020B0604020202020204" pitchFamily="34" charset="0"/>
              </a:rPr>
              <a:t>, </a:t>
            </a:r>
            <a:r>
              <a:rPr lang="lv-LV" sz="2400" b="1" i="1" dirty="0" err="1" smtClean="0">
                <a:cs typeface="Arial" panose="020B0604020202020204" pitchFamily="34" charset="0"/>
              </a:rPr>
              <a:t>get</a:t>
            </a:r>
            <a:r>
              <a:rPr lang="lv-LV" sz="2400" b="1" i="1" dirty="0" smtClean="0">
                <a:cs typeface="Arial" panose="020B0604020202020204" pitchFamily="34" charset="0"/>
              </a:rPr>
              <a:t> </a:t>
            </a:r>
            <a:r>
              <a:rPr lang="lv-LV" sz="2400" b="1" i="1" dirty="0" err="1" smtClean="0">
                <a:cs typeface="Arial" panose="020B0604020202020204" pitchFamily="34" charset="0"/>
              </a:rPr>
              <a:t>acquainted</a:t>
            </a:r>
            <a:r>
              <a:rPr lang="lv-LV" sz="2400" b="1" dirty="0" smtClean="0">
                <a:cs typeface="Arial" panose="020B0604020202020204" pitchFamily="34" charset="0"/>
              </a:rPr>
              <a:t>, </a:t>
            </a:r>
            <a:r>
              <a:rPr lang="en-GB" sz="2400" b="1" i="1" dirty="0">
                <a:cs typeface="Arial" panose="020B0604020202020204" pitchFamily="34" charset="0"/>
              </a:rPr>
              <a:t>be familiar with, be exposed to, be acquainted with, </a:t>
            </a:r>
            <a:r>
              <a:rPr lang="en-GB" sz="2400" b="1" i="1" dirty="0" smtClean="0">
                <a:cs typeface="Arial" panose="020B0604020202020204" pitchFamily="34" charset="0"/>
              </a:rPr>
              <a:t> </a:t>
            </a:r>
            <a:r>
              <a:rPr lang="en-GB" sz="2400" b="1" i="1" dirty="0">
                <a:cs typeface="Arial" panose="020B0604020202020204" pitchFamily="34" charset="0"/>
              </a:rPr>
              <a:t>be aware </a:t>
            </a:r>
            <a:r>
              <a:rPr lang="en-GB" sz="2400" b="1" i="1" dirty="0" smtClean="0">
                <a:cs typeface="Arial" panose="020B0604020202020204" pitchFamily="34" charset="0"/>
              </a:rPr>
              <a:t>of</a:t>
            </a:r>
            <a:r>
              <a:rPr lang="lv-LV" sz="2400" b="1" i="1" dirty="0" smtClean="0">
                <a:cs typeface="Arial" panose="020B0604020202020204" pitchFamily="34" charset="0"/>
              </a:rPr>
              <a:t>, </a:t>
            </a:r>
            <a:r>
              <a:rPr lang="lv-LV" sz="2400" b="1" i="1" dirty="0" err="1" smtClean="0">
                <a:cs typeface="Arial" panose="020B0604020202020204" pitchFamily="34" charset="0"/>
              </a:rPr>
              <a:t>etc</a:t>
            </a:r>
            <a:r>
              <a:rPr lang="lv-LV" sz="2400" b="1" i="1" dirty="0" smtClean="0">
                <a:cs typeface="Arial" panose="020B0604020202020204" pitchFamily="34" charset="0"/>
              </a:rPr>
              <a:t>.  </a:t>
            </a:r>
            <a:r>
              <a:rPr lang="en-GB" sz="2400" b="1" dirty="0">
                <a:cs typeface="Arial" panose="020B0604020202020204" pitchFamily="34" charset="0"/>
              </a:rPr>
              <a:t>These terms are associated with teaching objectives rather than learning </a:t>
            </a:r>
            <a:r>
              <a:rPr lang="en-GB" sz="2400" b="1" dirty="0" smtClean="0">
                <a:cs typeface="Arial" panose="020B0604020202020204" pitchFamily="34" charset="0"/>
              </a:rPr>
              <a:t>outcomes</a:t>
            </a:r>
            <a:r>
              <a:rPr lang="lv-LV" sz="2400" b="1" dirty="0" smtClean="0">
                <a:cs typeface="Arial" panose="020B0604020202020204" pitchFamily="34" charset="0"/>
              </a:rPr>
              <a:t>.</a:t>
            </a:r>
            <a:endParaRPr lang="lv-LV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58578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LO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494250" y="980728"/>
            <a:ext cx="9130142" cy="46807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000" b="1" dirty="0" err="1" smtClean="0">
                <a:cs typeface="Arial"/>
              </a:rPr>
              <a:t>Unanimous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understanding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both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for</a:t>
            </a:r>
            <a:r>
              <a:rPr lang="lv-LV" sz="2000" b="1" dirty="0" smtClean="0">
                <a:cs typeface="Arial"/>
              </a:rPr>
              <a:t> students </a:t>
            </a:r>
            <a:r>
              <a:rPr lang="lv-LV" sz="2000" b="1" dirty="0" err="1" smtClean="0">
                <a:cs typeface="Arial"/>
              </a:rPr>
              <a:t>and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faculty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what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is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expected</a:t>
            </a:r>
            <a:r>
              <a:rPr lang="lv-LV" sz="2000" b="1" dirty="0" smtClean="0">
                <a:cs typeface="Arial"/>
              </a:rPr>
              <a:t> to </a:t>
            </a:r>
            <a:r>
              <a:rPr lang="lv-LV" sz="2000" b="1" dirty="0" err="1" smtClean="0">
                <a:cs typeface="Arial"/>
              </a:rPr>
              <a:t>be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achieved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by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end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course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program</a:t>
            </a:r>
            <a:r>
              <a:rPr lang="lv-LV" sz="2000" b="1" dirty="0" smtClean="0">
                <a:cs typeface="Arial"/>
              </a:rPr>
              <a:t>;</a:t>
            </a:r>
            <a:endParaRPr lang="lv-LV" sz="200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000" b="1" dirty="0" smtClean="0">
                <a:cs typeface="Arial"/>
              </a:rPr>
              <a:t>Students </a:t>
            </a:r>
            <a:r>
              <a:rPr lang="lv-LV" sz="2000" b="1" dirty="0" err="1" smtClean="0">
                <a:cs typeface="Arial"/>
              </a:rPr>
              <a:t>efficiency</a:t>
            </a:r>
            <a:r>
              <a:rPr lang="lv-LV" sz="2000" b="1" dirty="0" smtClean="0">
                <a:cs typeface="Arial"/>
              </a:rPr>
              <a:t> as </a:t>
            </a:r>
            <a:r>
              <a:rPr lang="lv-LV" sz="2000" b="1" dirty="0" err="1" smtClean="0">
                <a:cs typeface="Arial"/>
              </a:rPr>
              <a:t>they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have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clear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understanding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what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need</a:t>
            </a:r>
            <a:r>
              <a:rPr lang="lv-LV" sz="2000" b="1" dirty="0" smtClean="0">
                <a:cs typeface="Arial"/>
              </a:rPr>
              <a:t> to </a:t>
            </a:r>
            <a:r>
              <a:rPr lang="lv-LV" sz="2000" b="1" dirty="0" err="1" smtClean="0">
                <a:cs typeface="Arial"/>
              </a:rPr>
              <a:t>obtain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in</a:t>
            </a:r>
            <a:r>
              <a:rPr lang="lv-LV" sz="2000" b="1" dirty="0" smtClean="0">
                <a:cs typeface="Arial"/>
              </a:rPr>
              <a:t> terms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knowledge</a:t>
            </a:r>
            <a:r>
              <a:rPr lang="lv-LV" sz="2000" b="1" dirty="0" smtClean="0">
                <a:cs typeface="Arial"/>
              </a:rPr>
              <a:t>, </a:t>
            </a:r>
            <a:r>
              <a:rPr lang="lv-LV" sz="2000" b="1" dirty="0" err="1" smtClean="0">
                <a:cs typeface="Arial"/>
              </a:rPr>
              <a:t>skills</a:t>
            </a:r>
            <a:r>
              <a:rPr lang="lv-LV" sz="2000" b="1" dirty="0" smtClean="0">
                <a:cs typeface="Arial"/>
              </a:rPr>
              <a:t>, </a:t>
            </a:r>
            <a:r>
              <a:rPr lang="lv-LV" sz="2000" b="1" dirty="0" err="1" smtClean="0">
                <a:cs typeface="Arial"/>
              </a:rPr>
              <a:t>attitudes</a:t>
            </a:r>
            <a:r>
              <a:rPr lang="lv-LV" sz="2000" b="1" dirty="0">
                <a:cs typeface="Arial"/>
              </a:rPr>
              <a:t>  </a:t>
            </a:r>
            <a:r>
              <a:rPr lang="lv-LV" sz="2000" b="1" dirty="0" err="1" smtClean="0">
                <a:cs typeface="Arial"/>
              </a:rPr>
              <a:t>and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values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in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order</a:t>
            </a:r>
            <a:r>
              <a:rPr lang="lv-LV" sz="2000" b="1" dirty="0" smtClean="0">
                <a:cs typeface="Arial"/>
              </a:rPr>
              <a:t> to </a:t>
            </a:r>
            <a:r>
              <a:rPr lang="lv-LV" sz="2000" b="1" dirty="0" err="1" smtClean="0">
                <a:cs typeface="Arial"/>
              </a:rPr>
              <a:t>cover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program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successfully</a:t>
            </a:r>
            <a:r>
              <a:rPr lang="lv-LV" sz="2000" b="1" dirty="0" smtClean="0">
                <a:cs typeface="Arial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000" b="1" dirty="0" err="1" smtClean="0">
                <a:cs typeface="Arial"/>
              </a:rPr>
              <a:t>Organisation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study</a:t>
            </a:r>
            <a:r>
              <a:rPr lang="lv-LV" sz="2000" b="1" dirty="0" smtClean="0">
                <a:cs typeface="Arial"/>
              </a:rPr>
              <a:t> process </a:t>
            </a:r>
            <a:r>
              <a:rPr lang="lv-LV" sz="2000" b="1" dirty="0" err="1" smtClean="0">
                <a:cs typeface="Arial"/>
              </a:rPr>
              <a:t>more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efficiently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by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choosing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appropriate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themes</a:t>
            </a:r>
            <a:r>
              <a:rPr lang="lv-LV" sz="2000" b="1" dirty="0" smtClean="0">
                <a:cs typeface="Arial"/>
              </a:rPr>
              <a:t>, </a:t>
            </a:r>
            <a:r>
              <a:rPr lang="lv-LV" sz="2000" b="1" dirty="0" err="1" smtClean="0">
                <a:cs typeface="Arial"/>
              </a:rPr>
              <a:t>materials</a:t>
            </a:r>
            <a:r>
              <a:rPr lang="lv-LV" sz="2000" b="1" dirty="0" smtClean="0">
                <a:cs typeface="Arial"/>
              </a:rPr>
              <a:t>, </a:t>
            </a:r>
            <a:r>
              <a:rPr lang="lv-LV" sz="2000" b="1" dirty="0" err="1" smtClean="0">
                <a:cs typeface="Arial"/>
              </a:rPr>
              <a:t>learning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activities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that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suit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achievement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LO;</a:t>
            </a:r>
            <a:endParaRPr lang="lv-LV" sz="200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000" b="1" dirty="0" err="1" smtClean="0">
                <a:cs typeface="Arial"/>
              </a:rPr>
              <a:t>Faculty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members</a:t>
            </a:r>
            <a:r>
              <a:rPr lang="lv-LV" sz="2000" b="1" dirty="0" smtClean="0">
                <a:cs typeface="Arial"/>
              </a:rPr>
              <a:t> to </a:t>
            </a:r>
            <a:r>
              <a:rPr lang="lv-LV" sz="2000" b="1" dirty="0" err="1" smtClean="0">
                <a:cs typeface="Arial"/>
              </a:rPr>
              <a:t>develop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common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understanding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most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efficient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methods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for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achieving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proposed</a:t>
            </a:r>
            <a:r>
              <a:rPr lang="lv-LV" sz="2000" b="1" dirty="0" smtClean="0">
                <a:cs typeface="Arial"/>
              </a:rPr>
              <a:t> LO;</a:t>
            </a:r>
            <a:endParaRPr lang="lv-LV" sz="2000" b="1" dirty="0">
              <a:cs typeface="Arial"/>
            </a:endParaRP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000" b="1" dirty="0" err="1" smtClean="0">
                <a:cs typeface="Arial"/>
              </a:rPr>
              <a:t>Provision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 </a:t>
            </a:r>
            <a:r>
              <a:rPr lang="lv-LV" sz="2000" b="1" dirty="0" err="1" smtClean="0">
                <a:cs typeface="Arial"/>
              </a:rPr>
              <a:t>clear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information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for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employers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what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graduates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have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attained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within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program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in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accordance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with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the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requirements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of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professional</a:t>
            </a:r>
            <a:r>
              <a:rPr lang="lv-LV" sz="2000" b="1" dirty="0" smtClean="0">
                <a:cs typeface="Arial"/>
              </a:rPr>
              <a:t> </a:t>
            </a:r>
            <a:r>
              <a:rPr lang="lv-LV" sz="2000" b="1" dirty="0" err="1" smtClean="0">
                <a:cs typeface="Arial"/>
              </a:rPr>
              <a:t>qualification</a:t>
            </a:r>
            <a:r>
              <a:rPr lang="lv-LV" sz="2000" b="1" dirty="0" smtClean="0">
                <a:cs typeface="Arial"/>
              </a:rPr>
              <a:t>.</a:t>
            </a:r>
            <a:endParaRPr lang="lv-LV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16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58578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767408" y="1988840"/>
            <a:ext cx="8856984" cy="33291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2400" b="1" dirty="0" smtClean="0">
                <a:cs typeface="Arial"/>
              </a:rPr>
              <a:t>LO </a:t>
            </a:r>
            <a:r>
              <a:rPr lang="lv-LV" sz="2400" b="1" dirty="0">
                <a:cs typeface="Arial"/>
              </a:rPr>
              <a:t>– </a:t>
            </a:r>
            <a:r>
              <a:rPr lang="lv-LV" sz="2400" b="1" dirty="0" err="1" smtClean="0">
                <a:cs typeface="Arial"/>
              </a:rPr>
              <a:t>unity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of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knowledge</a:t>
            </a:r>
            <a:r>
              <a:rPr lang="lv-LV" sz="2400" b="1" dirty="0" smtClean="0">
                <a:cs typeface="Arial"/>
              </a:rPr>
              <a:t>, </a:t>
            </a:r>
            <a:r>
              <a:rPr lang="lv-LV" sz="2400" b="1" dirty="0" err="1" smtClean="0">
                <a:cs typeface="Arial"/>
              </a:rPr>
              <a:t>skills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competences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acquired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during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study</a:t>
            </a:r>
            <a:r>
              <a:rPr lang="lv-LV" sz="2400" b="1" dirty="0" smtClean="0">
                <a:cs typeface="Arial"/>
              </a:rPr>
              <a:t> process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is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able</a:t>
            </a:r>
            <a:r>
              <a:rPr lang="lv-LV" sz="2400" b="1" dirty="0" smtClean="0">
                <a:cs typeface="Arial"/>
              </a:rPr>
              <a:t> to </a:t>
            </a:r>
            <a:r>
              <a:rPr lang="lv-LV" sz="2400" b="1" dirty="0" err="1" smtClean="0">
                <a:cs typeface="Arial"/>
              </a:rPr>
              <a:t>demonstrate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this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unity</a:t>
            </a:r>
            <a:r>
              <a:rPr lang="lv-LV" sz="2400" b="1" dirty="0" smtClean="0">
                <a:cs typeface="Arial"/>
              </a:rPr>
              <a:t>. </a:t>
            </a:r>
          </a:p>
          <a:p>
            <a:pPr marL="298450" marR="24130" indent="-28575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400" b="1" dirty="0" err="1" smtClean="0">
                <a:cs typeface="Arial"/>
              </a:rPr>
              <a:t>Knowledge</a:t>
            </a:r>
            <a:r>
              <a:rPr lang="lv-LV" sz="2400" b="1" dirty="0" smtClean="0">
                <a:cs typeface="Arial"/>
              </a:rPr>
              <a:t>: </a:t>
            </a:r>
            <a:r>
              <a:rPr lang="en-GB" sz="2400" b="1" dirty="0">
                <a:cs typeface="Arial" panose="020B0604020202020204" pitchFamily="34" charset="0"/>
              </a:rPr>
              <a:t>the outcome of the assimilation of information through </a:t>
            </a:r>
            <a:r>
              <a:rPr lang="en-GB" sz="2400" b="1" dirty="0" smtClean="0">
                <a:cs typeface="Arial" panose="020B0604020202020204" pitchFamily="34" charset="0"/>
              </a:rPr>
              <a:t>learning</a:t>
            </a:r>
            <a:r>
              <a:rPr lang="lv-LV" sz="2400" b="1" dirty="0" smtClean="0">
                <a:cs typeface="Arial" panose="020B0604020202020204" pitchFamily="34" charset="0"/>
              </a:rPr>
              <a:t>, </a:t>
            </a:r>
            <a:r>
              <a:rPr lang="lv-LV" sz="2400" b="1" dirty="0" err="1" smtClean="0">
                <a:cs typeface="Arial"/>
              </a:rPr>
              <a:t>work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life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experience</a:t>
            </a:r>
            <a:r>
              <a:rPr lang="lv-LV" sz="2400" b="1" dirty="0" smtClean="0">
                <a:cs typeface="Arial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400" b="1" dirty="0" err="1" smtClean="0">
                <a:cs typeface="Arial"/>
              </a:rPr>
              <a:t>Skills</a:t>
            </a:r>
            <a:r>
              <a:rPr lang="lv-LV" sz="2400" b="1" dirty="0" smtClean="0">
                <a:cs typeface="Arial"/>
              </a:rPr>
              <a:t>: </a:t>
            </a:r>
            <a:r>
              <a:rPr lang="lv-LV" sz="2400" b="1" dirty="0" err="1" smtClean="0">
                <a:cs typeface="Arial"/>
              </a:rPr>
              <a:t>ability</a:t>
            </a:r>
            <a:r>
              <a:rPr lang="lv-LV" sz="2400" b="1" dirty="0" smtClean="0">
                <a:cs typeface="Arial"/>
              </a:rPr>
              <a:t> to </a:t>
            </a:r>
            <a:r>
              <a:rPr lang="lv-LV" sz="2400" b="1" dirty="0" err="1" smtClean="0">
                <a:cs typeface="Arial"/>
              </a:rPr>
              <a:t>perform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activities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at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adequate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level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quality</a:t>
            </a:r>
            <a:r>
              <a:rPr lang="lv-LV" sz="2400" b="1" dirty="0" smtClean="0">
                <a:cs typeface="Arial"/>
              </a:rPr>
              <a:t>;</a:t>
            </a:r>
          </a:p>
          <a:p>
            <a:pPr marL="241300" marR="24130" indent="-228600" defTabSz="360363">
              <a:spcBef>
                <a:spcPts val="1900"/>
              </a:spcBef>
              <a:buClr>
                <a:srgbClr val="98002E"/>
              </a:buClr>
              <a:buSzPct val="165517"/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lang="lv-LV" sz="2400" b="1" dirty="0" err="1" smtClean="0">
                <a:cs typeface="Arial"/>
              </a:rPr>
              <a:t>Competence</a:t>
            </a:r>
            <a:r>
              <a:rPr lang="lv-LV" sz="2400" b="1" dirty="0" smtClean="0">
                <a:cs typeface="Arial"/>
              </a:rPr>
              <a:t>: </a:t>
            </a:r>
            <a:r>
              <a:rPr lang="lv-LV" sz="2400" b="1" dirty="0" err="1" smtClean="0">
                <a:cs typeface="Arial"/>
              </a:rPr>
              <a:t>flexible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dynamic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unity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of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knowledge</a:t>
            </a:r>
            <a:r>
              <a:rPr lang="lv-LV" sz="2400" b="1" dirty="0" smtClean="0">
                <a:cs typeface="Arial"/>
              </a:rPr>
              <a:t>, </a:t>
            </a:r>
            <a:r>
              <a:rPr lang="lv-LV" sz="2400" b="1" dirty="0" err="1" smtClean="0">
                <a:cs typeface="Arial"/>
              </a:rPr>
              <a:t>skills</a:t>
            </a:r>
            <a:r>
              <a:rPr lang="lv-LV" sz="2400" b="1" dirty="0" smtClean="0">
                <a:cs typeface="Arial"/>
              </a:rPr>
              <a:t>, </a:t>
            </a:r>
            <a:r>
              <a:rPr lang="lv-LV" sz="2400" b="1" dirty="0" err="1" smtClean="0">
                <a:cs typeface="Arial"/>
              </a:rPr>
              <a:t>attitudes</a:t>
            </a:r>
            <a:r>
              <a:rPr lang="lv-LV" sz="2400" b="1" dirty="0" smtClean="0">
                <a:cs typeface="Arial"/>
              </a:rPr>
              <a:t>, </a:t>
            </a:r>
            <a:r>
              <a:rPr lang="lv-LV" sz="2400" b="1" dirty="0" err="1" smtClean="0">
                <a:cs typeface="Arial"/>
              </a:rPr>
              <a:t>values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and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emotions</a:t>
            </a:r>
            <a:r>
              <a:rPr lang="lv-LV" sz="2400" b="1" dirty="0" smtClean="0">
                <a:cs typeface="Arial"/>
              </a:rPr>
              <a:t> to </a:t>
            </a:r>
            <a:r>
              <a:rPr lang="lv-LV" sz="2400" b="1" dirty="0" err="1" smtClean="0">
                <a:cs typeface="Arial"/>
              </a:rPr>
              <a:t>perform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required</a:t>
            </a:r>
            <a:r>
              <a:rPr lang="lv-LV" sz="2400" b="1" dirty="0" smtClean="0">
                <a:cs typeface="Arial"/>
              </a:rPr>
              <a:t> </a:t>
            </a:r>
            <a:r>
              <a:rPr lang="lv-LV" sz="2400" b="1" dirty="0" err="1" smtClean="0">
                <a:cs typeface="Arial"/>
              </a:rPr>
              <a:t>activities</a:t>
            </a:r>
            <a:r>
              <a:rPr lang="lv-LV" sz="2400" b="1" dirty="0" smtClean="0">
                <a:cs typeface="Arial"/>
              </a:rPr>
              <a:t>.</a:t>
            </a:r>
            <a:endParaRPr lang="lv-LV" sz="24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195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479376" y="332656"/>
            <a:ext cx="907300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Bloom’s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taxonomy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600" b="1" spc="-15" dirty="0" err="1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</a:t>
            </a:r>
            <a:r>
              <a:rPr lang="lv-LV" sz="2600" b="1" spc="-15" dirty="0" smtClean="0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endParaRPr lang="en-US" sz="2600" b="1" spc="-10" dirty="0">
              <a:solidFill>
                <a:srgbClr val="98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6"/>
          <p:cNvSpPr txBox="1"/>
          <p:nvPr/>
        </p:nvSpPr>
        <p:spPr>
          <a:xfrm>
            <a:off x="494250" y="980728"/>
            <a:ext cx="8626086" cy="1241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1600" b="1" dirty="0" smtClean="0">
                <a:latin typeface="Arial"/>
                <a:cs typeface="Arial"/>
              </a:rPr>
              <a:t>Benjamin </a:t>
            </a:r>
            <a:r>
              <a:rPr lang="lv-LV" sz="1600" b="1" dirty="0" err="1" smtClean="0">
                <a:latin typeface="Arial"/>
                <a:cs typeface="Arial"/>
              </a:rPr>
              <a:t>Bloom’s</a:t>
            </a:r>
            <a:r>
              <a:rPr lang="lv-LV" sz="1600" b="1" dirty="0">
                <a:latin typeface="Arial"/>
                <a:cs typeface="Arial"/>
              </a:rPr>
              <a:t> (</a:t>
            </a:r>
            <a:r>
              <a:rPr lang="lv-LV" sz="1600" b="1" i="1" dirty="0">
                <a:latin typeface="Arial"/>
                <a:cs typeface="Arial"/>
              </a:rPr>
              <a:t>Benjamin </a:t>
            </a:r>
            <a:r>
              <a:rPr lang="lv-LV" sz="1600" b="1" i="1" dirty="0" err="1">
                <a:latin typeface="Arial"/>
                <a:cs typeface="Arial"/>
              </a:rPr>
              <a:t>Bloom</a:t>
            </a:r>
            <a:r>
              <a:rPr lang="lv-LV" sz="1600" b="1" dirty="0">
                <a:latin typeface="Arial"/>
                <a:cs typeface="Arial"/>
              </a:rPr>
              <a:t>, 1956) </a:t>
            </a:r>
            <a:r>
              <a:rPr lang="lv-LV" sz="1600" b="1" dirty="0" err="1" smtClean="0">
                <a:latin typeface="Arial"/>
                <a:cs typeface="Arial"/>
              </a:rPr>
              <a:t>taxonomy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is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often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used</a:t>
            </a:r>
            <a:r>
              <a:rPr lang="lv-LV" sz="1600" b="1" dirty="0" smtClean="0">
                <a:latin typeface="Arial"/>
                <a:cs typeface="Arial"/>
              </a:rPr>
              <a:t> to </a:t>
            </a:r>
            <a:r>
              <a:rPr lang="lv-LV" sz="1600" b="1" dirty="0" err="1" smtClean="0">
                <a:latin typeface="Arial"/>
                <a:cs typeface="Arial"/>
              </a:rPr>
              <a:t>define</a:t>
            </a:r>
            <a:r>
              <a:rPr lang="lv-LV" sz="1600" b="1" dirty="0" smtClean="0">
                <a:latin typeface="Arial"/>
                <a:cs typeface="Arial"/>
              </a:rPr>
              <a:t> LO. </a:t>
            </a:r>
          </a:p>
          <a:p>
            <a:pPr marL="12700" marR="24130" defTabSz="360363">
              <a:spcBef>
                <a:spcPts val="1900"/>
              </a:spcBef>
              <a:buClr>
                <a:srgbClr val="98002E"/>
              </a:buClr>
              <a:buSzPct val="165517"/>
              <a:tabLst>
                <a:tab pos="241300" algn="l"/>
              </a:tabLst>
            </a:pPr>
            <a:r>
              <a:rPr lang="lv-LV" sz="1600" b="1" dirty="0" err="1" smtClean="0">
                <a:latin typeface="Arial"/>
                <a:cs typeface="Arial"/>
              </a:rPr>
              <a:t>According</a:t>
            </a:r>
            <a:r>
              <a:rPr lang="lv-LV" sz="1600" b="1" dirty="0" smtClean="0">
                <a:latin typeface="Arial"/>
                <a:cs typeface="Arial"/>
              </a:rPr>
              <a:t> to </a:t>
            </a:r>
            <a:r>
              <a:rPr lang="lv-LV" sz="1600" b="1" dirty="0" err="1" smtClean="0">
                <a:latin typeface="Arial"/>
                <a:cs typeface="Arial"/>
              </a:rPr>
              <a:t>this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approach</a:t>
            </a:r>
            <a:r>
              <a:rPr lang="lv-LV" sz="1600" b="1" dirty="0" smtClean="0">
                <a:latin typeface="Arial"/>
                <a:cs typeface="Arial"/>
              </a:rPr>
              <a:t>, </a:t>
            </a:r>
            <a:r>
              <a:rPr lang="lv-LV" sz="1600" b="1" dirty="0" err="1" smtClean="0">
                <a:latin typeface="Arial"/>
                <a:cs typeface="Arial"/>
              </a:rPr>
              <a:t>education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is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acquired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through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six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hierarchic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levels</a:t>
            </a:r>
            <a:r>
              <a:rPr lang="lv-LV" sz="1600" b="1" dirty="0" smtClean="0">
                <a:latin typeface="Arial"/>
                <a:cs typeface="Arial"/>
              </a:rPr>
              <a:t>, </a:t>
            </a:r>
            <a:r>
              <a:rPr lang="lv-LV" sz="1600" b="1" dirty="0" err="1" smtClean="0">
                <a:latin typeface="Arial"/>
                <a:cs typeface="Arial"/>
              </a:rPr>
              <a:t>where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each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level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corresponds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with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particular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ability</a:t>
            </a:r>
            <a:r>
              <a:rPr lang="lv-LV" sz="1600" b="1" dirty="0" smtClean="0">
                <a:latin typeface="Arial"/>
                <a:cs typeface="Arial"/>
              </a:rPr>
              <a:t>, </a:t>
            </a:r>
            <a:r>
              <a:rPr lang="lv-LV" sz="1600" b="1" dirty="0" err="1" smtClean="0">
                <a:latin typeface="Arial"/>
                <a:cs typeface="Arial"/>
              </a:rPr>
              <a:t>starting</a:t>
            </a:r>
            <a:r>
              <a:rPr lang="lv-LV" sz="1600" b="1" dirty="0" smtClean="0">
                <a:latin typeface="Arial"/>
                <a:cs typeface="Arial"/>
              </a:rPr>
              <a:t> from </a:t>
            </a:r>
            <a:r>
              <a:rPr lang="lv-LV" sz="1600" b="1" dirty="0" err="1" smtClean="0">
                <a:latin typeface="Arial"/>
                <a:cs typeface="Arial"/>
              </a:rPr>
              <a:t>the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lowest</a:t>
            </a:r>
            <a:r>
              <a:rPr lang="lv-LV" sz="1600" b="1" dirty="0" smtClean="0">
                <a:latin typeface="Arial"/>
                <a:cs typeface="Arial"/>
              </a:rPr>
              <a:t> – </a:t>
            </a:r>
            <a:r>
              <a:rPr lang="lv-LV" sz="1600" b="1" i="1" dirty="0" err="1" smtClean="0">
                <a:latin typeface="Arial"/>
                <a:cs typeface="Arial"/>
              </a:rPr>
              <a:t>knowledge</a:t>
            </a:r>
            <a:r>
              <a:rPr lang="lv-LV" sz="1600" b="1" dirty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or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remembering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of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the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facts</a:t>
            </a:r>
            <a:r>
              <a:rPr lang="lv-LV" sz="1600" b="1" dirty="0" smtClean="0">
                <a:latin typeface="Arial"/>
                <a:cs typeface="Arial"/>
              </a:rPr>
              <a:t>, to </a:t>
            </a:r>
            <a:r>
              <a:rPr lang="lv-LV" sz="1600" b="1" dirty="0" err="1" smtClean="0">
                <a:latin typeface="Arial"/>
                <a:cs typeface="Arial"/>
              </a:rPr>
              <a:t>higher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levels</a:t>
            </a:r>
            <a:r>
              <a:rPr lang="lv-LV" sz="1600" b="1" dirty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such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as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i="1" dirty="0" err="1" smtClean="0">
                <a:latin typeface="Arial"/>
                <a:cs typeface="Arial"/>
              </a:rPr>
              <a:t>analysis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dirty="0" err="1" smtClean="0">
                <a:latin typeface="Arial"/>
                <a:cs typeface="Arial"/>
              </a:rPr>
              <a:t>and</a:t>
            </a:r>
            <a:r>
              <a:rPr lang="lv-LV" sz="1600" b="1" dirty="0" smtClean="0">
                <a:latin typeface="Arial"/>
                <a:cs typeface="Arial"/>
              </a:rPr>
              <a:t> </a:t>
            </a:r>
            <a:r>
              <a:rPr lang="lv-LV" sz="1600" b="1" i="1" dirty="0" err="1" smtClean="0">
                <a:latin typeface="Arial"/>
                <a:cs typeface="Arial"/>
              </a:rPr>
              <a:t>evaluation</a:t>
            </a:r>
            <a:r>
              <a:rPr lang="lv-LV" sz="1600" b="1" dirty="0" smtClean="0">
                <a:latin typeface="Arial"/>
                <a:cs typeface="Arial"/>
              </a:rPr>
              <a:t>.  </a:t>
            </a:r>
            <a:endParaRPr lang="lv-LV" sz="1600" b="1" dirty="0">
              <a:latin typeface="Arial"/>
              <a:cs typeface="Arial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21060179"/>
              </p:ext>
            </p:extLst>
          </p:nvPr>
        </p:nvGraphicFramePr>
        <p:xfrm>
          <a:off x="2063552" y="2222094"/>
          <a:ext cx="5688632" cy="4087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06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8-244_RED_Presentation_16_9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5E01C880-D0BD-4B66-858B-A784AFA1358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A03CF5DE-B445-44F9-8481-B970A523EA8B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713A8C52-5B7E-498A-AED4-29F817EB45B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C4FBC7B-A92C-45EE-9854-1D5A7AE0DC15}" vid="{6BAFA6F5-86EB-4AF1-8499-D91A9BB1717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18-244_RED_Presentation_16_9_TEMPLATE</Template>
  <TotalTime>1212</TotalTime>
  <Words>3144</Words>
  <Application>Microsoft Office PowerPoint</Application>
  <PresentationFormat>Широкоэкранный</PresentationFormat>
  <Paragraphs>361</Paragraphs>
  <Slides>28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Wingdings</vt:lpstr>
      <vt:lpstr>ヒラギノ角ゴ Pro W3</vt:lpstr>
      <vt:lpstr>18-244_RED_Presentation_16_9_TEMPLATE</vt:lpstr>
      <vt:lpstr>Custom Design</vt:lpstr>
      <vt:lpstr>1_Custom Design</vt:lpstr>
      <vt:lpstr>2_Custom Design</vt:lpstr>
      <vt:lpstr>Презентация PowerPoint</vt:lpstr>
      <vt:lpstr>Learning outcomes of this session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Unity of Quality Assurance Policy and Strategic Management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Riga Stradins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Matīss Sīlis</dc:creator>
  <cp:lastModifiedBy>Aytac Atakishiyeva</cp:lastModifiedBy>
  <cp:revision>145</cp:revision>
  <dcterms:created xsi:type="dcterms:W3CDTF">2019-02-14T07:52:41Z</dcterms:created>
  <dcterms:modified xsi:type="dcterms:W3CDTF">2019-02-21T13:10:32Z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2018-10-09T00:00:00Z</vt:filetime>
  </property>
</Properties>
</file>