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64" r:id="rId4"/>
    <p:sldId id="275" r:id="rId5"/>
    <p:sldId id="265" r:id="rId6"/>
    <p:sldId id="274" r:id="rId7"/>
    <p:sldId id="273" r:id="rId8"/>
    <p:sldId id="277" r:id="rId9"/>
    <p:sldId id="25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600"/>
    <a:srgbClr val="CCCF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04" autoAdjust="0"/>
    <p:restoredTop sz="78650" autoAdjust="0"/>
  </p:normalViewPr>
  <p:slideViewPr>
    <p:cSldViewPr snapToGrid="0">
      <p:cViewPr varScale="1">
        <p:scale>
          <a:sx n="58" d="100"/>
          <a:sy n="58" d="100"/>
        </p:scale>
        <p:origin x="10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EF0157-9509-497E-8A30-2BC3FC7D2DD6}" type="datetimeFigureOut">
              <a:rPr lang="lt-LT" smtClean="0"/>
              <a:t>2020-07-01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474DA8-1BA8-4B93-B5EF-34F8FCBCB46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58150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C53657-8633-4382-A7FE-DEE9EA7FCC62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A9B8AB-4976-4180-AC12-BADC5A7AA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481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9B8AB-4976-4180-AC12-BADC5A7AA93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548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t-LT" altLang="en-US" sz="1200" b="1" i="0" baseline="0" dirty="0" smtClean="0">
                <a:latin typeface="Candara" pitchFamily="34" charset="0"/>
              </a:rPr>
              <a:t>T</a:t>
            </a:r>
            <a:r>
              <a:rPr lang="en-US" altLang="en-US" sz="1200" b="1" i="0" baseline="0" dirty="0" smtClean="0">
                <a:latin typeface="Candara" pitchFamily="34" charset="0"/>
              </a:rPr>
              <a:t>he main aims of external quality </a:t>
            </a:r>
            <a:r>
              <a:rPr lang="en-US" altLang="en-US" sz="1200" b="1" i="0" baseline="0" smtClean="0">
                <a:latin typeface="Candara" pitchFamily="34" charset="0"/>
              </a:rPr>
              <a:t>evaluation </a:t>
            </a:r>
            <a:r>
              <a:rPr lang="en-US" altLang="en-US" sz="1200" b="0" i="0" baseline="0" smtClean="0">
                <a:latin typeface="Candara" pitchFamily="34" charset="0"/>
              </a:rPr>
              <a:t>are</a:t>
            </a:r>
            <a:r>
              <a:rPr lang="en-US" altLang="en-US" sz="1200" b="0" i="0" baseline="0" dirty="0" smtClean="0">
                <a:latin typeface="Candara" pitchFamily="34" charset="0"/>
              </a:rPr>
              <a:t>: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1200" b="0" dirty="0" smtClean="0">
              <a:latin typeface="Candara" pitchFamily="34" charset="0"/>
            </a:endParaRP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1200" b="0" i="1" dirty="0" smtClean="0">
                <a:latin typeface="Candara" pitchFamily="34" charset="0"/>
              </a:rPr>
              <a:t>To help Higher Education Institution to identify strengths and weaknesses of the programme;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1200" b="0" i="1" dirty="0" smtClean="0">
                <a:latin typeface="Candara" pitchFamily="34" charset="0"/>
              </a:rPr>
              <a:t>To provide information to the public about quality of study programmes at Higher Education Institutions.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1200" b="0" i="0" dirty="0" smtClean="0">
              <a:latin typeface="Candara" pitchFamily="34" charset="0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1200" b="1" i="1" dirty="0" smtClean="0">
              <a:latin typeface="Candara" pitchFamily="34" charset="0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1200" b="1" i="1" dirty="0" smtClean="0">
              <a:latin typeface="Candara" pitchFamily="34" charset="0"/>
            </a:endParaRPr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DC3D4-E9A3-4D0C-939D-877CFC4C182B}" type="slidenum">
              <a:rPr lang="lt-LT" smtClean="0"/>
              <a:t>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13576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9B8AB-4976-4180-AC12-BADC5A7AA93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432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9B8AB-4976-4180-AC12-BADC5A7AA93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6040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9B8AB-4976-4180-AC12-BADC5A7AA93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2964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9B8AB-4976-4180-AC12-BADC5A7AA93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564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4943" y="1057048"/>
            <a:ext cx="8623663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43" y="3536723"/>
            <a:ext cx="8623663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379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256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943" y="1683613"/>
            <a:ext cx="8251553" cy="285273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943" y="4563338"/>
            <a:ext cx="825155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34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4943" y="1873975"/>
            <a:ext cx="420624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0926" y="1873975"/>
            <a:ext cx="429768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49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943" y="299811"/>
            <a:ext cx="8623663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940" y="1615849"/>
            <a:ext cx="43891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4941" y="2439761"/>
            <a:ext cx="438912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1629" y="1615849"/>
            <a:ext cx="411697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11629" y="2439761"/>
            <a:ext cx="411697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711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736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54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943" y="465138"/>
            <a:ext cx="3099980" cy="160020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594" y="465138"/>
            <a:ext cx="5371011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4943" y="2065338"/>
            <a:ext cx="309998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626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944" y="483326"/>
            <a:ext cx="2677886" cy="160020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18899" y="483326"/>
            <a:ext cx="5809707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4944" y="2083526"/>
            <a:ext cx="267788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054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4943" y="417376"/>
            <a:ext cx="113275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944" y="1841862"/>
            <a:ext cx="8134146" cy="4387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4943" y="6356349"/>
            <a:ext cx="21836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276D79ED-3FA7-4EF8-964B-EB8BCFAB02F8}" type="datetimeFigureOut">
              <a:rPr lang="en-US" smtClean="0"/>
              <a:pPr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8899" y="6356349"/>
            <a:ext cx="32755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24693" y="6356350"/>
            <a:ext cx="19039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6F12CB2-7F2C-47B9-AE70-22A94B49F23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610475" y="4914981"/>
            <a:ext cx="896556" cy="324395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 rot="16200000">
            <a:off x="-2113768" y="2546065"/>
            <a:ext cx="3888671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bs-Latn-BA" sz="1200" dirty="0">
                <a:solidFill>
                  <a:schemeClr val="bg1">
                    <a:lumMod val="65000"/>
                  </a:schemeClr>
                </a:solidFill>
              </a:rPr>
              <a:t>Find</a:t>
            </a:r>
            <a:r>
              <a:rPr lang="bs-Latn-BA" sz="1200" baseline="0" dirty="0">
                <a:solidFill>
                  <a:schemeClr val="bg1">
                    <a:lumMod val="65000"/>
                  </a:schemeClr>
                </a:solidFill>
              </a:rPr>
              <a:t> m</a:t>
            </a:r>
            <a:r>
              <a:rPr lang="bs-Latn-BA" sz="1200" dirty="0">
                <a:solidFill>
                  <a:schemeClr val="bg1">
                    <a:lumMod val="65000"/>
                  </a:schemeClr>
                </a:solidFill>
              </a:rPr>
              <a:t>ore PowerPoint templates</a:t>
            </a:r>
            <a:r>
              <a:rPr lang="bs-Latn-BA" sz="1200" baseline="0" dirty="0">
                <a:solidFill>
                  <a:schemeClr val="bg1">
                    <a:lumMod val="65000"/>
                  </a:schemeClr>
                </a:solidFill>
              </a:rPr>
              <a:t> on </a:t>
            </a:r>
            <a:r>
              <a:rPr lang="bs-Latn-BA" sz="1200" b="1" baseline="0" dirty="0">
                <a:solidFill>
                  <a:schemeClr val="bg1">
                    <a:lumMod val="65000"/>
                  </a:schemeClr>
                </a:solidFill>
              </a:rPr>
              <a:t>prezentr.com</a:t>
            </a:r>
            <a:r>
              <a:rPr lang="bs-Latn-BA" sz="1200" baseline="0" dirty="0">
                <a:solidFill>
                  <a:schemeClr val="bg1">
                    <a:lumMod val="65000"/>
                  </a:schemeClr>
                </a:solidFill>
              </a:rPr>
              <a:t>!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34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FFD6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microsoft.com/office/2007/relationships/hdphoto" Target="../media/hdphoto1.wdp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9000" contrast="-34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53" y="1056095"/>
            <a:ext cx="2497277" cy="1378633"/>
          </a:xfrm>
          <a:effectLst>
            <a:outerShdw blurRad="50800" dist="38100" sx="109000" sy="109000" algn="l" rotWithShape="0">
              <a:prstClr val="black">
                <a:alpha val="40000"/>
              </a:prstClr>
            </a:outerShdw>
          </a:effectLst>
        </p:spPr>
        <p:txBody>
          <a:bodyPr>
            <a:normAutofit fontScale="70000" lnSpcReduction="20000"/>
          </a:bodyPr>
          <a:lstStyle/>
          <a:p>
            <a:r>
              <a:rPr lang="en-US" sz="1400" b="1" dirty="0">
                <a:latin typeface="Cambria" pitchFamily="18" charset="0"/>
                <a:ea typeface="Verdana" panose="020B0604030504040204" pitchFamily="34" charset="0"/>
              </a:rPr>
              <a:t>EU TWINNING PROJECT</a:t>
            </a:r>
          </a:p>
          <a:p>
            <a:endParaRPr lang="en-GB" sz="1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1400" b="1" dirty="0">
                <a:latin typeface="Cambria" pitchFamily="18" charset="0"/>
                <a:ea typeface="Verdana" panose="020B0604030504040204" pitchFamily="34" charset="0"/>
              </a:rPr>
              <a:t>SUPPORT TO STRENGTHENING </a:t>
            </a:r>
          </a:p>
          <a:p>
            <a:r>
              <a:rPr lang="en-GB" sz="1400" b="1" dirty="0">
                <a:latin typeface="Cambria" pitchFamily="18" charset="0"/>
                <a:ea typeface="Verdana" panose="020B0604030504040204" pitchFamily="34" charset="0"/>
              </a:rPr>
              <a:t>THE HIGHER EDUCATION SYSTEM </a:t>
            </a:r>
          </a:p>
          <a:p>
            <a:r>
              <a:rPr lang="en-GB" sz="1400" b="1" dirty="0">
                <a:latin typeface="Cambria" pitchFamily="18" charset="0"/>
                <a:ea typeface="Verdana" panose="020B0604030504040204" pitchFamily="34" charset="0"/>
              </a:rPr>
              <a:t>IN AZERBAIJAN</a:t>
            </a:r>
          </a:p>
          <a:p>
            <a:r>
              <a:rPr lang="en-GB" sz="1400" b="1" dirty="0">
                <a:latin typeface="Cambria" pitchFamily="18" charset="0"/>
                <a:ea typeface="Verdana" panose="020B0604030504040204" pitchFamily="34" charset="0"/>
              </a:rPr>
              <a:t>2018-2020</a:t>
            </a:r>
            <a:endParaRPr lang="en-GB" sz="1400" b="1" dirty="0">
              <a:latin typeface="Cambria" pitchFamily="18" charset="0"/>
            </a:endParaRPr>
          </a:p>
          <a:p>
            <a:pPr algn="l"/>
            <a:endParaRPr lang="az-Latn-AZ" sz="5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1398" y="6179594"/>
            <a:ext cx="4721628" cy="493677"/>
          </a:xfrm>
        </p:spPr>
        <p:txBody>
          <a:bodyPr/>
          <a:lstStyle/>
          <a:p>
            <a:r>
              <a:rPr lang="en-GB" dirty="0"/>
              <a:t>The project is funded by the European Union.</a:t>
            </a:r>
          </a:p>
        </p:txBody>
      </p:sp>
      <p:pic>
        <p:nvPicPr>
          <p:cNvPr id="6" name="Picture 8" descr="Image result for ciep franc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6633637" y="6156879"/>
            <a:ext cx="421130" cy="57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0" descr="Image result for The European Social Fund Agency (ESF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5317" y="6045930"/>
            <a:ext cx="826077" cy="826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2" descr="Image result for aic academic information center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1944" y="6121149"/>
            <a:ext cx="1312167" cy="544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Image result for ministry of education azerbaijan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6047" y="6177517"/>
            <a:ext cx="902491" cy="55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europa.eu/about-eu/basic-information/symbols/images/flag_yellow_high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411" y="213355"/>
            <a:ext cx="1034504" cy="6896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https://upload.wikimedia.org/wikipedia/commons/thumb/1/11/Flag_of_Lithuania.svg/1280px-Flag_of_Lithuania.svg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5317" y="230818"/>
            <a:ext cx="1009175" cy="60550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 10" descr="http://www.drapeauxdespays.fr/data/flags/ultra/fr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893" y="230818"/>
            <a:ext cx="1118744" cy="603200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Attēlu rezultāti vaicājumam “latvia flag”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8027" y="242235"/>
            <a:ext cx="1034933" cy="6825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2" descr="C:\Users\JurgitaGe\Desktop\Capture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585" y="213355"/>
            <a:ext cx="1137238" cy="6254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Content Placeholder 4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445" y="6026523"/>
            <a:ext cx="731483" cy="731483"/>
          </a:xfrm>
          <a:prstGeom prst="rect">
            <a:avLst/>
          </a:prstGeom>
        </p:spPr>
      </p:pic>
      <p:sp>
        <p:nvSpPr>
          <p:cNvPr id="17" name="Subtitle 2"/>
          <p:cNvSpPr txBox="1">
            <a:spLocks/>
          </p:cNvSpPr>
          <p:nvPr/>
        </p:nvSpPr>
        <p:spPr>
          <a:xfrm>
            <a:off x="2143411" y="3112422"/>
            <a:ext cx="6382434" cy="1711784"/>
          </a:xfrm>
          <a:prstGeom prst="rect">
            <a:avLst/>
          </a:prstGeom>
          <a:effectLst>
            <a:outerShdw blurRad="50800" dist="38100" sx="109000" sy="109000" algn="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t-LT" sz="3600" b="1" dirty="0" smtClean="0">
                <a:latin typeface="Cambria" pitchFamily="18" charset="0"/>
                <a:ea typeface="Verdana" panose="020B0604030504040204" pitchFamily="34" charset="0"/>
              </a:rPr>
              <a:t>ACTIVITIES OF ACADEMIC SUPPORT CENTRE</a:t>
            </a:r>
            <a:endParaRPr lang="az-Latn-AZ" sz="5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9" name="Subtitle 2"/>
          <p:cNvSpPr txBox="1">
            <a:spLocks/>
          </p:cNvSpPr>
          <p:nvPr/>
        </p:nvSpPr>
        <p:spPr>
          <a:xfrm>
            <a:off x="2698613" y="4912412"/>
            <a:ext cx="5695879" cy="455824"/>
          </a:xfrm>
          <a:prstGeom prst="rect">
            <a:avLst/>
          </a:prstGeom>
          <a:effectLst>
            <a:outerShdw blurRad="50800" dist="38100" sx="109000" sy="109000" algn="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z-Latn-AZ" sz="1800" i="1" dirty="0" err="1">
                <a:solidFill>
                  <a:srgbClr val="FFFF00"/>
                </a:solidFill>
              </a:rPr>
              <a:t>Twinning</a:t>
            </a:r>
            <a:r>
              <a:rPr lang="az-Latn-AZ" sz="1800" i="1" dirty="0">
                <a:solidFill>
                  <a:srgbClr val="FFFF00"/>
                </a:solidFill>
              </a:rPr>
              <a:t> </a:t>
            </a:r>
            <a:r>
              <a:rPr lang="az-Latn-AZ" sz="1800" i="1" dirty="0" err="1">
                <a:solidFill>
                  <a:srgbClr val="FFFF00"/>
                </a:solidFill>
              </a:rPr>
              <a:t>expert</a:t>
            </a:r>
            <a:r>
              <a:rPr lang="az-Latn-AZ" sz="1800" i="1" dirty="0">
                <a:solidFill>
                  <a:srgbClr val="FFFF00"/>
                </a:solidFill>
              </a:rPr>
              <a:t> </a:t>
            </a:r>
            <a:r>
              <a:rPr lang="az-Latn-AZ" sz="1800" i="1" dirty="0" err="1">
                <a:solidFill>
                  <a:srgbClr val="FFFF00"/>
                </a:solidFill>
              </a:rPr>
              <a:t>Ms</a:t>
            </a:r>
            <a:r>
              <a:rPr lang="az-Latn-AZ" sz="1800" i="1" dirty="0">
                <a:solidFill>
                  <a:srgbClr val="FFFF00"/>
                </a:solidFill>
              </a:rPr>
              <a:t>. Nora Skaburskiene  </a:t>
            </a:r>
            <a:r>
              <a:rPr lang="az-Latn-AZ" sz="1800" i="1" dirty="0" smtClean="0">
                <a:solidFill>
                  <a:srgbClr val="FFFF00"/>
                </a:solidFill>
              </a:rPr>
              <a:t>(</a:t>
            </a:r>
            <a:r>
              <a:rPr lang="az-Latn-AZ" sz="1800" i="1" dirty="0" err="1">
                <a:solidFill>
                  <a:srgbClr val="FFFF00"/>
                </a:solidFill>
              </a:rPr>
              <a:t>Lithuania</a:t>
            </a:r>
            <a:r>
              <a:rPr lang="az-Latn-AZ" sz="1800" i="1" dirty="0">
                <a:solidFill>
                  <a:srgbClr val="FFFF00"/>
                </a:solidFill>
              </a:rPr>
              <a:t>)</a:t>
            </a:r>
            <a:endParaRPr lang="az-Latn-AZ" sz="1800" b="1" dirty="0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928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04942" y="239246"/>
            <a:ext cx="11327512" cy="1325563"/>
          </a:xfrm>
        </p:spPr>
        <p:txBody>
          <a:bodyPr>
            <a:noAutofit/>
          </a:bodyPr>
          <a:lstStyle/>
          <a:p>
            <a:r>
              <a:rPr lang="lt-LT" sz="3200" dirty="0" err="1" smtClean="0"/>
              <a:t>Establishment</a:t>
            </a:r>
            <a:r>
              <a:rPr lang="lt-LT" sz="3200" dirty="0" smtClean="0"/>
              <a:t> </a:t>
            </a:r>
            <a:r>
              <a:rPr lang="lt-LT" sz="3200" dirty="0" err="1" smtClean="0"/>
              <a:t>history</a:t>
            </a:r>
            <a:endParaRPr lang="lt-LT" sz="32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04942" y="2115239"/>
            <a:ext cx="8199231" cy="4392438"/>
          </a:xfrm>
        </p:spPr>
        <p:txBody>
          <a:bodyPr>
            <a:noAutofit/>
          </a:bodyPr>
          <a:lstStyle/>
          <a:p>
            <a:pPr lvl="0"/>
            <a:r>
              <a:rPr lang="lt-LT" dirty="0" err="1" smtClean="0"/>
              <a:t>The</a:t>
            </a:r>
            <a:r>
              <a:rPr lang="lt-LT" dirty="0" smtClean="0"/>
              <a:t> Centre </a:t>
            </a:r>
            <a:r>
              <a:rPr lang="lt-LT" dirty="0" err="1" smtClean="0"/>
              <a:t>for</a:t>
            </a:r>
            <a:r>
              <a:rPr lang="lt-LT" dirty="0" smtClean="0"/>
              <a:t> </a:t>
            </a:r>
            <a:r>
              <a:rPr lang="lt-LT" dirty="0" err="1" smtClean="0"/>
              <a:t>Distance</a:t>
            </a:r>
            <a:r>
              <a:rPr lang="lt-LT" dirty="0" smtClean="0"/>
              <a:t> </a:t>
            </a:r>
            <a:r>
              <a:rPr lang="lt-LT" dirty="0" err="1" smtClean="0"/>
              <a:t>Learning</a:t>
            </a:r>
            <a:r>
              <a:rPr lang="lt-LT" dirty="0" smtClean="0"/>
              <a:t> </a:t>
            </a:r>
            <a:r>
              <a:rPr lang="lt-LT" dirty="0" err="1" smtClean="0"/>
              <a:t>was</a:t>
            </a:r>
            <a:r>
              <a:rPr lang="lt-LT" dirty="0" smtClean="0"/>
              <a:t> </a:t>
            </a:r>
            <a:r>
              <a:rPr lang="lt-LT" dirty="0" err="1" smtClean="0"/>
              <a:t>established</a:t>
            </a:r>
            <a:r>
              <a:rPr lang="lt-LT" dirty="0" smtClean="0"/>
              <a:t> </a:t>
            </a:r>
            <a:r>
              <a:rPr lang="lt-LT" dirty="0" err="1" smtClean="0"/>
              <a:t>in</a:t>
            </a:r>
            <a:r>
              <a:rPr lang="lt-LT" dirty="0" smtClean="0"/>
              <a:t> 2002;</a:t>
            </a:r>
          </a:p>
          <a:p>
            <a:pPr lvl="0"/>
            <a:r>
              <a:rPr lang="lt-LT" dirty="0" err="1" smtClean="0"/>
              <a:t>In</a:t>
            </a:r>
            <a:r>
              <a:rPr lang="lt-LT" dirty="0" smtClean="0"/>
              <a:t> 2016 </a:t>
            </a:r>
            <a:r>
              <a:rPr lang="lt-LT" dirty="0" err="1" smtClean="0"/>
              <a:t>the</a:t>
            </a:r>
            <a:r>
              <a:rPr lang="lt-LT" dirty="0" smtClean="0"/>
              <a:t> Centre </a:t>
            </a:r>
            <a:r>
              <a:rPr lang="lt-LT" dirty="0" err="1" smtClean="0"/>
              <a:t>changed</a:t>
            </a:r>
            <a:r>
              <a:rPr lang="lt-LT" dirty="0" smtClean="0"/>
              <a:t> </a:t>
            </a:r>
            <a:r>
              <a:rPr lang="lt-LT" dirty="0" err="1" smtClean="0"/>
              <a:t>it‘s</a:t>
            </a:r>
            <a:r>
              <a:rPr lang="lt-LT" dirty="0" smtClean="0"/>
              <a:t> name to „</a:t>
            </a:r>
            <a:r>
              <a:rPr lang="lt-LT" dirty="0" err="1" smtClean="0"/>
              <a:t>Education</a:t>
            </a:r>
            <a:r>
              <a:rPr lang="lt-LT" dirty="0" smtClean="0"/>
              <a:t> Technologies Centre“, </a:t>
            </a:r>
            <a:r>
              <a:rPr lang="lt-LT" dirty="0" err="1" smtClean="0"/>
              <a:t>two</a:t>
            </a:r>
            <a:r>
              <a:rPr lang="lt-LT" dirty="0" smtClean="0"/>
              <a:t> </a:t>
            </a:r>
            <a:r>
              <a:rPr lang="lt-LT" dirty="0" err="1" smtClean="0"/>
              <a:t>staff</a:t>
            </a:r>
            <a:r>
              <a:rPr lang="lt-LT" dirty="0" smtClean="0"/>
              <a:t> </a:t>
            </a:r>
            <a:r>
              <a:rPr lang="lt-LT" dirty="0" err="1" smtClean="0"/>
              <a:t>members</a:t>
            </a:r>
            <a:r>
              <a:rPr lang="lt-LT" dirty="0" smtClean="0"/>
              <a:t>, </a:t>
            </a:r>
            <a:r>
              <a:rPr lang="lt-LT" dirty="0" err="1" smtClean="0"/>
              <a:t>experienced</a:t>
            </a:r>
            <a:r>
              <a:rPr lang="lt-LT" dirty="0" smtClean="0"/>
              <a:t> </a:t>
            </a:r>
            <a:r>
              <a:rPr lang="lt-LT" dirty="0" err="1" smtClean="0"/>
              <a:t>in</a:t>
            </a:r>
            <a:r>
              <a:rPr lang="lt-LT" dirty="0" smtClean="0"/>
              <a:t> </a:t>
            </a:r>
            <a:r>
              <a:rPr lang="lt-LT" dirty="0" err="1" smtClean="0"/>
              <a:t>Pedagogical</a:t>
            </a:r>
            <a:r>
              <a:rPr lang="lt-LT" dirty="0" smtClean="0"/>
              <a:t> </a:t>
            </a:r>
            <a:r>
              <a:rPr lang="lt-LT" dirty="0" err="1" smtClean="0"/>
              <a:t>studies</a:t>
            </a:r>
            <a:r>
              <a:rPr lang="lt-LT" dirty="0" smtClean="0"/>
              <a:t> </a:t>
            </a:r>
            <a:r>
              <a:rPr lang="lt-LT" dirty="0" err="1" smtClean="0"/>
              <a:t>were</a:t>
            </a:r>
            <a:r>
              <a:rPr lang="lt-LT" dirty="0" smtClean="0"/>
              <a:t> </a:t>
            </a:r>
            <a:r>
              <a:rPr lang="lt-LT" dirty="0" err="1" smtClean="0"/>
              <a:t>employed</a:t>
            </a:r>
            <a:r>
              <a:rPr lang="lt-LT" dirty="0" smtClean="0"/>
              <a:t>;</a:t>
            </a:r>
          </a:p>
          <a:p>
            <a:pPr lvl="0"/>
            <a:r>
              <a:rPr lang="lt-LT" dirty="0" smtClean="0"/>
              <a:t>At </a:t>
            </a:r>
            <a:r>
              <a:rPr lang="lt-LT" dirty="0" err="1" smtClean="0"/>
              <a:t>the</a:t>
            </a:r>
            <a:r>
              <a:rPr lang="lt-LT" dirty="0" smtClean="0"/>
              <a:t> </a:t>
            </a:r>
            <a:r>
              <a:rPr lang="lt-LT" dirty="0" err="1" smtClean="0"/>
              <a:t>end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2019, </a:t>
            </a:r>
            <a:r>
              <a:rPr lang="lt-LT" dirty="0" err="1" smtClean="0"/>
              <a:t>the</a:t>
            </a:r>
            <a:r>
              <a:rPr lang="lt-LT" dirty="0" smtClean="0"/>
              <a:t> Centre </a:t>
            </a:r>
            <a:r>
              <a:rPr lang="lt-LT" dirty="0" err="1" smtClean="0"/>
              <a:t>was</a:t>
            </a:r>
            <a:r>
              <a:rPr lang="lt-LT" dirty="0" smtClean="0"/>
              <a:t> </a:t>
            </a:r>
            <a:r>
              <a:rPr lang="lt-LT" dirty="0" err="1" smtClean="0"/>
              <a:t>re-named</a:t>
            </a:r>
            <a:r>
              <a:rPr lang="lt-LT" dirty="0" smtClean="0"/>
              <a:t> to „</a:t>
            </a:r>
            <a:r>
              <a:rPr lang="lt-LT" dirty="0" err="1" smtClean="0"/>
              <a:t>Academic</a:t>
            </a:r>
            <a:r>
              <a:rPr lang="lt-LT" dirty="0" smtClean="0"/>
              <a:t> </a:t>
            </a:r>
            <a:r>
              <a:rPr lang="lt-LT" dirty="0" err="1" smtClean="0"/>
              <a:t>Support</a:t>
            </a:r>
            <a:r>
              <a:rPr lang="lt-LT" dirty="0" smtClean="0"/>
              <a:t> Centre“ </a:t>
            </a:r>
            <a:r>
              <a:rPr lang="lt-LT" dirty="0" err="1" smtClean="0"/>
              <a:t>and</a:t>
            </a:r>
            <a:r>
              <a:rPr lang="lt-LT" dirty="0" smtClean="0"/>
              <a:t> </a:t>
            </a:r>
            <a:r>
              <a:rPr lang="lt-LT" dirty="0" err="1" smtClean="0"/>
              <a:t>new</a:t>
            </a:r>
            <a:r>
              <a:rPr lang="lt-LT" dirty="0" smtClean="0"/>
              <a:t> </a:t>
            </a:r>
            <a:r>
              <a:rPr lang="lt-LT" dirty="0" err="1" smtClean="0"/>
              <a:t>positions</a:t>
            </a:r>
            <a:r>
              <a:rPr lang="lt-LT" dirty="0" smtClean="0"/>
              <a:t> </a:t>
            </a:r>
            <a:r>
              <a:rPr lang="lt-LT" dirty="0" err="1" smtClean="0"/>
              <a:t>were</a:t>
            </a:r>
            <a:r>
              <a:rPr lang="lt-LT" dirty="0" smtClean="0"/>
              <a:t> </a:t>
            </a:r>
            <a:r>
              <a:rPr lang="lt-LT" dirty="0" err="1" smtClean="0"/>
              <a:t>added</a:t>
            </a:r>
            <a:r>
              <a:rPr lang="lt-LT" dirty="0" smtClean="0"/>
              <a:t> – </a:t>
            </a:r>
            <a:r>
              <a:rPr lang="lt-LT" dirty="0" err="1" smtClean="0"/>
              <a:t>psichologist</a:t>
            </a:r>
            <a:r>
              <a:rPr lang="lt-LT" dirty="0" smtClean="0"/>
              <a:t> </a:t>
            </a:r>
            <a:r>
              <a:rPr lang="lt-LT" dirty="0" err="1" smtClean="0"/>
              <a:t>and</a:t>
            </a:r>
            <a:r>
              <a:rPr lang="lt-LT" dirty="0" smtClean="0"/>
              <a:t> </a:t>
            </a:r>
            <a:r>
              <a:rPr lang="lt-LT" dirty="0" err="1" smtClean="0"/>
              <a:t>career</a:t>
            </a:r>
            <a:r>
              <a:rPr lang="lt-LT" dirty="0" smtClean="0"/>
              <a:t> </a:t>
            </a:r>
            <a:r>
              <a:rPr lang="lt-LT" dirty="0" err="1" smtClean="0"/>
              <a:t>specialis</a:t>
            </a:r>
            <a:r>
              <a:rPr lang="lt-LT" dirty="0" smtClean="0"/>
              <a:t> (</a:t>
            </a:r>
            <a:r>
              <a:rPr lang="lt-LT" dirty="0" err="1" smtClean="0"/>
              <a:t>moved</a:t>
            </a:r>
            <a:r>
              <a:rPr lang="lt-LT" dirty="0" smtClean="0"/>
              <a:t> </a:t>
            </a:r>
            <a:r>
              <a:rPr lang="lt-LT" dirty="0" err="1" smtClean="0"/>
              <a:t>from</a:t>
            </a:r>
            <a:r>
              <a:rPr lang="lt-LT" dirty="0" smtClean="0"/>
              <a:t> </a:t>
            </a:r>
            <a:r>
              <a:rPr lang="lt-LT" dirty="0" err="1" smtClean="0"/>
              <a:t>another</a:t>
            </a:r>
            <a:r>
              <a:rPr lang="lt-LT" dirty="0" smtClean="0"/>
              <a:t> </a:t>
            </a:r>
            <a:r>
              <a:rPr lang="lt-LT" dirty="0" err="1" smtClean="0"/>
              <a:t>department</a:t>
            </a:r>
            <a:r>
              <a:rPr lang="lt-LT" dirty="0" smtClean="0"/>
              <a:t>).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26886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err="1" smtClean="0"/>
              <a:t>Current</a:t>
            </a:r>
            <a:r>
              <a:rPr lang="lt-LT" dirty="0" smtClean="0"/>
              <a:t> </a:t>
            </a:r>
            <a:r>
              <a:rPr lang="lt-LT" dirty="0" err="1" smtClean="0"/>
              <a:t>Structure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44" y="1994053"/>
            <a:ext cx="8761090" cy="4235161"/>
          </a:xfrm>
        </p:spPr>
        <p:txBody>
          <a:bodyPr>
            <a:normAutofit/>
          </a:bodyPr>
          <a:lstStyle/>
          <a:p>
            <a:r>
              <a:rPr lang="lt-LT" dirty="0" err="1" smtClean="0"/>
              <a:t>The</a:t>
            </a:r>
            <a:r>
              <a:rPr lang="lt-LT" dirty="0" smtClean="0"/>
              <a:t> Centre </a:t>
            </a:r>
            <a:r>
              <a:rPr lang="lt-LT" dirty="0" err="1" smtClean="0"/>
              <a:t>is</a:t>
            </a:r>
            <a:r>
              <a:rPr lang="lt-LT" dirty="0" smtClean="0"/>
              <a:t> </a:t>
            </a:r>
            <a:r>
              <a:rPr lang="lt-LT" dirty="0" err="1" smtClean="0"/>
              <a:t>Administrative</a:t>
            </a:r>
            <a:r>
              <a:rPr lang="lt-LT" dirty="0" smtClean="0"/>
              <a:t> </a:t>
            </a:r>
            <a:r>
              <a:rPr lang="lt-LT" dirty="0" err="1" smtClean="0"/>
              <a:t>unit</a:t>
            </a:r>
            <a:r>
              <a:rPr lang="lt-LT" dirty="0" smtClean="0"/>
              <a:t>, </a:t>
            </a:r>
            <a:r>
              <a:rPr lang="lt-LT" dirty="0" err="1" smtClean="0"/>
              <a:t>accountable</a:t>
            </a:r>
            <a:r>
              <a:rPr lang="lt-LT" dirty="0" smtClean="0"/>
              <a:t> to </a:t>
            </a:r>
            <a:r>
              <a:rPr lang="lt-LT" dirty="0" err="1" smtClean="0"/>
              <a:t>the</a:t>
            </a:r>
            <a:r>
              <a:rPr lang="lt-LT" dirty="0" smtClean="0"/>
              <a:t> Vice-</a:t>
            </a:r>
            <a:r>
              <a:rPr lang="lt-LT" dirty="0" err="1" smtClean="0"/>
              <a:t>Rector</a:t>
            </a:r>
            <a:r>
              <a:rPr lang="lt-LT" dirty="0" smtClean="0"/>
              <a:t> </a:t>
            </a:r>
            <a:r>
              <a:rPr lang="lt-LT" dirty="0" err="1" smtClean="0"/>
              <a:t>for</a:t>
            </a:r>
            <a:r>
              <a:rPr lang="lt-LT" dirty="0" smtClean="0"/>
              <a:t> </a:t>
            </a:r>
            <a:r>
              <a:rPr lang="lt-LT" dirty="0" err="1" smtClean="0"/>
              <a:t>Studies</a:t>
            </a:r>
            <a:r>
              <a:rPr lang="lt-LT" dirty="0" smtClean="0"/>
              <a:t>;</a:t>
            </a:r>
          </a:p>
          <a:p>
            <a:r>
              <a:rPr lang="lt-LT" dirty="0" smtClean="0"/>
              <a:t>Centre </a:t>
            </a:r>
            <a:r>
              <a:rPr lang="lt-LT" dirty="0" err="1" smtClean="0"/>
              <a:t>is</a:t>
            </a:r>
            <a:r>
              <a:rPr lang="lt-LT" dirty="0" smtClean="0"/>
              <a:t> </a:t>
            </a:r>
            <a:r>
              <a:rPr lang="lt-LT" dirty="0" err="1" smtClean="0"/>
              <a:t>led</a:t>
            </a:r>
            <a:r>
              <a:rPr lang="lt-LT" dirty="0" smtClean="0"/>
              <a:t> </a:t>
            </a:r>
            <a:r>
              <a:rPr lang="lt-LT" dirty="0" err="1" smtClean="0"/>
              <a:t>by</a:t>
            </a:r>
            <a:r>
              <a:rPr lang="lt-LT" dirty="0" smtClean="0"/>
              <a:t> </a:t>
            </a:r>
            <a:r>
              <a:rPr lang="lt-LT" dirty="0" err="1" smtClean="0"/>
              <a:t>the</a:t>
            </a:r>
            <a:r>
              <a:rPr lang="lt-LT" dirty="0" smtClean="0"/>
              <a:t> </a:t>
            </a:r>
            <a:r>
              <a:rPr lang="lt-LT" dirty="0" err="1" smtClean="0"/>
              <a:t>Director</a:t>
            </a:r>
            <a:r>
              <a:rPr lang="lt-LT" dirty="0" smtClean="0"/>
              <a:t>;</a:t>
            </a:r>
          </a:p>
          <a:p>
            <a:r>
              <a:rPr lang="lt-LT" dirty="0" err="1" smtClean="0"/>
              <a:t>Involves</a:t>
            </a:r>
            <a:r>
              <a:rPr lang="lt-LT" dirty="0" smtClean="0"/>
              <a:t> 4 </a:t>
            </a:r>
            <a:r>
              <a:rPr lang="lt-LT" dirty="0" err="1" smtClean="0"/>
              <a:t>goups</a:t>
            </a:r>
            <a:r>
              <a:rPr lang="lt-LT" dirty="0" smtClean="0"/>
              <a:t>:</a:t>
            </a:r>
          </a:p>
          <a:p>
            <a:pPr lvl="1"/>
            <a:r>
              <a:rPr lang="lt-LT" dirty="0" err="1" smtClean="0"/>
              <a:t>Pedagogical</a:t>
            </a:r>
            <a:r>
              <a:rPr lang="lt-LT" dirty="0" smtClean="0"/>
              <a:t> </a:t>
            </a:r>
            <a:r>
              <a:rPr lang="lt-LT" dirty="0" err="1" smtClean="0"/>
              <a:t>competences</a:t>
            </a:r>
            <a:r>
              <a:rPr lang="lt-LT" dirty="0" smtClean="0"/>
              <a:t> </a:t>
            </a:r>
            <a:r>
              <a:rPr lang="lt-LT" dirty="0" err="1" smtClean="0"/>
              <a:t>group</a:t>
            </a:r>
            <a:r>
              <a:rPr lang="lt-LT" dirty="0" smtClean="0"/>
              <a:t> (3);</a:t>
            </a:r>
          </a:p>
          <a:p>
            <a:pPr lvl="1"/>
            <a:r>
              <a:rPr lang="lt-LT" dirty="0" err="1" smtClean="0"/>
              <a:t>Electronical</a:t>
            </a:r>
            <a:r>
              <a:rPr lang="lt-LT" dirty="0" smtClean="0"/>
              <a:t> </a:t>
            </a:r>
            <a:r>
              <a:rPr lang="lt-LT" dirty="0" err="1" smtClean="0"/>
              <a:t>studies</a:t>
            </a:r>
            <a:r>
              <a:rPr lang="lt-LT" dirty="0" smtClean="0"/>
              <a:t> </a:t>
            </a:r>
            <a:r>
              <a:rPr lang="lt-LT" dirty="0" err="1" smtClean="0"/>
              <a:t>group</a:t>
            </a:r>
            <a:r>
              <a:rPr lang="lt-LT" dirty="0" smtClean="0"/>
              <a:t> (3);</a:t>
            </a:r>
          </a:p>
          <a:p>
            <a:pPr lvl="1"/>
            <a:r>
              <a:rPr lang="lt-LT" dirty="0" smtClean="0"/>
              <a:t>Group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Career</a:t>
            </a:r>
            <a:r>
              <a:rPr lang="lt-LT" dirty="0" smtClean="0"/>
              <a:t> </a:t>
            </a:r>
            <a:r>
              <a:rPr lang="lt-LT" dirty="0" err="1" smtClean="0"/>
              <a:t>and</a:t>
            </a:r>
            <a:r>
              <a:rPr lang="lt-LT" dirty="0" smtClean="0"/>
              <a:t> </a:t>
            </a:r>
            <a:r>
              <a:rPr lang="lt-LT" dirty="0" err="1" smtClean="0"/>
              <a:t>psichological</a:t>
            </a:r>
            <a:r>
              <a:rPr lang="lt-LT" dirty="0" smtClean="0"/>
              <a:t> </a:t>
            </a:r>
            <a:r>
              <a:rPr lang="lt-LT" dirty="0" err="1" smtClean="0"/>
              <a:t>consultations</a:t>
            </a:r>
            <a:r>
              <a:rPr lang="lt-LT" dirty="0" smtClean="0"/>
              <a:t> (2);</a:t>
            </a:r>
          </a:p>
          <a:p>
            <a:pPr lvl="1"/>
            <a:r>
              <a:rPr lang="lt-LT" dirty="0" smtClean="0"/>
              <a:t>Group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Audiovisual</a:t>
            </a:r>
            <a:r>
              <a:rPr lang="lt-LT" dirty="0" smtClean="0"/>
              <a:t> </a:t>
            </a:r>
            <a:r>
              <a:rPr lang="lt-LT" dirty="0" err="1" smtClean="0"/>
              <a:t>technologies</a:t>
            </a:r>
            <a:r>
              <a:rPr lang="lt-LT" dirty="0" smtClean="0"/>
              <a:t> (2).</a:t>
            </a:r>
            <a:endParaRPr lang="lt-LT" dirty="0"/>
          </a:p>
          <a:p>
            <a:pPr marL="265113" lvl="1" indent="-265113"/>
            <a:r>
              <a:rPr lang="lt-LT" sz="2800" dirty="0" err="1"/>
              <a:t>Financed</a:t>
            </a:r>
            <a:r>
              <a:rPr lang="lt-LT" sz="2800" dirty="0"/>
              <a:t> </a:t>
            </a:r>
            <a:r>
              <a:rPr lang="lt-LT" sz="2800" dirty="0" err="1"/>
              <a:t>from</a:t>
            </a:r>
            <a:r>
              <a:rPr lang="lt-LT" sz="2800" dirty="0"/>
              <a:t> </a:t>
            </a:r>
            <a:r>
              <a:rPr lang="lt-LT" sz="2800" dirty="0" err="1" smtClean="0"/>
              <a:t>the</a:t>
            </a:r>
            <a:r>
              <a:rPr lang="lt-LT" sz="2800" dirty="0" smtClean="0"/>
              <a:t> </a:t>
            </a:r>
            <a:r>
              <a:rPr lang="lt-LT" sz="2800" dirty="0" err="1"/>
              <a:t>central</a:t>
            </a:r>
            <a:r>
              <a:rPr lang="lt-LT" sz="2800" dirty="0"/>
              <a:t> </a:t>
            </a:r>
            <a:r>
              <a:rPr lang="lt-LT" sz="2800" dirty="0" err="1"/>
              <a:t>budget</a:t>
            </a:r>
            <a:r>
              <a:rPr lang="lt-LT" sz="2800" dirty="0"/>
              <a:t> </a:t>
            </a:r>
            <a:r>
              <a:rPr lang="lt-LT" sz="2800" dirty="0" err="1"/>
              <a:t>of</a:t>
            </a:r>
            <a:r>
              <a:rPr lang="lt-LT" sz="2800" dirty="0"/>
              <a:t> </a:t>
            </a:r>
            <a:r>
              <a:rPr lang="lt-LT" sz="2800" dirty="0" err="1"/>
              <a:t>the</a:t>
            </a:r>
            <a:r>
              <a:rPr lang="lt-LT" sz="2800" dirty="0"/>
              <a:t> University.</a:t>
            </a:r>
          </a:p>
        </p:txBody>
      </p:sp>
    </p:spTree>
    <p:extLst>
      <p:ext uri="{BB962C8B-B14F-4D97-AF65-F5344CB8AC3E}">
        <p14:creationId xmlns:p14="http://schemas.microsoft.com/office/powerpoint/2010/main" val="1196051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944" y="260866"/>
            <a:ext cx="11327512" cy="1325563"/>
          </a:xfrm>
        </p:spPr>
        <p:txBody>
          <a:bodyPr/>
          <a:lstStyle/>
          <a:p>
            <a:r>
              <a:rPr lang="lt-LT" dirty="0" err="1" smtClean="0"/>
              <a:t>The</a:t>
            </a:r>
            <a:r>
              <a:rPr lang="lt-LT" dirty="0" smtClean="0"/>
              <a:t> </a:t>
            </a:r>
            <a:r>
              <a:rPr lang="lt-LT" dirty="0" err="1" smtClean="0"/>
              <a:t>Needs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the</a:t>
            </a:r>
            <a:r>
              <a:rPr lang="lt-LT" dirty="0" smtClean="0"/>
              <a:t> Centre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44" y="1586429"/>
            <a:ext cx="8683972" cy="4642785"/>
          </a:xfrm>
        </p:spPr>
        <p:txBody>
          <a:bodyPr/>
          <a:lstStyle/>
          <a:p>
            <a:r>
              <a:rPr lang="en-US" dirty="0" smtClean="0"/>
              <a:t>HE Communiques – 2012 Bucharest, 2015 Yerevan, 2018 Paris – emphasis </a:t>
            </a:r>
            <a:r>
              <a:rPr lang="lt-LT" dirty="0" err="1" smtClean="0"/>
              <a:t>on</a:t>
            </a:r>
            <a:r>
              <a:rPr lang="lt-LT" dirty="0" smtClean="0"/>
              <a:t> </a:t>
            </a:r>
            <a:r>
              <a:rPr lang="en-US" dirty="0" smtClean="0"/>
              <a:t>the need to further develop internal quality assurance</a:t>
            </a:r>
            <a:r>
              <a:rPr lang="lt-LT" dirty="0" smtClean="0"/>
              <a:t> </a:t>
            </a:r>
            <a:r>
              <a:rPr lang="lt-LT" dirty="0" err="1" smtClean="0"/>
              <a:t>systems</a:t>
            </a:r>
            <a:r>
              <a:rPr lang="en-US" dirty="0" smtClean="0"/>
              <a:t>;</a:t>
            </a:r>
          </a:p>
          <a:p>
            <a:r>
              <a:rPr lang="en-US" dirty="0" smtClean="0"/>
              <a:t>Enhancement of studies should be targeted towards:</a:t>
            </a:r>
          </a:p>
          <a:p>
            <a:pPr lvl="1"/>
            <a:r>
              <a:rPr lang="en-US" dirty="0" smtClean="0"/>
              <a:t>implementation of student centered approach, </a:t>
            </a:r>
          </a:p>
          <a:p>
            <a:pPr lvl="1"/>
            <a:r>
              <a:rPr lang="en-US" dirty="0" smtClean="0"/>
              <a:t>based on innovative teaching and learning methods, when student becomes an active participant of the learning process;</a:t>
            </a:r>
          </a:p>
          <a:p>
            <a:pPr lvl="1"/>
            <a:r>
              <a:rPr lang="en-US" dirty="0" smtClean="0"/>
              <a:t>Implementation of flexible learning paths</a:t>
            </a:r>
            <a:r>
              <a:rPr lang="lt-LT" dirty="0" smtClean="0"/>
              <a:t>;</a:t>
            </a:r>
          </a:p>
          <a:p>
            <a:pPr lvl="1"/>
            <a:r>
              <a:rPr lang="lt-LT" dirty="0" err="1" smtClean="0"/>
              <a:t>Improvement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pedagogical</a:t>
            </a:r>
            <a:r>
              <a:rPr lang="lt-LT" dirty="0" smtClean="0"/>
              <a:t> </a:t>
            </a:r>
            <a:r>
              <a:rPr lang="lt-LT" dirty="0" err="1" smtClean="0"/>
              <a:t>competences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staff</a:t>
            </a:r>
            <a:r>
              <a:rPr lang="lt-LT" dirty="0" smtClean="0"/>
              <a:t>.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788927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err="1" smtClean="0"/>
              <a:t>Functions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the</a:t>
            </a:r>
            <a:r>
              <a:rPr lang="lt-LT" dirty="0" smtClean="0"/>
              <a:t> Centre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44" y="2181340"/>
            <a:ext cx="8134146" cy="4047874"/>
          </a:xfrm>
        </p:spPr>
        <p:txBody>
          <a:bodyPr>
            <a:normAutofit/>
          </a:bodyPr>
          <a:lstStyle/>
          <a:p>
            <a:r>
              <a:rPr lang="lt-LT" dirty="0" smtClean="0"/>
              <a:t>To </a:t>
            </a:r>
            <a:r>
              <a:rPr lang="lt-LT" dirty="0" err="1" smtClean="0"/>
              <a:t>organize</a:t>
            </a:r>
            <a:r>
              <a:rPr lang="lt-LT" dirty="0" smtClean="0"/>
              <a:t> </a:t>
            </a:r>
            <a:r>
              <a:rPr lang="lt-LT" dirty="0" err="1" smtClean="0"/>
              <a:t>and</a:t>
            </a:r>
            <a:r>
              <a:rPr lang="lt-LT" dirty="0" smtClean="0"/>
              <a:t> </a:t>
            </a:r>
            <a:r>
              <a:rPr lang="lt-LT" dirty="0" err="1" smtClean="0"/>
              <a:t>implement</a:t>
            </a:r>
            <a:r>
              <a:rPr lang="lt-LT" dirty="0" smtClean="0"/>
              <a:t> </a:t>
            </a:r>
            <a:r>
              <a:rPr lang="lt-LT" dirty="0" err="1" smtClean="0"/>
              <a:t>trainings</a:t>
            </a:r>
            <a:r>
              <a:rPr lang="lt-LT" dirty="0" smtClean="0"/>
              <a:t> </a:t>
            </a:r>
            <a:r>
              <a:rPr lang="lt-LT" dirty="0" err="1" smtClean="0"/>
              <a:t>and</a:t>
            </a:r>
            <a:r>
              <a:rPr lang="lt-LT" dirty="0" smtClean="0"/>
              <a:t> </a:t>
            </a:r>
            <a:r>
              <a:rPr lang="lt-LT" dirty="0" err="1" smtClean="0"/>
              <a:t>consultations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academis</a:t>
            </a:r>
            <a:r>
              <a:rPr lang="lt-LT" dirty="0" smtClean="0"/>
              <a:t> </a:t>
            </a:r>
            <a:r>
              <a:rPr lang="lt-LT" dirty="0" err="1" smtClean="0"/>
              <a:t>staff</a:t>
            </a:r>
            <a:r>
              <a:rPr lang="lt-LT" dirty="0" smtClean="0"/>
              <a:t> </a:t>
            </a:r>
            <a:r>
              <a:rPr lang="lt-LT" dirty="0" err="1" smtClean="0"/>
              <a:t>and</a:t>
            </a:r>
            <a:r>
              <a:rPr lang="lt-LT" dirty="0" smtClean="0"/>
              <a:t> </a:t>
            </a:r>
            <a:r>
              <a:rPr lang="lt-LT" dirty="0" err="1" smtClean="0"/>
              <a:t>students</a:t>
            </a:r>
            <a:r>
              <a:rPr lang="lt-LT" dirty="0" smtClean="0"/>
              <a:t> </a:t>
            </a:r>
            <a:r>
              <a:rPr lang="lt-LT" dirty="0" err="1" smtClean="0"/>
              <a:t>in</a:t>
            </a:r>
            <a:r>
              <a:rPr lang="lt-LT" dirty="0" smtClean="0"/>
              <a:t> </a:t>
            </a:r>
            <a:r>
              <a:rPr lang="lt-LT" dirty="0" err="1" smtClean="0"/>
              <a:t>related</a:t>
            </a:r>
            <a:r>
              <a:rPr lang="lt-LT" dirty="0" smtClean="0"/>
              <a:t> </a:t>
            </a:r>
            <a:r>
              <a:rPr lang="lt-LT" dirty="0" err="1" smtClean="0"/>
              <a:t>topics</a:t>
            </a:r>
            <a:r>
              <a:rPr lang="lt-LT" dirty="0" smtClean="0"/>
              <a:t>;</a:t>
            </a:r>
          </a:p>
          <a:p>
            <a:r>
              <a:rPr lang="lt-LT" dirty="0" err="1" smtClean="0"/>
              <a:t>Support</a:t>
            </a:r>
            <a:r>
              <a:rPr lang="lt-LT" dirty="0" smtClean="0"/>
              <a:t> </a:t>
            </a:r>
            <a:r>
              <a:rPr lang="lt-LT" dirty="0" err="1" smtClean="0"/>
              <a:t>teachers</a:t>
            </a:r>
            <a:r>
              <a:rPr lang="lt-LT" dirty="0" smtClean="0"/>
              <a:t> </a:t>
            </a:r>
            <a:r>
              <a:rPr lang="lt-LT" dirty="0" err="1" smtClean="0"/>
              <a:t>in</a:t>
            </a:r>
            <a:r>
              <a:rPr lang="lt-LT" dirty="0" smtClean="0"/>
              <a:t> </a:t>
            </a:r>
            <a:r>
              <a:rPr lang="lt-LT" dirty="0" err="1" smtClean="0"/>
              <a:t>implementing</a:t>
            </a:r>
            <a:r>
              <a:rPr lang="lt-LT" dirty="0" smtClean="0"/>
              <a:t> </a:t>
            </a:r>
            <a:r>
              <a:rPr lang="lt-LT" dirty="0" err="1" smtClean="0"/>
              <a:t>student</a:t>
            </a:r>
            <a:r>
              <a:rPr lang="lt-LT" dirty="0" smtClean="0"/>
              <a:t> </a:t>
            </a:r>
            <a:r>
              <a:rPr lang="lt-LT" dirty="0" err="1" smtClean="0"/>
              <a:t>centered</a:t>
            </a:r>
            <a:r>
              <a:rPr lang="lt-LT" dirty="0" smtClean="0"/>
              <a:t> </a:t>
            </a:r>
            <a:r>
              <a:rPr lang="lt-LT" dirty="0" err="1" smtClean="0"/>
              <a:t>approach</a:t>
            </a:r>
            <a:r>
              <a:rPr lang="lt-LT" dirty="0" smtClean="0"/>
              <a:t>;</a:t>
            </a:r>
          </a:p>
          <a:p>
            <a:r>
              <a:rPr lang="lt-LT" dirty="0" err="1" smtClean="0"/>
              <a:t>Monitoring</a:t>
            </a:r>
            <a:r>
              <a:rPr lang="lt-LT" dirty="0" smtClean="0"/>
              <a:t> </a:t>
            </a:r>
            <a:r>
              <a:rPr lang="lt-LT" dirty="0" err="1" smtClean="0"/>
              <a:t>and</a:t>
            </a:r>
            <a:r>
              <a:rPr lang="lt-LT" dirty="0" smtClean="0"/>
              <a:t> </a:t>
            </a:r>
            <a:r>
              <a:rPr lang="lt-LT" dirty="0" err="1" smtClean="0"/>
              <a:t>analyses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the</a:t>
            </a:r>
            <a:r>
              <a:rPr lang="lt-LT" dirty="0" smtClean="0"/>
              <a:t> </a:t>
            </a:r>
            <a:r>
              <a:rPr lang="lt-LT" dirty="0" err="1" smtClean="0"/>
              <a:t>needs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academic</a:t>
            </a:r>
            <a:r>
              <a:rPr lang="lt-LT" dirty="0" smtClean="0"/>
              <a:t> </a:t>
            </a:r>
            <a:r>
              <a:rPr lang="lt-LT" dirty="0" err="1" smtClean="0"/>
              <a:t>staff</a:t>
            </a:r>
            <a:r>
              <a:rPr lang="lt-LT" dirty="0" smtClean="0"/>
              <a:t> </a:t>
            </a:r>
            <a:r>
              <a:rPr lang="lt-LT" dirty="0" err="1" smtClean="0"/>
              <a:t>and</a:t>
            </a:r>
            <a:r>
              <a:rPr lang="lt-LT" dirty="0" smtClean="0"/>
              <a:t> </a:t>
            </a:r>
            <a:r>
              <a:rPr lang="lt-LT" dirty="0" err="1" smtClean="0"/>
              <a:t>students</a:t>
            </a:r>
            <a:r>
              <a:rPr lang="lt-LT" dirty="0" smtClean="0"/>
              <a:t>;</a:t>
            </a:r>
          </a:p>
          <a:p>
            <a:r>
              <a:rPr lang="lt-LT" dirty="0" err="1" smtClean="0"/>
              <a:t>Presentation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possible</a:t>
            </a:r>
            <a:r>
              <a:rPr lang="lt-LT" dirty="0" smtClean="0"/>
              <a:t> </a:t>
            </a:r>
            <a:r>
              <a:rPr lang="lt-LT" dirty="0" err="1" smtClean="0"/>
              <a:t>solutions</a:t>
            </a:r>
            <a:r>
              <a:rPr lang="lt-LT" dirty="0" smtClean="0"/>
              <a:t> </a:t>
            </a:r>
            <a:r>
              <a:rPr lang="lt-LT" dirty="0" err="1" smtClean="0"/>
              <a:t>based</a:t>
            </a:r>
            <a:r>
              <a:rPr lang="lt-LT" dirty="0" smtClean="0"/>
              <a:t> </a:t>
            </a:r>
            <a:r>
              <a:rPr lang="lt-LT" dirty="0" err="1" smtClean="0"/>
              <a:t>on</a:t>
            </a:r>
            <a:r>
              <a:rPr lang="lt-LT" dirty="0" smtClean="0"/>
              <a:t> </a:t>
            </a:r>
            <a:r>
              <a:rPr lang="lt-LT" dirty="0" err="1" smtClean="0"/>
              <a:t>needs</a:t>
            </a:r>
            <a:r>
              <a:rPr lang="lt-LT" dirty="0" smtClean="0"/>
              <a:t> </a:t>
            </a:r>
            <a:r>
              <a:rPr lang="lt-LT" dirty="0" err="1" smtClean="0"/>
              <a:t>analyses</a:t>
            </a:r>
            <a:r>
              <a:rPr lang="lt-LT" dirty="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927914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err="1" smtClean="0"/>
              <a:t>Functions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the</a:t>
            </a:r>
            <a:r>
              <a:rPr lang="lt-LT" dirty="0" smtClean="0"/>
              <a:t> Centre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44" y="2181340"/>
            <a:ext cx="8134146" cy="4047874"/>
          </a:xfrm>
        </p:spPr>
        <p:txBody>
          <a:bodyPr>
            <a:normAutofit/>
          </a:bodyPr>
          <a:lstStyle/>
          <a:p>
            <a:r>
              <a:rPr lang="lt-LT" dirty="0" err="1" smtClean="0"/>
              <a:t>Reseach</a:t>
            </a:r>
            <a:r>
              <a:rPr lang="lt-LT" dirty="0" smtClean="0"/>
              <a:t> </a:t>
            </a:r>
            <a:r>
              <a:rPr lang="lt-LT" dirty="0" err="1" smtClean="0"/>
              <a:t>in</a:t>
            </a:r>
            <a:r>
              <a:rPr lang="lt-LT" dirty="0" smtClean="0"/>
              <a:t> </a:t>
            </a:r>
            <a:r>
              <a:rPr lang="lt-LT" dirty="0" err="1" smtClean="0"/>
              <a:t>the</a:t>
            </a:r>
            <a:r>
              <a:rPr lang="lt-LT" dirty="0" smtClean="0"/>
              <a:t> </a:t>
            </a:r>
            <a:r>
              <a:rPr lang="lt-LT" dirty="0" err="1" smtClean="0"/>
              <a:t>filed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activities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the</a:t>
            </a:r>
            <a:r>
              <a:rPr lang="lt-LT" dirty="0" smtClean="0"/>
              <a:t> </a:t>
            </a:r>
            <a:r>
              <a:rPr lang="lt-LT" dirty="0" err="1" smtClean="0"/>
              <a:t>Academic</a:t>
            </a:r>
            <a:r>
              <a:rPr lang="lt-LT" dirty="0" smtClean="0"/>
              <a:t> </a:t>
            </a:r>
            <a:r>
              <a:rPr lang="lt-LT" dirty="0" err="1" smtClean="0"/>
              <a:t>support</a:t>
            </a:r>
            <a:r>
              <a:rPr lang="lt-LT" dirty="0" smtClean="0"/>
              <a:t> centre;</a:t>
            </a:r>
          </a:p>
          <a:p>
            <a:r>
              <a:rPr lang="lt-LT" dirty="0" err="1" smtClean="0"/>
              <a:t>Presentation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research</a:t>
            </a:r>
            <a:r>
              <a:rPr lang="lt-LT" dirty="0" smtClean="0"/>
              <a:t> </a:t>
            </a:r>
            <a:r>
              <a:rPr lang="lt-LT" dirty="0" err="1" smtClean="0"/>
              <a:t>results</a:t>
            </a:r>
            <a:r>
              <a:rPr lang="lt-LT" dirty="0" smtClean="0"/>
              <a:t> at </a:t>
            </a:r>
            <a:r>
              <a:rPr lang="lt-LT" dirty="0" err="1" smtClean="0"/>
              <a:t>various</a:t>
            </a:r>
            <a:r>
              <a:rPr lang="lt-LT" dirty="0" smtClean="0"/>
              <a:t> </a:t>
            </a:r>
            <a:r>
              <a:rPr lang="lt-LT" dirty="0" err="1" smtClean="0"/>
              <a:t>events</a:t>
            </a:r>
            <a:r>
              <a:rPr lang="lt-LT" dirty="0" smtClean="0"/>
              <a:t>;</a:t>
            </a:r>
          </a:p>
          <a:p>
            <a:r>
              <a:rPr lang="lt-LT" dirty="0" err="1" smtClean="0"/>
              <a:t>Student‘s</a:t>
            </a:r>
            <a:r>
              <a:rPr lang="lt-LT" dirty="0" smtClean="0"/>
              <a:t> </a:t>
            </a:r>
            <a:r>
              <a:rPr lang="lt-LT" dirty="0" err="1" smtClean="0"/>
              <a:t>consultations</a:t>
            </a:r>
            <a:r>
              <a:rPr lang="lt-LT" dirty="0" smtClean="0"/>
              <a:t> </a:t>
            </a:r>
            <a:r>
              <a:rPr lang="lt-LT" dirty="0" err="1" smtClean="0"/>
              <a:t>and</a:t>
            </a:r>
            <a:r>
              <a:rPr lang="lt-LT" dirty="0" smtClean="0"/>
              <a:t> </a:t>
            </a:r>
            <a:r>
              <a:rPr lang="lt-LT" dirty="0" err="1" smtClean="0"/>
              <a:t>trainings</a:t>
            </a:r>
            <a:r>
              <a:rPr lang="lt-LT" dirty="0" smtClean="0"/>
              <a:t> </a:t>
            </a:r>
            <a:r>
              <a:rPr lang="lt-LT" dirty="0" err="1" smtClean="0"/>
              <a:t>in</a:t>
            </a:r>
            <a:r>
              <a:rPr lang="lt-LT" dirty="0" smtClean="0"/>
              <a:t> </a:t>
            </a:r>
            <a:r>
              <a:rPr lang="lt-LT" dirty="0" err="1" smtClean="0"/>
              <a:t>the</a:t>
            </a:r>
            <a:r>
              <a:rPr lang="lt-LT" dirty="0" smtClean="0"/>
              <a:t> </a:t>
            </a:r>
            <a:r>
              <a:rPr lang="lt-LT" dirty="0" err="1" smtClean="0"/>
              <a:t>fields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career</a:t>
            </a:r>
            <a:r>
              <a:rPr lang="lt-LT" dirty="0" smtClean="0"/>
              <a:t> </a:t>
            </a:r>
            <a:r>
              <a:rPr lang="lt-LT" dirty="0" err="1" smtClean="0"/>
              <a:t>planning</a:t>
            </a:r>
            <a:r>
              <a:rPr lang="lt-LT" dirty="0" smtClean="0"/>
              <a:t> </a:t>
            </a:r>
            <a:r>
              <a:rPr lang="lt-LT" dirty="0" err="1" smtClean="0"/>
              <a:t>and</a:t>
            </a:r>
            <a:r>
              <a:rPr lang="lt-LT" dirty="0" smtClean="0"/>
              <a:t> </a:t>
            </a:r>
            <a:r>
              <a:rPr lang="lt-LT" dirty="0" err="1" smtClean="0"/>
              <a:t>psichological</a:t>
            </a:r>
            <a:r>
              <a:rPr lang="lt-LT" dirty="0" smtClean="0"/>
              <a:t> </a:t>
            </a:r>
            <a:r>
              <a:rPr lang="lt-LT" dirty="0" err="1" smtClean="0"/>
              <a:t>support</a:t>
            </a:r>
            <a:r>
              <a:rPr lang="lt-LT" dirty="0" smtClean="0"/>
              <a:t>;</a:t>
            </a:r>
          </a:p>
          <a:p>
            <a:r>
              <a:rPr lang="lt-LT" dirty="0" err="1" smtClean="0"/>
              <a:t>Prevention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student‘s</a:t>
            </a:r>
            <a:r>
              <a:rPr lang="lt-LT" dirty="0" smtClean="0"/>
              <a:t> </a:t>
            </a:r>
            <a:r>
              <a:rPr lang="lt-LT" dirty="0" err="1" smtClean="0"/>
              <a:t>drop-out</a:t>
            </a:r>
            <a:r>
              <a:rPr lang="lt-LT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81988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dirty="0" err="1" smtClean="0"/>
              <a:t>Activities</a:t>
            </a:r>
            <a:r>
              <a:rPr lang="en-US" dirty="0" smtClean="0"/>
              <a:t/>
            </a:r>
            <a:br>
              <a:rPr lang="en-US" dirty="0" smtClean="0"/>
            </a:br>
            <a:endParaRPr lang="lt-LT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43" y="1742939"/>
            <a:ext cx="9411086" cy="4948983"/>
          </a:xfrm>
        </p:spPr>
        <p:txBody>
          <a:bodyPr>
            <a:normAutofit/>
          </a:bodyPr>
          <a:lstStyle/>
          <a:p>
            <a:r>
              <a:rPr lang="lt-LT" dirty="0" err="1" smtClean="0"/>
              <a:t>Trainings</a:t>
            </a:r>
            <a:r>
              <a:rPr lang="lt-LT" dirty="0" smtClean="0"/>
              <a:t> </a:t>
            </a:r>
            <a:r>
              <a:rPr lang="lt-LT" dirty="0" err="1" smtClean="0"/>
              <a:t>for</a:t>
            </a:r>
            <a:r>
              <a:rPr lang="lt-LT" dirty="0" smtClean="0"/>
              <a:t> </a:t>
            </a:r>
            <a:r>
              <a:rPr lang="lt-LT" dirty="0" err="1" smtClean="0"/>
              <a:t>academic</a:t>
            </a:r>
            <a:r>
              <a:rPr lang="lt-LT" dirty="0" smtClean="0"/>
              <a:t> </a:t>
            </a:r>
            <a:r>
              <a:rPr lang="lt-LT" dirty="0" err="1" smtClean="0"/>
              <a:t>staff</a:t>
            </a:r>
            <a:r>
              <a:rPr lang="lt-LT" dirty="0" smtClean="0"/>
              <a:t> (30-40 </a:t>
            </a:r>
            <a:r>
              <a:rPr lang="lt-LT" dirty="0" err="1" smtClean="0"/>
              <a:t>seminars</a:t>
            </a:r>
            <a:r>
              <a:rPr lang="lt-LT" dirty="0" smtClean="0"/>
              <a:t> per </a:t>
            </a:r>
            <a:r>
              <a:rPr lang="lt-LT" dirty="0" err="1" smtClean="0"/>
              <a:t>year</a:t>
            </a:r>
            <a:r>
              <a:rPr lang="lt-LT" dirty="0" smtClean="0"/>
              <a:t>):</a:t>
            </a:r>
          </a:p>
          <a:p>
            <a:pPr lvl="1"/>
            <a:r>
              <a:rPr lang="lt-LT" dirty="0" err="1" smtClean="0"/>
              <a:t>Development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learning</a:t>
            </a:r>
            <a:r>
              <a:rPr lang="lt-LT" dirty="0" smtClean="0"/>
              <a:t> </a:t>
            </a:r>
            <a:r>
              <a:rPr lang="lt-LT" dirty="0" err="1" smtClean="0"/>
              <a:t>materials</a:t>
            </a:r>
            <a:r>
              <a:rPr lang="lt-LT" dirty="0" smtClean="0"/>
              <a:t> </a:t>
            </a:r>
            <a:r>
              <a:rPr lang="lt-LT" dirty="0" err="1" smtClean="0"/>
              <a:t>for</a:t>
            </a:r>
            <a:r>
              <a:rPr lang="lt-LT" dirty="0" smtClean="0"/>
              <a:t> </a:t>
            </a:r>
            <a:r>
              <a:rPr lang="lt-LT" dirty="0" err="1" smtClean="0"/>
              <a:t>on</a:t>
            </a:r>
            <a:r>
              <a:rPr lang="lt-LT" dirty="0" smtClean="0"/>
              <a:t>-line </a:t>
            </a:r>
            <a:r>
              <a:rPr lang="lt-LT" dirty="0" err="1" smtClean="0"/>
              <a:t>studies</a:t>
            </a:r>
            <a:r>
              <a:rPr lang="lt-LT" dirty="0" smtClean="0"/>
              <a:t>;</a:t>
            </a:r>
          </a:p>
          <a:p>
            <a:pPr lvl="1"/>
            <a:r>
              <a:rPr lang="lt-LT" dirty="0" err="1" smtClean="0"/>
              <a:t>Assessment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students</a:t>
            </a:r>
            <a:r>
              <a:rPr lang="lt-LT" dirty="0" smtClean="0"/>
              <a:t> </a:t>
            </a:r>
            <a:r>
              <a:rPr lang="lt-LT" dirty="0" err="1" smtClean="0"/>
              <a:t>in</a:t>
            </a:r>
            <a:r>
              <a:rPr lang="lt-LT" dirty="0" smtClean="0"/>
              <a:t> </a:t>
            </a:r>
            <a:r>
              <a:rPr lang="lt-LT" dirty="0" err="1" smtClean="0"/>
              <a:t>on</a:t>
            </a:r>
            <a:r>
              <a:rPr lang="lt-LT" dirty="0" smtClean="0"/>
              <a:t>-line </a:t>
            </a:r>
            <a:r>
              <a:rPr lang="lt-LT" dirty="0" err="1" smtClean="0"/>
              <a:t>studies</a:t>
            </a:r>
            <a:r>
              <a:rPr lang="lt-LT" dirty="0" smtClean="0"/>
              <a:t>;</a:t>
            </a:r>
          </a:p>
          <a:p>
            <a:pPr lvl="1"/>
            <a:r>
              <a:rPr lang="lt-LT" dirty="0" err="1" smtClean="0"/>
              <a:t>Planning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study</a:t>
            </a:r>
            <a:r>
              <a:rPr lang="lt-LT" dirty="0" smtClean="0"/>
              <a:t> </a:t>
            </a:r>
            <a:r>
              <a:rPr lang="lt-LT" dirty="0" err="1" smtClean="0"/>
              <a:t>process</a:t>
            </a:r>
            <a:r>
              <a:rPr lang="lt-LT" dirty="0" smtClean="0"/>
              <a:t>;</a:t>
            </a:r>
          </a:p>
          <a:p>
            <a:pPr lvl="1"/>
            <a:r>
              <a:rPr lang="lt-LT" dirty="0" err="1" smtClean="0"/>
              <a:t>Education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critical</a:t>
            </a:r>
            <a:r>
              <a:rPr lang="lt-LT" dirty="0" smtClean="0"/>
              <a:t> </a:t>
            </a:r>
            <a:r>
              <a:rPr lang="lt-LT" dirty="0" err="1" smtClean="0"/>
              <a:t>thinking</a:t>
            </a:r>
            <a:r>
              <a:rPr lang="lt-LT" dirty="0" smtClean="0"/>
              <a:t>;</a:t>
            </a:r>
          </a:p>
          <a:p>
            <a:pPr lvl="1"/>
            <a:r>
              <a:rPr lang="lt-LT" dirty="0" err="1" smtClean="0"/>
              <a:t>Reflective</a:t>
            </a:r>
            <a:r>
              <a:rPr lang="lt-LT" dirty="0" smtClean="0"/>
              <a:t> </a:t>
            </a:r>
            <a:r>
              <a:rPr lang="lt-LT" dirty="0" err="1" smtClean="0"/>
              <a:t>learning</a:t>
            </a:r>
            <a:r>
              <a:rPr lang="lt-LT" dirty="0" smtClean="0"/>
              <a:t>;</a:t>
            </a:r>
          </a:p>
          <a:p>
            <a:pPr lvl="1"/>
            <a:r>
              <a:rPr lang="lt-LT" dirty="0" err="1" smtClean="0"/>
              <a:t>Methods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cooperation</a:t>
            </a:r>
            <a:r>
              <a:rPr lang="lt-LT" dirty="0" smtClean="0"/>
              <a:t>;</a:t>
            </a:r>
          </a:p>
          <a:p>
            <a:pPr lvl="1"/>
            <a:r>
              <a:rPr lang="lt-LT" dirty="0" err="1" smtClean="0"/>
              <a:t>Usage</a:t>
            </a:r>
            <a:r>
              <a:rPr lang="lt-LT" dirty="0" smtClean="0"/>
              <a:t> </a:t>
            </a:r>
            <a:r>
              <a:rPr lang="lt-LT" dirty="0" err="1" smtClean="0"/>
              <a:t>of</a:t>
            </a:r>
            <a:r>
              <a:rPr lang="lt-LT" dirty="0" smtClean="0"/>
              <a:t> </a:t>
            </a:r>
            <a:r>
              <a:rPr lang="lt-LT" dirty="0" err="1" smtClean="0"/>
              <a:t>apps</a:t>
            </a:r>
            <a:r>
              <a:rPr lang="lt-LT" dirty="0" smtClean="0"/>
              <a:t> </a:t>
            </a:r>
            <a:r>
              <a:rPr lang="lt-LT" dirty="0" err="1" smtClean="0"/>
              <a:t>in</a:t>
            </a:r>
            <a:r>
              <a:rPr lang="lt-LT" dirty="0" smtClean="0"/>
              <a:t> </a:t>
            </a:r>
            <a:r>
              <a:rPr lang="lt-LT" dirty="0" err="1" smtClean="0"/>
              <a:t>study</a:t>
            </a:r>
            <a:r>
              <a:rPr lang="lt-LT" dirty="0" smtClean="0"/>
              <a:t> </a:t>
            </a:r>
            <a:r>
              <a:rPr lang="lt-LT" dirty="0" err="1" smtClean="0"/>
              <a:t>process</a:t>
            </a:r>
            <a:r>
              <a:rPr lang="lt-LT" dirty="0" smtClean="0"/>
              <a:t>;</a:t>
            </a:r>
          </a:p>
          <a:p>
            <a:pPr lvl="1"/>
            <a:r>
              <a:rPr lang="lt-LT" dirty="0" err="1" smtClean="0"/>
              <a:t>Portfolio</a:t>
            </a:r>
            <a:r>
              <a:rPr lang="lt-LT" dirty="0" smtClean="0"/>
              <a:t> </a:t>
            </a:r>
            <a:r>
              <a:rPr lang="lt-LT" dirty="0" err="1" smtClean="0"/>
              <a:t>method</a:t>
            </a:r>
            <a:r>
              <a:rPr lang="lt-LT" dirty="0" smtClean="0"/>
              <a:t>;</a:t>
            </a:r>
          </a:p>
          <a:p>
            <a:pPr lvl="1"/>
            <a:r>
              <a:rPr lang="lt-LT" dirty="0" err="1" smtClean="0"/>
              <a:t>Debates</a:t>
            </a:r>
            <a:r>
              <a:rPr lang="lt-LT" dirty="0" smtClean="0"/>
              <a:t>;</a:t>
            </a:r>
          </a:p>
          <a:p>
            <a:pPr lvl="1"/>
            <a:r>
              <a:rPr lang="lt-LT" dirty="0" err="1" smtClean="0"/>
              <a:t>Assessment</a:t>
            </a:r>
            <a:r>
              <a:rPr lang="lt-LT" dirty="0" smtClean="0"/>
              <a:t> </a:t>
            </a:r>
            <a:r>
              <a:rPr lang="lt-LT" dirty="0" err="1" smtClean="0"/>
              <a:t>methods</a:t>
            </a:r>
            <a:r>
              <a:rPr lang="lt-LT" dirty="0" smtClean="0"/>
              <a:t>;</a:t>
            </a:r>
          </a:p>
          <a:p>
            <a:pPr lvl="1"/>
            <a:r>
              <a:rPr lang="lt-LT" dirty="0" smtClean="0"/>
              <a:t>...</a:t>
            </a:r>
            <a:endParaRPr lang="en-US" dirty="0" smtClean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559113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dirty="0" err="1" smtClean="0"/>
              <a:t>Activities</a:t>
            </a:r>
            <a:r>
              <a:rPr lang="en-US" dirty="0" smtClean="0"/>
              <a:t/>
            </a:r>
            <a:br>
              <a:rPr lang="en-US" dirty="0" smtClean="0"/>
            </a:br>
            <a:endParaRPr lang="lt-LT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43" y="1244907"/>
            <a:ext cx="8463635" cy="5447016"/>
          </a:xfrm>
        </p:spPr>
        <p:txBody>
          <a:bodyPr>
            <a:normAutofit/>
          </a:bodyPr>
          <a:lstStyle/>
          <a:p>
            <a:r>
              <a:rPr lang="lt-LT" dirty="0" err="1" smtClean="0"/>
              <a:t>Work</a:t>
            </a:r>
            <a:r>
              <a:rPr lang="lt-LT" dirty="0" smtClean="0"/>
              <a:t> </a:t>
            </a:r>
            <a:r>
              <a:rPr lang="lt-LT" dirty="0" err="1" smtClean="0"/>
              <a:t>with</a:t>
            </a:r>
            <a:r>
              <a:rPr lang="lt-LT" dirty="0" smtClean="0"/>
              <a:t> </a:t>
            </a:r>
            <a:r>
              <a:rPr lang="lt-LT" dirty="0" err="1" smtClean="0"/>
              <a:t>newly</a:t>
            </a:r>
            <a:r>
              <a:rPr lang="lt-LT" dirty="0" smtClean="0"/>
              <a:t> </a:t>
            </a:r>
            <a:r>
              <a:rPr lang="lt-LT" dirty="0" err="1" smtClean="0"/>
              <a:t>involved</a:t>
            </a:r>
            <a:r>
              <a:rPr lang="lt-LT" dirty="0" smtClean="0"/>
              <a:t> </a:t>
            </a:r>
            <a:r>
              <a:rPr lang="lt-LT" dirty="0" err="1" smtClean="0"/>
              <a:t>teaching</a:t>
            </a:r>
            <a:r>
              <a:rPr lang="lt-LT" dirty="0" smtClean="0"/>
              <a:t> </a:t>
            </a:r>
            <a:r>
              <a:rPr lang="lt-LT" dirty="0" err="1" smtClean="0"/>
              <a:t>staff</a:t>
            </a:r>
            <a:r>
              <a:rPr lang="lt-LT" dirty="0" smtClean="0"/>
              <a:t>:</a:t>
            </a:r>
          </a:p>
          <a:p>
            <a:pPr lvl="1"/>
            <a:r>
              <a:rPr lang="lt-LT" dirty="0" err="1" smtClean="0"/>
              <a:t>special</a:t>
            </a:r>
            <a:r>
              <a:rPr lang="lt-LT" dirty="0" smtClean="0"/>
              <a:t> </a:t>
            </a:r>
            <a:r>
              <a:rPr lang="lt-LT" dirty="0" err="1" smtClean="0"/>
              <a:t>trainings</a:t>
            </a:r>
            <a:r>
              <a:rPr lang="lt-LT" dirty="0" smtClean="0"/>
              <a:t>, </a:t>
            </a:r>
          </a:p>
          <a:p>
            <a:pPr lvl="1"/>
            <a:r>
              <a:rPr lang="lt-LT" dirty="0" err="1" smtClean="0"/>
              <a:t>regular</a:t>
            </a:r>
            <a:r>
              <a:rPr lang="lt-LT" dirty="0" smtClean="0"/>
              <a:t> </a:t>
            </a:r>
            <a:r>
              <a:rPr lang="lt-LT" dirty="0" err="1" smtClean="0"/>
              <a:t>meetings</a:t>
            </a:r>
            <a:r>
              <a:rPr lang="lt-LT" dirty="0" smtClean="0"/>
              <a:t>, </a:t>
            </a:r>
          </a:p>
          <a:p>
            <a:pPr lvl="1"/>
            <a:r>
              <a:rPr lang="lt-LT" dirty="0" err="1" smtClean="0"/>
              <a:t>individual</a:t>
            </a:r>
            <a:r>
              <a:rPr lang="lt-LT" dirty="0" smtClean="0"/>
              <a:t> </a:t>
            </a:r>
            <a:r>
              <a:rPr lang="lt-LT" dirty="0" err="1" smtClean="0"/>
              <a:t>consultations</a:t>
            </a:r>
            <a:r>
              <a:rPr lang="lt-LT" dirty="0" smtClean="0"/>
              <a:t>, </a:t>
            </a:r>
          </a:p>
          <a:p>
            <a:pPr lvl="1"/>
            <a:r>
              <a:rPr lang="lt-LT" dirty="0" err="1" smtClean="0"/>
              <a:t>visits</a:t>
            </a:r>
            <a:r>
              <a:rPr lang="lt-LT" dirty="0" smtClean="0"/>
              <a:t> to </a:t>
            </a:r>
            <a:r>
              <a:rPr lang="lt-LT" dirty="0" err="1" smtClean="0"/>
              <a:t>the</a:t>
            </a:r>
            <a:r>
              <a:rPr lang="lt-LT" dirty="0" smtClean="0"/>
              <a:t> </a:t>
            </a:r>
            <a:r>
              <a:rPr lang="lt-LT" dirty="0" err="1" smtClean="0"/>
              <a:t>lectures</a:t>
            </a:r>
            <a:r>
              <a:rPr lang="lt-LT" dirty="0" smtClean="0"/>
              <a:t>.</a:t>
            </a:r>
          </a:p>
          <a:p>
            <a:pPr marL="265113" lvl="1" indent="-265113"/>
            <a:r>
              <a:rPr lang="lt-LT" sz="2800" dirty="0" err="1" smtClean="0">
                <a:solidFill>
                  <a:prstClr val="white"/>
                </a:solidFill>
              </a:rPr>
              <a:t>Work</a:t>
            </a:r>
            <a:r>
              <a:rPr lang="lt-LT" sz="2800" dirty="0" smtClean="0">
                <a:solidFill>
                  <a:prstClr val="white"/>
                </a:solidFill>
              </a:rPr>
              <a:t> </a:t>
            </a:r>
            <a:r>
              <a:rPr lang="lt-LT" sz="2800" dirty="0" err="1" smtClean="0">
                <a:solidFill>
                  <a:prstClr val="white"/>
                </a:solidFill>
              </a:rPr>
              <a:t>with</a:t>
            </a:r>
            <a:r>
              <a:rPr lang="lt-LT" sz="2800" dirty="0" smtClean="0">
                <a:solidFill>
                  <a:prstClr val="white"/>
                </a:solidFill>
              </a:rPr>
              <a:t> </a:t>
            </a:r>
            <a:r>
              <a:rPr lang="lt-LT" sz="2800" dirty="0" err="1" smtClean="0">
                <a:solidFill>
                  <a:prstClr val="white"/>
                </a:solidFill>
              </a:rPr>
              <a:t>mentors</a:t>
            </a:r>
            <a:r>
              <a:rPr lang="lt-LT" sz="2800" dirty="0" smtClean="0">
                <a:solidFill>
                  <a:prstClr val="white"/>
                </a:solidFill>
              </a:rPr>
              <a:t> </a:t>
            </a:r>
            <a:r>
              <a:rPr lang="lt-LT" sz="2800" dirty="0" err="1" smtClean="0">
                <a:solidFill>
                  <a:prstClr val="white"/>
                </a:solidFill>
              </a:rPr>
              <a:t>of</a:t>
            </a:r>
            <a:r>
              <a:rPr lang="lt-LT" sz="2800" dirty="0" smtClean="0">
                <a:solidFill>
                  <a:prstClr val="white"/>
                </a:solidFill>
              </a:rPr>
              <a:t> </a:t>
            </a:r>
            <a:r>
              <a:rPr lang="lt-LT" sz="2800" dirty="0" err="1" smtClean="0">
                <a:solidFill>
                  <a:prstClr val="white"/>
                </a:solidFill>
              </a:rPr>
              <a:t>the</a:t>
            </a:r>
            <a:r>
              <a:rPr lang="lt-LT" sz="2800" dirty="0" smtClean="0">
                <a:solidFill>
                  <a:prstClr val="white"/>
                </a:solidFill>
              </a:rPr>
              <a:t> </a:t>
            </a:r>
            <a:r>
              <a:rPr lang="lt-LT" sz="2800" dirty="0" err="1" smtClean="0">
                <a:solidFill>
                  <a:prstClr val="white"/>
                </a:solidFill>
              </a:rPr>
              <a:t>first</a:t>
            </a:r>
            <a:r>
              <a:rPr lang="lt-LT" sz="2800" dirty="0" smtClean="0">
                <a:solidFill>
                  <a:prstClr val="white"/>
                </a:solidFill>
              </a:rPr>
              <a:t> </a:t>
            </a:r>
            <a:r>
              <a:rPr lang="lt-LT" sz="2800" dirty="0" err="1" smtClean="0">
                <a:solidFill>
                  <a:prstClr val="white"/>
                </a:solidFill>
              </a:rPr>
              <a:t>year‘s</a:t>
            </a:r>
            <a:r>
              <a:rPr lang="lt-LT" sz="2800" dirty="0" smtClean="0">
                <a:solidFill>
                  <a:prstClr val="white"/>
                </a:solidFill>
              </a:rPr>
              <a:t> </a:t>
            </a:r>
            <a:r>
              <a:rPr lang="lt-LT" sz="2800" dirty="0" err="1" smtClean="0">
                <a:solidFill>
                  <a:prstClr val="white"/>
                </a:solidFill>
              </a:rPr>
              <a:t>students</a:t>
            </a:r>
            <a:r>
              <a:rPr lang="lt-LT" sz="2800" dirty="0" smtClean="0">
                <a:solidFill>
                  <a:prstClr val="white"/>
                </a:solidFill>
              </a:rPr>
              <a:t>;</a:t>
            </a:r>
          </a:p>
          <a:p>
            <a:pPr marL="265113" lvl="1" indent="-265113"/>
            <a:r>
              <a:rPr lang="lt-LT" sz="2800" dirty="0" err="1" smtClean="0">
                <a:solidFill>
                  <a:prstClr val="white"/>
                </a:solidFill>
              </a:rPr>
              <a:t>Individual</a:t>
            </a:r>
            <a:r>
              <a:rPr lang="lt-LT" sz="2800" dirty="0" smtClean="0">
                <a:solidFill>
                  <a:prstClr val="white"/>
                </a:solidFill>
              </a:rPr>
              <a:t> </a:t>
            </a:r>
            <a:r>
              <a:rPr lang="lt-LT" sz="2800" dirty="0" err="1" smtClean="0">
                <a:solidFill>
                  <a:prstClr val="white"/>
                </a:solidFill>
              </a:rPr>
              <a:t>consultations</a:t>
            </a:r>
            <a:r>
              <a:rPr lang="lt-LT" sz="2800" dirty="0" smtClean="0">
                <a:solidFill>
                  <a:prstClr val="white"/>
                </a:solidFill>
              </a:rPr>
              <a:t> </a:t>
            </a:r>
            <a:r>
              <a:rPr lang="lt-LT" sz="2800" dirty="0" err="1" smtClean="0">
                <a:solidFill>
                  <a:prstClr val="white"/>
                </a:solidFill>
              </a:rPr>
              <a:t>for</a:t>
            </a:r>
            <a:r>
              <a:rPr lang="lt-LT" sz="2800" dirty="0" smtClean="0">
                <a:solidFill>
                  <a:prstClr val="white"/>
                </a:solidFill>
              </a:rPr>
              <a:t> </a:t>
            </a:r>
            <a:r>
              <a:rPr lang="lt-LT" sz="2800" dirty="0" err="1" smtClean="0">
                <a:solidFill>
                  <a:prstClr val="white"/>
                </a:solidFill>
              </a:rPr>
              <a:t>lecturers</a:t>
            </a:r>
            <a:r>
              <a:rPr lang="lt-LT" sz="2800" dirty="0" smtClean="0">
                <a:solidFill>
                  <a:prstClr val="white"/>
                </a:solidFill>
              </a:rPr>
              <a:t> </a:t>
            </a:r>
            <a:r>
              <a:rPr lang="lt-LT" sz="2800" dirty="0" err="1" smtClean="0">
                <a:solidFill>
                  <a:prstClr val="white"/>
                </a:solidFill>
              </a:rPr>
              <a:t>that</a:t>
            </a:r>
            <a:r>
              <a:rPr lang="lt-LT" sz="2800" dirty="0" smtClean="0">
                <a:solidFill>
                  <a:prstClr val="white"/>
                </a:solidFill>
              </a:rPr>
              <a:t> </a:t>
            </a:r>
            <a:r>
              <a:rPr lang="lt-LT" sz="2800" dirty="0" err="1" smtClean="0">
                <a:solidFill>
                  <a:prstClr val="white"/>
                </a:solidFill>
              </a:rPr>
              <a:t>got</a:t>
            </a:r>
            <a:r>
              <a:rPr lang="lt-LT" sz="2800" dirty="0" smtClean="0">
                <a:solidFill>
                  <a:prstClr val="white"/>
                </a:solidFill>
              </a:rPr>
              <a:t> </a:t>
            </a:r>
            <a:r>
              <a:rPr lang="lt-LT" sz="2800" dirty="0" err="1" smtClean="0">
                <a:solidFill>
                  <a:prstClr val="white"/>
                </a:solidFill>
              </a:rPr>
              <a:t>negative</a:t>
            </a:r>
            <a:r>
              <a:rPr lang="lt-LT" sz="2800" dirty="0" smtClean="0">
                <a:solidFill>
                  <a:prstClr val="white"/>
                </a:solidFill>
              </a:rPr>
              <a:t> </a:t>
            </a:r>
            <a:r>
              <a:rPr lang="lt-LT" sz="2800" dirty="0" err="1" smtClean="0">
                <a:solidFill>
                  <a:prstClr val="white"/>
                </a:solidFill>
              </a:rPr>
              <a:t>feed-back</a:t>
            </a:r>
            <a:r>
              <a:rPr lang="lt-LT" sz="2800" dirty="0" smtClean="0">
                <a:solidFill>
                  <a:prstClr val="white"/>
                </a:solidFill>
              </a:rPr>
              <a:t>;</a:t>
            </a:r>
          </a:p>
          <a:p>
            <a:pPr marL="265113" lvl="1" indent="-265113"/>
            <a:r>
              <a:rPr lang="lt-LT" sz="2800" dirty="0" err="1" smtClean="0">
                <a:solidFill>
                  <a:prstClr val="white"/>
                </a:solidFill>
              </a:rPr>
              <a:t>Development</a:t>
            </a:r>
            <a:r>
              <a:rPr lang="lt-LT" sz="2800" dirty="0" smtClean="0">
                <a:solidFill>
                  <a:prstClr val="white"/>
                </a:solidFill>
              </a:rPr>
              <a:t> </a:t>
            </a:r>
            <a:r>
              <a:rPr lang="lt-LT" sz="2800" dirty="0" err="1" smtClean="0">
                <a:solidFill>
                  <a:prstClr val="white"/>
                </a:solidFill>
              </a:rPr>
              <a:t>of</a:t>
            </a:r>
            <a:r>
              <a:rPr lang="lt-LT" sz="2800" dirty="0" smtClean="0">
                <a:solidFill>
                  <a:prstClr val="white"/>
                </a:solidFill>
              </a:rPr>
              <a:t> </a:t>
            </a:r>
            <a:r>
              <a:rPr lang="lt-LT" sz="2800" dirty="0" err="1" smtClean="0">
                <a:solidFill>
                  <a:prstClr val="white"/>
                </a:solidFill>
              </a:rPr>
              <a:t>methodologies</a:t>
            </a:r>
            <a:r>
              <a:rPr lang="lt-LT" sz="2800" dirty="0" smtClean="0">
                <a:solidFill>
                  <a:prstClr val="white"/>
                </a:solidFill>
              </a:rPr>
              <a:t> </a:t>
            </a:r>
            <a:r>
              <a:rPr lang="lt-LT" sz="2800" dirty="0" err="1" smtClean="0">
                <a:solidFill>
                  <a:prstClr val="white"/>
                </a:solidFill>
              </a:rPr>
              <a:t>and</a:t>
            </a:r>
            <a:r>
              <a:rPr lang="lt-LT" sz="2800" dirty="0" smtClean="0">
                <a:solidFill>
                  <a:prstClr val="white"/>
                </a:solidFill>
              </a:rPr>
              <a:t> </a:t>
            </a:r>
            <a:r>
              <a:rPr lang="lt-LT" sz="2800" smtClean="0">
                <a:solidFill>
                  <a:prstClr val="white"/>
                </a:solidFill>
              </a:rPr>
              <a:t>guides </a:t>
            </a:r>
            <a:r>
              <a:rPr lang="lt-LT" sz="2800" dirty="0" err="1" smtClean="0">
                <a:solidFill>
                  <a:prstClr val="white"/>
                </a:solidFill>
              </a:rPr>
              <a:t>for</a:t>
            </a:r>
            <a:r>
              <a:rPr lang="lt-LT" sz="2800" dirty="0" smtClean="0">
                <a:solidFill>
                  <a:prstClr val="white"/>
                </a:solidFill>
              </a:rPr>
              <a:t> </a:t>
            </a:r>
            <a:r>
              <a:rPr lang="lt-LT" sz="2800" dirty="0" err="1" smtClean="0">
                <a:solidFill>
                  <a:prstClr val="white"/>
                </a:solidFill>
              </a:rPr>
              <a:t>academic</a:t>
            </a:r>
            <a:r>
              <a:rPr lang="lt-LT" sz="2800" dirty="0" smtClean="0">
                <a:solidFill>
                  <a:prstClr val="white"/>
                </a:solidFill>
              </a:rPr>
              <a:t> </a:t>
            </a:r>
            <a:r>
              <a:rPr lang="lt-LT" sz="2800" dirty="0" err="1" smtClean="0">
                <a:solidFill>
                  <a:prstClr val="white"/>
                </a:solidFill>
              </a:rPr>
              <a:t>staff</a:t>
            </a:r>
            <a:r>
              <a:rPr lang="lt-LT" sz="2800" dirty="0" smtClean="0">
                <a:solidFill>
                  <a:prstClr val="white"/>
                </a:solidFill>
              </a:rPr>
              <a:t>;</a:t>
            </a:r>
          </a:p>
          <a:p>
            <a:pPr marL="265113" lvl="1" indent="-265113"/>
            <a:r>
              <a:rPr lang="lt-LT" sz="2800" dirty="0" err="1" smtClean="0">
                <a:solidFill>
                  <a:prstClr val="white"/>
                </a:solidFill>
              </a:rPr>
              <a:t>Consultations</a:t>
            </a:r>
            <a:r>
              <a:rPr lang="lt-LT" sz="2800" dirty="0" smtClean="0">
                <a:solidFill>
                  <a:prstClr val="white"/>
                </a:solidFill>
              </a:rPr>
              <a:t> </a:t>
            </a:r>
            <a:r>
              <a:rPr lang="lt-LT" sz="2800" dirty="0" err="1" smtClean="0">
                <a:solidFill>
                  <a:prstClr val="white"/>
                </a:solidFill>
              </a:rPr>
              <a:t>and</a:t>
            </a:r>
            <a:r>
              <a:rPr lang="lt-LT" sz="2800" dirty="0" smtClean="0">
                <a:solidFill>
                  <a:prstClr val="white"/>
                </a:solidFill>
              </a:rPr>
              <a:t> </a:t>
            </a:r>
            <a:r>
              <a:rPr lang="lt-LT" sz="2800" dirty="0" err="1" smtClean="0">
                <a:solidFill>
                  <a:prstClr val="white"/>
                </a:solidFill>
              </a:rPr>
              <a:t>trainings</a:t>
            </a:r>
            <a:r>
              <a:rPr lang="lt-LT" sz="2800" dirty="0" smtClean="0">
                <a:solidFill>
                  <a:prstClr val="white"/>
                </a:solidFill>
              </a:rPr>
              <a:t> </a:t>
            </a:r>
            <a:r>
              <a:rPr lang="lt-LT" sz="2800" dirty="0" err="1" smtClean="0">
                <a:solidFill>
                  <a:prstClr val="white"/>
                </a:solidFill>
              </a:rPr>
              <a:t>for</a:t>
            </a:r>
            <a:r>
              <a:rPr lang="lt-LT" sz="2800" dirty="0" smtClean="0">
                <a:solidFill>
                  <a:prstClr val="white"/>
                </a:solidFill>
              </a:rPr>
              <a:t> </a:t>
            </a:r>
            <a:r>
              <a:rPr lang="lt-LT" sz="2800" dirty="0" err="1" smtClean="0">
                <a:solidFill>
                  <a:prstClr val="white"/>
                </a:solidFill>
              </a:rPr>
              <a:t>those</a:t>
            </a:r>
            <a:r>
              <a:rPr lang="lt-LT" sz="2800" dirty="0" smtClean="0">
                <a:solidFill>
                  <a:prstClr val="white"/>
                </a:solidFill>
              </a:rPr>
              <a:t> </a:t>
            </a:r>
            <a:r>
              <a:rPr lang="lt-LT" sz="2800" dirty="0" err="1" smtClean="0">
                <a:solidFill>
                  <a:prstClr val="white"/>
                </a:solidFill>
              </a:rPr>
              <a:t>preparing</a:t>
            </a:r>
            <a:r>
              <a:rPr lang="lt-LT" sz="2800" dirty="0" smtClean="0">
                <a:solidFill>
                  <a:prstClr val="white"/>
                </a:solidFill>
              </a:rPr>
              <a:t> </a:t>
            </a:r>
            <a:r>
              <a:rPr lang="lt-LT" sz="2800" dirty="0" err="1" smtClean="0">
                <a:solidFill>
                  <a:prstClr val="white"/>
                </a:solidFill>
              </a:rPr>
              <a:t>self-evaluation</a:t>
            </a:r>
            <a:r>
              <a:rPr lang="lt-LT" sz="2800" dirty="0" smtClean="0">
                <a:solidFill>
                  <a:prstClr val="white"/>
                </a:solidFill>
              </a:rPr>
              <a:t> </a:t>
            </a:r>
            <a:r>
              <a:rPr lang="lt-LT" sz="2800" dirty="0" err="1" smtClean="0">
                <a:solidFill>
                  <a:prstClr val="white"/>
                </a:solidFill>
              </a:rPr>
              <a:t>reports</a:t>
            </a:r>
            <a:r>
              <a:rPr lang="lt-LT" sz="2800" dirty="0" smtClean="0">
                <a:solidFill>
                  <a:prstClr val="white"/>
                </a:solidFill>
              </a:rPr>
              <a:t>;</a:t>
            </a:r>
          </a:p>
          <a:p>
            <a:pPr marL="265113" lvl="1" indent="-265113"/>
            <a:r>
              <a:rPr lang="lt-LT" sz="2800" dirty="0" err="1" smtClean="0">
                <a:solidFill>
                  <a:prstClr val="white"/>
                </a:solidFill>
              </a:rPr>
              <a:t>Help</a:t>
            </a:r>
            <a:r>
              <a:rPr lang="lt-LT" sz="2800" dirty="0" smtClean="0">
                <a:solidFill>
                  <a:prstClr val="white"/>
                </a:solidFill>
              </a:rPr>
              <a:t> </a:t>
            </a:r>
            <a:r>
              <a:rPr lang="lt-LT" sz="2800" dirty="0" err="1" smtClean="0">
                <a:solidFill>
                  <a:prstClr val="white"/>
                </a:solidFill>
              </a:rPr>
              <a:t>in</a:t>
            </a:r>
            <a:r>
              <a:rPr lang="lt-LT" sz="2800" dirty="0" smtClean="0">
                <a:solidFill>
                  <a:prstClr val="white"/>
                </a:solidFill>
              </a:rPr>
              <a:t> </a:t>
            </a:r>
            <a:r>
              <a:rPr lang="lt-LT" sz="2800" dirty="0" err="1" smtClean="0">
                <a:solidFill>
                  <a:prstClr val="white"/>
                </a:solidFill>
              </a:rPr>
              <a:t>formulation</a:t>
            </a:r>
            <a:r>
              <a:rPr lang="lt-LT" sz="2800" dirty="0" smtClean="0">
                <a:solidFill>
                  <a:prstClr val="white"/>
                </a:solidFill>
              </a:rPr>
              <a:t> </a:t>
            </a:r>
            <a:r>
              <a:rPr lang="lt-LT" sz="2800" dirty="0" err="1" smtClean="0">
                <a:solidFill>
                  <a:prstClr val="white"/>
                </a:solidFill>
              </a:rPr>
              <a:t>of</a:t>
            </a:r>
            <a:r>
              <a:rPr lang="lt-LT" sz="2800" dirty="0" smtClean="0">
                <a:solidFill>
                  <a:prstClr val="white"/>
                </a:solidFill>
              </a:rPr>
              <a:t> </a:t>
            </a:r>
            <a:r>
              <a:rPr lang="lt-LT" sz="2800" dirty="0" err="1" smtClean="0">
                <a:solidFill>
                  <a:prstClr val="white"/>
                </a:solidFill>
              </a:rPr>
              <a:t>learning</a:t>
            </a:r>
            <a:r>
              <a:rPr lang="lt-LT" sz="2800" dirty="0" smtClean="0">
                <a:solidFill>
                  <a:prstClr val="white"/>
                </a:solidFill>
              </a:rPr>
              <a:t> </a:t>
            </a:r>
            <a:r>
              <a:rPr lang="lt-LT" sz="2800" dirty="0" err="1" smtClean="0">
                <a:solidFill>
                  <a:prstClr val="white"/>
                </a:solidFill>
              </a:rPr>
              <a:t>outcomes</a:t>
            </a:r>
            <a:r>
              <a:rPr lang="lt-LT" sz="2800" dirty="0" smtClean="0">
                <a:solidFill>
                  <a:prstClr val="white"/>
                </a:solidFill>
              </a:rPr>
              <a:t>.</a:t>
            </a:r>
            <a:endParaRPr lang="en-US" dirty="0" smtClean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998653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B0A141-4F69-4E10-8D0E-437291F31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FF1F4FD-DCF4-4B51-A098-49D2C0A99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0716" y="3633848"/>
            <a:ext cx="5178373" cy="25953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000" dirty="0" smtClean="0"/>
              <a:t>THANK YOU!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657150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Trebuchet MS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one Age PowerPoint Template" id="{D85D0602-0B68-9349-9E0E-69BF1BBA49AF}" vid="{8B518266-8126-634B-BDF3-6E39FA3BCF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2559</TotalTime>
  <Words>507</Words>
  <Application>Microsoft Office PowerPoint</Application>
  <PresentationFormat>Широкоэкранный</PresentationFormat>
  <Paragraphs>75</Paragraphs>
  <Slides>9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Cambria</vt:lpstr>
      <vt:lpstr>Candara</vt:lpstr>
      <vt:lpstr>Trebuchet MS</vt:lpstr>
      <vt:lpstr>Verdana</vt:lpstr>
      <vt:lpstr>Office Theme</vt:lpstr>
      <vt:lpstr>Презентация PowerPoint</vt:lpstr>
      <vt:lpstr>Establishment history</vt:lpstr>
      <vt:lpstr>Current Structure</vt:lpstr>
      <vt:lpstr>The Needs of the Centre</vt:lpstr>
      <vt:lpstr>Functions of the Centre</vt:lpstr>
      <vt:lpstr>Functions of the Centre</vt:lpstr>
      <vt:lpstr>Activities </vt:lpstr>
      <vt:lpstr>Activities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arzumanov.t@outlook.com</dc:creator>
  <cp:lastModifiedBy>Aytac Atakishiyeva</cp:lastModifiedBy>
  <cp:revision>59</cp:revision>
  <cp:lastPrinted>2020-06-29T10:06:55Z</cp:lastPrinted>
  <dcterms:created xsi:type="dcterms:W3CDTF">2018-06-01T07:01:28Z</dcterms:created>
  <dcterms:modified xsi:type="dcterms:W3CDTF">2020-07-01T11:45:47Z</dcterms:modified>
</cp:coreProperties>
</file>