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7" r:id="rId4"/>
    <p:sldId id="258" r:id="rId5"/>
    <p:sldId id="264" r:id="rId6"/>
    <p:sldId id="265" r:id="rId7"/>
    <p:sldId id="266" r:id="rId8"/>
    <p:sldId id="270" r:id="rId9"/>
    <p:sldId id="268" r:id="rId10"/>
    <p:sldId id="269" r:id="rId11"/>
    <p:sldId id="271" r:id="rId12"/>
    <p:sldId id="272" r:id="rId13"/>
    <p:sldId id="273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00"/>
    <a:srgbClr val="CCC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4" autoAdjust="0"/>
    <p:restoredTop sz="78650" autoAdjust="0"/>
  </p:normalViewPr>
  <p:slideViewPr>
    <p:cSldViewPr snapToGrid="0">
      <p:cViewPr varScale="1">
        <p:scale>
          <a:sx n="58" d="100"/>
          <a:sy n="58" d="100"/>
        </p:scale>
        <p:origin x="10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616BA-DF2C-4A68-A74A-D50D8C1ACEAC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714B35-83C1-4BA7-A100-16AA302A6F20}">
      <dgm:prSet phldrT="[Text]"/>
      <dgm:spPr/>
      <dgm:t>
        <a:bodyPr/>
        <a:lstStyle/>
        <a:p>
          <a:r>
            <a:rPr lang="lt-LT" dirty="0" err="1" smtClean="0"/>
            <a:t>Trainings</a:t>
          </a:r>
          <a:r>
            <a:rPr lang="lt-LT" dirty="0" smtClean="0"/>
            <a:t> </a:t>
          </a:r>
          <a:r>
            <a:rPr lang="lt-LT" dirty="0" err="1" smtClean="0"/>
            <a:t>for</a:t>
          </a:r>
          <a:r>
            <a:rPr lang="lt-LT" dirty="0" smtClean="0"/>
            <a:t> SER </a:t>
          </a:r>
          <a:r>
            <a:rPr lang="lt-LT" dirty="0" err="1" smtClean="0"/>
            <a:t>Teams</a:t>
          </a:r>
          <a:endParaRPr lang="en-US" dirty="0"/>
        </a:p>
      </dgm:t>
    </dgm:pt>
    <dgm:pt modelId="{E280F0B0-8C72-41D1-917B-09D19F51C74A}" type="parTrans" cxnId="{FB705454-B902-4294-A96C-837A540611C3}">
      <dgm:prSet/>
      <dgm:spPr/>
      <dgm:t>
        <a:bodyPr/>
        <a:lstStyle/>
        <a:p>
          <a:endParaRPr lang="en-US"/>
        </a:p>
      </dgm:t>
    </dgm:pt>
    <dgm:pt modelId="{DE6D64A2-A797-423B-814D-9DDD9A8EC0BE}" type="sibTrans" cxnId="{FB705454-B902-4294-A96C-837A540611C3}">
      <dgm:prSet/>
      <dgm:spPr/>
      <dgm:t>
        <a:bodyPr/>
        <a:lstStyle/>
        <a:p>
          <a:endParaRPr lang="en-US"/>
        </a:p>
      </dgm:t>
    </dgm:pt>
    <dgm:pt modelId="{01685A3C-B5D4-4CFE-B4B6-233CB20CEAD7}">
      <dgm:prSet phldrT="[Text]"/>
      <dgm:spPr/>
      <dgm:t>
        <a:bodyPr/>
        <a:lstStyle/>
        <a:p>
          <a:r>
            <a:rPr lang="lt-LT" dirty="0" err="1" smtClean="0"/>
            <a:t>Self-evaluation</a:t>
          </a:r>
          <a:r>
            <a:rPr lang="lt-LT" dirty="0" smtClean="0"/>
            <a:t> </a:t>
          </a:r>
          <a:r>
            <a:rPr lang="lt-LT" dirty="0" err="1" smtClean="0"/>
            <a:t>reports</a:t>
          </a:r>
          <a:r>
            <a:rPr lang="lt-LT" dirty="0" smtClean="0"/>
            <a:t> </a:t>
          </a:r>
          <a:r>
            <a:rPr lang="lt-LT" dirty="0" err="1" smtClean="0"/>
            <a:t>writing</a:t>
          </a:r>
          <a:r>
            <a:rPr lang="lt-LT" dirty="0" smtClean="0"/>
            <a:t> </a:t>
          </a:r>
          <a:r>
            <a:rPr lang="lt-LT" dirty="0" err="1" smtClean="0"/>
            <a:t>in</a:t>
          </a:r>
          <a:r>
            <a:rPr lang="lt-LT" dirty="0" smtClean="0"/>
            <a:t> </a:t>
          </a:r>
          <a:r>
            <a:rPr lang="lt-LT" dirty="0" err="1" smtClean="0"/>
            <a:t>HEIs</a:t>
          </a:r>
          <a:endParaRPr lang="en-US" dirty="0"/>
        </a:p>
      </dgm:t>
    </dgm:pt>
    <dgm:pt modelId="{1365D91F-D4D1-4BB9-9513-FB3D36FF76CC}" type="parTrans" cxnId="{04C42302-4B79-47DC-9072-E0B0D7D7ECAE}">
      <dgm:prSet/>
      <dgm:spPr/>
      <dgm:t>
        <a:bodyPr/>
        <a:lstStyle/>
        <a:p>
          <a:endParaRPr lang="en-US"/>
        </a:p>
      </dgm:t>
    </dgm:pt>
    <dgm:pt modelId="{B57DB4C6-D2BA-4A7B-AEC0-93F262011E33}" type="sibTrans" cxnId="{04C42302-4B79-47DC-9072-E0B0D7D7ECAE}">
      <dgm:prSet/>
      <dgm:spPr/>
      <dgm:t>
        <a:bodyPr/>
        <a:lstStyle/>
        <a:p>
          <a:endParaRPr lang="en-US"/>
        </a:p>
      </dgm:t>
    </dgm:pt>
    <dgm:pt modelId="{ED16451F-FE6E-4E04-A2A1-7C84BCB72D4D}">
      <dgm:prSet phldrT="[Text]"/>
      <dgm:spPr/>
      <dgm:t>
        <a:bodyPr/>
        <a:lstStyle/>
        <a:p>
          <a:r>
            <a:rPr lang="lt-LT" dirty="0" err="1" smtClean="0"/>
            <a:t>Consultations</a:t>
          </a:r>
          <a:r>
            <a:rPr lang="lt-LT" dirty="0" smtClean="0"/>
            <a:t> </a:t>
          </a:r>
          <a:r>
            <a:rPr lang="lt-LT" dirty="0" err="1" smtClean="0"/>
            <a:t>for</a:t>
          </a:r>
          <a:r>
            <a:rPr lang="lt-LT" dirty="0" smtClean="0"/>
            <a:t> SER </a:t>
          </a:r>
          <a:r>
            <a:rPr lang="lt-LT" dirty="0" err="1" smtClean="0"/>
            <a:t>Teams</a:t>
          </a:r>
          <a:endParaRPr lang="en-US" dirty="0"/>
        </a:p>
      </dgm:t>
    </dgm:pt>
    <dgm:pt modelId="{2C0594A8-6E69-4749-9270-B6D28FABD6C7}" type="parTrans" cxnId="{80D39115-DF0B-47C2-90D8-13569FEC7A1D}">
      <dgm:prSet/>
      <dgm:spPr/>
      <dgm:t>
        <a:bodyPr/>
        <a:lstStyle/>
        <a:p>
          <a:endParaRPr lang="en-US"/>
        </a:p>
      </dgm:t>
    </dgm:pt>
    <dgm:pt modelId="{0406B10A-FB15-479D-B19B-9F1440DC9022}" type="sibTrans" cxnId="{80D39115-DF0B-47C2-90D8-13569FEC7A1D}">
      <dgm:prSet/>
      <dgm:spPr/>
      <dgm:t>
        <a:bodyPr/>
        <a:lstStyle/>
        <a:p>
          <a:endParaRPr lang="en-US"/>
        </a:p>
      </dgm:t>
    </dgm:pt>
    <dgm:pt modelId="{8B57AF4C-104B-49E5-BBED-9096E78A39FC}">
      <dgm:prSet phldrT="[Text]"/>
      <dgm:spPr/>
      <dgm:t>
        <a:bodyPr/>
        <a:lstStyle/>
        <a:p>
          <a:r>
            <a:rPr lang="lt-LT" dirty="0" err="1" smtClean="0"/>
            <a:t>Preparation</a:t>
          </a:r>
          <a:r>
            <a:rPr lang="lt-LT" dirty="0" smtClean="0"/>
            <a:t> </a:t>
          </a:r>
          <a:r>
            <a:rPr lang="lt-LT" dirty="0" err="1" smtClean="0"/>
            <a:t>for</a:t>
          </a:r>
          <a:r>
            <a:rPr lang="lt-LT" dirty="0" smtClean="0"/>
            <a:t> visit</a:t>
          </a:r>
          <a:endParaRPr lang="en-US" dirty="0"/>
        </a:p>
      </dgm:t>
    </dgm:pt>
    <dgm:pt modelId="{63C149AE-77D0-40A5-BE1F-92F4DDB07A60}" type="parTrans" cxnId="{1F3F0B42-E1F8-4BD7-8F37-5818CB87DA10}">
      <dgm:prSet/>
      <dgm:spPr/>
      <dgm:t>
        <a:bodyPr/>
        <a:lstStyle/>
        <a:p>
          <a:endParaRPr lang="en-US"/>
        </a:p>
      </dgm:t>
    </dgm:pt>
    <dgm:pt modelId="{0089D19C-A71C-4365-B81B-9ED5BC379BF9}" type="sibTrans" cxnId="{1F3F0B42-E1F8-4BD7-8F37-5818CB87DA10}">
      <dgm:prSet/>
      <dgm:spPr/>
      <dgm:t>
        <a:bodyPr/>
        <a:lstStyle/>
        <a:p>
          <a:endParaRPr lang="en-US"/>
        </a:p>
      </dgm:t>
    </dgm:pt>
    <dgm:pt modelId="{4207FE96-CC5D-49D1-B8CA-AAA61745172B}">
      <dgm:prSet phldrT="[Text]"/>
      <dgm:spPr/>
      <dgm:t>
        <a:bodyPr/>
        <a:lstStyle/>
        <a:p>
          <a:r>
            <a:rPr lang="lt-LT" dirty="0" err="1" smtClean="0"/>
            <a:t>Expert‘s</a:t>
          </a:r>
          <a:r>
            <a:rPr lang="lt-LT" dirty="0" smtClean="0"/>
            <a:t> </a:t>
          </a:r>
          <a:r>
            <a:rPr lang="lt-LT" dirty="0" err="1" smtClean="0"/>
            <a:t>training</a:t>
          </a:r>
          <a:endParaRPr lang="en-US" dirty="0"/>
        </a:p>
      </dgm:t>
    </dgm:pt>
    <dgm:pt modelId="{7E4EBCF1-4A58-458D-9B4D-2605D54E293E}" type="parTrans" cxnId="{7DB4D378-C4CF-409D-B08D-25AF0CBCF46F}">
      <dgm:prSet/>
      <dgm:spPr/>
      <dgm:t>
        <a:bodyPr/>
        <a:lstStyle/>
        <a:p>
          <a:endParaRPr lang="en-US"/>
        </a:p>
      </dgm:t>
    </dgm:pt>
    <dgm:pt modelId="{07FFFB6A-FF82-4AEF-8FBB-FEF1538AF4B9}" type="sibTrans" cxnId="{7DB4D378-C4CF-409D-B08D-25AF0CBCF46F}">
      <dgm:prSet/>
      <dgm:spPr/>
      <dgm:t>
        <a:bodyPr/>
        <a:lstStyle/>
        <a:p>
          <a:endParaRPr lang="en-US"/>
        </a:p>
      </dgm:t>
    </dgm:pt>
    <dgm:pt modelId="{0AB35479-6C9B-40B3-B0B2-63B9CCA8581A}">
      <dgm:prSet phldrT="[Text]"/>
      <dgm:spPr/>
      <dgm:t>
        <a:bodyPr/>
        <a:lstStyle/>
        <a:p>
          <a:r>
            <a:rPr lang="lt-LT" dirty="0" err="1" smtClean="0"/>
            <a:t>Expert‘s</a:t>
          </a:r>
          <a:r>
            <a:rPr lang="lt-LT" dirty="0" smtClean="0"/>
            <a:t> </a:t>
          </a:r>
          <a:r>
            <a:rPr lang="lt-LT" dirty="0" err="1" smtClean="0"/>
            <a:t>site</a:t>
          </a:r>
          <a:r>
            <a:rPr lang="lt-LT" dirty="0" smtClean="0"/>
            <a:t> visit</a:t>
          </a:r>
          <a:endParaRPr lang="en-US" dirty="0"/>
        </a:p>
      </dgm:t>
    </dgm:pt>
    <dgm:pt modelId="{03F37984-99B2-49CE-BC4A-C8B054C784F3}" type="parTrans" cxnId="{73D2B4DF-EC66-47AA-A46C-AEC179D6827C}">
      <dgm:prSet/>
      <dgm:spPr/>
      <dgm:t>
        <a:bodyPr/>
        <a:lstStyle/>
        <a:p>
          <a:endParaRPr lang="en-US"/>
        </a:p>
      </dgm:t>
    </dgm:pt>
    <dgm:pt modelId="{D51E3FD0-4F5B-4FCB-BAB9-3B6CA133E472}" type="sibTrans" cxnId="{73D2B4DF-EC66-47AA-A46C-AEC179D6827C}">
      <dgm:prSet/>
      <dgm:spPr/>
      <dgm:t>
        <a:bodyPr/>
        <a:lstStyle/>
        <a:p>
          <a:endParaRPr lang="en-US"/>
        </a:p>
      </dgm:t>
    </dgm:pt>
    <dgm:pt modelId="{77ADAE43-917C-4E8C-8130-6905435E2B80}">
      <dgm:prSet phldrT="[Text]"/>
      <dgm:spPr/>
      <dgm:t>
        <a:bodyPr/>
        <a:lstStyle/>
        <a:p>
          <a:r>
            <a:rPr lang="lt-LT" dirty="0" err="1" smtClean="0"/>
            <a:t>Report</a:t>
          </a:r>
          <a:endParaRPr lang="en-US" dirty="0"/>
        </a:p>
      </dgm:t>
    </dgm:pt>
    <dgm:pt modelId="{25AB322C-C95B-4D0A-9612-2B3FD6F6AEAC}" type="parTrans" cxnId="{F09F5204-119A-47B5-B647-9ECB24F0BCB2}">
      <dgm:prSet/>
      <dgm:spPr/>
      <dgm:t>
        <a:bodyPr/>
        <a:lstStyle/>
        <a:p>
          <a:endParaRPr lang="en-US"/>
        </a:p>
      </dgm:t>
    </dgm:pt>
    <dgm:pt modelId="{8E2E9F93-7273-4700-8601-4CA8ACEAF383}" type="sibTrans" cxnId="{F09F5204-119A-47B5-B647-9ECB24F0BCB2}">
      <dgm:prSet/>
      <dgm:spPr/>
      <dgm:t>
        <a:bodyPr/>
        <a:lstStyle/>
        <a:p>
          <a:endParaRPr lang="en-US"/>
        </a:p>
      </dgm:t>
    </dgm:pt>
    <dgm:pt modelId="{E222C156-7977-4B2B-81D5-DCBCA3F61671}">
      <dgm:prSet phldrT="[Text]"/>
      <dgm:spPr/>
      <dgm:t>
        <a:bodyPr/>
        <a:lstStyle/>
        <a:p>
          <a:r>
            <a:rPr lang="lt-LT" dirty="0" err="1" smtClean="0"/>
            <a:t>Submission</a:t>
          </a:r>
          <a:r>
            <a:rPr lang="lt-LT" dirty="0" smtClean="0"/>
            <a:t> </a:t>
          </a:r>
          <a:r>
            <a:rPr lang="lt-LT" dirty="0" err="1" smtClean="0"/>
            <a:t>of</a:t>
          </a:r>
          <a:r>
            <a:rPr lang="lt-LT" dirty="0" smtClean="0"/>
            <a:t> </a:t>
          </a:r>
          <a:r>
            <a:rPr lang="lt-LT" dirty="0" err="1" smtClean="0"/>
            <a:t>the</a:t>
          </a:r>
          <a:r>
            <a:rPr lang="lt-LT" dirty="0" smtClean="0"/>
            <a:t> </a:t>
          </a:r>
          <a:r>
            <a:rPr lang="lt-LT" dirty="0" err="1" smtClean="0"/>
            <a:t>report</a:t>
          </a:r>
          <a:r>
            <a:rPr lang="lt-LT" dirty="0" smtClean="0"/>
            <a:t> to ANO</a:t>
          </a:r>
          <a:endParaRPr lang="en-US" dirty="0"/>
        </a:p>
      </dgm:t>
    </dgm:pt>
    <dgm:pt modelId="{3443F8DA-10E0-4FCD-88B1-61E1B644AEAB}" type="parTrans" cxnId="{8C91201D-0430-4756-9073-42D66C1A6876}">
      <dgm:prSet/>
      <dgm:spPr/>
      <dgm:t>
        <a:bodyPr/>
        <a:lstStyle/>
        <a:p>
          <a:endParaRPr lang="en-US"/>
        </a:p>
      </dgm:t>
    </dgm:pt>
    <dgm:pt modelId="{C51DEF8E-0B42-4E1A-AF5C-9754206DEB64}" type="sibTrans" cxnId="{8C91201D-0430-4756-9073-42D66C1A6876}">
      <dgm:prSet/>
      <dgm:spPr/>
      <dgm:t>
        <a:bodyPr/>
        <a:lstStyle/>
        <a:p>
          <a:endParaRPr lang="en-US"/>
        </a:p>
      </dgm:t>
    </dgm:pt>
    <dgm:pt modelId="{42AAA7EE-0415-4459-A1D0-728A67EB018B}">
      <dgm:prSet phldrT="[Text]"/>
      <dgm:spPr/>
      <dgm:t>
        <a:bodyPr/>
        <a:lstStyle/>
        <a:p>
          <a:r>
            <a:rPr lang="lt-LT" dirty="0" err="1" smtClean="0"/>
            <a:t>Develoment</a:t>
          </a:r>
          <a:r>
            <a:rPr lang="lt-LT" dirty="0" smtClean="0"/>
            <a:t> </a:t>
          </a:r>
          <a:r>
            <a:rPr lang="lt-LT" dirty="0" err="1" smtClean="0"/>
            <a:t>of</a:t>
          </a:r>
          <a:r>
            <a:rPr lang="lt-LT" dirty="0" smtClean="0"/>
            <a:t> </a:t>
          </a:r>
          <a:r>
            <a:rPr lang="lt-LT" dirty="0" err="1" smtClean="0"/>
            <a:t>Methodology</a:t>
          </a:r>
          <a:endParaRPr lang="en-US" dirty="0"/>
        </a:p>
      </dgm:t>
    </dgm:pt>
    <dgm:pt modelId="{F02D112C-BD93-4597-9A4A-3C7927D2B1F3}" type="parTrans" cxnId="{2EB9B21C-F585-41C1-8FA9-94B50C8477B4}">
      <dgm:prSet/>
      <dgm:spPr/>
    </dgm:pt>
    <dgm:pt modelId="{F9A4DACC-7859-4BE2-B5B9-74F0E4A5A5FC}" type="sibTrans" cxnId="{2EB9B21C-F585-41C1-8FA9-94B50C8477B4}">
      <dgm:prSet/>
      <dgm:spPr/>
      <dgm:t>
        <a:bodyPr/>
        <a:lstStyle/>
        <a:p>
          <a:endParaRPr lang="en-US"/>
        </a:p>
      </dgm:t>
    </dgm:pt>
    <dgm:pt modelId="{DDD8E5D9-6948-4FFA-8598-76A8E6EFE45D}" type="pres">
      <dgm:prSet presAssocID="{F9D616BA-DF2C-4A68-A74A-D50D8C1ACE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5F11F5-858D-49EE-A82F-305E870D12A1}" type="pres">
      <dgm:prSet presAssocID="{42AAA7EE-0415-4459-A1D0-728A67EB018B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26A447-7DE8-41CE-84B2-C88A4A7F3EBE}" type="pres">
      <dgm:prSet presAssocID="{F9A4DACC-7859-4BE2-B5B9-74F0E4A5A5FC}" presName="sibTrans" presStyleLbl="sibTrans1D1" presStyleIdx="0" presStyleCnt="8"/>
      <dgm:spPr/>
      <dgm:t>
        <a:bodyPr/>
        <a:lstStyle/>
        <a:p>
          <a:endParaRPr lang="en-US"/>
        </a:p>
      </dgm:t>
    </dgm:pt>
    <dgm:pt modelId="{43874EC2-73A9-4222-A64D-BB17358136C5}" type="pres">
      <dgm:prSet presAssocID="{F9A4DACC-7859-4BE2-B5B9-74F0E4A5A5FC}" presName="connectorText" presStyleLbl="sibTrans1D1" presStyleIdx="0" presStyleCnt="8"/>
      <dgm:spPr/>
      <dgm:t>
        <a:bodyPr/>
        <a:lstStyle/>
        <a:p>
          <a:endParaRPr lang="en-US"/>
        </a:p>
      </dgm:t>
    </dgm:pt>
    <dgm:pt modelId="{D2CFE78E-EE30-4CAC-8888-6AEB93D06690}" type="pres">
      <dgm:prSet presAssocID="{3B714B35-83C1-4BA7-A100-16AA302A6F2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D0730C-0652-4BCF-AC44-1C8807528D8C}" type="pres">
      <dgm:prSet presAssocID="{DE6D64A2-A797-423B-814D-9DDD9A8EC0BE}" presName="sibTrans" presStyleLbl="sibTrans1D1" presStyleIdx="1" presStyleCnt="8"/>
      <dgm:spPr/>
      <dgm:t>
        <a:bodyPr/>
        <a:lstStyle/>
        <a:p>
          <a:endParaRPr lang="en-US"/>
        </a:p>
      </dgm:t>
    </dgm:pt>
    <dgm:pt modelId="{D57D6F14-4B54-4151-858B-9DF3941F7E88}" type="pres">
      <dgm:prSet presAssocID="{DE6D64A2-A797-423B-814D-9DDD9A8EC0BE}" presName="connectorText" presStyleLbl="sibTrans1D1" presStyleIdx="1" presStyleCnt="8"/>
      <dgm:spPr/>
      <dgm:t>
        <a:bodyPr/>
        <a:lstStyle/>
        <a:p>
          <a:endParaRPr lang="en-US"/>
        </a:p>
      </dgm:t>
    </dgm:pt>
    <dgm:pt modelId="{66410413-BB3D-4B92-A95E-A4470DBEAB35}" type="pres">
      <dgm:prSet presAssocID="{01685A3C-B5D4-4CFE-B4B6-233CB20CEAD7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DDE0B-976B-41C6-AFC6-35D85949A604}" type="pres">
      <dgm:prSet presAssocID="{B57DB4C6-D2BA-4A7B-AEC0-93F262011E33}" presName="sibTrans" presStyleLbl="sibTrans1D1" presStyleIdx="2" presStyleCnt="8"/>
      <dgm:spPr/>
      <dgm:t>
        <a:bodyPr/>
        <a:lstStyle/>
        <a:p>
          <a:endParaRPr lang="en-US"/>
        </a:p>
      </dgm:t>
    </dgm:pt>
    <dgm:pt modelId="{3E20ED30-3B03-4F1F-9753-29CCCAAD549D}" type="pres">
      <dgm:prSet presAssocID="{B57DB4C6-D2BA-4A7B-AEC0-93F262011E33}" presName="connectorText" presStyleLbl="sibTrans1D1" presStyleIdx="2" presStyleCnt="8"/>
      <dgm:spPr/>
      <dgm:t>
        <a:bodyPr/>
        <a:lstStyle/>
        <a:p>
          <a:endParaRPr lang="en-US"/>
        </a:p>
      </dgm:t>
    </dgm:pt>
    <dgm:pt modelId="{4B290A8D-7BCD-485B-AD05-FB4ACD8D6479}" type="pres">
      <dgm:prSet presAssocID="{ED16451F-FE6E-4E04-A2A1-7C84BCB72D4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FD933-10FB-43EE-8DF3-904E721244F9}" type="pres">
      <dgm:prSet presAssocID="{0406B10A-FB15-479D-B19B-9F1440DC9022}" presName="sibTrans" presStyleLbl="sibTrans1D1" presStyleIdx="3" presStyleCnt="8"/>
      <dgm:spPr/>
      <dgm:t>
        <a:bodyPr/>
        <a:lstStyle/>
        <a:p>
          <a:endParaRPr lang="en-US"/>
        </a:p>
      </dgm:t>
    </dgm:pt>
    <dgm:pt modelId="{A4C4ED16-B497-4AF8-A1D7-7E3733F2507E}" type="pres">
      <dgm:prSet presAssocID="{0406B10A-FB15-479D-B19B-9F1440DC9022}" presName="connectorText" presStyleLbl="sibTrans1D1" presStyleIdx="3" presStyleCnt="8"/>
      <dgm:spPr/>
      <dgm:t>
        <a:bodyPr/>
        <a:lstStyle/>
        <a:p>
          <a:endParaRPr lang="en-US"/>
        </a:p>
      </dgm:t>
    </dgm:pt>
    <dgm:pt modelId="{08E04844-C6C1-4A32-858D-FA78DE804C1F}" type="pres">
      <dgm:prSet presAssocID="{8B57AF4C-104B-49E5-BBED-9096E78A39F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3BCFE-1BFD-4B16-9885-C8CED020E845}" type="pres">
      <dgm:prSet presAssocID="{0089D19C-A71C-4365-B81B-9ED5BC379BF9}" presName="sibTrans" presStyleLbl="sibTrans1D1" presStyleIdx="4" presStyleCnt="8"/>
      <dgm:spPr/>
      <dgm:t>
        <a:bodyPr/>
        <a:lstStyle/>
        <a:p>
          <a:endParaRPr lang="en-US"/>
        </a:p>
      </dgm:t>
    </dgm:pt>
    <dgm:pt modelId="{69726864-A276-45C1-90E1-BB62DA165A23}" type="pres">
      <dgm:prSet presAssocID="{0089D19C-A71C-4365-B81B-9ED5BC379BF9}" presName="connectorText" presStyleLbl="sibTrans1D1" presStyleIdx="4" presStyleCnt="8"/>
      <dgm:spPr/>
      <dgm:t>
        <a:bodyPr/>
        <a:lstStyle/>
        <a:p>
          <a:endParaRPr lang="en-US"/>
        </a:p>
      </dgm:t>
    </dgm:pt>
    <dgm:pt modelId="{CA4E09F6-F1B7-4501-93AD-EF6E865D6CF9}" type="pres">
      <dgm:prSet presAssocID="{4207FE96-CC5D-49D1-B8CA-AAA61745172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6B2D78-3C7E-420D-9DF6-D15072701595}" type="pres">
      <dgm:prSet presAssocID="{07FFFB6A-FF82-4AEF-8FBB-FEF1538AF4B9}" presName="sibTrans" presStyleLbl="sibTrans1D1" presStyleIdx="5" presStyleCnt="8"/>
      <dgm:spPr/>
      <dgm:t>
        <a:bodyPr/>
        <a:lstStyle/>
        <a:p>
          <a:endParaRPr lang="en-US"/>
        </a:p>
      </dgm:t>
    </dgm:pt>
    <dgm:pt modelId="{4FC963E6-08C4-4FDE-AEA9-E6F70D86F177}" type="pres">
      <dgm:prSet presAssocID="{07FFFB6A-FF82-4AEF-8FBB-FEF1538AF4B9}" presName="connectorText" presStyleLbl="sibTrans1D1" presStyleIdx="5" presStyleCnt="8"/>
      <dgm:spPr/>
      <dgm:t>
        <a:bodyPr/>
        <a:lstStyle/>
        <a:p>
          <a:endParaRPr lang="en-US"/>
        </a:p>
      </dgm:t>
    </dgm:pt>
    <dgm:pt modelId="{164F6D2C-1CFC-4E5B-B9A1-1DCA7F968228}" type="pres">
      <dgm:prSet presAssocID="{0AB35479-6C9B-40B3-B0B2-63B9CCA8581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58E70-1523-403D-AC26-2BD4CCFC6AD2}" type="pres">
      <dgm:prSet presAssocID="{D51E3FD0-4F5B-4FCB-BAB9-3B6CA133E472}" presName="sibTrans" presStyleLbl="sibTrans1D1" presStyleIdx="6" presStyleCnt="8"/>
      <dgm:spPr/>
      <dgm:t>
        <a:bodyPr/>
        <a:lstStyle/>
        <a:p>
          <a:endParaRPr lang="en-US"/>
        </a:p>
      </dgm:t>
    </dgm:pt>
    <dgm:pt modelId="{2F12CE72-5200-48B1-995E-B67412384901}" type="pres">
      <dgm:prSet presAssocID="{D51E3FD0-4F5B-4FCB-BAB9-3B6CA133E472}" presName="connectorText" presStyleLbl="sibTrans1D1" presStyleIdx="6" presStyleCnt="8"/>
      <dgm:spPr/>
      <dgm:t>
        <a:bodyPr/>
        <a:lstStyle/>
        <a:p>
          <a:endParaRPr lang="en-US"/>
        </a:p>
      </dgm:t>
    </dgm:pt>
    <dgm:pt modelId="{B0832C2B-0954-47B4-AED9-508D58CBA6ED}" type="pres">
      <dgm:prSet presAssocID="{77ADAE43-917C-4E8C-8130-6905435E2B80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0EE6EC-D093-430A-94CA-11DC101BE741}" type="pres">
      <dgm:prSet presAssocID="{8E2E9F93-7273-4700-8601-4CA8ACEAF383}" presName="sibTrans" presStyleLbl="sibTrans1D1" presStyleIdx="7" presStyleCnt="8"/>
      <dgm:spPr/>
      <dgm:t>
        <a:bodyPr/>
        <a:lstStyle/>
        <a:p>
          <a:endParaRPr lang="en-US"/>
        </a:p>
      </dgm:t>
    </dgm:pt>
    <dgm:pt modelId="{91E49CAC-E3A2-4EC9-A776-3175A5984546}" type="pres">
      <dgm:prSet presAssocID="{8E2E9F93-7273-4700-8601-4CA8ACEAF383}" presName="connectorText" presStyleLbl="sibTrans1D1" presStyleIdx="7" presStyleCnt="8"/>
      <dgm:spPr/>
      <dgm:t>
        <a:bodyPr/>
        <a:lstStyle/>
        <a:p>
          <a:endParaRPr lang="en-US"/>
        </a:p>
      </dgm:t>
    </dgm:pt>
    <dgm:pt modelId="{6B48CF0C-7D66-4676-BC01-6DE55A887938}" type="pres">
      <dgm:prSet presAssocID="{E222C156-7977-4B2B-81D5-DCBCA3F6167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03A57-57CA-4879-9C9B-FD2FB7EEEC49}" type="presOf" srcId="{0089D19C-A71C-4365-B81B-9ED5BC379BF9}" destId="{69726864-A276-45C1-90E1-BB62DA165A23}" srcOrd="1" destOrd="0" presId="urn:microsoft.com/office/officeart/2005/8/layout/bProcess3"/>
    <dgm:cxn modelId="{78A69A36-1002-4087-A971-FAB5937A5329}" type="presOf" srcId="{01685A3C-B5D4-4CFE-B4B6-233CB20CEAD7}" destId="{66410413-BB3D-4B92-A95E-A4470DBEAB35}" srcOrd="0" destOrd="0" presId="urn:microsoft.com/office/officeart/2005/8/layout/bProcess3"/>
    <dgm:cxn modelId="{019335D3-D221-468B-A016-268EF0DFEC6D}" type="presOf" srcId="{0406B10A-FB15-479D-B19B-9F1440DC9022}" destId="{A4C4ED16-B497-4AF8-A1D7-7E3733F2507E}" srcOrd="1" destOrd="0" presId="urn:microsoft.com/office/officeart/2005/8/layout/bProcess3"/>
    <dgm:cxn modelId="{8E08CFAF-2241-4388-8F77-A2707DDB2A25}" type="presOf" srcId="{F9A4DACC-7859-4BE2-B5B9-74F0E4A5A5FC}" destId="{0326A447-7DE8-41CE-84B2-C88A4A7F3EBE}" srcOrd="0" destOrd="0" presId="urn:microsoft.com/office/officeart/2005/8/layout/bProcess3"/>
    <dgm:cxn modelId="{7DB4D378-C4CF-409D-B08D-25AF0CBCF46F}" srcId="{F9D616BA-DF2C-4A68-A74A-D50D8C1ACEAC}" destId="{4207FE96-CC5D-49D1-B8CA-AAA61745172B}" srcOrd="5" destOrd="0" parTransId="{7E4EBCF1-4A58-458D-9B4D-2605D54E293E}" sibTransId="{07FFFB6A-FF82-4AEF-8FBB-FEF1538AF4B9}"/>
    <dgm:cxn modelId="{E12938C6-AD93-4C51-A7C0-44B05D0B0918}" type="presOf" srcId="{B57DB4C6-D2BA-4A7B-AEC0-93F262011E33}" destId="{3E20ED30-3B03-4F1F-9753-29CCCAAD549D}" srcOrd="1" destOrd="0" presId="urn:microsoft.com/office/officeart/2005/8/layout/bProcess3"/>
    <dgm:cxn modelId="{06E2BBFE-B659-4D59-B290-A075D0DBFC54}" type="presOf" srcId="{42AAA7EE-0415-4459-A1D0-728A67EB018B}" destId="{9E5F11F5-858D-49EE-A82F-305E870D12A1}" srcOrd="0" destOrd="0" presId="urn:microsoft.com/office/officeart/2005/8/layout/bProcess3"/>
    <dgm:cxn modelId="{8C91201D-0430-4756-9073-42D66C1A6876}" srcId="{F9D616BA-DF2C-4A68-A74A-D50D8C1ACEAC}" destId="{E222C156-7977-4B2B-81D5-DCBCA3F61671}" srcOrd="8" destOrd="0" parTransId="{3443F8DA-10E0-4FCD-88B1-61E1B644AEAB}" sibTransId="{C51DEF8E-0B42-4E1A-AF5C-9754206DEB64}"/>
    <dgm:cxn modelId="{3F394031-5BC2-4E98-892B-F7AB734F23B7}" type="presOf" srcId="{07FFFB6A-FF82-4AEF-8FBB-FEF1538AF4B9}" destId="{4FC963E6-08C4-4FDE-AEA9-E6F70D86F177}" srcOrd="1" destOrd="0" presId="urn:microsoft.com/office/officeart/2005/8/layout/bProcess3"/>
    <dgm:cxn modelId="{1609ED20-7749-4798-81A2-BD20A76BE62E}" type="presOf" srcId="{D51E3FD0-4F5B-4FCB-BAB9-3B6CA133E472}" destId="{2F12CE72-5200-48B1-995E-B67412384901}" srcOrd="1" destOrd="0" presId="urn:microsoft.com/office/officeart/2005/8/layout/bProcess3"/>
    <dgm:cxn modelId="{F6EB636D-6C7B-44DA-BADC-6A60AA126799}" type="presOf" srcId="{B57DB4C6-D2BA-4A7B-AEC0-93F262011E33}" destId="{252DDE0B-976B-41C6-AFC6-35D85949A604}" srcOrd="0" destOrd="0" presId="urn:microsoft.com/office/officeart/2005/8/layout/bProcess3"/>
    <dgm:cxn modelId="{7D68A96C-CA4E-45C8-B899-4F535E88D0A3}" type="presOf" srcId="{3B714B35-83C1-4BA7-A100-16AA302A6F20}" destId="{D2CFE78E-EE30-4CAC-8888-6AEB93D06690}" srcOrd="0" destOrd="0" presId="urn:microsoft.com/office/officeart/2005/8/layout/bProcess3"/>
    <dgm:cxn modelId="{0DC5CF4C-5A9F-411D-88AE-17EAC48889A6}" type="presOf" srcId="{4207FE96-CC5D-49D1-B8CA-AAA61745172B}" destId="{CA4E09F6-F1B7-4501-93AD-EF6E865D6CF9}" srcOrd="0" destOrd="0" presId="urn:microsoft.com/office/officeart/2005/8/layout/bProcess3"/>
    <dgm:cxn modelId="{87710AEC-9979-48F1-8773-C8E5E623C85C}" type="presOf" srcId="{DE6D64A2-A797-423B-814D-9DDD9A8EC0BE}" destId="{42D0730C-0652-4BCF-AC44-1C8807528D8C}" srcOrd="0" destOrd="0" presId="urn:microsoft.com/office/officeart/2005/8/layout/bProcess3"/>
    <dgm:cxn modelId="{F09F5204-119A-47B5-B647-9ECB24F0BCB2}" srcId="{F9D616BA-DF2C-4A68-A74A-D50D8C1ACEAC}" destId="{77ADAE43-917C-4E8C-8130-6905435E2B80}" srcOrd="7" destOrd="0" parTransId="{25AB322C-C95B-4D0A-9612-2B3FD6F6AEAC}" sibTransId="{8E2E9F93-7273-4700-8601-4CA8ACEAF383}"/>
    <dgm:cxn modelId="{1F3F0B42-E1F8-4BD7-8F37-5818CB87DA10}" srcId="{F9D616BA-DF2C-4A68-A74A-D50D8C1ACEAC}" destId="{8B57AF4C-104B-49E5-BBED-9096E78A39FC}" srcOrd="4" destOrd="0" parTransId="{63C149AE-77D0-40A5-BE1F-92F4DDB07A60}" sibTransId="{0089D19C-A71C-4365-B81B-9ED5BC379BF9}"/>
    <dgm:cxn modelId="{2EB9B21C-F585-41C1-8FA9-94B50C8477B4}" srcId="{F9D616BA-DF2C-4A68-A74A-D50D8C1ACEAC}" destId="{42AAA7EE-0415-4459-A1D0-728A67EB018B}" srcOrd="0" destOrd="0" parTransId="{F02D112C-BD93-4597-9A4A-3C7927D2B1F3}" sibTransId="{F9A4DACC-7859-4BE2-B5B9-74F0E4A5A5FC}"/>
    <dgm:cxn modelId="{80D39115-DF0B-47C2-90D8-13569FEC7A1D}" srcId="{F9D616BA-DF2C-4A68-A74A-D50D8C1ACEAC}" destId="{ED16451F-FE6E-4E04-A2A1-7C84BCB72D4D}" srcOrd="3" destOrd="0" parTransId="{2C0594A8-6E69-4749-9270-B6D28FABD6C7}" sibTransId="{0406B10A-FB15-479D-B19B-9F1440DC9022}"/>
    <dgm:cxn modelId="{BEA4605E-5EBC-4BBB-A92E-58FC21F8F7C9}" type="presOf" srcId="{8E2E9F93-7273-4700-8601-4CA8ACEAF383}" destId="{91E49CAC-E3A2-4EC9-A776-3175A5984546}" srcOrd="1" destOrd="0" presId="urn:microsoft.com/office/officeart/2005/8/layout/bProcess3"/>
    <dgm:cxn modelId="{6742DEE5-81F1-451C-A725-08016116902F}" type="presOf" srcId="{8B57AF4C-104B-49E5-BBED-9096E78A39FC}" destId="{08E04844-C6C1-4A32-858D-FA78DE804C1F}" srcOrd="0" destOrd="0" presId="urn:microsoft.com/office/officeart/2005/8/layout/bProcess3"/>
    <dgm:cxn modelId="{53476D3B-B645-4C4B-A756-3470624D7664}" type="presOf" srcId="{0406B10A-FB15-479D-B19B-9F1440DC9022}" destId="{B4CFD933-10FB-43EE-8DF3-904E721244F9}" srcOrd="0" destOrd="0" presId="urn:microsoft.com/office/officeart/2005/8/layout/bProcess3"/>
    <dgm:cxn modelId="{B2FEF4C3-4FDC-41EE-A72B-3DFECC468ECF}" type="presOf" srcId="{D51E3FD0-4F5B-4FCB-BAB9-3B6CA133E472}" destId="{C5C58E70-1523-403D-AC26-2BD4CCFC6AD2}" srcOrd="0" destOrd="0" presId="urn:microsoft.com/office/officeart/2005/8/layout/bProcess3"/>
    <dgm:cxn modelId="{EC678DDF-3F60-4AEC-BAB9-0690FF1CD0FB}" type="presOf" srcId="{F9A4DACC-7859-4BE2-B5B9-74F0E4A5A5FC}" destId="{43874EC2-73A9-4222-A64D-BB17358136C5}" srcOrd="1" destOrd="0" presId="urn:microsoft.com/office/officeart/2005/8/layout/bProcess3"/>
    <dgm:cxn modelId="{41E4F2F3-931B-499F-9087-990D13D7F39E}" type="presOf" srcId="{8E2E9F93-7273-4700-8601-4CA8ACEAF383}" destId="{400EE6EC-D093-430A-94CA-11DC101BE741}" srcOrd="0" destOrd="0" presId="urn:microsoft.com/office/officeart/2005/8/layout/bProcess3"/>
    <dgm:cxn modelId="{B4AC1695-C54A-4CDE-B4CD-D6E0660819DD}" type="presOf" srcId="{0AB35479-6C9B-40B3-B0B2-63B9CCA8581A}" destId="{164F6D2C-1CFC-4E5B-B9A1-1DCA7F968228}" srcOrd="0" destOrd="0" presId="urn:microsoft.com/office/officeart/2005/8/layout/bProcess3"/>
    <dgm:cxn modelId="{04C42302-4B79-47DC-9072-E0B0D7D7ECAE}" srcId="{F9D616BA-DF2C-4A68-A74A-D50D8C1ACEAC}" destId="{01685A3C-B5D4-4CFE-B4B6-233CB20CEAD7}" srcOrd="2" destOrd="0" parTransId="{1365D91F-D4D1-4BB9-9513-FB3D36FF76CC}" sibTransId="{B57DB4C6-D2BA-4A7B-AEC0-93F262011E33}"/>
    <dgm:cxn modelId="{87D1C799-EE44-49B7-ADC9-49668FE74249}" type="presOf" srcId="{07FFFB6A-FF82-4AEF-8FBB-FEF1538AF4B9}" destId="{796B2D78-3C7E-420D-9DF6-D15072701595}" srcOrd="0" destOrd="0" presId="urn:microsoft.com/office/officeart/2005/8/layout/bProcess3"/>
    <dgm:cxn modelId="{888503E9-0D7E-4D1A-82D5-D5BD1EA65A27}" type="presOf" srcId="{ED16451F-FE6E-4E04-A2A1-7C84BCB72D4D}" destId="{4B290A8D-7BCD-485B-AD05-FB4ACD8D6479}" srcOrd="0" destOrd="0" presId="urn:microsoft.com/office/officeart/2005/8/layout/bProcess3"/>
    <dgm:cxn modelId="{FB705454-B902-4294-A96C-837A540611C3}" srcId="{F9D616BA-DF2C-4A68-A74A-D50D8C1ACEAC}" destId="{3B714B35-83C1-4BA7-A100-16AA302A6F20}" srcOrd="1" destOrd="0" parTransId="{E280F0B0-8C72-41D1-917B-09D19F51C74A}" sibTransId="{DE6D64A2-A797-423B-814D-9DDD9A8EC0BE}"/>
    <dgm:cxn modelId="{90C59B4A-8C55-4AEE-B1C3-88D6FF3B3BF7}" type="presOf" srcId="{77ADAE43-917C-4E8C-8130-6905435E2B80}" destId="{B0832C2B-0954-47B4-AED9-508D58CBA6ED}" srcOrd="0" destOrd="0" presId="urn:microsoft.com/office/officeart/2005/8/layout/bProcess3"/>
    <dgm:cxn modelId="{6ECEA139-DA42-40A5-98D4-3374678CF5ED}" type="presOf" srcId="{F9D616BA-DF2C-4A68-A74A-D50D8C1ACEAC}" destId="{DDD8E5D9-6948-4FFA-8598-76A8E6EFE45D}" srcOrd="0" destOrd="0" presId="urn:microsoft.com/office/officeart/2005/8/layout/bProcess3"/>
    <dgm:cxn modelId="{E57148F6-4B86-4480-BA1D-B22FD2D372AB}" type="presOf" srcId="{E222C156-7977-4B2B-81D5-DCBCA3F61671}" destId="{6B48CF0C-7D66-4676-BC01-6DE55A887938}" srcOrd="0" destOrd="0" presId="urn:microsoft.com/office/officeart/2005/8/layout/bProcess3"/>
    <dgm:cxn modelId="{A4CA4CF2-27DB-46E4-A62F-8F37C9B3D4FA}" type="presOf" srcId="{DE6D64A2-A797-423B-814D-9DDD9A8EC0BE}" destId="{D57D6F14-4B54-4151-858B-9DF3941F7E88}" srcOrd="1" destOrd="0" presId="urn:microsoft.com/office/officeart/2005/8/layout/bProcess3"/>
    <dgm:cxn modelId="{ED431847-4749-42D8-B2BC-792A8F80494A}" type="presOf" srcId="{0089D19C-A71C-4365-B81B-9ED5BC379BF9}" destId="{1F73BCFE-1BFD-4B16-9885-C8CED020E845}" srcOrd="0" destOrd="0" presId="urn:microsoft.com/office/officeart/2005/8/layout/bProcess3"/>
    <dgm:cxn modelId="{73D2B4DF-EC66-47AA-A46C-AEC179D6827C}" srcId="{F9D616BA-DF2C-4A68-A74A-D50D8C1ACEAC}" destId="{0AB35479-6C9B-40B3-B0B2-63B9CCA8581A}" srcOrd="6" destOrd="0" parTransId="{03F37984-99B2-49CE-BC4A-C8B054C784F3}" sibTransId="{D51E3FD0-4F5B-4FCB-BAB9-3B6CA133E472}"/>
    <dgm:cxn modelId="{449CEF6A-48EC-418B-BF93-9B30C011EEFC}" type="presParOf" srcId="{DDD8E5D9-6948-4FFA-8598-76A8E6EFE45D}" destId="{9E5F11F5-858D-49EE-A82F-305E870D12A1}" srcOrd="0" destOrd="0" presId="urn:microsoft.com/office/officeart/2005/8/layout/bProcess3"/>
    <dgm:cxn modelId="{B7CAA202-1AB7-4BE6-8F8F-7D19194E5EA1}" type="presParOf" srcId="{DDD8E5D9-6948-4FFA-8598-76A8E6EFE45D}" destId="{0326A447-7DE8-41CE-84B2-C88A4A7F3EBE}" srcOrd="1" destOrd="0" presId="urn:microsoft.com/office/officeart/2005/8/layout/bProcess3"/>
    <dgm:cxn modelId="{3C811F2A-4906-49FE-946D-74B591EE90C8}" type="presParOf" srcId="{0326A447-7DE8-41CE-84B2-C88A4A7F3EBE}" destId="{43874EC2-73A9-4222-A64D-BB17358136C5}" srcOrd="0" destOrd="0" presId="urn:microsoft.com/office/officeart/2005/8/layout/bProcess3"/>
    <dgm:cxn modelId="{D8370F10-54C5-4906-A26A-1F249CA4BBC4}" type="presParOf" srcId="{DDD8E5D9-6948-4FFA-8598-76A8E6EFE45D}" destId="{D2CFE78E-EE30-4CAC-8888-6AEB93D06690}" srcOrd="2" destOrd="0" presId="urn:microsoft.com/office/officeart/2005/8/layout/bProcess3"/>
    <dgm:cxn modelId="{BABA6E79-2D73-4CBE-8541-14E2A085B807}" type="presParOf" srcId="{DDD8E5D9-6948-4FFA-8598-76A8E6EFE45D}" destId="{42D0730C-0652-4BCF-AC44-1C8807528D8C}" srcOrd="3" destOrd="0" presId="urn:microsoft.com/office/officeart/2005/8/layout/bProcess3"/>
    <dgm:cxn modelId="{9CE583A6-FAA4-4D55-BFA2-76B48B216A66}" type="presParOf" srcId="{42D0730C-0652-4BCF-AC44-1C8807528D8C}" destId="{D57D6F14-4B54-4151-858B-9DF3941F7E88}" srcOrd="0" destOrd="0" presId="urn:microsoft.com/office/officeart/2005/8/layout/bProcess3"/>
    <dgm:cxn modelId="{A09B5030-9FED-4C21-A549-2317D3C9A803}" type="presParOf" srcId="{DDD8E5D9-6948-4FFA-8598-76A8E6EFE45D}" destId="{66410413-BB3D-4B92-A95E-A4470DBEAB35}" srcOrd="4" destOrd="0" presId="urn:microsoft.com/office/officeart/2005/8/layout/bProcess3"/>
    <dgm:cxn modelId="{4DF4AE56-4DC1-4DCA-B39A-5930FD7625DB}" type="presParOf" srcId="{DDD8E5D9-6948-4FFA-8598-76A8E6EFE45D}" destId="{252DDE0B-976B-41C6-AFC6-35D85949A604}" srcOrd="5" destOrd="0" presId="urn:microsoft.com/office/officeart/2005/8/layout/bProcess3"/>
    <dgm:cxn modelId="{5565D098-EC9C-42DA-9BC1-29BE17526C59}" type="presParOf" srcId="{252DDE0B-976B-41C6-AFC6-35D85949A604}" destId="{3E20ED30-3B03-4F1F-9753-29CCCAAD549D}" srcOrd="0" destOrd="0" presId="urn:microsoft.com/office/officeart/2005/8/layout/bProcess3"/>
    <dgm:cxn modelId="{F5B15864-7E9E-4EDC-81A2-6DBF6F37ABD5}" type="presParOf" srcId="{DDD8E5D9-6948-4FFA-8598-76A8E6EFE45D}" destId="{4B290A8D-7BCD-485B-AD05-FB4ACD8D6479}" srcOrd="6" destOrd="0" presId="urn:microsoft.com/office/officeart/2005/8/layout/bProcess3"/>
    <dgm:cxn modelId="{76347D7C-0308-4242-A439-FA5D3B5B29EC}" type="presParOf" srcId="{DDD8E5D9-6948-4FFA-8598-76A8E6EFE45D}" destId="{B4CFD933-10FB-43EE-8DF3-904E721244F9}" srcOrd="7" destOrd="0" presId="urn:microsoft.com/office/officeart/2005/8/layout/bProcess3"/>
    <dgm:cxn modelId="{2CAE1908-CF5B-44C4-81FD-53F2FE4EDECE}" type="presParOf" srcId="{B4CFD933-10FB-43EE-8DF3-904E721244F9}" destId="{A4C4ED16-B497-4AF8-A1D7-7E3733F2507E}" srcOrd="0" destOrd="0" presId="urn:microsoft.com/office/officeart/2005/8/layout/bProcess3"/>
    <dgm:cxn modelId="{C01FE289-51C3-4022-A30A-70713FA7BECB}" type="presParOf" srcId="{DDD8E5D9-6948-4FFA-8598-76A8E6EFE45D}" destId="{08E04844-C6C1-4A32-858D-FA78DE804C1F}" srcOrd="8" destOrd="0" presId="urn:microsoft.com/office/officeart/2005/8/layout/bProcess3"/>
    <dgm:cxn modelId="{3F79DE07-6519-4FE9-A2A5-BACA29C91E9A}" type="presParOf" srcId="{DDD8E5D9-6948-4FFA-8598-76A8E6EFE45D}" destId="{1F73BCFE-1BFD-4B16-9885-C8CED020E845}" srcOrd="9" destOrd="0" presId="urn:microsoft.com/office/officeart/2005/8/layout/bProcess3"/>
    <dgm:cxn modelId="{420FE1B6-EB14-4FD1-957F-82C65BA09085}" type="presParOf" srcId="{1F73BCFE-1BFD-4B16-9885-C8CED020E845}" destId="{69726864-A276-45C1-90E1-BB62DA165A23}" srcOrd="0" destOrd="0" presId="urn:microsoft.com/office/officeart/2005/8/layout/bProcess3"/>
    <dgm:cxn modelId="{7FC54915-7035-43C7-8781-68EACCC2C6B7}" type="presParOf" srcId="{DDD8E5D9-6948-4FFA-8598-76A8E6EFE45D}" destId="{CA4E09F6-F1B7-4501-93AD-EF6E865D6CF9}" srcOrd="10" destOrd="0" presId="urn:microsoft.com/office/officeart/2005/8/layout/bProcess3"/>
    <dgm:cxn modelId="{55863F1B-7F43-491F-A32F-73AEB9DF8B9D}" type="presParOf" srcId="{DDD8E5D9-6948-4FFA-8598-76A8E6EFE45D}" destId="{796B2D78-3C7E-420D-9DF6-D15072701595}" srcOrd="11" destOrd="0" presId="urn:microsoft.com/office/officeart/2005/8/layout/bProcess3"/>
    <dgm:cxn modelId="{6D9C0579-0651-4F22-9D34-FF805C9A6B84}" type="presParOf" srcId="{796B2D78-3C7E-420D-9DF6-D15072701595}" destId="{4FC963E6-08C4-4FDE-AEA9-E6F70D86F177}" srcOrd="0" destOrd="0" presId="urn:microsoft.com/office/officeart/2005/8/layout/bProcess3"/>
    <dgm:cxn modelId="{9365870F-295E-4B5A-93C0-9F68B248570C}" type="presParOf" srcId="{DDD8E5D9-6948-4FFA-8598-76A8E6EFE45D}" destId="{164F6D2C-1CFC-4E5B-B9A1-1DCA7F968228}" srcOrd="12" destOrd="0" presId="urn:microsoft.com/office/officeart/2005/8/layout/bProcess3"/>
    <dgm:cxn modelId="{249FA198-3B52-4227-B8C6-8FADA6B33ED6}" type="presParOf" srcId="{DDD8E5D9-6948-4FFA-8598-76A8E6EFE45D}" destId="{C5C58E70-1523-403D-AC26-2BD4CCFC6AD2}" srcOrd="13" destOrd="0" presId="urn:microsoft.com/office/officeart/2005/8/layout/bProcess3"/>
    <dgm:cxn modelId="{C585C96D-89E8-48F7-AE01-F92358F646B6}" type="presParOf" srcId="{C5C58E70-1523-403D-AC26-2BD4CCFC6AD2}" destId="{2F12CE72-5200-48B1-995E-B67412384901}" srcOrd="0" destOrd="0" presId="urn:microsoft.com/office/officeart/2005/8/layout/bProcess3"/>
    <dgm:cxn modelId="{4B979232-8614-4F0B-8A6F-F01010606657}" type="presParOf" srcId="{DDD8E5D9-6948-4FFA-8598-76A8E6EFE45D}" destId="{B0832C2B-0954-47B4-AED9-508D58CBA6ED}" srcOrd="14" destOrd="0" presId="urn:microsoft.com/office/officeart/2005/8/layout/bProcess3"/>
    <dgm:cxn modelId="{5FAE1A68-E1ED-4D5F-869B-2FCAE8C03EB5}" type="presParOf" srcId="{DDD8E5D9-6948-4FFA-8598-76A8E6EFE45D}" destId="{400EE6EC-D093-430A-94CA-11DC101BE741}" srcOrd="15" destOrd="0" presId="urn:microsoft.com/office/officeart/2005/8/layout/bProcess3"/>
    <dgm:cxn modelId="{791973BD-723D-4942-9D0E-778654C18BBB}" type="presParOf" srcId="{400EE6EC-D093-430A-94CA-11DC101BE741}" destId="{91E49CAC-E3A2-4EC9-A776-3175A5984546}" srcOrd="0" destOrd="0" presId="urn:microsoft.com/office/officeart/2005/8/layout/bProcess3"/>
    <dgm:cxn modelId="{3F87CF34-0BC8-4724-8980-7D560C513CFD}" type="presParOf" srcId="{DDD8E5D9-6948-4FFA-8598-76A8E6EFE45D}" destId="{6B48CF0C-7D66-4676-BC01-6DE55A887938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6A447-7DE8-41CE-84B2-C88A4A7F3EBE}">
      <dsp:nvSpPr>
        <dsp:cNvPr id="0" name=""/>
        <dsp:cNvSpPr/>
      </dsp:nvSpPr>
      <dsp:spPr>
        <a:xfrm>
          <a:off x="2648993" y="537798"/>
          <a:ext cx="415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65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45665" y="581287"/>
        <a:ext cx="22312" cy="4462"/>
      </dsp:txXfrm>
    </dsp:sp>
    <dsp:sp modelId="{9E5F11F5-858D-49EE-A82F-305E870D12A1}">
      <dsp:nvSpPr>
        <dsp:cNvPr id="0" name=""/>
        <dsp:cNvSpPr/>
      </dsp:nvSpPr>
      <dsp:spPr>
        <a:xfrm>
          <a:off x="710544" y="1443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Develoment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of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Methodology</a:t>
          </a:r>
          <a:endParaRPr lang="en-US" sz="1900" kern="1200" dirty="0"/>
        </a:p>
      </dsp:txBody>
      <dsp:txXfrm>
        <a:off x="710544" y="1443"/>
        <a:ext cx="1940249" cy="1164149"/>
      </dsp:txXfrm>
    </dsp:sp>
    <dsp:sp modelId="{42D0730C-0652-4BCF-AC44-1C8807528D8C}">
      <dsp:nvSpPr>
        <dsp:cNvPr id="0" name=""/>
        <dsp:cNvSpPr/>
      </dsp:nvSpPr>
      <dsp:spPr>
        <a:xfrm>
          <a:off x="5035499" y="537798"/>
          <a:ext cx="415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65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32171" y="581287"/>
        <a:ext cx="22312" cy="4462"/>
      </dsp:txXfrm>
    </dsp:sp>
    <dsp:sp modelId="{D2CFE78E-EE30-4CAC-8888-6AEB93D06690}">
      <dsp:nvSpPr>
        <dsp:cNvPr id="0" name=""/>
        <dsp:cNvSpPr/>
      </dsp:nvSpPr>
      <dsp:spPr>
        <a:xfrm>
          <a:off x="3097050" y="1443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Trainings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for</a:t>
          </a:r>
          <a:r>
            <a:rPr lang="lt-LT" sz="1900" kern="1200" dirty="0" smtClean="0"/>
            <a:t> SER </a:t>
          </a:r>
          <a:r>
            <a:rPr lang="lt-LT" sz="1900" kern="1200" dirty="0" err="1" smtClean="0"/>
            <a:t>Teams</a:t>
          </a:r>
          <a:endParaRPr lang="en-US" sz="1900" kern="1200" dirty="0"/>
        </a:p>
      </dsp:txBody>
      <dsp:txXfrm>
        <a:off x="3097050" y="1443"/>
        <a:ext cx="1940249" cy="1164149"/>
      </dsp:txXfrm>
    </dsp:sp>
    <dsp:sp modelId="{252DDE0B-976B-41C6-AFC6-35D85949A604}">
      <dsp:nvSpPr>
        <dsp:cNvPr id="0" name=""/>
        <dsp:cNvSpPr/>
      </dsp:nvSpPr>
      <dsp:spPr>
        <a:xfrm>
          <a:off x="1680668" y="1163793"/>
          <a:ext cx="4773012" cy="415657"/>
        </a:xfrm>
        <a:custGeom>
          <a:avLst/>
          <a:gdLst/>
          <a:ahLst/>
          <a:cxnLst/>
          <a:rect l="0" t="0" r="0" b="0"/>
          <a:pathLst>
            <a:path>
              <a:moveTo>
                <a:pt x="4773012" y="0"/>
              </a:moveTo>
              <a:lnTo>
                <a:pt x="4773012" y="224928"/>
              </a:lnTo>
              <a:lnTo>
                <a:pt x="0" y="224928"/>
              </a:lnTo>
              <a:lnTo>
                <a:pt x="0" y="41565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47329" y="1369390"/>
        <a:ext cx="239691" cy="4462"/>
      </dsp:txXfrm>
    </dsp:sp>
    <dsp:sp modelId="{66410413-BB3D-4B92-A95E-A4470DBEAB35}">
      <dsp:nvSpPr>
        <dsp:cNvPr id="0" name=""/>
        <dsp:cNvSpPr/>
      </dsp:nvSpPr>
      <dsp:spPr>
        <a:xfrm>
          <a:off x="5483556" y="1443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Self-evaluation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reports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writing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in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HEIs</a:t>
          </a:r>
          <a:endParaRPr lang="en-US" sz="1900" kern="1200" dirty="0"/>
        </a:p>
      </dsp:txBody>
      <dsp:txXfrm>
        <a:off x="5483556" y="1443"/>
        <a:ext cx="1940249" cy="1164149"/>
      </dsp:txXfrm>
    </dsp:sp>
    <dsp:sp modelId="{B4CFD933-10FB-43EE-8DF3-904E721244F9}">
      <dsp:nvSpPr>
        <dsp:cNvPr id="0" name=""/>
        <dsp:cNvSpPr/>
      </dsp:nvSpPr>
      <dsp:spPr>
        <a:xfrm>
          <a:off x="2648993" y="2148205"/>
          <a:ext cx="415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65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45665" y="2191693"/>
        <a:ext cx="22312" cy="4462"/>
      </dsp:txXfrm>
    </dsp:sp>
    <dsp:sp modelId="{4B290A8D-7BCD-485B-AD05-FB4ACD8D6479}">
      <dsp:nvSpPr>
        <dsp:cNvPr id="0" name=""/>
        <dsp:cNvSpPr/>
      </dsp:nvSpPr>
      <dsp:spPr>
        <a:xfrm>
          <a:off x="710544" y="1611850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Consultations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for</a:t>
          </a:r>
          <a:r>
            <a:rPr lang="lt-LT" sz="1900" kern="1200" dirty="0" smtClean="0"/>
            <a:t> SER </a:t>
          </a:r>
          <a:r>
            <a:rPr lang="lt-LT" sz="1900" kern="1200" dirty="0" err="1" smtClean="0"/>
            <a:t>Teams</a:t>
          </a:r>
          <a:endParaRPr lang="en-US" sz="1900" kern="1200" dirty="0"/>
        </a:p>
      </dsp:txBody>
      <dsp:txXfrm>
        <a:off x="710544" y="1611850"/>
        <a:ext cx="1940249" cy="1164149"/>
      </dsp:txXfrm>
    </dsp:sp>
    <dsp:sp modelId="{1F73BCFE-1BFD-4B16-9885-C8CED020E845}">
      <dsp:nvSpPr>
        <dsp:cNvPr id="0" name=""/>
        <dsp:cNvSpPr/>
      </dsp:nvSpPr>
      <dsp:spPr>
        <a:xfrm>
          <a:off x="5035499" y="2148205"/>
          <a:ext cx="415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65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32171" y="2191693"/>
        <a:ext cx="22312" cy="4462"/>
      </dsp:txXfrm>
    </dsp:sp>
    <dsp:sp modelId="{08E04844-C6C1-4A32-858D-FA78DE804C1F}">
      <dsp:nvSpPr>
        <dsp:cNvPr id="0" name=""/>
        <dsp:cNvSpPr/>
      </dsp:nvSpPr>
      <dsp:spPr>
        <a:xfrm>
          <a:off x="3097050" y="1611850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Preparation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for</a:t>
          </a:r>
          <a:r>
            <a:rPr lang="lt-LT" sz="1900" kern="1200" dirty="0" smtClean="0"/>
            <a:t> visit</a:t>
          </a:r>
          <a:endParaRPr lang="en-US" sz="1900" kern="1200" dirty="0"/>
        </a:p>
      </dsp:txBody>
      <dsp:txXfrm>
        <a:off x="3097050" y="1611850"/>
        <a:ext cx="1940249" cy="1164149"/>
      </dsp:txXfrm>
    </dsp:sp>
    <dsp:sp modelId="{796B2D78-3C7E-420D-9DF6-D15072701595}">
      <dsp:nvSpPr>
        <dsp:cNvPr id="0" name=""/>
        <dsp:cNvSpPr/>
      </dsp:nvSpPr>
      <dsp:spPr>
        <a:xfrm>
          <a:off x="1680668" y="2774199"/>
          <a:ext cx="4773012" cy="415657"/>
        </a:xfrm>
        <a:custGeom>
          <a:avLst/>
          <a:gdLst/>
          <a:ahLst/>
          <a:cxnLst/>
          <a:rect l="0" t="0" r="0" b="0"/>
          <a:pathLst>
            <a:path>
              <a:moveTo>
                <a:pt x="4773012" y="0"/>
              </a:moveTo>
              <a:lnTo>
                <a:pt x="4773012" y="224928"/>
              </a:lnTo>
              <a:lnTo>
                <a:pt x="0" y="224928"/>
              </a:lnTo>
              <a:lnTo>
                <a:pt x="0" y="41565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47329" y="2979797"/>
        <a:ext cx="239691" cy="4462"/>
      </dsp:txXfrm>
    </dsp:sp>
    <dsp:sp modelId="{CA4E09F6-F1B7-4501-93AD-EF6E865D6CF9}">
      <dsp:nvSpPr>
        <dsp:cNvPr id="0" name=""/>
        <dsp:cNvSpPr/>
      </dsp:nvSpPr>
      <dsp:spPr>
        <a:xfrm>
          <a:off x="5483556" y="1611850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Expert‘s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training</a:t>
          </a:r>
          <a:endParaRPr lang="en-US" sz="1900" kern="1200" dirty="0"/>
        </a:p>
      </dsp:txBody>
      <dsp:txXfrm>
        <a:off x="5483556" y="1611850"/>
        <a:ext cx="1940249" cy="1164149"/>
      </dsp:txXfrm>
    </dsp:sp>
    <dsp:sp modelId="{C5C58E70-1523-403D-AC26-2BD4CCFC6AD2}">
      <dsp:nvSpPr>
        <dsp:cNvPr id="0" name=""/>
        <dsp:cNvSpPr/>
      </dsp:nvSpPr>
      <dsp:spPr>
        <a:xfrm>
          <a:off x="2648993" y="3758611"/>
          <a:ext cx="415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65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45665" y="3802100"/>
        <a:ext cx="22312" cy="4462"/>
      </dsp:txXfrm>
    </dsp:sp>
    <dsp:sp modelId="{164F6D2C-1CFC-4E5B-B9A1-1DCA7F968228}">
      <dsp:nvSpPr>
        <dsp:cNvPr id="0" name=""/>
        <dsp:cNvSpPr/>
      </dsp:nvSpPr>
      <dsp:spPr>
        <a:xfrm>
          <a:off x="710544" y="3222256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Expert‘s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site</a:t>
          </a:r>
          <a:r>
            <a:rPr lang="lt-LT" sz="1900" kern="1200" dirty="0" smtClean="0"/>
            <a:t> visit</a:t>
          </a:r>
          <a:endParaRPr lang="en-US" sz="1900" kern="1200" dirty="0"/>
        </a:p>
      </dsp:txBody>
      <dsp:txXfrm>
        <a:off x="710544" y="3222256"/>
        <a:ext cx="1940249" cy="1164149"/>
      </dsp:txXfrm>
    </dsp:sp>
    <dsp:sp modelId="{400EE6EC-D093-430A-94CA-11DC101BE741}">
      <dsp:nvSpPr>
        <dsp:cNvPr id="0" name=""/>
        <dsp:cNvSpPr/>
      </dsp:nvSpPr>
      <dsp:spPr>
        <a:xfrm>
          <a:off x="5035499" y="3758611"/>
          <a:ext cx="415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65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32171" y="3802100"/>
        <a:ext cx="22312" cy="4462"/>
      </dsp:txXfrm>
    </dsp:sp>
    <dsp:sp modelId="{B0832C2B-0954-47B4-AED9-508D58CBA6ED}">
      <dsp:nvSpPr>
        <dsp:cNvPr id="0" name=""/>
        <dsp:cNvSpPr/>
      </dsp:nvSpPr>
      <dsp:spPr>
        <a:xfrm>
          <a:off x="3097050" y="3222256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Report</a:t>
          </a:r>
          <a:endParaRPr lang="en-US" sz="1900" kern="1200" dirty="0"/>
        </a:p>
      </dsp:txBody>
      <dsp:txXfrm>
        <a:off x="3097050" y="3222256"/>
        <a:ext cx="1940249" cy="1164149"/>
      </dsp:txXfrm>
    </dsp:sp>
    <dsp:sp modelId="{6B48CF0C-7D66-4676-BC01-6DE55A887938}">
      <dsp:nvSpPr>
        <dsp:cNvPr id="0" name=""/>
        <dsp:cNvSpPr/>
      </dsp:nvSpPr>
      <dsp:spPr>
        <a:xfrm>
          <a:off x="5483556" y="3222256"/>
          <a:ext cx="1940249" cy="116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900" kern="1200" dirty="0" err="1" smtClean="0"/>
            <a:t>Submission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of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the</a:t>
          </a:r>
          <a:r>
            <a:rPr lang="lt-LT" sz="1900" kern="1200" dirty="0" smtClean="0"/>
            <a:t> </a:t>
          </a:r>
          <a:r>
            <a:rPr lang="lt-LT" sz="1900" kern="1200" dirty="0" err="1" smtClean="0"/>
            <a:t>report</a:t>
          </a:r>
          <a:r>
            <a:rPr lang="lt-LT" sz="1900" kern="1200" dirty="0" smtClean="0"/>
            <a:t> to ANO</a:t>
          </a:r>
          <a:endParaRPr lang="en-US" sz="1900" kern="1200" dirty="0"/>
        </a:p>
      </dsp:txBody>
      <dsp:txXfrm>
        <a:off x="5483556" y="3222256"/>
        <a:ext cx="1940249" cy="1164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F0157-9509-497E-8A30-2BC3FC7D2DD6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74DA8-1BA8-4B93-B5EF-34F8FCBCB46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8150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53657-8633-4382-A7FE-DEE9EA7FCC6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9B8AB-4976-4180-AC12-BADC5A7AA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8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lt-LT" dirty="0" smtClean="0">
                <a:latin typeface="Arial" pitchFamily="34" charset="0"/>
                <a:cs typeface="Arial" pitchFamily="34" charset="0"/>
              </a:rPr>
              <a:t>Evaluation of study programmes consists of several different</a:t>
            </a:r>
            <a:r>
              <a:rPr lang="en-US" altLang="lt-LT" baseline="0" dirty="0" smtClean="0">
                <a:latin typeface="Arial" pitchFamily="34" charset="0"/>
                <a:cs typeface="Arial" pitchFamily="34" charset="0"/>
              </a:rPr>
              <a:t> stages and usually it takes around 6 months. </a:t>
            </a:r>
            <a:endParaRPr lang="lt-LT" altLang="lt-LT" baseline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lt-LT" baseline="0" dirty="0" smtClean="0">
              <a:latin typeface="Arial" pitchFamily="34" charset="0"/>
              <a:cs typeface="Arial" pitchFamily="34" charset="0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DC3D4-E9A3-4D0C-939D-877CFC4C182B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6694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altLang="en-US" sz="1200" b="1" i="0" baseline="0" dirty="0" smtClean="0">
                <a:latin typeface="Candara" pitchFamily="34" charset="0"/>
              </a:rPr>
              <a:t>T</a:t>
            </a:r>
            <a:r>
              <a:rPr lang="en-US" altLang="en-US" sz="1200" b="1" i="0" baseline="0" dirty="0" smtClean="0">
                <a:latin typeface="Candara" pitchFamily="34" charset="0"/>
              </a:rPr>
              <a:t>he main aims of external quality </a:t>
            </a:r>
            <a:r>
              <a:rPr lang="en-US" altLang="en-US" sz="1200" b="1" i="0" baseline="0" smtClean="0">
                <a:latin typeface="Candara" pitchFamily="34" charset="0"/>
              </a:rPr>
              <a:t>evaluation </a:t>
            </a:r>
            <a:r>
              <a:rPr lang="en-US" altLang="en-US" sz="1200" b="0" i="0" baseline="0" smtClean="0">
                <a:latin typeface="Candara" pitchFamily="34" charset="0"/>
              </a:rPr>
              <a:t>are</a:t>
            </a:r>
            <a:r>
              <a:rPr lang="en-US" altLang="en-US" sz="1200" b="0" i="0" baseline="0" dirty="0" smtClean="0">
                <a:latin typeface="Candara" pitchFamily="34" charset="0"/>
              </a:rPr>
              <a:t>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dirty="0" smtClean="0">
              <a:latin typeface="Candara" pitchFamily="34" charset="0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200" b="0" i="1" dirty="0" smtClean="0">
                <a:latin typeface="Candara" pitchFamily="34" charset="0"/>
              </a:rPr>
              <a:t>To help Higher Education Institution to identify strengths and weaknesses of the programme;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200" b="0" i="1" dirty="0" smtClean="0">
                <a:latin typeface="Candara" pitchFamily="34" charset="0"/>
              </a:rPr>
              <a:t>To provide information to the public about quality of study programmes at Higher Education Institutions.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i="0" dirty="0" smtClean="0">
              <a:latin typeface="Candara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1" i="1" dirty="0" smtClean="0">
              <a:latin typeface="Candara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1" i="1" dirty="0" smtClean="0">
              <a:latin typeface="Candara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DC3D4-E9A3-4D0C-939D-877CFC4C182B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357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432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04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7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943" y="1057048"/>
            <a:ext cx="8623663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43" y="3536723"/>
            <a:ext cx="8623663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1683613"/>
            <a:ext cx="8251553" cy="28527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3" y="4563338"/>
            <a:ext cx="8251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943" y="1873975"/>
            <a:ext cx="420624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926" y="1873975"/>
            <a:ext cx="429768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299811"/>
            <a:ext cx="862366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0" y="1615849"/>
            <a:ext cx="43891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941" y="2439761"/>
            <a:ext cx="438912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1629" y="1615849"/>
            <a:ext cx="411697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1629" y="2439761"/>
            <a:ext cx="411697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465138"/>
            <a:ext cx="3099980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4" y="465138"/>
            <a:ext cx="5371011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4943" y="2065338"/>
            <a:ext cx="309998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4" y="483326"/>
            <a:ext cx="2677886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8899" y="483326"/>
            <a:ext cx="580970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4944" y="2083526"/>
            <a:ext cx="267788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4943" y="417376"/>
            <a:ext cx="113275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4" y="1841862"/>
            <a:ext cx="8134146" cy="4387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4943" y="6356349"/>
            <a:ext cx="21836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76D79ED-3FA7-4EF8-964B-EB8BCFAB02F8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8899" y="6356349"/>
            <a:ext cx="3275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24693" y="6356350"/>
            <a:ext cx="1903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475" y="4914981"/>
            <a:ext cx="896556" cy="32439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 rot="16200000">
            <a:off x="-2113768" y="2546065"/>
            <a:ext cx="38886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m</a:t>
            </a:r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ore PowerPoint templates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bs-Latn-BA" sz="1200" b="1" baseline="0" dirty="0">
                <a:solidFill>
                  <a:schemeClr val="bg1">
                    <a:lumMod val="65000"/>
                  </a:schemeClr>
                </a:solidFill>
              </a:rPr>
              <a:t>prezentr.com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!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D6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9000" contrast="-3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53" y="1056095"/>
            <a:ext cx="2497277" cy="1378633"/>
          </a:xfr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r>
              <a:rPr lang="en-US" sz="1400" b="1" dirty="0">
                <a:latin typeface="Cambria" pitchFamily="18" charset="0"/>
                <a:ea typeface="Verdana" panose="020B0604030504040204" pitchFamily="34" charset="0"/>
              </a:rPr>
              <a:t>EU TWINNING PROJECT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SUPPORT TO STRENGTHENING </a:t>
            </a: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THE HIGHER EDUCATION SYSTEM </a:t>
            </a: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IN AZERBAIJAN</a:t>
            </a: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2018-2020</a:t>
            </a:r>
            <a:endParaRPr lang="en-GB" sz="1400" b="1" dirty="0">
              <a:latin typeface="Cambria" pitchFamily="18" charset="0"/>
            </a:endParaRPr>
          </a:p>
          <a:p>
            <a:pPr algn="l"/>
            <a:endParaRPr lang="az-Latn-AZ" sz="5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1398" y="6179594"/>
            <a:ext cx="4721628" cy="493677"/>
          </a:xfrm>
        </p:spPr>
        <p:txBody>
          <a:bodyPr/>
          <a:lstStyle/>
          <a:p>
            <a:r>
              <a:rPr lang="en-GB" dirty="0"/>
              <a:t>The project is funded by the European Union.</a:t>
            </a:r>
          </a:p>
        </p:txBody>
      </p:sp>
      <p:pic>
        <p:nvPicPr>
          <p:cNvPr id="6" name="Picture 8" descr="Image result for ciep fran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633637" y="6156879"/>
            <a:ext cx="421130" cy="5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Image result for The European Social Fund Agency (ESF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317" y="6045930"/>
            <a:ext cx="826077" cy="82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Image result for aic academic information cent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944" y="6121149"/>
            <a:ext cx="1312167" cy="54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ministry of education azerbaij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047" y="6177517"/>
            <a:ext cx="902491" cy="55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europa.eu/about-eu/basic-information/symbols/images/flag_yellow_high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11" y="213355"/>
            <a:ext cx="1034504" cy="6896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s://upload.wikimedia.org/wikipedia/commons/thumb/1/11/Flag_of_Lithuania.svg/1280px-Flag_of_Lithuania.sv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317" y="230818"/>
            <a:ext cx="1009175" cy="6055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0" descr="http://www.drapeauxdespays.fr/data/flags/ultra/fr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93" y="230818"/>
            <a:ext cx="1118744" cy="6032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Attēlu rezultāti vaicājumam “latvia flag”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027" y="242235"/>
            <a:ext cx="1034933" cy="6825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C:\Users\JurgitaGe\Desktop\Capture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85" y="213355"/>
            <a:ext cx="1137238" cy="6254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45" y="6026523"/>
            <a:ext cx="731483" cy="731483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2143411" y="2831252"/>
            <a:ext cx="6382434" cy="1992954"/>
          </a:xfrm>
          <a:prstGeom prst="rect">
            <a:avLst/>
          </a:prstGeo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sz="3600" b="1" dirty="0" smtClean="0">
                <a:latin typeface="Cambria" pitchFamily="18" charset="0"/>
                <a:ea typeface="Verdana" panose="020B0604030504040204" pitchFamily="34" charset="0"/>
              </a:rPr>
              <a:t>RESULTS OF MOCK </a:t>
            </a:r>
            <a:r>
              <a:rPr lang="en-US" sz="3600" b="1" dirty="0" smtClean="0">
                <a:latin typeface="Cambria" pitchFamily="18" charset="0"/>
                <a:ea typeface="Verdana" panose="020B0604030504040204" pitchFamily="34" charset="0"/>
              </a:rPr>
              <a:t>ACCREDITA</a:t>
            </a:r>
            <a:r>
              <a:rPr lang="lt-LT" sz="3600" b="1" dirty="0" smtClean="0">
                <a:latin typeface="Cambria" pitchFamily="18" charset="0"/>
                <a:ea typeface="Verdana" panose="020B0604030504040204" pitchFamily="34" charset="0"/>
              </a:rPr>
              <a:t>T</a:t>
            </a:r>
            <a:r>
              <a:rPr lang="en-US" sz="3600" b="1" dirty="0" smtClean="0">
                <a:latin typeface="Cambria" pitchFamily="18" charset="0"/>
                <a:ea typeface="Verdana" panose="020B0604030504040204" pitchFamily="34" charset="0"/>
              </a:rPr>
              <a:t>ION</a:t>
            </a:r>
            <a:r>
              <a:rPr lang="lt-LT" sz="3600" b="1" dirty="0" smtClean="0">
                <a:latin typeface="Cambria" pitchFamily="18" charset="0"/>
                <a:ea typeface="Verdana" panose="020B0604030504040204" pitchFamily="34" charset="0"/>
              </a:rPr>
              <a:t>S</a:t>
            </a:r>
            <a:r>
              <a:rPr lang="en-US" sz="3600" b="1" dirty="0" smtClean="0">
                <a:latin typeface="Cambria" pitchFamily="18" charset="0"/>
                <a:ea typeface="Verdana" panose="020B0604030504040204" pitchFamily="34" charset="0"/>
              </a:rPr>
              <a:t> OF STUDY PROGRAMMES</a:t>
            </a:r>
            <a:endParaRPr lang="az-Latn-AZ" sz="5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698613" y="4912412"/>
            <a:ext cx="5695879" cy="455824"/>
          </a:xfrm>
          <a:prstGeom prst="rect">
            <a:avLst/>
          </a:prstGeo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z-Latn-AZ" sz="1800" i="1" dirty="0" err="1">
                <a:solidFill>
                  <a:srgbClr val="FFFF00"/>
                </a:solidFill>
              </a:rPr>
              <a:t>Twinning</a:t>
            </a:r>
            <a:r>
              <a:rPr lang="az-Latn-AZ" sz="1800" i="1" dirty="0">
                <a:solidFill>
                  <a:srgbClr val="FFFF00"/>
                </a:solidFill>
              </a:rPr>
              <a:t> </a:t>
            </a:r>
            <a:r>
              <a:rPr lang="az-Latn-AZ" sz="1800" i="1" dirty="0" err="1">
                <a:solidFill>
                  <a:srgbClr val="FFFF00"/>
                </a:solidFill>
              </a:rPr>
              <a:t>expert</a:t>
            </a:r>
            <a:r>
              <a:rPr lang="az-Latn-AZ" sz="1800" i="1" dirty="0">
                <a:solidFill>
                  <a:srgbClr val="FFFF00"/>
                </a:solidFill>
              </a:rPr>
              <a:t> </a:t>
            </a:r>
            <a:r>
              <a:rPr lang="az-Latn-AZ" sz="1800" i="1" dirty="0" err="1">
                <a:solidFill>
                  <a:srgbClr val="FFFF00"/>
                </a:solidFill>
              </a:rPr>
              <a:t>Ms</a:t>
            </a:r>
            <a:r>
              <a:rPr lang="az-Latn-AZ" sz="1800" i="1" dirty="0">
                <a:solidFill>
                  <a:srgbClr val="FFFF00"/>
                </a:solidFill>
              </a:rPr>
              <a:t>. Nora Skaburskiene  </a:t>
            </a:r>
            <a:r>
              <a:rPr lang="az-Latn-AZ" sz="1800" i="1" dirty="0" smtClean="0">
                <a:solidFill>
                  <a:srgbClr val="FFFF00"/>
                </a:solidFill>
              </a:rPr>
              <a:t>(</a:t>
            </a:r>
            <a:r>
              <a:rPr lang="az-Latn-AZ" sz="1800" i="1" dirty="0" err="1">
                <a:solidFill>
                  <a:srgbClr val="FFFF00"/>
                </a:solidFill>
              </a:rPr>
              <a:t>Lithuania</a:t>
            </a:r>
            <a:r>
              <a:rPr lang="az-Latn-AZ" sz="1800" i="1" dirty="0">
                <a:solidFill>
                  <a:srgbClr val="FFFF00"/>
                </a:solidFill>
              </a:rPr>
              <a:t>)</a:t>
            </a:r>
            <a:endParaRPr lang="az-Latn-AZ" sz="18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of Academic Staff</a:t>
            </a:r>
            <a:br>
              <a:rPr lang="en-US" dirty="0" smtClean="0"/>
            </a:b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1487277"/>
            <a:ext cx="8133129" cy="5204645"/>
          </a:xfrm>
        </p:spPr>
        <p:txBody>
          <a:bodyPr/>
          <a:lstStyle/>
          <a:p>
            <a:r>
              <a:rPr lang="en-US" dirty="0" smtClean="0"/>
              <a:t> The teaching skills should be updated and renewed on a regular basis;</a:t>
            </a:r>
          </a:p>
          <a:p>
            <a:r>
              <a:rPr lang="en-US" dirty="0" smtClean="0"/>
              <a:t>Usage of only classical teaching and assessment methods;</a:t>
            </a:r>
          </a:p>
          <a:p>
            <a:r>
              <a:rPr lang="en-US" dirty="0"/>
              <a:t>Little involvement of </a:t>
            </a:r>
            <a:r>
              <a:rPr lang="en-US" dirty="0" err="1"/>
              <a:t>labour</a:t>
            </a:r>
            <a:r>
              <a:rPr lang="en-US" dirty="0"/>
              <a:t> market representatives in the teaching </a:t>
            </a:r>
            <a:r>
              <a:rPr lang="en-US" dirty="0" smtClean="0"/>
              <a:t>process;</a:t>
            </a:r>
          </a:p>
          <a:p>
            <a:r>
              <a:rPr lang="en-US" dirty="0" smtClean="0"/>
              <a:t>Little support to academics for participation in research activities, in national and international events;</a:t>
            </a:r>
          </a:p>
          <a:p>
            <a:r>
              <a:rPr lang="en-US" dirty="0" smtClean="0"/>
              <a:t>Foreign language skills need to be improved;</a:t>
            </a:r>
          </a:p>
          <a:p>
            <a:r>
              <a:rPr lang="en-US" dirty="0" smtClean="0"/>
              <a:t>There is a need to attract younger staff.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81401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Internationalization</a:t>
            </a:r>
            <a:br>
              <a:rPr lang="en-US" dirty="0" smtClean="0"/>
            </a:b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2434728"/>
            <a:ext cx="8133129" cy="4257194"/>
          </a:xfrm>
        </p:spPr>
        <p:txBody>
          <a:bodyPr/>
          <a:lstStyle/>
          <a:p>
            <a:r>
              <a:rPr lang="en-US" dirty="0" smtClean="0"/>
              <a:t> Most of universities do not collect data on internationalization at the level of each </a:t>
            </a:r>
            <a:r>
              <a:rPr lang="en-US" dirty="0" err="1" smtClean="0"/>
              <a:t>programme</a:t>
            </a:r>
            <a:r>
              <a:rPr lang="en-US" dirty="0" smtClean="0"/>
              <a:t>;</a:t>
            </a:r>
          </a:p>
          <a:p>
            <a:r>
              <a:rPr lang="en-US" dirty="0" smtClean="0"/>
              <a:t>Low mobility of students and teaching staff;</a:t>
            </a:r>
          </a:p>
          <a:p>
            <a:r>
              <a:rPr lang="en-US" dirty="0" smtClean="0"/>
              <a:t>The periods abroad are not fully recognized.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74939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Resources and Infrastructure</a:t>
            </a:r>
            <a:br>
              <a:rPr lang="en-US" dirty="0" smtClean="0"/>
            </a:b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2434728"/>
            <a:ext cx="8133129" cy="4257194"/>
          </a:xfrm>
        </p:spPr>
        <p:txBody>
          <a:bodyPr/>
          <a:lstStyle/>
          <a:p>
            <a:r>
              <a:rPr lang="en-US" dirty="0" smtClean="0"/>
              <a:t>The level of learning resources and infrastructure varies;</a:t>
            </a:r>
          </a:p>
          <a:p>
            <a:r>
              <a:rPr lang="en-US" dirty="0" smtClean="0"/>
              <a:t>In the areas where </a:t>
            </a:r>
            <a:r>
              <a:rPr lang="en-US" dirty="0" err="1" smtClean="0"/>
              <a:t>learining</a:t>
            </a:r>
            <a:r>
              <a:rPr lang="en-US" dirty="0" smtClean="0"/>
              <a:t> </a:t>
            </a:r>
            <a:r>
              <a:rPr lang="en-US" dirty="0" err="1" smtClean="0"/>
              <a:t>rources</a:t>
            </a:r>
            <a:r>
              <a:rPr lang="en-US" dirty="0" smtClean="0"/>
              <a:t> are of high importance – Computing, IT – the situation needs to be slightly improved;</a:t>
            </a:r>
          </a:p>
          <a:p>
            <a:r>
              <a:rPr lang="en-US" dirty="0" smtClean="0"/>
              <a:t>Low level of facilities do not allow to use innovative teaching and assessment methods;</a:t>
            </a:r>
          </a:p>
          <a:p>
            <a:r>
              <a:rPr lang="en-US" dirty="0" smtClean="0"/>
              <a:t>Availability of </a:t>
            </a:r>
            <a:r>
              <a:rPr lang="en-US" dirty="0" err="1" smtClean="0"/>
              <a:t>WiFi</a:t>
            </a:r>
            <a:r>
              <a:rPr lang="en-US" dirty="0" smtClean="0"/>
              <a:t> for students is very low.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51567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Programme</a:t>
            </a:r>
            <a:r>
              <a:rPr lang="en-US" dirty="0" smtClean="0"/>
              <a:t> Management</a:t>
            </a:r>
            <a:br>
              <a:rPr lang="en-US" dirty="0" smtClean="0"/>
            </a:b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1742939"/>
            <a:ext cx="8133129" cy="4948983"/>
          </a:xfrm>
        </p:spPr>
        <p:txBody>
          <a:bodyPr/>
          <a:lstStyle/>
          <a:p>
            <a:r>
              <a:rPr lang="en-US" dirty="0" smtClean="0"/>
              <a:t>There is a need to better management of quality improvement of the </a:t>
            </a:r>
            <a:r>
              <a:rPr lang="en-US" dirty="0" err="1" smtClean="0"/>
              <a:t>programme</a:t>
            </a:r>
            <a:r>
              <a:rPr lang="en-US" dirty="0" smtClean="0"/>
              <a:t> and its links with internal and external stakeholders;</a:t>
            </a:r>
          </a:p>
          <a:p>
            <a:r>
              <a:rPr lang="en-US" dirty="0" smtClean="0"/>
              <a:t>It is important to clearly identify management team of the </a:t>
            </a:r>
            <a:r>
              <a:rPr lang="en-US" dirty="0" err="1" smtClean="0"/>
              <a:t>programme</a:t>
            </a:r>
            <a:r>
              <a:rPr lang="en-US" dirty="0" smtClean="0"/>
              <a:t>;</a:t>
            </a:r>
          </a:p>
          <a:p>
            <a:r>
              <a:rPr lang="en-US" dirty="0" smtClean="0"/>
              <a:t>IT tools are needed for </a:t>
            </a:r>
            <a:r>
              <a:rPr lang="en-US" dirty="0" err="1" smtClean="0"/>
              <a:t>programme</a:t>
            </a:r>
            <a:r>
              <a:rPr lang="en-US" dirty="0" smtClean="0"/>
              <a:t> management: e-platform with the access to curricula, syllabus, student’s marks, etc.;</a:t>
            </a:r>
          </a:p>
          <a:p>
            <a:r>
              <a:rPr lang="en-US" dirty="0"/>
              <a:t>Regular meeting with employers should be organized to learn the needs of the </a:t>
            </a:r>
            <a:r>
              <a:rPr lang="en-US" dirty="0" err="1"/>
              <a:t>labour</a:t>
            </a:r>
            <a:r>
              <a:rPr lang="en-US" dirty="0"/>
              <a:t> market for updating the </a:t>
            </a:r>
            <a:r>
              <a:rPr lang="en-US" dirty="0" err="1" smtClean="0"/>
              <a:t>programme</a:t>
            </a:r>
            <a:r>
              <a:rPr lang="en-US" dirty="0" smtClean="0"/>
              <a:t>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5911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0A141-4F69-4E10-8D0E-437291F3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F1F4FD-DCF4-4B51-A098-49D2C0A9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716" y="3633848"/>
            <a:ext cx="5178373" cy="2595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 smtClean="0"/>
              <a:t>THANK YOU!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5715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altLang="en-US" sz="3600" dirty="0" err="1"/>
              <a:t>Accreditation</a:t>
            </a:r>
            <a:r>
              <a:rPr lang="lt-LT" altLang="en-US" sz="3600" dirty="0" smtClean="0">
                <a:solidFill>
                  <a:schemeClr val="bg1"/>
                </a:solidFill>
                <a:latin typeface="Apex serif light"/>
              </a:rPr>
              <a:t> </a:t>
            </a:r>
            <a:r>
              <a:rPr lang="en-US" altLang="en-US" sz="3600" dirty="0"/>
              <a:t>process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71738"/>
              </p:ext>
            </p:extLst>
          </p:nvPr>
        </p:nvGraphicFramePr>
        <p:xfrm>
          <a:off x="404813" y="1841500"/>
          <a:ext cx="813435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292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200" dirty="0"/>
              <a:t>23 </a:t>
            </a:r>
            <a:r>
              <a:rPr lang="lt-LT" sz="3200" dirty="0" err="1"/>
              <a:t>mock</a:t>
            </a:r>
            <a:r>
              <a:rPr lang="lt-LT" sz="3200" dirty="0"/>
              <a:t> </a:t>
            </a:r>
            <a:r>
              <a:rPr lang="lt-LT" sz="3200" dirty="0" err="1"/>
              <a:t>accreditations</a:t>
            </a:r>
            <a:r>
              <a:rPr lang="lt-LT" sz="3200" dirty="0"/>
              <a:t> </a:t>
            </a:r>
            <a:r>
              <a:rPr lang="lt-LT" sz="3200" dirty="0" err="1"/>
              <a:t>of</a:t>
            </a:r>
            <a:r>
              <a:rPr lang="lt-LT" sz="3200" dirty="0"/>
              <a:t> 6 </a:t>
            </a:r>
            <a:r>
              <a:rPr lang="lt-LT" sz="3200" dirty="0" err="1"/>
              <a:t>pilot</a:t>
            </a:r>
            <a:r>
              <a:rPr lang="lt-LT" sz="3200" dirty="0"/>
              <a:t> </a:t>
            </a:r>
            <a:r>
              <a:rPr lang="lt-LT" sz="3200" dirty="0" err="1"/>
              <a:t>study</a:t>
            </a:r>
            <a:r>
              <a:rPr lang="lt-LT" sz="3200" dirty="0"/>
              <a:t> </a:t>
            </a:r>
            <a:r>
              <a:rPr lang="lt-LT" sz="3200" dirty="0" err="1"/>
              <a:t>programmes</a:t>
            </a:r>
            <a:r>
              <a:rPr lang="lt-LT" sz="3200" dirty="0"/>
              <a:t> at </a:t>
            </a:r>
            <a:r>
              <a:rPr lang="lt-LT" sz="3200" dirty="0" err="1"/>
              <a:t>Bachelor</a:t>
            </a:r>
            <a:r>
              <a:rPr lang="lt-LT" sz="3200" dirty="0"/>
              <a:t> </a:t>
            </a:r>
            <a:r>
              <a:rPr lang="lt-LT" sz="3200" dirty="0" err="1"/>
              <a:t>level</a:t>
            </a:r>
            <a:r>
              <a:rPr lang="lt-LT" sz="3200" dirty="0"/>
              <a:t> </a:t>
            </a:r>
            <a:r>
              <a:rPr lang="lt-LT" sz="3200" dirty="0" err="1"/>
              <a:t>in</a:t>
            </a:r>
            <a:r>
              <a:rPr lang="lt-LT" sz="3200" dirty="0"/>
              <a:t> 8 </a:t>
            </a:r>
            <a:r>
              <a:rPr lang="lt-LT" sz="3200" dirty="0" err="1"/>
              <a:t>universities</a:t>
            </a:r>
            <a:r>
              <a:rPr lang="lt-LT" sz="3200" dirty="0"/>
              <a:t> (BSU, SSU, ASOIU, </a:t>
            </a:r>
            <a:r>
              <a:rPr lang="lt-LT" sz="3200" dirty="0" err="1"/>
              <a:t>AzTU</a:t>
            </a:r>
            <a:r>
              <a:rPr lang="lt-LT" sz="3200" dirty="0"/>
              <a:t>, </a:t>
            </a:r>
            <a:r>
              <a:rPr lang="lt-LT" sz="3200" dirty="0" err="1"/>
              <a:t>AzPU</a:t>
            </a:r>
            <a:r>
              <a:rPr lang="lt-LT" sz="3200" dirty="0"/>
              <a:t>, BEU, </a:t>
            </a:r>
            <a:r>
              <a:rPr lang="lt-LT" sz="3200" dirty="0" err="1"/>
              <a:t>Khazar</a:t>
            </a:r>
            <a:r>
              <a:rPr lang="lt-LT" sz="3200" dirty="0"/>
              <a:t> University </a:t>
            </a:r>
            <a:r>
              <a:rPr lang="lt-LT" sz="3200" dirty="0" err="1"/>
              <a:t>and</a:t>
            </a:r>
            <a:r>
              <a:rPr lang="lt-LT" sz="3200" dirty="0"/>
              <a:t> University </a:t>
            </a:r>
            <a:r>
              <a:rPr lang="lt-LT" sz="3200" dirty="0" err="1"/>
              <a:t>of</a:t>
            </a:r>
            <a:r>
              <a:rPr lang="lt-LT" sz="3200" dirty="0"/>
              <a:t> </a:t>
            </a:r>
            <a:r>
              <a:rPr lang="lt-LT" sz="3200" dirty="0" err="1"/>
              <a:t>Languages</a:t>
            </a:r>
            <a:r>
              <a:rPr lang="lt-LT" sz="3200" dirty="0"/>
              <a:t>) </a:t>
            </a:r>
            <a:r>
              <a:rPr lang="lt-LT" sz="3200" dirty="0" err="1"/>
              <a:t>were</a:t>
            </a:r>
            <a:r>
              <a:rPr lang="lt-LT" sz="3200" dirty="0"/>
              <a:t> </a:t>
            </a:r>
            <a:r>
              <a:rPr lang="lt-LT" sz="3200" dirty="0" err="1" smtClean="0"/>
              <a:t>performed</a:t>
            </a:r>
            <a:endParaRPr lang="lt-L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2467779"/>
            <a:ext cx="8915327" cy="3910988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The </a:t>
            </a:r>
            <a:r>
              <a:rPr lang="en-US" dirty="0"/>
              <a:t>following study </a:t>
            </a:r>
            <a:r>
              <a:rPr lang="en-US" dirty="0" err="1"/>
              <a:t>programmes</a:t>
            </a:r>
            <a:r>
              <a:rPr lang="en-US" dirty="0"/>
              <a:t> have undergone mock accreditations:</a:t>
            </a:r>
          </a:p>
          <a:p>
            <a:pPr lvl="1"/>
            <a:r>
              <a:rPr lang="en-US" dirty="0"/>
              <a:t>Bachelor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b="1" dirty="0"/>
              <a:t>Physics</a:t>
            </a:r>
          </a:p>
          <a:p>
            <a:pPr lvl="1"/>
            <a:r>
              <a:rPr lang="en-US" dirty="0"/>
              <a:t>Bachelor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b="1" dirty="0"/>
              <a:t>Computer Sciences</a:t>
            </a:r>
          </a:p>
          <a:p>
            <a:pPr lvl="1"/>
            <a:r>
              <a:rPr lang="en-US" dirty="0"/>
              <a:t>Bachelor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b="1" dirty="0"/>
              <a:t>Computer Engineering</a:t>
            </a:r>
          </a:p>
          <a:p>
            <a:pPr lvl="1"/>
            <a:r>
              <a:rPr lang="en-US" dirty="0"/>
              <a:t>Bachelor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b="1" dirty="0"/>
              <a:t>Chemical Engineering</a:t>
            </a:r>
          </a:p>
          <a:p>
            <a:pPr lvl="1"/>
            <a:r>
              <a:rPr lang="en-US" dirty="0"/>
              <a:t>Bachelor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b="1" dirty="0"/>
              <a:t>Foreign Language Teacher</a:t>
            </a:r>
          </a:p>
          <a:p>
            <a:pPr lvl="1"/>
            <a:r>
              <a:rPr lang="en-US" dirty="0" err="1"/>
              <a:t>Bacherlor</a:t>
            </a:r>
            <a:r>
              <a:rPr lang="en-US" dirty="0"/>
              <a:t>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b="1" dirty="0"/>
              <a:t>Mathematics and Informatics </a:t>
            </a:r>
            <a:r>
              <a:rPr lang="en-US" b="1" dirty="0" smtClean="0"/>
              <a:t>Teacher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096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04942" y="239246"/>
            <a:ext cx="11327512" cy="1325563"/>
          </a:xfrm>
        </p:spPr>
        <p:txBody>
          <a:bodyPr>
            <a:noAutofit/>
          </a:bodyPr>
          <a:lstStyle/>
          <a:p>
            <a:r>
              <a:rPr lang="en-US" sz="3200" dirty="0"/>
              <a:t>The evaluation of each study </a:t>
            </a:r>
            <a:r>
              <a:rPr lang="en-US" sz="3200" dirty="0" err="1"/>
              <a:t>programme</a:t>
            </a:r>
            <a:r>
              <a:rPr lang="en-US" sz="3200" dirty="0"/>
              <a:t> was carried out based on the following six evaluation areas: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04942" y="2115239"/>
            <a:ext cx="8199231" cy="4392438"/>
          </a:xfrm>
        </p:spPr>
        <p:txBody>
          <a:bodyPr>
            <a:noAutofit/>
          </a:bodyPr>
          <a:lstStyle/>
          <a:p>
            <a:pPr lvl="0"/>
            <a:r>
              <a:rPr lang="en-US" i="1" dirty="0" err="1" smtClean="0"/>
              <a:t>Programme</a:t>
            </a:r>
            <a:r>
              <a:rPr lang="en-US" i="1" dirty="0" smtClean="0"/>
              <a:t> </a:t>
            </a:r>
            <a:r>
              <a:rPr lang="en-US" i="1" dirty="0"/>
              <a:t>aims and learning outcomes</a:t>
            </a:r>
            <a:endParaRPr lang="lt-LT" dirty="0"/>
          </a:p>
          <a:p>
            <a:pPr lvl="0"/>
            <a:r>
              <a:rPr lang="en-US" i="1" dirty="0"/>
              <a:t>Curriculum design</a:t>
            </a:r>
            <a:endParaRPr lang="lt-LT" dirty="0"/>
          </a:p>
          <a:p>
            <a:pPr lvl="0"/>
            <a:r>
              <a:rPr lang="en-US" i="1" dirty="0"/>
              <a:t>Teaching staff</a:t>
            </a:r>
            <a:endParaRPr lang="lt-LT" dirty="0"/>
          </a:p>
          <a:p>
            <a:pPr lvl="0"/>
            <a:r>
              <a:rPr lang="en-US" i="1" dirty="0"/>
              <a:t>Facilities and learning resources</a:t>
            </a:r>
            <a:endParaRPr lang="lt-LT" dirty="0"/>
          </a:p>
          <a:p>
            <a:pPr lvl="0"/>
            <a:r>
              <a:rPr lang="en-US" i="1" dirty="0"/>
              <a:t>Study process and student performance assessment</a:t>
            </a:r>
            <a:endParaRPr lang="lt-LT" dirty="0"/>
          </a:p>
          <a:p>
            <a:pPr lvl="0"/>
            <a:r>
              <a:rPr lang="en-US" i="1" dirty="0" err="1"/>
              <a:t>Programme</a:t>
            </a:r>
            <a:r>
              <a:rPr lang="en-US" i="1" dirty="0"/>
              <a:t> management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688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Organization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Accreditation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2181340"/>
            <a:ext cx="8134146" cy="4047874"/>
          </a:xfrm>
        </p:spPr>
        <p:txBody>
          <a:bodyPr/>
          <a:lstStyle/>
          <a:p>
            <a:pPr marL="0" indent="0">
              <a:buNone/>
            </a:pPr>
            <a:r>
              <a:rPr lang="lt-LT" b="1" u="sng" dirty="0" err="1" smtClean="0"/>
              <a:t>Strong</a:t>
            </a:r>
            <a:r>
              <a:rPr lang="lt-LT" b="1" u="sng" dirty="0" smtClean="0"/>
              <a:t> </a:t>
            </a:r>
            <a:r>
              <a:rPr lang="lt-LT" b="1" u="sng" dirty="0" err="1" smtClean="0"/>
              <a:t>points</a:t>
            </a:r>
            <a:r>
              <a:rPr lang="lt-LT" b="1" u="sng" dirty="0" smtClean="0"/>
              <a:t>:</a:t>
            </a:r>
          </a:p>
          <a:p>
            <a:r>
              <a:rPr lang="lt-LT" dirty="0" err="1" smtClean="0"/>
              <a:t>All</a:t>
            </a:r>
            <a:r>
              <a:rPr lang="lt-LT" dirty="0" smtClean="0"/>
              <a:t> </a:t>
            </a:r>
            <a:r>
              <a:rPr lang="lt-LT" dirty="0" err="1" smtClean="0"/>
              <a:t>HEIs</a:t>
            </a:r>
            <a:r>
              <a:rPr lang="lt-LT" dirty="0" smtClean="0"/>
              <a:t> </a:t>
            </a:r>
            <a:r>
              <a:rPr lang="lt-LT" dirty="0" err="1" smtClean="0"/>
              <a:t>prepared</a:t>
            </a:r>
            <a:r>
              <a:rPr lang="lt-LT" dirty="0" smtClean="0"/>
              <a:t> </a:t>
            </a:r>
            <a:r>
              <a:rPr lang="lt-LT" dirty="0" err="1" smtClean="0"/>
              <a:t>self-evaluation</a:t>
            </a:r>
            <a:r>
              <a:rPr lang="lt-LT" dirty="0" smtClean="0"/>
              <a:t> </a:t>
            </a:r>
            <a:r>
              <a:rPr lang="lt-LT" dirty="0" err="1" smtClean="0"/>
              <a:t>reports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Representatives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HEIs</a:t>
            </a:r>
            <a:r>
              <a:rPr lang="lt-LT" dirty="0" smtClean="0"/>
              <a:t> </a:t>
            </a:r>
            <a:r>
              <a:rPr lang="lt-LT" dirty="0" err="1" smtClean="0"/>
              <a:t>participated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SER </a:t>
            </a:r>
            <a:r>
              <a:rPr lang="lt-LT" dirty="0" err="1" smtClean="0"/>
              <a:t>trainings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consultations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Made</a:t>
            </a:r>
            <a:r>
              <a:rPr lang="lt-LT" dirty="0" smtClean="0"/>
              <a:t> </a:t>
            </a:r>
            <a:r>
              <a:rPr lang="lt-LT" dirty="0" err="1" smtClean="0"/>
              <a:t>preparations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expert‘s</a:t>
            </a:r>
            <a:r>
              <a:rPr lang="lt-LT" dirty="0" smtClean="0"/>
              <a:t> </a:t>
            </a:r>
            <a:r>
              <a:rPr lang="lt-LT" dirty="0" err="1" smtClean="0"/>
              <a:t>site</a:t>
            </a:r>
            <a:r>
              <a:rPr lang="lt-LT" dirty="0" smtClean="0"/>
              <a:t> </a:t>
            </a:r>
            <a:r>
              <a:rPr lang="lt-LT" dirty="0" err="1" smtClean="0"/>
              <a:t>visits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Hosted</a:t>
            </a:r>
            <a:r>
              <a:rPr lang="lt-LT" dirty="0" smtClean="0"/>
              <a:t> </a:t>
            </a:r>
            <a:r>
              <a:rPr lang="lt-LT" dirty="0" err="1" smtClean="0"/>
              <a:t>visits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their</a:t>
            </a:r>
            <a:r>
              <a:rPr lang="lt-LT" dirty="0" smtClean="0"/>
              <a:t> HEIS.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9605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Organization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Accreditation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2181340"/>
            <a:ext cx="8134146" cy="4047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b="1" u="sng" dirty="0" err="1" smtClean="0"/>
              <a:t>Weaknesses</a:t>
            </a:r>
            <a:r>
              <a:rPr lang="lt-LT" b="1" u="sng" dirty="0" smtClean="0"/>
              <a:t>:</a:t>
            </a:r>
          </a:p>
          <a:p>
            <a:r>
              <a:rPr lang="lt-LT" dirty="0" err="1" smtClean="0"/>
              <a:t>As</a:t>
            </a:r>
            <a:r>
              <a:rPr lang="lt-LT" dirty="0" smtClean="0"/>
              <a:t> </a:t>
            </a:r>
            <a:r>
              <a:rPr lang="lt-LT" dirty="0" err="1" smtClean="0"/>
              <a:t>this</a:t>
            </a:r>
            <a:r>
              <a:rPr lang="lt-LT" dirty="0" smtClean="0"/>
              <a:t> </a:t>
            </a:r>
            <a:r>
              <a:rPr lang="lt-LT" dirty="0" err="1" smtClean="0"/>
              <a:t>was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first</a:t>
            </a:r>
            <a:r>
              <a:rPr lang="lt-LT" dirty="0" smtClean="0"/>
              <a:t> </a:t>
            </a:r>
            <a:r>
              <a:rPr lang="lt-LT" dirty="0" err="1" smtClean="0"/>
              <a:t>time</a:t>
            </a:r>
            <a:r>
              <a:rPr lang="lt-LT" dirty="0" smtClean="0"/>
              <a:t> </a:t>
            </a:r>
            <a:r>
              <a:rPr lang="lt-LT" dirty="0" err="1" smtClean="0"/>
              <a:t>accreditation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study</a:t>
            </a:r>
            <a:r>
              <a:rPr lang="lt-LT" dirty="0" smtClean="0"/>
              <a:t> </a:t>
            </a:r>
            <a:r>
              <a:rPr lang="lt-LT" dirty="0" err="1" smtClean="0"/>
              <a:t>programmes</a:t>
            </a:r>
            <a:r>
              <a:rPr lang="lt-LT" dirty="0" smtClean="0"/>
              <a:t>, </a:t>
            </a:r>
            <a:r>
              <a:rPr lang="lt-LT" dirty="0" err="1" smtClean="0"/>
              <a:t>self-evaluation</a:t>
            </a:r>
            <a:r>
              <a:rPr lang="lt-LT" dirty="0" smtClean="0"/>
              <a:t> </a:t>
            </a:r>
            <a:r>
              <a:rPr lang="lt-LT" dirty="0" err="1" smtClean="0"/>
              <a:t>reports</a:t>
            </a:r>
            <a:r>
              <a:rPr lang="lt-LT" dirty="0" smtClean="0"/>
              <a:t> </a:t>
            </a:r>
            <a:r>
              <a:rPr lang="lt-LT" dirty="0" err="1" smtClean="0"/>
              <a:t>were</a:t>
            </a:r>
            <a:r>
              <a:rPr lang="lt-LT" dirty="0" smtClean="0"/>
              <a:t> </a:t>
            </a:r>
            <a:r>
              <a:rPr lang="lt-LT" dirty="0" err="1" smtClean="0"/>
              <a:t>not</a:t>
            </a:r>
            <a:r>
              <a:rPr lang="lt-LT" dirty="0" smtClean="0"/>
              <a:t> </a:t>
            </a:r>
            <a:r>
              <a:rPr lang="lt-LT" dirty="0" err="1" smtClean="0"/>
              <a:t>detailed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analytical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some</a:t>
            </a:r>
            <a:r>
              <a:rPr lang="lt-LT" dirty="0" smtClean="0"/>
              <a:t> </a:t>
            </a:r>
            <a:r>
              <a:rPr lang="lt-LT" dirty="0" err="1" smtClean="0"/>
              <a:t>HEIs</a:t>
            </a:r>
            <a:r>
              <a:rPr lang="lt-LT" dirty="0" smtClean="0"/>
              <a:t> </a:t>
            </a:r>
            <a:r>
              <a:rPr lang="lt-LT" dirty="0" err="1" smtClean="0"/>
              <a:t>only</a:t>
            </a:r>
            <a:r>
              <a:rPr lang="lt-LT" dirty="0" smtClean="0"/>
              <a:t> a </a:t>
            </a:r>
            <a:r>
              <a:rPr lang="lt-LT" dirty="0" err="1" smtClean="0"/>
              <a:t>few</a:t>
            </a:r>
            <a:r>
              <a:rPr lang="lt-LT" dirty="0" smtClean="0"/>
              <a:t> </a:t>
            </a:r>
            <a:r>
              <a:rPr lang="lt-LT" dirty="0" err="1" smtClean="0"/>
              <a:t>persons</a:t>
            </a:r>
            <a:r>
              <a:rPr lang="lt-LT" dirty="0" smtClean="0"/>
              <a:t> </a:t>
            </a:r>
            <a:r>
              <a:rPr lang="lt-LT" dirty="0" err="1" smtClean="0"/>
              <a:t>were</a:t>
            </a:r>
            <a:r>
              <a:rPr lang="lt-LT" dirty="0" smtClean="0"/>
              <a:t> </a:t>
            </a:r>
            <a:r>
              <a:rPr lang="lt-LT" dirty="0" err="1" smtClean="0"/>
              <a:t>involved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drafting</a:t>
            </a:r>
            <a:r>
              <a:rPr lang="lt-LT" dirty="0" smtClean="0"/>
              <a:t> SER;</a:t>
            </a:r>
          </a:p>
          <a:p>
            <a:r>
              <a:rPr lang="lt-LT" dirty="0" err="1" smtClean="0"/>
              <a:t>During</a:t>
            </a:r>
            <a:r>
              <a:rPr lang="lt-LT" dirty="0" smtClean="0"/>
              <a:t> </a:t>
            </a:r>
            <a:r>
              <a:rPr lang="lt-LT" dirty="0" err="1" smtClean="0"/>
              <a:t>some</a:t>
            </a:r>
            <a:r>
              <a:rPr lang="lt-LT" dirty="0" smtClean="0"/>
              <a:t> </a:t>
            </a:r>
            <a:r>
              <a:rPr lang="lt-LT" dirty="0" err="1" smtClean="0"/>
              <a:t>site</a:t>
            </a:r>
            <a:r>
              <a:rPr lang="lt-LT" dirty="0" smtClean="0"/>
              <a:t> </a:t>
            </a:r>
            <a:r>
              <a:rPr lang="lt-LT" dirty="0" err="1" smtClean="0"/>
              <a:t>visits</a:t>
            </a:r>
            <a:r>
              <a:rPr lang="lt-LT" dirty="0" smtClean="0"/>
              <a:t>, </a:t>
            </a:r>
            <a:r>
              <a:rPr lang="lt-LT" dirty="0" err="1" smtClean="0"/>
              <a:t>only</a:t>
            </a:r>
            <a:r>
              <a:rPr lang="lt-LT" dirty="0" smtClean="0"/>
              <a:t> a </a:t>
            </a:r>
            <a:r>
              <a:rPr lang="lt-LT" dirty="0" err="1" smtClean="0"/>
              <a:t>few</a:t>
            </a:r>
            <a:r>
              <a:rPr lang="lt-LT" dirty="0" smtClean="0"/>
              <a:t> </a:t>
            </a:r>
            <a:r>
              <a:rPr lang="lt-LT" dirty="0" err="1" smtClean="0"/>
              <a:t>stakeholders</a:t>
            </a:r>
            <a:r>
              <a:rPr lang="lt-LT" dirty="0" smtClean="0"/>
              <a:t> </a:t>
            </a:r>
            <a:r>
              <a:rPr lang="lt-LT" dirty="0" err="1" smtClean="0"/>
              <a:t>participated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meetings</a:t>
            </a:r>
            <a:r>
              <a:rPr lang="lt-LT" dirty="0" smtClean="0"/>
              <a:t> (</a:t>
            </a:r>
            <a:r>
              <a:rPr lang="lt-LT" dirty="0" err="1" smtClean="0"/>
              <a:t>employers</a:t>
            </a:r>
            <a:r>
              <a:rPr lang="lt-LT" dirty="0" smtClean="0"/>
              <a:t> </a:t>
            </a:r>
            <a:r>
              <a:rPr lang="lt-LT" dirty="0" err="1" smtClean="0"/>
              <a:t>or</a:t>
            </a:r>
            <a:r>
              <a:rPr lang="lt-LT" dirty="0" smtClean="0"/>
              <a:t> </a:t>
            </a:r>
            <a:r>
              <a:rPr lang="lt-LT" dirty="0" err="1" smtClean="0"/>
              <a:t>graduates</a:t>
            </a:r>
            <a:r>
              <a:rPr lang="lt-LT" dirty="0" smtClean="0"/>
              <a:t> </a:t>
            </a:r>
            <a:r>
              <a:rPr lang="lt-LT" dirty="0" err="1" smtClean="0"/>
              <a:t>representatives</a:t>
            </a:r>
            <a:r>
              <a:rPr lang="lt-LT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2791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of Study </a:t>
            </a:r>
            <a:r>
              <a:rPr lang="en-US" dirty="0" err="1" smtClean="0"/>
              <a:t>programmes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with the focus on student-</a:t>
            </a:r>
            <a:r>
              <a:rPr lang="en-US" sz="3600" dirty="0" err="1" smtClean="0"/>
              <a:t>centreness</a:t>
            </a:r>
            <a:r>
              <a:rPr lang="en-US" sz="3600" dirty="0" smtClean="0"/>
              <a:t> and competence-based approach 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2291508"/>
            <a:ext cx="8134146" cy="3937706"/>
          </a:xfrm>
        </p:spPr>
        <p:txBody>
          <a:bodyPr/>
          <a:lstStyle/>
          <a:p>
            <a:r>
              <a:rPr lang="en-US" dirty="0" smtClean="0"/>
              <a:t>There was a lack of balance between</a:t>
            </a:r>
            <a:r>
              <a:rPr lang="lt-LT" dirty="0" smtClean="0"/>
              <a:t> </a:t>
            </a:r>
            <a:r>
              <a:rPr lang="lt-LT" dirty="0" err="1" smtClean="0"/>
              <a:t>theory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practice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Students</a:t>
            </a:r>
            <a:r>
              <a:rPr lang="lt-LT" dirty="0" smtClean="0"/>
              <a:t> </a:t>
            </a:r>
            <a:r>
              <a:rPr lang="lt-LT" dirty="0" err="1" smtClean="0"/>
              <a:t>reported</a:t>
            </a:r>
            <a:r>
              <a:rPr lang="lt-LT" dirty="0" smtClean="0"/>
              <a:t> </a:t>
            </a:r>
            <a:r>
              <a:rPr lang="lt-LT" dirty="0" err="1" smtClean="0"/>
              <a:t>lack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practical</a:t>
            </a:r>
            <a:r>
              <a:rPr lang="lt-LT" dirty="0" smtClean="0"/>
              <a:t> </a:t>
            </a:r>
            <a:r>
              <a:rPr lang="lt-LT" dirty="0" err="1" smtClean="0"/>
              <a:t>skills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Quality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internships</a:t>
            </a:r>
            <a:r>
              <a:rPr lang="lt-LT" dirty="0" smtClean="0"/>
              <a:t> </a:t>
            </a:r>
            <a:r>
              <a:rPr lang="lt-LT" dirty="0" err="1" smtClean="0"/>
              <a:t>was</a:t>
            </a:r>
            <a:r>
              <a:rPr lang="lt-LT" dirty="0" smtClean="0"/>
              <a:t> </a:t>
            </a:r>
            <a:r>
              <a:rPr lang="lt-LT" dirty="0" err="1" smtClean="0"/>
              <a:t>not</a:t>
            </a:r>
            <a:r>
              <a:rPr lang="lt-LT" dirty="0" smtClean="0"/>
              <a:t> </a:t>
            </a:r>
            <a:r>
              <a:rPr lang="lt-LT" dirty="0" err="1" smtClean="0"/>
              <a:t>satisfactory</a:t>
            </a:r>
            <a:r>
              <a:rPr lang="lt-LT" dirty="0" smtClean="0"/>
              <a:t> – </a:t>
            </a:r>
            <a:r>
              <a:rPr lang="lt-LT" dirty="0" err="1" smtClean="0"/>
              <a:t>students</a:t>
            </a:r>
            <a:r>
              <a:rPr lang="lt-LT" dirty="0" smtClean="0"/>
              <a:t> </a:t>
            </a:r>
            <a:r>
              <a:rPr lang="lt-LT" dirty="0" err="1" smtClean="0"/>
              <a:t>urged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possibilities</a:t>
            </a:r>
            <a:r>
              <a:rPr lang="lt-LT" dirty="0" smtClean="0"/>
              <a:t> to </a:t>
            </a:r>
            <a:r>
              <a:rPr lang="lt-LT" dirty="0" err="1" smtClean="0"/>
              <a:t>acquire</a:t>
            </a:r>
            <a:r>
              <a:rPr lang="lt-LT" dirty="0" smtClean="0"/>
              <a:t> </a:t>
            </a:r>
            <a:r>
              <a:rPr lang="lt-LT" dirty="0" err="1" smtClean="0"/>
              <a:t>relevant</a:t>
            </a:r>
            <a:r>
              <a:rPr lang="lt-LT" dirty="0" smtClean="0"/>
              <a:t> </a:t>
            </a:r>
            <a:r>
              <a:rPr lang="lt-LT" dirty="0" err="1" smtClean="0"/>
              <a:t>practival</a:t>
            </a:r>
            <a:r>
              <a:rPr lang="lt-LT" dirty="0" smtClean="0"/>
              <a:t> </a:t>
            </a:r>
            <a:r>
              <a:rPr lang="lt-LT" dirty="0" err="1" smtClean="0"/>
              <a:t>skills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Weak</a:t>
            </a:r>
            <a:r>
              <a:rPr lang="lt-LT" dirty="0" smtClean="0"/>
              <a:t> links </a:t>
            </a:r>
            <a:r>
              <a:rPr lang="lt-LT" dirty="0" err="1" smtClean="0"/>
              <a:t>between</a:t>
            </a:r>
            <a:r>
              <a:rPr lang="lt-LT" dirty="0" smtClean="0"/>
              <a:t> </a:t>
            </a:r>
            <a:r>
              <a:rPr lang="lt-LT" dirty="0" err="1" smtClean="0"/>
              <a:t>academic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employers</a:t>
            </a:r>
            <a:r>
              <a:rPr lang="lt-LT" dirty="0" smtClean="0"/>
              <a:t> </a:t>
            </a:r>
            <a:r>
              <a:rPr lang="lt-LT" dirty="0" err="1" smtClean="0"/>
              <a:t>representatives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0033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of Study </a:t>
            </a:r>
            <a:r>
              <a:rPr lang="en-US" dirty="0" err="1" smtClean="0"/>
              <a:t>programmes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with the focus on student-</a:t>
            </a:r>
            <a:r>
              <a:rPr lang="en-US" sz="3600" dirty="0" err="1" smtClean="0"/>
              <a:t>centreness</a:t>
            </a:r>
            <a:r>
              <a:rPr lang="en-US" sz="3600" dirty="0" smtClean="0"/>
              <a:t> and competence-based approach 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2291508"/>
            <a:ext cx="8134146" cy="3937706"/>
          </a:xfrm>
        </p:spPr>
        <p:txBody>
          <a:bodyPr/>
          <a:lstStyle/>
          <a:p>
            <a:r>
              <a:rPr lang="en-US" dirty="0" smtClean="0"/>
              <a:t>Practical </a:t>
            </a:r>
            <a:r>
              <a:rPr lang="en-US" dirty="0"/>
              <a:t>skills </a:t>
            </a:r>
            <a:r>
              <a:rPr lang="en-US" dirty="0" smtClean="0"/>
              <a:t>were </a:t>
            </a:r>
            <a:r>
              <a:rPr lang="en-US" dirty="0"/>
              <a:t>especially highlighted by </a:t>
            </a:r>
            <a:r>
              <a:rPr lang="en-US" dirty="0" err="1"/>
              <a:t>labour</a:t>
            </a:r>
            <a:r>
              <a:rPr lang="en-US" dirty="0"/>
              <a:t> market representatives as well as social </a:t>
            </a:r>
            <a:r>
              <a:rPr lang="en-US" dirty="0" smtClean="0"/>
              <a:t>abilities:</a:t>
            </a: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communicate in foreign language,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be good in electronic communication,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work in group,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take leadership,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be able to communicate with different auditorium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90907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of Study </a:t>
            </a:r>
            <a:r>
              <a:rPr lang="en-US" dirty="0" err="1" smtClean="0"/>
              <a:t>programmes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with the focus on student-</a:t>
            </a:r>
            <a:r>
              <a:rPr lang="en-US" sz="3600" dirty="0" err="1" smtClean="0"/>
              <a:t>centreness</a:t>
            </a:r>
            <a:r>
              <a:rPr lang="en-US" sz="3600" dirty="0" smtClean="0"/>
              <a:t> and competence-based approach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2148289"/>
            <a:ext cx="8452618" cy="4543633"/>
          </a:xfrm>
        </p:spPr>
        <p:txBody>
          <a:bodyPr>
            <a:normAutofit/>
          </a:bodyPr>
          <a:lstStyle/>
          <a:p>
            <a:r>
              <a:rPr lang="lt-LT" dirty="0" err="1" smtClean="0"/>
              <a:t>Learning</a:t>
            </a:r>
            <a:r>
              <a:rPr lang="lt-LT" dirty="0" smtClean="0"/>
              <a:t> </a:t>
            </a:r>
            <a:r>
              <a:rPr lang="lt-LT" dirty="0" err="1" smtClean="0"/>
              <a:t>outcomes</a:t>
            </a:r>
            <a:r>
              <a:rPr lang="lt-LT" dirty="0" smtClean="0"/>
              <a:t> </a:t>
            </a:r>
            <a:r>
              <a:rPr lang="lt-LT" dirty="0" err="1" smtClean="0"/>
              <a:t>approach</a:t>
            </a:r>
            <a:r>
              <a:rPr lang="lt-LT" dirty="0" smtClean="0"/>
              <a:t> – </a:t>
            </a:r>
            <a:r>
              <a:rPr lang="lt-LT" dirty="0" err="1" smtClean="0"/>
              <a:t>still</a:t>
            </a:r>
            <a:r>
              <a:rPr lang="lt-LT" dirty="0" smtClean="0"/>
              <a:t> </a:t>
            </a:r>
            <a:r>
              <a:rPr lang="lt-LT" dirty="0" err="1" smtClean="0"/>
              <a:t>needs</a:t>
            </a:r>
            <a:r>
              <a:rPr lang="lt-LT" dirty="0" smtClean="0"/>
              <a:t> to be </a:t>
            </a:r>
            <a:r>
              <a:rPr lang="lt-LT" dirty="0" err="1" smtClean="0"/>
              <a:t>analyzed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understood</a:t>
            </a:r>
            <a:r>
              <a:rPr lang="lt-LT" dirty="0" smtClean="0"/>
              <a:t> </a:t>
            </a:r>
            <a:r>
              <a:rPr lang="lt-LT" dirty="0" err="1" smtClean="0"/>
              <a:t>by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HEIs</a:t>
            </a:r>
            <a:r>
              <a:rPr lang="lt-LT" dirty="0" smtClean="0"/>
              <a:t>;</a:t>
            </a:r>
          </a:p>
          <a:p>
            <a:r>
              <a:rPr lang="en-US" dirty="0" smtClean="0"/>
              <a:t>Logical chain: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rogramme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aims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Programme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Learning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OutcomesSubject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Learning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lt-L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Outcomes</a:t>
            </a:r>
            <a:r>
              <a:rPr lang="lt-L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endParaRPr lang="en-US" b="1" dirty="0" smtClean="0">
              <a:solidFill>
                <a:schemeClr val="accent2">
                  <a:lumMod val="60000"/>
                  <a:lumOff val="4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  </a:t>
            </a:r>
            <a:r>
              <a:rPr lang="lt-LT" dirty="0" err="1" smtClean="0">
                <a:sym typeface="Wingdings" panose="05000000000000000000" pitchFamily="2" charset="2"/>
              </a:rPr>
              <a:t>is</a:t>
            </a:r>
            <a:r>
              <a:rPr lang="lt-LT" dirty="0" smtClean="0">
                <a:sym typeface="Wingdings" panose="05000000000000000000" pitchFamily="2" charset="2"/>
              </a:rPr>
              <a:t> </a:t>
            </a:r>
            <a:r>
              <a:rPr lang="lt-LT" dirty="0" err="1" smtClean="0">
                <a:sym typeface="Wingdings" panose="05000000000000000000" pitchFamily="2" charset="2"/>
              </a:rPr>
              <a:t>not</a:t>
            </a:r>
            <a:r>
              <a:rPr lang="lt-LT" dirty="0" smtClean="0">
                <a:sym typeface="Wingdings" panose="05000000000000000000" pitchFamily="2" charset="2"/>
              </a:rPr>
              <a:t> </a:t>
            </a:r>
            <a:r>
              <a:rPr lang="lt-LT" dirty="0" err="1" smtClean="0">
                <a:sym typeface="Wingdings" panose="05000000000000000000" pitchFamily="2" charset="2"/>
              </a:rPr>
              <a:t>understood</a:t>
            </a:r>
            <a:r>
              <a:rPr lang="lt-LT" dirty="0" smtClean="0">
                <a:sym typeface="Wingdings" panose="05000000000000000000" pitchFamily="2" charset="2"/>
              </a:rPr>
              <a:t> </a:t>
            </a:r>
            <a:r>
              <a:rPr lang="lt-LT" dirty="0" err="1" smtClean="0">
                <a:sym typeface="Wingdings" panose="05000000000000000000" pitchFamily="2" charset="2"/>
              </a:rPr>
              <a:t>and</a:t>
            </a:r>
            <a:r>
              <a:rPr lang="lt-LT" dirty="0" smtClean="0">
                <a:sym typeface="Wingdings" panose="05000000000000000000" pitchFamily="2" charset="2"/>
              </a:rPr>
              <a:t> </a:t>
            </a:r>
            <a:r>
              <a:rPr lang="lt-LT" dirty="0" err="1" smtClean="0">
                <a:sym typeface="Wingdings" panose="05000000000000000000" pitchFamily="2" charset="2"/>
              </a:rPr>
              <a:t>implemented</a:t>
            </a:r>
            <a:r>
              <a:rPr lang="en-US" dirty="0" smtClean="0">
                <a:sym typeface="Wingdings" panose="05000000000000000000" pitchFamily="2" charset="2"/>
              </a:rPr>
              <a:t>;</a:t>
            </a:r>
          </a:p>
          <a:p>
            <a:r>
              <a:rPr lang="en-US" dirty="0" smtClean="0"/>
              <a:t>Elective courses – not always a choice;</a:t>
            </a:r>
          </a:p>
          <a:p>
            <a:r>
              <a:rPr lang="en-US" dirty="0"/>
              <a:t>The failure of students is </a:t>
            </a:r>
            <a:r>
              <a:rPr lang="en-US" dirty="0" smtClean="0"/>
              <a:t>rare – </a:t>
            </a:r>
            <a:r>
              <a:rPr lang="en-US" dirty="0"/>
              <a:t>meaning that the passing line of all exams is very </a:t>
            </a:r>
            <a:r>
              <a:rPr lang="en-US" dirty="0" smtClean="0"/>
              <a:t>low.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0208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one Age PowerPoint Template" id="{D85D0602-0B68-9349-9E0E-69BF1BBA49AF}" vid="{8B518266-8126-634B-BDF3-6E39FA3BCF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</TotalTime>
  <Words>720</Words>
  <Application>Microsoft Office PowerPoint</Application>
  <PresentationFormat>Широкоэкранный</PresentationFormat>
  <Paragraphs>101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Apex serif light</vt:lpstr>
      <vt:lpstr>Arial</vt:lpstr>
      <vt:lpstr>Calibri</vt:lpstr>
      <vt:lpstr>Cambria</vt:lpstr>
      <vt:lpstr>Candara</vt:lpstr>
      <vt:lpstr>Trebuchet MS</vt:lpstr>
      <vt:lpstr>Verdana</vt:lpstr>
      <vt:lpstr>Wingdings</vt:lpstr>
      <vt:lpstr>Office Theme</vt:lpstr>
      <vt:lpstr>Презентация PowerPoint</vt:lpstr>
      <vt:lpstr>Accreditation process</vt:lpstr>
      <vt:lpstr>23 mock accreditations of 6 pilot study programmes at Bachelor level in 8 universities (BSU, SSU, ASOIU, AzTU, AzPU, BEU, Khazar University and University of Languages) were performed</vt:lpstr>
      <vt:lpstr>The evaluation of each study programme was carried out based on the following six evaluation areas:</vt:lpstr>
      <vt:lpstr>Organization of Accreditation Process</vt:lpstr>
      <vt:lpstr>Organization of Accreditation Process</vt:lpstr>
      <vt:lpstr>Quality of Study programmes with the focus on student-centreness and competence-based approach </vt:lpstr>
      <vt:lpstr>Quality of Study programmes with the focus on student-centreness and competence-based approach </vt:lpstr>
      <vt:lpstr>Quality of Study programmes with the focus on student-centreness and competence-based approach</vt:lpstr>
      <vt:lpstr>Quality of Academic Staff </vt:lpstr>
      <vt:lpstr>Internationalization </vt:lpstr>
      <vt:lpstr>Learning Resources and Infrastructure </vt:lpstr>
      <vt:lpstr>Programme Management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arzumanov.t@outlook.com</dc:creator>
  <cp:lastModifiedBy>Aytac Atakishiyeva</cp:lastModifiedBy>
  <cp:revision>50</cp:revision>
  <cp:lastPrinted>2020-06-29T10:06:55Z</cp:lastPrinted>
  <dcterms:created xsi:type="dcterms:W3CDTF">2018-06-01T07:01:28Z</dcterms:created>
  <dcterms:modified xsi:type="dcterms:W3CDTF">2020-06-30T11:17:25Z</dcterms:modified>
</cp:coreProperties>
</file>