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64" r:id="rId2"/>
    <p:sldId id="314" r:id="rId3"/>
    <p:sldId id="337" r:id="rId4"/>
    <p:sldId id="331" r:id="rId5"/>
    <p:sldId id="338" r:id="rId6"/>
    <p:sldId id="340" r:id="rId7"/>
    <p:sldId id="341" r:id="rId8"/>
    <p:sldId id="343" r:id="rId9"/>
    <p:sldId id="342" r:id="rId10"/>
    <p:sldId id="344" r:id="rId11"/>
    <p:sldId id="322" r:id="rId12"/>
    <p:sldId id="339" r:id="rId13"/>
  </p:sldIdLst>
  <p:sldSz cx="9144000" cy="6858000" type="screen4x3"/>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tričė Leiputė" initials="BL" lastIdx="1" clrIdx="0">
    <p:extLst>
      <p:ext uri="{19B8F6BF-5375-455C-9EA6-DF929625EA0E}">
        <p15:presenceInfo xmlns:p15="http://schemas.microsoft.com/office/powerpoint/2012/main" userId="Beatričė Leiputė" providerId="None"/>
      </p:ext>
    </p:extLst>
  </p:cmAuthor>
  <p:cmAuthor id="2" name="Tadas Juknevičius" initials="TJ" lastIdx="4" clrIdx="1">
    <p:extLst>
      <p:ext uri="{19B8F6BF-5375-455C-9EA6-DF929625EA0E}">
        <p15:presenceInfo xmlns:p15="http://schemas.microsoft.com/office/powerpoint/2012/main" userId="S-1-5-21-3028810241-1248191538-2774394732-10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BF0"/>
    <a:srgbClr val="DEE3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64" autoAdjust="0"/>
    <p:restoredTop sz="83689" autoAdjust="0"/>
  </p:normalViewPr>
  <p:slideViewPr>
    <p:cSldViewPr snapToGrid="0">
      <p:cViewPr varScale="1">
        <p:scale>
          <a:sx n="61" d="100"/>
          <a:sy n="61" d="100"/>
        </p:scale>
        <p:origin x="19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3248C1-FA38-4648-A1BE-8CEEA0E66608}"/>
              </a:ext>
            </a:extLst>
          </p:cNvPr>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lang="lt-LT" dirty="0"/>
          </a:p>
        </p:txBody>
      </p:sp>
      <p:sp>
        <p:nvSpPr>
          <p:cNvPr id="3" name="Date Placeholder 2">
            <a:extLst>
              <a:ext uri="{FF2B5EF4-FFF2-40B4-BE49-F238E27FC236}">
                <a16:creationId xmlns:a16="http://schemas.microsoft.com/office/drawing/2014/main" id="{62FC1EBD-4CEF-42FF-B9F8-7C0AAC563B2B}"/>
              </a:ext>
            </a:extLst>
          </p:cNvPr>
          <p:cNvSpPr>
            <a:spLocks noGrp="1"/>
          </p:cNvSpPr>
          <p:nvPr>
            <p:ph type="dt" sz="quarter" idx="1"/>
          </p:nvPr>
        </p:nvSpPr>
        <p:spPr>
          <a:xfrm>
            <a:off x="5588627" y="0"/>
            <a:ext cx="4275403" cy="337958"/>
          </a:xfrm>
          <a:prstGeom prst="rect">
            <a:avLst/>
          </a:prstGeom>
        </p:spPr>
        <p:txBody>
          <a:bodyPr vert="horz" lIns="91440" tIns="45720" rIns="91440" bIns="45720" rtlCol="0"/>
          <a:lstStyle>
            <a:lvl1pPr algn="r">
              <a:defRPr sz="1200"/>
            </a:lvl1pPr>
          </a:lstStyle>
          <a:p>
            <a:fld id="{3C4317F6-8FDC-4508-8E4A-622798A0304C}" type="datetimeFigureOut">
              <a:rPr lang="lt-LT" smtClean="0"/>
              <a:t>2019-04-26</a:t>
            </a:fld>
            <a:endParaRPr lang="lt-LT" dirty="0"/>
          </a:p>
        </p:txBody>
      </p:sp>
      <p:sp>
        <p:nvSpPr>
          <p:cNvPr id="4" name="Footer Placeholder 3">
            <a:extLst>
              <a:ext uri="{FF2B5EF4-FFF2-40B4-BE49-F238E27FC236}">
                <a16:creationId xmlns:a16="http://schemas.microsoft.com/office/drawing/2014/main" id="{9D6CF103-77A4-4569-9620-ECE0C212ECED}"/>
              </a:ext>
            </a:extLst>
          </p:cNvPr>
          <p:cNvSpPr>
            <a:spLocks noGrp="1"/>
          </p:cNvSpPr>
          <p:nvPr>
            <p:ph type="ftr" sz="quarter" idx="2"/>
          </p:nvPr>
        </p:nvSpPr>
        <p:spPr>
          <a:xfrm>
            <a:off x="1" y="6397807"/>
            <a:ext cx="4275403" cy="337957"/>
          </a:xfrm>
          <a:prstGeom prst="rect">
            <a:avLst/>
          </a:prstGeom>
        </p:spPr>
        <p:txBody>
          <a:bodyPr vert="horz" lIns="91440" tIns="45720" rIns="91440" bIns="45720" rtlCol="0" anchor="b"/>
          <a:lstStyle>
            <a:lvl1pPr algn="l">
              <a:defRPr sz="1200"/>
            </a:lvl1pPr>
          </a:lstStyle>
          <a:p>
            <a:endParaRPr lang="lt-LT" dirty="0"/>
          </a:p>
        </p:txBody>
      </p:sp>
      <p:sp>
        <p:nvSpPr>
          <p:cNvPr id="5" name="Slide Number Placeholder 4">
            <a:extLst>
              <a:ext uri="{FF2B5EF4-FFF2-40B4-BE49-F238E27FC236}">
                <a16:creationId xmlns:a16="http://schemas.microsoft.com/office/drawing/2014/main" id="{39EB9A6B-C2B2-48C8-A890-A65EDDEFFF7F}"/>
              </a:ext>
            </a:extLst>
          </p:cNvPr>
          <p:cNvSpPr>
            <a:spLocks noGrp="1"/>
          </p:cNvSpPr>
          <p:nvPr>
            <p:ph type="sldNum" sz="quarter" idx="3"/>
          </p:nvPr>
        </p:nvSpPr>
        <p:spPr>
          <a:xfrm>
            <a:off x="5588627" y="6397807"/>
            <a:ext cx="4275403" cy="337957"/>
          </a:xfrm>
          <a:prstGeom prst="rect">
            <a:avLst/>
          </a:prstGeom>
        </p:spPr>
        <p:txBody>
          <a:bodyPr vert="horz" lIns="91440" tIns="45720" rIns="91440" bIns="45720" rtlCol="0" anchor="b"/>
          <a:lstStyle>
            <a:lvl1pPr algn="r">
              <a:defRPr sz="1200"/>
            </a:lvl1pPr>
          </a:lstStyle>
          <a:p>
            <a:fld id="{8384B88C-302B-416C-A924-B8AD2EE0D58A}" type="slidenum">
              <a:rPr lang="lt-LT" smtClean="0"/>
              <a:t>‹#›</a:t>
            </a:fld>
            <a:endParaRPr lang="lt-LT" dirty="0"/>
          </a:p>
        </p:txBody>
      </p:sp>
    </p:spTree>
    <p:extLst>
      <p:ext uri="{BB962C8B-B14F-4D97-AF65-F5344CB8AC3E}">
        <p14:creationId xmlns:p14="http://schemas.microsoft.com/office/powerpoint/2010/main" val="812361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5403" cy="337958"/>
          </a:xfrm>
          <a:prstGeom prst="rect">
            <a:avLst/>
          </a:prstGeom>
        </p:spPr>
        <p:txBody>
          <a:bodyPr vert="horz" lIns="91440" tIns="45720" rIns="91440" bIns="45720" rtlCol="0"/>
          <a:lstStyle>
            <a:lvl1pPr algn="l">
              <a:defRPr sz="1200"/>
            </a:lvl1pPr>
          </a:lstStyle>
          <a:p>
            <a:endParaRPr lang="lt-LT" dirty="0"/>
          </a:p>
        </p:txBody>
      </p:sp>
      <p:sp>
        <p:nvSpPr>
          <p:cNvPr id="3" name="Date Placeholder 2"/>
          <p:cNvSpPr>
            <a:spLocks noGrp="1"/>
          </p:cNvSpPr>
          <p:nvPr>
            <p:ph type="dt" idx="1"/>
          </p:nvPr>
        </p:nvSpPr>
        <p:spPr>
          <a:xfrm>
            <a:off x="5588627" y="0"/>
            <a:ext cx="4275403" cy="337958"/>
          </a:xfrm>
          <a:prstGeom prst="rect">
            <a:avLst/>
          </a:prstGeom>
        </p:spPr>
        <p:txBody>
          <a:bodyPr vert="horz" lIns="91440" tIns="45720" rIns="91440" bIns="45720" rtlCol="0"/>
          <a:lstStyle>
            <a:lvl1pPr algn="r">
              <a:defRPr sz="1200"/>
            </a:lvl1pPr>
          </a:lstStyle>
          <a:p>
            <a:fld id="{2D4385D9-ECA7-42E0-9DB2-428D60173464}" type="datetimeFigureOut">
              <a:rPr lang="lt-LT" smtClean="0"/>
              <a:t>2019-04-26</a:t>
            </a:fld>
            <a:endParaRPr lang="lt-LT" dirty="0"/>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lt-LT" dirty="0"/>
          </a:p>
        </p:txBody>
      </p:sp>
      <p:sp>
        <p:nvSpPr>
          <p:cNvPr id="5" name="Notes Placeholder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1" y="6397807"/>
            <a:ext cx="4275403" cy="337957"/>
          </a:xfrm>
          <a:prstGeom prst="rect">
            <a:avLst/>
          </a:prstGeom>
        </p:spPr>
        <p:txBody>
          <a:bodyPr vert="horz" lIns="91440" tIns="45720" rIns="91440" bIns="45720" rtlCol="0" anchor="b"/>
          <a:lstStyle>
            <a:lvl1pPr algn="l">
              <a:defRPr sz="1200"/>
            </a:lvl1pPr>
          </a:lstStyle>
          <a:p>
            <a:endParaRPr lang="lt-LT" dirty="0"/>
          </a:p>
        </p:txBody>
      </p:sp>
      <p:sp>
        <p:nvSpPr>
          <p:cNvPr id="7" name="Slide Number Placeholder 6"/>
          <p:cNvSpPr>
            <a:spLocks noGrp="1"/>
          </p:cNvSpPr>
          <p:nvPr>
            <p:ph type="sldNum" sz="quarter" idx="5"/>
          </p:nvPr>
        </p:nvSpPr>
        <p:spPr>
          <a:xfrm>
            <a:off x="5588627" y="6397807"/>
            <a:ext cx="4275403" cy="337957"/>
          </a:xfrm>
          <a:prstGeom prst="rect">
            <a:avLst/>
          </a:prstGeom>
        </p:spPr>
        <p:txBody>
          <a:bodyPr vert="horz" lIns="91440" tIns="45720" rIns="91440" bIns="45720" rtlCol="0" anchor="b"/>
          <a:lstStyle>
            <a:lvl1pPr algn="r">
              <a:defRPr sz="1200"/>
            </a:lvl1pPr>
          </a:lstStyle>
          <a:p>
            <a:fld id="{F2D26838-EFA3-45A8-8F34-D0B9B6E5C454}" type="slidenum">
              <a:rPr lang="lt-LT" smtClean="0"/>
              <a:t>‹#›</a:t>
            </a:fld>
            <a:endParaRPr lang="lt-LT" dirty="0"/>
          </a:p>
        </p:txBody>
      </p:sp>
    </p:spTree>
    <p:extLst>
      <p:ext uri="{BB962C8B-B14F-4D97-AF65-F5344CB8AC3E}">
        <p14:creationId xmlns:p14="http://schemas.microsoft.com/office/powerpoint/2010/main" val="3655787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2</a:t>
            </a:fld>
            <a:endParaRPr lang="lt-LT"/>
          </a:p>
        </p:txBody>
      </p:sp>
    </p:spTree>
    <p:extLst>
      <p:ext uri="{BB962C8B-B14F-4D97-AF65-F5344CB8AC3E}">
        <p14:creationId xmlns:p14="http://schemas.microsoft.com/office/powerpoint/2010/main" val="1080022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5</a:t>
            </a:fld>
            <a:endParaRPr lang="lt-LT"/>
          </a:p>
        </p:txBody>
      </p:sp>
    </p:spTree>
    <p:extLst>
      <p:ext uri="{BB962C8B-B14F-4D97-AF65-F5344CB8AC3E}">
        <p14:creationId xmlns:p14="http://schemas.microsoft.com/office/powerpoint/2010/main" val="2117849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6</a:t>
            </a:fld>
            <a:endParaRPr lang="lt-LT"/>
          </a:p>
        </p:txBody>
      </p:sp>
    </p:spTree>
    <p:extLst>
      <p:ext uri="{BB962C8B-B14F-4D97-AF65-F5344CB8AC3E}">
        <p14:creationId xmlns:p14="http://schemas.microsoft.com/office/powerpoint/2010/main" val="433157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7</a:t>
            </a:fld>
            <a:endParaRPr lang="lt-LT"/>
          </a:p>
        </p:txBody>
      </p:sp>
    </p:spTree>
    <p:extLst>
      <p:ext uri="{BB962C8B-B14F-4D97-AF65-F5344CB8AC3E}">
        <p14:creationId xmlns:p14="http://schemas.microsoft.com/office/powerpoint/2010/main" val="76397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8</a:t>
            </a:fld>
            <a:endParaRPr lang="lt-LT"/>
          </a:p>
        </p:txBody>
      </p:sp>
    </p:spTree>
    <p:extLst>
      <p:ext uri="{BB962C8B-B14F-4D97-AF65-F5344CB8AC3E}">
        <p14:creationId xmlns:p14="http://schemas.microsoft.com/office/powerpoint/2010/main" val="3968791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9</a:t>
            </a:fld>
            <a:endParaRPr lang="lt-LT"/>
          </a:p>
        </p:txBody>
      </p:sp>
    </p:spTree>
    <p:extLst>
      <p:ext uri="{BB962C8B-B14F-4D97-AF65-F5344CB8AC3E}">
        <p14:creationId xmlns:p14="http://schemas.microsoft.com/office/powerpoint/2010/main" val="3608136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11</a:t>
            </a:fld>
            <a:endParaRPr lang="lt-LT"/>
          </a:p>
        </p:txBody>
      </p:sp>
    </p:spTree>
    <p:extLst>
      <p:ext uri="{BB962C8B-B14F-4D97-AF65-F5344CB8AC3E}">
        <p14:creationId xmlns:p14="http://schemas.microsoft.com/office/powerpoint/2010/main" val="1980599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2D26838-EFA3-45A8-8F34-D0B9B6E5C454}" type="slidenum">
              <a:rPr lang="lt-LT" smtClean="0"/>
              <a:t>12</a:t>
            </a:fld>
            <a:endParaRPr lang="lt-LT"/>
          </a:p>
        </p:txBody>
      </p:sp>
    </p:spTree>
    <p:extLst>
      <p:ext uri="{BB962C8B-B14F-4D97-AF65-F5344CB8AC3E}">
        <p14:creationId xmlns:p14="http://schemas.microsoft.com/office/powerpoint/2010/main" val="1009084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2" descr="C:\Users\Aniuta\Desktop\1.png"/>
          <p:cNvPicPr>
            <a:picLocks noChangeAspect="1" noChangeArrowheads="1"/>
          </p:cNvPicPr>
          <p:nvPr userDrawn="1"/>
        </p:nvPicPr>
        <p:blipFill>
          <a:blip r:embed="rId2" cstate="print"/>
          <a:srcRect/>
          <a:stretch>
            <a:fillRect/>
          </a:stretch>
        </p:blipFill>
        <p:spPr bwMode="auto">
          <a:xfrm>
            <a:off x="228600" y="228600"/>
            <a:ext cx="8686800" cy="5715000"/>
          </a:xfrm>
          <a:prstGeom prst="rect">
            <a:avLst/>
          </a:prstGeom>
          <a:noFill/>
        </p:spPr>
      </p:pic>
      <p:pic>
        <p:nvPicPr>
          <p:cNvPr id="11" name="Picture 3" descr="C:\Users\Aniuta\Desktop\2.png"/>
          <p:cNvPicPr>
            <a:picLocks noChangeAspect="1" noChangeArrowheads="1"/>
          </p:cNvPicPr>
          <p:nvPr userDrawn="1"/>
        </p:nvPicPr>
        <p:blipFill>
          <a:blip r:embed="rId3" cstate="print"/>
          <a:srcRect/>
          <a:stretch>
            <a:fillRect/>
          </a:stretch>
        </p:blipFill>
        <p:spPr bwMode="auto">
          <a:xfrm>
            <a:off x="228600" y="228600"/>
            <a:ext cx="8686800" cy="2665941"/>
          </a:xfrm>
          <a:prstGeom prst="rect">
            <a:avLst/>
          </a:prstGeom>
          <a:noFill/>
        </p:spPr>
      </p:pic>
      <p:cxnSp>
        <p:nvCxnSpPr>
          <p:cNvPr id="16" name="Straight Connector 15"/>
          <p:cNvCxnSpPr/>
          <p:nvPr userDrawn="1"/>
        </p:nvCxnSpPr>
        <p:spPr>
          <a:xfrm>
            <a:off x="533400" y="6096000"/>
            <a:ext cx="8229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ctrTitle" idx="4294967295"/>
          </p:nvPr>
        </p:nvSpPr>
        <p:spPr>
          <a:xfrm>
            <a:off x="685800" y="3072661"/>
            <a:ext cx="7772400" cy="757130"/>
          </a:xfrm>
          <a:noFill/>
        </p:spPr>
        <p:txBody>
          <a:bodyPr wrap="square" rtlCol="0">
            <a:spAutoFit/>
          </a:bodyPr>
          <a:lstStyle>
            <a:lvl1pPr>
              <a:defRPr lang="lt-LT" sz="4800" dirty="0">
                <a:solidFill>
                  <a:schemeClr val="tx2"/>
                </a:solidFill>
                <a:latin typeface="Arial" pitchFamily="34" charset="0"/>
                <a:ea typeface="+mn-ea"/>
                <a:cs typeface="Arial" pitchFamily="34" charset="0"/>
              </a:defRPr>
            </a:lvl1pPr>
          </a:lstStyle>
          <a:p>
            <a:pPr marL="0" lvl="0" defTabSz="457200"/>
            <a:endParaRPr lang="lt-LT" dirty="0"/>
          </a:p>
        </p:txBody>
      </p:sp>
      <p:sp>
        <p:nvSpPr>
          <p:cNvPr id="18" name="Subtitle 2"/>
          <p:cNvSpPr>
            <a:spLocks noGrp="1"/>
          </p:cNvSpPr>
          <p:nvPr>
            <p:ph type="subTitle" idx="4294967295"/>
          </p:nvPr>
        </p:nvSpPr>
        <p:spPr>
          <a:xfrm>
            <a:off x="685800" y="4311336"/>
            <a:ext cx="7315200" cy="424732"/>
          </a:xfrm>
          <a:noFill/>
        </p:spPr>
        <p:txBody>
          <a:bodyPr vert="horz" wrap="square" lIns="91440" tIns="45720" rIns="91440" bIns="45720" rtlCol="0" anchor="ctr">
            <a:spAutoFit/>
          </a:bodyPr>
          <a:lstStyle>
            <a:lvl1pPr>
              <a:defRPr lang="lt-LT" sz="2400" dirty="0">
                <a:solidFill>
                  <a:schemeClr val="tx2"/>
                </a:solidFill>
                <a:latin typeface="Arial" pitchFamily="34" charset="0"/>
                <a:cs typeface="Arial" pitchFamily="34" charset="0"/>
              </a:defRPr>
            </a:lvl1pPr>
          </a:lstStyle>
          <a:p>
            <a:pPr marL="0" lvl="0" defTabSz="457200">
              <a:spcBef>
                <a:spcPct val="0"/>
              </a:spcBef>
              <a:buNone/>
            </a:pPr>
            <a:endParaRPr lang="lt-LT" dirty="0"/>
          </a:p>
        </p:txBody>
      </p:sp>
      <p:sp>
        <p:nvSpPr>
          <p:cNvPr id="19" name="TextBox 18"/>
          <p:cNvSpPr txBox="1"/>
          <p:nvPr userDrawn="1"/>
        </p:nvSpPr>
        <p:spPr>
          <a:xfrm>
            <a:off x="7239000" y="6018397"/>
            <a:ext cx="1752600" cy="646331"/>
          </a:xfrm>
          <a:prstGeom prst="rect">
            <a:avLst/>
          </a:prstGeom>
          <a:noFill/>
        </p:spPr>
        <p:txBody>
          <a:bodyPr wrap="square" rtlCol="0">
            <a:spAutoFit/>
          </a:bodyPr>
          <a:lstStyle/>
          <a:p>
            <a:r>
              <a:rPr lang="lt-LT" dirty="0">
                <a:solidFill>
                  <a:schemeClr val="tx2"/>
                </a:solidFill>
                <a:latin typeface="Arial" pitchFamily="34" charset="0"/>
                <a:cs typeface="Arial" pitchFamily="34" charset="0"/>
              </a:rPr>
              <a:t>            www.mosta.lt</a:t>
            </a:r>
            <a:endParaRPr lang="en-US" dirty="0">
              <a:solidFill>
                <a:schemeClr val="tx2"/>
              </a:solidFill>
              <a:latin typeface="Arial" pitchFamily="34" charset="0"/>
              <a:cs typeface="Arial" pitchFamily="34" charset="0"/>
            </a:endParaRPr>
          </a:p>
        </p:txBody>
      </p:sp>
      <p:pic>
        <p:nvPicPr>
          <p:cNvPr id="20" name="Picture 4" descr="C:\Users\Aniuta\Desktop\Mosta logo.png"/>
          <p:cNvPicPr>
            <a:picLocks noChangeAspect="1" noChangeArrowheads="1"/>
          </p:cNvPicPr>
          <p:nvPr userDrawn="1"/>
        </p:nvPicPr>
        <p:blipFill>
          <a:blip r:embed="rId4" cstate="print"/>
          <a:srcRect/>
          <a:stretch>
            <a:fillRect/>
          </a:stretch>
        </p:blipFill>
        <p:spPr bwMode="auto">
          <a:xfrm>
            <a:off x="533400" y="6289476"/>
            <a:ext cx="2094120" cy="432000"/>
          </a:xfrm>
          <a:prstGeom prst="rect">
            <a:avLst/>
          </a:prstGeom>
          <a:noFill/>
        </p:spPr>
      </p:pic>
    </p:spTree>
    <p:extLst>
      <p:ext uri="{BB962C8B-B14F-4D97-AF65-F5344CB8AC3E}">
        <p14:creationId xmlns:p14="http://schemas.microsoft.com/office/powerpoint/2010/main" val="2113026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5" name="Footer Placeholder 4"/>
          <p:cNvSpPr>
            <a:spLocks noGrp="1"/>
          </p:cNvSpPr>
          <p:nvPr>
            <p:ph type="ftr" sz="quarter" idx="11"/>
          </p:nvPr>
        </p:nvSpPr>
        <p:spPr/>
        <p:txBody>
          <a:bodyPr/>
          <a:lstStyle/>
          <a:p>
            <a:endParaRPr lang="lt-LT" dirty="0"/>
          </a:p>
        </p:txBody>
      </p:sp>
      <p:sp>
        <p:nvSpPr>
          <p:cNvPr id="6" name="Slide Number Placeholder 5"/>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190343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65127"/>
            <a:ext cx="7981950" cy="685050"/>
          </a:xfrm>
        </p:spPr>
        <p:txBody>
          <a:bodyPr vert="horz" lIns="91440" tIns="45720" rIns="91440" bIns="45720" rtlCol="0" anchor="ctr">
            <a:normAutofit/>
          </a:bodyPr>
          <a:lstStyle>
            <a:lvl1pPr>
              <a:defRPr lang="en-US" sz="2000" b="1" dirty="0">
                <a:solidFill>
                  <a:schemeClr val="bg1">
                    <a:lumMod val="75000"/>
                  </a:schemeClr>
                </a:solidFill>
                <a:latin typeface="Arial" pitchFamily="34" charset="0"/>
                <a:cs typeface="Arial" pitchFamily="34" charset="0"/>
              </a:defRPr>
            </a:lvl1pPr>
          </a:lstStyle>
          <a:p>
            <a:pPr marL="0" lvl="0"/>
            <a:r>
              <a:rPr lang="en-US"/>
              <a:t>Click to edit Master title style</a:t>
            </a:r>
            <a:endParaRPr lang="en-US" dirty="0"/>
          </a:p>
        </p:txBody>
      </p:sp>
      <p:sp>
        <p:nvSpPr>
          <p:cNvPr id="6" name="Slide Number Placeholder 5"/>
          <p:cNvSpPr>
            <a:spLocks noGrp="1"/>
          </p:cNvSpPr>
          <p:nvPr>
            <p:ph type="sldNum" sz="quarter" idx="12"/>
          </p:nvPr>
        </p:nvSpPr>
        <p:spPr/>
        <p:txBody>
          <a:bodyPr/>
          <a:lstStyle/>
          <a:p>
            <a:fld id="{64597B5E-8560-4D19-9E47-D9D87807FAC3}" type="slidenum">
              <a:rPr lang="lt-LT" smtClean="0"/>
              <a:t>‹#›</a:t>
            </a:fld>
            <a:endParaRPr lang="lt-LT" dirty="0"/>
          </a:p>
        </p:txBody>
      </p:sp>
      <p:pic>
        <p:nvPicPr>
          <p:cNvPr id="7" name="Picture 4" descr="C:\Users\Aniuta\Desktop\Mosta logo.png"/>
          <p:cNvPicPr>
            <a:picLocks noChangeAspect="1" noChangeArrowheads="1"/>
          </p:cNvPicPr>
          <p:nvPr userDrawn="1"/>
        </p:nvPicPr>
        <p:blipFill>
          <a:blip r:embed="rId2" cstate="print"/>
          <a:srcRect/>
          <a:stretch>
            <a:fillRect/>
          </a:stretch>
        </p:blipFill>
        <p:spPr bwMode="auto">
          <a:xfrm>
            <a:off x="533400" y="6289476"/>
            <a:ext cx="2094120" cy="432000"/>
          </a:xfrm>
          <a:prstGeom prst="rect">
            <a:avLst/>
          </a:prstGeom>
          <a:noFill/>
        </p:spPr>
      </p:pic>
      <p:cxnSp>
        <p:nvCxnSpPr>
          <p:cNvPr id="8" name="Straight Connector 7"/>
          <p:cNvCxnSpPr/>
          <p:nvPr userDrawn="1"/>
        </p:nvCxnSpPr>
        <p:spPr>
          <a:xfrm>
            <a:off x="533400" y="1066800"/>
            <a:ext cx="8229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533400" y="6096000"/>
            <a:ext cx="8229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739232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6" name="Footer Placeholder 5"/>
          <p:cNvSpPr>
            <a:spLocks noGrp="1"/>
          </p:cNvSpPr>
          <p:nvPr>
            <p:ph type="ftr" sz="quarter" idx="11"/>
          </p:nvPr>
        </p:nvSpPr>
        <p:spPr/>
        <p:txBody>
          <a:bodyPr/>
          <a:lstStyle/>
          <a:p>
            <a:endParaRPr lang="lt-LT" dirty="0"/>
          </a:p>
        </p:txBody>
      </p:sp>
      <p:sp>
        <p:nvSpPr>
          <p:cNvPr id="7" name="Slide Number Placeholder 6"/>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332515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8" name="Footer Placeholder 7"/>
          <p:cNvSpPr>
            <a:spLocks noGrp="1"/>
          </p:cNvSpPr>
          <p:nvPr>
            <p:ph type="ftr" sz="quarter" idx="11"/>
          </p:nvPr>
        </p:nvSpPr>
        <p:spPr/>
        <p:txBody>
          <a:bodyPr/>
          <a:lstStyle/>
          <a:p>
            <a:endParaRPr lang="lt-LT" dirty="0"/>
          </a:p>
        </p:txBody>
      </p:sp>
      <p:sp>
        <p:nvSpPr>
          <p:cNvPr id="9" name="Slide Number Placeholder 8"/>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150753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4" name="Footer Placeholder 3"/>
          <p:cNvSpPr>
            <a:spLocks noGrp="1"/>
          </p:cNvSpPr>
          <p:nvPr>
            <p:ph type="ftr" sz="quarter" idx="11"/>
          </p:nvPr>
        </p:nvSpPr>
        <p:spPr/>
        <p:txBody>
          <a:bodyPr/>
          <a:lstStyle/>
          <a:p>
            <a:endParaRPr lang="lt-LT" dirty="0"/>
          </a:p>
        </p:txBody>
      </p:sp>
      <p:sp>
        <p:nvSpPr>
          <p:cNvPr id="5" name="Slide Number Placeholder 4"/>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182409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3" name="Footer Placeholder 2"/>
          <p:cNvSpPr>
            <a:spLocks noGrp="1"/>
          </p:cNvSpPr>
          <p:nvPr>
            <p:ph type="ftr" sz="quarter" idx="11"/>
          </p:nvPr>
        </p:nvSpPr>
        <p:spPr/>
        <p:txBody>
          <a:bodyPr/>
          <a:lstStyle/>
          <a:p>
            <a:endParaRPr lang="lt-LT" dirty="0"/>
          </a:p>
        </p:txBody>
      </p:sp>
      <p:sp>
        <p:nvSpPr>
          <p:cNvPr id="4" name="Slide Number Placeholder 3"/>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234959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6" name="Footer Placeholder 5"/>
          <p:cNvSpPr>
            <a:spLocks noGrp="1"/>
          </p:cNvSpPr>
          <p:nvPr>
            <p:ph type="ftr" sz="quarter" idx="11"/>
          </p:nvPr>
        </p:nvSpPr>
        <p:spPr/>
        <p:txBody>
          <a:bodyPr/>
          <a:lstStyle/>
          <a:p>
            <a:endParaRPr lang="lt-LT" dirty="0"/>
          </a:p>
        </p:txBody>
      </p:sp>
      <p:sp>
        <p:nvSpPr>
          <p:cNvPr id="7" name="Slide Number Placeholder 6"/>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341394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6" name="Footer Placeholder 5"/>
          <p:cNvSpPr>
            <a:spLocks noGrp="1"/>
          </p:cNvSpPr>
          <p:nvPr>
            <p:ph type="ftr" sz="quarter" idx="11"/>
          </p:nvPr>
        </p:nvSpPr>
        <p:spPr/>
        <p:txBody>
          <a:bodyPr/>
          <a:lstStyle/>
          <a:p>
            <a:endParaRPr lang="lt-LT" dirty="0"/>
          </a:p>
        </p:txBody>
      </p:sp>
      <p:sp>
        <p:nvSpPr>
          <p:cNvPr id="7" name="Slide Number Placeholder 6"/>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198701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4568D-741A-45EF-8527-9469B8639635}" type="datetimeFigureOut">
              <a:rPr lang="lt-LT" smtClean="0"/>
              <a:t>2019-04-26</a:t>
            </a:fld>
            <a:endParaRPr lang="lt-LT" dirty="0"/>
          </a:p>
        </p:txBody>
      </p:sp>
      <p:sp>
        <p:nvSpPr>
          <p:cNvPr id="5" name="Footer Placeholder 4"/>
          <p:cNvSpPr>
            <a:spLocks noGrp="1"/>
          </p:cNvSpPr>
          <p:nvPr>
            <p:ph type="ftr" sz="quarter" idx="11"/>
          </p:nvPr>
        </p:nvSpPr>
        <p:spPr/>
        <p:txBody>
          <a:bodyPr/>
          <a:lstStyle/>
          <a:p>
            <a:endParaRPr lang="lt-LT" dirty="0"/>
          </a:p>
        </p:txBody>
      </p:sp>
      <p:sp>
        <p:nvSpPr>
          <p:cNvPr id="6" name="Slide Number Placeholder 5"/>
          <p:cNvSpPr>
            <a:spLocks noGrp="1"/>
          </p:cNvSpPr>
          <p:nvPr>
            <p:ph type="sldNum" sz="quarter" idx="12"/>
          </p:nvPr>
        </p:nvSpPr>
        <p:spPr/>
        <p:txBody>
          <a:bodyPr/>
          <a:lstStyle/>
          <a:p>
            <a:fld id="{64597B5E-8560-4D19-9E47-D9D87807FAC3}" type="slidenum">
              <a:rPr lang="lt-LT" smtClean="0"/>
              <a:t>‹#›</a:t>
            </a:fld>
            <a:endParaRPr lang="lt-LT" dirty="0"/>
          </a:p>
        </p:txBody>
      </p:sp>
    </p:spTree>
    <p:extLst>
      <p:ext uri="{BB962C8B-B14F-4D97-AF65-F5344CB8AC3E}">
        <p14:creationId xmlns:p14="http://schemas.microsoft.com/office/powerpoint/2010/main" val="3177227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4568D-741A-45EF-8527-9469B8639635}" type="datetimeFigureOut">
              <a:rPr lang="lt-LT" smtClean="0"/>
              <a:t>2019-04-26</a:t>
            </a:fld>
            <a:endParaRPr lang="lt-LT"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97B5E-8560-4D19-9E47-D9D87807FAC3}" type="slidenum">
              <a:rPr lang="lt-LT" smtClean="0"/>
              <a:t>‹#›</a:t>
            </a:fld>
            <a:endParaRPr lang="lt-LT" dirty="0"/>
          </a:p>
        </p:txBody>
      </p:sp>
    </p:spTree>
    <p:extLst>
      <p:ext uri="{BB962C8B-B14F-4D97-AF65-F5344CB8AC3E}">
        <p14:creationId xmlns:p14="http://schemas.microsoft.com/office/powerpoint/2010/main" val="274768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eqe.ge/res/docs/228085e.pdf" TargetMode="External"/><Relationship Id="rId5" Type="http://schemas.openxmlformats.org/officeDocument/2006/relationships/hyperlink" Target="http://uis.unesco.org/sites/default/files/documents/international-standard-classification-of-education-fields-of-education-and-training-2013-detailed-field-descriptions-2015-en.pdf" TargetMode="External"/><Relationship Id="rId4" Type="http://schemas.openxmlformats.org/officeDocument/2006/relationships/hyperlink" Target="https://ec.europa.eu/esco/portal/skil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9B89033-2A24-4B13-9331-88CCDB99CF81}"/>
              </a:ext>
            </a:extLst>
          </p:cNvPr>
          <p:cNvSpPr/>
          <p:nvPr/>
        </p:nvSpPr>
        <p:spPr>
          <a:xfrm>
            <a:off x="318450" y="6129704"/>
            <a:ext cx="2751921" cy="6360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TextBox 6">
            <a:extLst>
              <a:ext uri="{FF2B5EF4-FFF2-40B4-BE49-F238E27FC236}">
                <a16:creationId xmlns:a16="http://schemas.microsoft.com/office/drawing/2014/main" id="{DC43E4CD-BE0B-4F26-84AF-C54795B8264C}"/>
              </a:ext>
            </a:extLst>
          </p:cNvPr>
          <p:cNvSpPr txBox="1"/>
          <p:nvPr/>
        </p:nvSpPr>
        <p:spPr>
          <a:xfrm>
            <a:off x="723033" y="4954584"/>
            <a:ext cx="7876599" cy="861774"/>
          </a:xfrm>
          <a:prstGeom prst="rect">
            <a:avLst/>
          </a:prstGeom>
          <a:noFill/>
        </p:spPr>
        <p:txBody>
          <a:bodyPr wrap="square" rtlCol="0">
            <a:spAutoFit/>
          </a:bodyPr>
          <a:lstStyle/>
          <a:p>
            <a:pPr algn="ctr"/>
            <a:r>
              <a:rPr lang="en-US" sz="2500" dirty="0">
                <a:solidFill>
                  <a:schemeClr val="tx2"/>
                </a:solidFill>
                <a:cs typeface="Arial" pitchFamily="34" charset="0"/>
              </a:rPr>
              <a:t>2019 04 25,</a:t>
            </a:r>
            <a:br>
              <a:rPr lang="en-US" sz="2500" dirty="0">
                <a:solidFill>
                  <a:schemeClr val="tx2"/>
                </a:solidFill>
                <a:cs typeface="Arial" pitchFamily="34" charset="0"/>
              </a:rPr>
            </a:br>
            <a:r>
              <a:rPr lang="en-US" sz="2500" dirty="0">
                <a:solidFill>
                  <a:schemeClr val="tx2"/>
                </a:solidFill>
                <a:cs typeface="Arial" pitchFamily="34" charset="0"/>
              </a:rPr>
              <a:t>Baku</a:t>
            </a:r>
            <a:endParaRPr lang="lt-LT" sz="2500" dirty="0">
              <a:solidFill>
                <a:schemeClr val="tx2"/>
              </a:solidFill>
            </a:endParaRPr>
          </a:p>
        </p:txBody>
      </p:sp>
      <p:sp>
        <p:nvSpPr>
          <p:cNvPr id="8" name="TextBox 7">
            <a:extLst>
              <a:ext uri="{FF2B5EF4-FFF2-40B4-BE49-F238E27FC236}">
                <a16:creationId xmlns:a16="http://schemas.microsoft.com/office/drawing/2014/main" id="{2B27085D-6504-4D1A-A300-B21EEDB39850}"/>
              </a:ext>
            </a:extLst>
          </p:cNvPr>
          <p:cNvSpPr txBox="1"/>
          <p:nvPr/>
        </p:nvSpPr>
        <p:spPr>
          <a:xfrm>
            <a:off x="5118064" y="4352589"/>
            <a:ext cx="3425467" cy="477054"/>
          </a:xfrm>
          <a:prstGeom prst="rect">
            <a:avLst/>
          </a:prstGeom>
          <a:noFill/>
        </p:spPr>
        <p:txBody>
          <a:bodyPr wrap="square" rtlCol="0">
            <a:spAutoFit/>
          </a:bodyPr>
          <a:lstStyle/>
          <a:p>
            <a:pPr algn="r"/>
            <a:r>
              <a:rPr lang="lt-LT" sz="2500" dirty="0">
                <a:solidFill>
                  <a:schemeClr val="tx2"/>
                </a:solidFill>
                <a:cs typeface="Arial" pitchFamily="34" charset="0"/>
              </a:rPr>
              <a:t>Gintautas Jakštas</a:t>
            </a:r>
            <a:endParaRPr lang="lt-LT" sz="2500" dirty="0">
              <a:solidFill>
                <a:schemeClr val="tx2"/>
              </a:solidFill>
            </a:endParaRPr>
          </a:p>
        </p:txBody>
      </p:sp>
      <p:sp>
        <p:nvSpPr>
          <p:cNvPr id="9" name="TextBox 8">
            <a:extLst>
              <a:ext uri="{FF2B5EF4-FFF2-40B4-BE49-F238E27FC236}">
                <a16:creationId xmlns:a16="http://schemas.microsoft.com/office/drawing/2014/main" id="{3B6A8989-14F3-406F-9B2F-50942097CED0}"/>
              </a:ext>
            </a:extLst>
          </p:cNvPr>
          <p:cNvSpPr txBox="1"/>
          <p:nvPr/>
        </p:nvSpPr>
        <p:spPr>
          <a:xfrm>
            <a:off x="285889" y="2643254"/>
            <a:ext cx="7876599" cy="1200329"/>
          </a:xfrm>
          <a:prstGeom prst="rect">
            <a:avLst/>
          </a:prstGeom>
          <a:noFill/>
        </p:spPr>
        <p:txBody>
          <a:bodyPr wrap="square" rtlCol="0">
            <a:spAutoFit/>
          </a:bodyPr>
          <a:lstStyle/>
          <a:p>
            <a:r>
              <a:rPr lang="en-GB" sz="2400" b="1" dirty="0"/>
              <a:t>Activity 1.6 </a:t>
            </a:r>
            <a:r>
              <a:rPr lang="en-GB" sz="2400" dirty="0"/>
              <a:t>Provide recommendations for improvement of methodology for developing national classifications of programmes in higher education</a:t>
            </a:r>
            <a:endParaRPr lang="lt-LT" sz="4800" dirty="0">
              <a:solidFill>
                <a:schemeClr val="tx2"/>
              </a:solidFill>
            </a:endParaRPr>
          </a:p>
        </p:txBody>
      </p:sp>
    </p:spTree>
    <p:extLst>
      <p:ext uri="{BB962C8B-B14F-4D97-AF65-F5344CB8AC3E}">
        <p14:creationId xmlns:p14="http://schemas.microsoft.com/office/powerpoint/2010/main" val="1513756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47A9-1DE2-4041-AC6F-66456F9E66BB}"/>
              </a:ext>
            </a:extLst>
          </p:cNvPr>
          <p:cNvSpPr>
            <a:spLocks noGrp="1"/>
          </p:cNvSpPr>
          <p:nvPr>
            <p:ph type="ctrTitle" idx="4294967295"/>
          </p:nvPr>
        </p:nvSpPr>
        <p:spPr>
          <a:xfrm>
            <a:off x="685800" y="2740262"/>
            <a:ext cx="7772400" cy="1421928"/>
          </a:xfrm>
        </p:spPr>
        <p:txBody>
          <a:bodyPr>
            <a:normAutofit/>
          </a:bodyPr>
          <a:lstStyle/>
          <a:p>
            <a:r>
              <a:rPr lang="en-US" dirty="0"/>
              <a:t>Recommendations</a:t>
            </a:r>
          </a:p>
        </p:txBody>
      </p:sp>
    </p:spTree>
    <p:extLst>
      <p:ext uri="{BB962C8B-B14F-4D97-AF65-F5344CB8AC3E}">
        <p14:creationId xmlns:p14="http://schemas.microsoft.com/office/powerpoint/2010/main" val="3519244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r>
              <a:rPr lang="en-US" sz="3200" dirty="0"/>
              <a:t>Recommendations</a:t>
            </a:r>
            <a:endParaRPr lang="lt-LT" sz="3200" dirty="0"/>
          </a:p>
        </p:txBody>
      </p:sp>
      <p:sp>
        <p:nvSpPr>
          <p:cNvPr id="3" name="Slide Number Placeholder 2"/>
          <p:cNvSpPr>
            <a:spLocks noGrp="1"/>
          </p:cNvSpPr>
          <p:nvPr>
            <p:ph type="sldNum" sz="quarter" idx="12"/>
          </p:nvPr>
        </p:nvSpPr>
        <p:spPr/>
        <p:txBody>
          <a:bodyPr/>
          <a:lstStyle/>
          <a:p>
            <a:fld id="{64597B5E-8560-4D19-9E47-D9D87807FAC3}" type="slidenum">
              <a:rPr lang="lt-LT" smtClean="0"/>
              <a:t>11</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533400" y="1154862"/>
            <a:ext cx="8253608" cy="4724370"/>
          </a:xfrm>
          <a:prstGeom prst="rect">
            <a:avLst/>
          </a:prstGeom>
          <a:noFill/>
        </p:spPr>
        <p:txBody>
          <a:bodyPr wrap="square" rtlCol="0">
            <a:spAutoFit/>
          </a:bodyPr>
          <a:lstStyle/>
          <a:p>
            <a:pPr marL="285750" indent="-285750">
              <a:spcBef>
                <a:spcPts val="600"/>
              </a:spcBef>
              <a:buBlip>
                <a:blip r:embed="rId3"/>
              </a:buBlip>
            </a:pPr>
            <a:r>
              <a:rPr lang="en-US" sz="2200" dirty="0"/>
              <a:t>On the 1st level of classification there was a perfect match between MA and BA classifications (2011), slight differences on the 2nd level and the 3rd level appears only in MA classification. However, despite these differences the recommendation is to have one classification for both BA and MA </a:t>
            </a:r>
            <a:r>
              <a:rPr lang="en-US" sz="2200" dirty="0" err="1"/>
              <a:t>specialities</a:t>
            </a:r>
            <a:r>
              <a:rPr lang="en-US" sz="2200" dirty="0"/>
              <a:t>. 2019 BA classification could be foundation of this classification.</a:t>
            </a:r>
          </a:p>
          <a:p>
            <a:pPr marL="285750" indent="-285750">
              <a:spcBef>
                <a:spcPts val="600"/>
              </a:spcBef>
              <a:buBlip>
                <a:blip r:embed="rId3"/>
              </a:buBlip>
            </a:pPr>
            <a:r>
              <a:rPr lang="en-US" sz="2200" dirty="0"/>
              <a:t>Recommendation to consider an option to have classification without </a:t>
            </a:r>
            <a:r>
              <a:rPr lang="en-US" sz="2200" dirty="0" err="1"/>
              <a:t>specialisation</a:t>
            </a:r>
            <a:r>
              <a:rPr lang="en-US" sz="2200" dirty="0"/>
              <a:t> level. </a:t>
            </a:r>
          </a:p>
          <a:p>
            <a:pPr marL="285750" indent="-285750">
              <a:spcBef>
                <a:spcPts val="600"/>
              </a:spcBef>
              <a:buBlip>
                <a:blip r:embed="rId3"/>
              </a:buBlip>
            </a:pPr>
            <a:r>
              <a:rPr lang="en-US" sz="2200" dirty="0"/>
              <a:t>Recommendation to consider creating methodology for classification of HE.</a:t>
            </a:r>
          </a:p>
          <a:p>
            <a:pPr marL="285750" indent="-285750">
              <a:spcBef>
                <a:spcPts val="600"/>
              </a:spcBef>
              <a:buBlip>
                <a:blip r:embed="rId3"/>
              </a:buBlip>
            </a:pPr>
            <a:r>
              <a:rPr lang="en-US" sz="2200" dirty="0"/>
              <a:t>Set goals from MOE side to Skills Observatory so that necessary information for evidence based decision making would be available in the nearest future.</a:t>
            </a:r>
          </a:p>
        </p:txBody>
      </p:sp>
    </p:spTree>
    <p:extLst>
      <p:ext uri="{BB962C8B-B14F-4D97-AF65-F5344CB8AC3E}">
        <p14:creationId xmlns:p14="http://schemas.microsoft.com/office/powerpoint/2010/main" val="4283652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r>
              <a:rPr lang="en-US" sz="3200" dirty="0"/>
              <a:t>Useful links</a:t>
            </a:r>
            <a:endParaRPr lang="lt-LT" sz="3200" dirty="0"/>
          </a:p>
        </p:txBody>
      </p:sp>
      <p:sp>
        <p:nvSpPr>
          <p:cNvPr id="3" name="Slide Number Placeholder 2"/>
          <p:cNvSpPr>
            <a:spLocks noGrp="1"/>
          </p:cNvSpPr>
          <p:nvPr>
            <p:ph type="sldNum" sz="quarter" idx="12"/>
          </p:nvPr>
        </p:nvSpPr>
        <p:spPr/>
        <p:txBody>
          <a:bodyPr/>
          <a:lstStyle/>
          <a:p>
            <a:fld id="{64597B5E-8560-4D19-9E47-D9D87807FAC3}" type="slidenum">
              <a:rPr lang="lt-LT" smtClean="0"/>
              <a:t>12</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533400" y="1154862"/>
            <a:ext cx="8253608" cy="4616648"/>
          </a:xfrm>
          <a:prstGeom prst="rect">
            <a:avLst/>
          </a:prstGeom>
          <a:noFill/>
        </p:spPr>
        <p:txBody>
          <a:bodyPr wrap="square" rtlCol="0">
            <a:spAutoFit/>
          </a:bodyPr>
          <a:lstStyle/>
          <a:p>
            <a:pPr marL="285750" indent="-285750">
              <a:spcBef>
                <a:spcPts val="600"/>
              </a:spcBef>
              <a:buBlip>
                <a:blip r:embed="rId3"/>
              </a:buBlip>
            </a:pPr>
            <a:r>
              <a:rPr lang="en-US" sz="2400" dirty="0"/>
              <a:t>European Classification of Skills/Competences, Qualifications and Occupations</a:t>
            </a:r>
            <a:br>
              <a:rPr lang="en-US" sz="2400" dirty="0"/>
            </a:br>
            <a:r>
              <a:rPr lang="en-US" sz="2400" dirty="0">
                <a:hlinkClick r:id="rId4"/>
              </a:rPr>
              <a:t>https://ec.europa.eu/esco/portal/skill</a:t>
            </a:r>
            <a:endParaRPr lang="en-US" sz="2400" dirty="0"/>
          </a:p>
          <a:p>
            <a:pPr marL="285750" indent="-285750">
              <a:spcBef>
                <a:spcPts val="600"/>
              </a:spcBef>
              <a:buBlip>
                <a:blip r:embed="rId3"/>
              </a:buBlip>
            </a:pPr>
            <a:r>
              <a:rPr lang="en-US" sz="2400" dirty="0"/>
              <a:t>ISCED Classification</a:t>
            </a:r>
          </a:p>
          <a:p>
            <a:pPr>
              <a:spcBef>
                <a:spcPts val="600"/>
              </a:spcBef>
            </a:pPr>
            <a:r>
              <a:rPr lang="en-US" sz="2400" dirty="0">
                <a:hlinkClick r:id="rId5"/>
              </a:rPr>
              <a:t>http://uis.unesco.org/sites/default/files/documents/international-standard-classification-of-education-fields-of-education-and-training-2013-detailed-field-descriptions-2015-en.pdf</a:t>
            </a:r>
            <a:endParaRPr lang="en-US" sz="2400" dirty="0"/>
          </a:p>
          <a:p>
            <a:pPr marL="285750" indent="-285750">
              <a:spcBef>
                <a:spcPts val="600"/>
              </a:spcBef>
              <a:buBlip>
                <a:blip r:embed="rId3"/>
              </a:buBlip>
            </a:pPr>
            <a:r>
              <a:rPr lang="en-US" sz="2400" dirty="0"/>
              <a:t>ISCED Manual</a:t>
            </a:r>
          </a:p>
          <a:p>
            <a:pPr>
              <a:spcBef>
                <a:spcPts val="600"/>
              </a:spcBef>
            </a:pPr>
            <a:r>
              <a:rPr lang="en-US" sz="2400" dirty="0">
                <a:hlinkClick r:id="rId6"/>
              </a:rPr>
              <a:t>https://eqe.ge/res/docs/228085e.pdf</a:t>
            </a:r>
            <a:endParaRPr lang="en-US" sz="2400" dirty="0"/>
          </a:p>
          <a:p>
            <a:pPr>
              <a:spcBef>
                <a:spcPts val="600"/>
              </a:spcBef>
            </a:pPr>
            <a:endParaRPr lang="en-US" sz="2400" dirty="0"/>
          </a:p>
          <a:p>
            <a:pPr>
              <a:spcBef>
                <a:spcPts val="600"/>
              </a:spcBef>
            </a:pPr>
            <a:endParaRPr lang="en-US" sz="2400" dirty="0"/>
          </a:p>
        </p:txBody>
      </p:sp>
    </p:spTree>
    <p:extLst>
      <p:ext uri="{BB962C8B-B14F-4D97-AF65-F5344CB8AC3E}">
        <p14:creationId xmlns:p14="http://schemas.microsoft.com/office/powerpoint/2010/main" val="284520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r>
              <a:rPr lang="en-US" sz="4000" dirty="0"/>
              <a:t>Outline</a:t>
            </a:r>
            <a:endParaRPr lang="lt-LT"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2</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533400" y="1154862"/>
            <a:ext cx="8253608" cy="3924151"/>
          </a:xfrm>
          <a:prstGeom prst="rect">
            <a:avLst/>
          </a:prstGeom>
          <a:noFill/>
        </p:spPr>
        <p:txBody>
          <a:bodyPr wrap="square" rtlCol="0">
            <a:spAutoFit/>
          </a:bodyPr>
          <a:lstStyle/>
          <a:p>
            <a:pPr marL="285750" indent="-285750">
              <a:spcBef>
                <a:spcPts val="600"/>
              </a:spcBef>
              <a:buBlip>
                <a:blip r:embed="rId3"/>
              </a:buBlip>
            </a:pPr>
            <a:r>
              <a:rPr lang="en-US" sz="3200" dirty="0"/>
              <a:t>Students admission statistics in LT by classification</a:t>
            </a:r>
          </a:p>
          <a:p>
            <a:pPr marL="285750" indent="-285750">
              <a:spcBef>
                <a:spcPts val="600"/>
              </a:spcBef>
              <a:buBlip>
                <a:blip r:embed="rId3"/>
              </a:buBlip>
            </a:pPr>
            <a:endParaRPr lang="en-US" sz="3200" dirty="0"/>
          </a:p>
          <a:p>
            <a:pPr marL="285750" indent="-285750">
              <a:spcBef>
                <a:spcPts val="600"/>
              </a:spcBef>
              <a:buBlip>
                <a:blip r:embed="rId3"/>
              </a:buBlip>
            </a:pPr>
            <a:r>
              <a:rPr lang="en-US" sz="3200" dirty="0"/>
              <a:t>Classification methodology guidelines</a:t>
            </a:r>
            <a:endParaRPr lang="lt-LT" sz="3200" dirty="0"/>
          </a:p>
          <a:p>
            <a:pPr marL="285750" indent="-285750">
              <a:spcBef>
                <a:spcPts val="600"/>
              </a:spcBef>
              <a:buBlip>
                <a:blip r:embed="rId3"/>
              </a:buBlip>
            </a:pPr>
            <a:endParaRPr lang="lt-LT" sz="3200" dirty="0"/>
          </a:p>
          <a:p>
            <a:pPr marL="285750" indent="-285750">
              <a:spcBef>
                <a:spcPts val="600"/>
              </a:spcBef>
              <a:buBlip>
                <a:blip r:embed="rId3"/>
              </a:buBlip>
            </a:pPr>
            <a:r>
              <a:rPr lang="en-US" sz="3200" dirty="0"/>
              <a:t>Recommendations</a:t>
            </a:r>
            <a:endParaRPr lang="lt-LT" sz="3200" dirty="0"/>
          </a:p>
          <a:p>
            <a:pPr>
              <a:spcBef>
                <a:spcPts val="600"/>
              </a:spcBef>
            </a:pPr>
            <a:endParaRPr lang="lt-LT" sz="3200" dirty="0"/>
          </a:p>
        </p:txBody>
      </p:sp>
    </p:spTree>
    <p:extLst>
      <p:ext uri="{BB962C8B-B14F-4D97-AF65-F5344CB8AC3E}">
        <p14:creationId xmlns:p14="http://schemas.microsoft.com/office/powerpoint/2010/main" val="3029791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47A9-1DE2-4041-AC6F-66456F9E66BB}"/>
              </a:ext>
            </a:extLst>
          </p:cNvPr>
          <p:cNvSpPr>
            <a:spLocks noGrp="1"/>
          </p:cNvSpPr>
          <p:nvPr>
            <p:ph type="ctrTitle" idx="4294967295"/>
          </p:nvPr>
        </p:nvSpPr>
        <p:spPr>
          <a:xfrm>
            <a:off x="685800" y="2740262"/>
            <a:ext cx="7772400" cy="1421928"/>
          </a:xfrm>
        </p:spPr>
        <p:txBody>
          <a:bodyPr>
            <a:normAutofit/>
          </a:bodyPr>
          <a:lstStyle/>
          <a:p>
            <a:r>
              <a:rPr lang="en-US" dirty="0"/>
              <a:t>Example in Excel</a:t>
            </a:r>
          </a:p>
        </p:txBody>
      </p:sp>
    </p:spTree>
    <p:extLst>
      <p:ext uri="{BB962C8B-B14F-4D97-AF65-F5344CB8AC3E}">
        <p14:creationId xmlns:p14="http://schemas.microsoft.com/office/powerpoint/2010/main" val="927309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F47A9-1DE2-4041-AC6F-66456F9E66BB}"/>
              </a:ext>
            </a:extLst>
          </p:cNvPr>
          <p:cNvSpPr>
            <a:spLocks noGrp="1"/>
          </p:cNvSpPr>
          <p:nvPr>
            <p:ph type="ctrTitle" idx="4294967295"/>
          </p:nvPr>
        </p:nvSpPr>
        <p:spPr>
          <a:xfrm>
            <a:off x="685800" y="2740262"/>
            <a:ext cx="7772400" cy="1421928"/>
          </a:xfrm>
        </p:spPr>
        <p:txBody>
          <a:bodyPr>
            <a:normAutofit/>
          </a:bodyPr>
          <a:lstStyle/>
          <a:p>
            <a:r>
              <a:rPr lang="en-US" dirty="0"/>
              <a:t>Classification methodology guidelines</a:t>
            </a:r>
          </a:p>
        </p:txBody>
      </p:sp>
    </p:spTree>
    <p:extLst>
      <p:ext uri="{BB962C8B-B14F-4D97-AF65-F5344CB8AC3E}">
        <p14:creationId xmlns:p14="http://schemas.microsoft.com/office/powerpoint/2010/main" val="634654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r>
              <a:rPr lang="en-US" sz="4000" dirty="0"/>
              <a:t>Methodology structure</a:t>
            </a:r>
            <a:endParaRPr lang="lt-LT"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5</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384544" y="1229290"/>
            <a:ext cx="8253608" cy="5093702"/>
          </a:xfrm>
          <a:prstGeom prst="rect">
            <a:avLst/>
          </a:prstGeom>
          <a:noFill/>
        </p:spPr>
        <p:txBody>
          <a:bodyPr wrap="square" rtlCol="0">
            <a:spAutoFit/>
          </a:bodyPr>
          <a:lstStyle/>
          <a:p>
            <a:pPr marL="342900" lvl="0" indent="-342900">
              <a:buFont typeface="+mj-lt"/>
              <a:buAutoNum type="arabicPeriod"/>
            </a:pPr>
            <a:r>
              <a:rPr lang="en-GB" dirty="0"/>
              <a:t>Aim of the classification</a:t>
            </a:r>
            <a:endParaRPr lang="en-US" dirty="0"/>
          </a:p>
          <a:p>
            <a:pPr marL="800100" lvl="1" indent="-342900">
              <a:buFont typeface="Arial" panose="020B0604020202020204" pitchFamily="34" charset="0"/>
              <a:buChar char="•"/>
            </a:pPr>
            <a:r>
              <a:rPr lang="en-GB" dirty="0"/>
              <a:t>Principles</a:t>
            </a:r>
            <a:endParaRPr lang="en-US" dirty="0"/>
          </a:p>
          <a:p>
            <a:pPr marL="342900" lvl="0" indent="-342900">
              <a:buFont typeface="+mj-lt"/>
              <a:buAutoNum type="arabicPeriod"/>
            </a:pPr>
            <a:r>
              <a:rPr lang="en-GB" dirty="0"/>
              <a:t>Units of classification</a:t>
            </a:r>
            <a:endParaRPr lang="en-US" dirty="0"/>
          </a:p>
          <a:p>
            <a:pPr marL="800100" lvl="1" indent="-342900">
              <a:buFont typeface="Arial" panose="020B0604020202020204" pitchFamily="34" charset="0"/>
              <a:buChar char="•"/>
            </a:pPr>
            <a:r>
              <a:rPr lang="en-GB" dirty="0"/>
              <a:t>Specialities/specialization?</a:t>
            </a:r>
            <a:endParaRPr lang="en-US" dirty="0"/>
          </a:p>
          <a:p>
            <a:pPr marL="800100" lvl="1" indent="-342900">
              <a:buFont typeface="Arial" panose="020B0604020202020204" pitchFamily="34" charset="0"/>
              <a:buChar char="•"/>
            </a:pPr>
            <a:r>
              <a:rPr lang="en-GB" dirty="0"/>
              <a:t>Terminology used in methodology</a:t>
            </a:r>
            <a:endParaRPr lang="en-US" dirty="0"/>
          </a:p>
          <a:p>
            <a:pPr marL="342900" lvl="0" indent="-342900">
              <a:buFont typeface="+mj-lt"/>
              <a:buAutoNum type="arabicPeriod"/>
            </a:pPr>
            <a:r>
              <a:rPr lang="en-GB" dirty="0"/>
              <a:t>Scope and structure of the classification</a:t>
            </a:r>
            <a:endParaRPr lang="en-US" dirty="0"/>
          </a:p>
          <a:p>
            <a:pPr marL="800100" lvl="1" indent="-342900">
              <a:buFont typeface="Arial" panose="020B0604020202020204" pitchFamily="34" charset="0"/>
              <a:buChar char="•"/>
            </a:pPr>
            <a:r>
              <a:rPr lang="en-GB" dirty="0"/>
              <a:t>Levels of classification</a:t>
            </a:r>
            <a:endParaRPr lang="en-US" dirty="0"/>
          </a:p>
          <a:p>
            <a:pPr marL="800100" lvl="1" indent="-342900">
              <a:buFont typeface="Arial" panose="020B0604020202020204" pitchFamily="34" charset="0"/>
              <a:buChar char="•"/>
            </a:pPr>
            <a:r>
              <a:rPr lang="en-GB" dirty="0"/>
              <a:t>Purpose and application of each level</a:t>
            </a:r>
            <a:endParaRPr lang="en-US" dirty="0"/>
          </a:p>
          <a:p>
            <a:pPr marL="342900" lvl="0" indent="-342900">
              <a:buFont typeface="+mj-lt"/>
              <a:buAutoNum type="arabicPeriod"/>
            </a:pPr>
            <a:r>
              <a:rPr lang="en-GB" dirty="0"/>
              <a:t>Creation procedures</a:t>
            </a:r>
            <a:endParaRPr lang="en-US" dirty="0"/>
          </a:p>
          <a:p>
            <a:pPr marL="800100" lvl="1" indent="-342900">
              <a:buFont typeface="Arial" panose="020B0604020202020204" pitchFamily="34" charset="0"/>
              <a:buChar char="•"/>
            </a:pPr>
            <a:r>
              <a:rPr lang="en-GB" dirty="0"/>
              <a:t>Who is involved in creation of classification?</a:t>
            </a:r>
            <a:endParaRPr lang="en-US" dirty="0"/>
          </a:p>
          <a:p>
            <a:pPr marL="800100" lvl="1" indent="-342900">
              <a:buFont typeface="Arial" panose="020B0604020202020204" pitchFamily="34" charset="0"/>
              <a:buChar char="•"/>
            </a:pPr>
            <a:r>
              <a:rPr lang="en-GB" dirty="0"/>
              <a:t>What are the roles?</a:t>
            </a:r>
            <a:endParaRPr lang="en-US" dirty="0"/>
          </a:p>
          <a:p>
            <a:pPr marL="800100" lvl="1" indent="-342900">
              <a:buFont typeface="Arial" panose="020B0604020202020204" pitchFamily="34" charset="0"/>
              <a:buChar char="•"/>
            </a:pPr>
            <a:r>
              <a:rPr lang="en-GB" dirty="0"/>
              <a:t>What is composition of the working groups?</a:t>
            </a:r>
            <a:endParaRPr lang="en-US" dirty="0"/>
          </a:p>
          <a:p>
            <a:pPr marL="800100" lvl="1" indent="-342900">
              <a:buFont typeface="Arial" panose="020B0604020202020204" pitchFamily="34" charset="0"/>
              <a:buChar char="•"/>
            </a:pPr>
            <a:r>
              <a:rPr lang="en-GB" dirty="0"/>
              <a:t>Principles and procedures in the working groups.</a:t>
            </a:r>
            <a:endParaRPr lang="en-US" dirty="0"/>
          </a:p>
          <a:p>
            <a:pPr marL="342900" lvl="0" indent="-342900">
              <a:buFont typeface="+mj-lt"/>
              <a:buAutoNum type="arabicPeriod"/>
            </a:pPr>
            <a:r>
              <a:rPr lang="en-GB" dirty="0"/>
              <a:t>Update conditions</a:t>
            </a:r>
            <a:endParaRPr lang="en-US" sz="1600" dirty="0"/>
          </a:p>
          <a:p>
            <a:pPr marL="800100" lvl="1" indent="-342900">
              <a:buFont typeface="Arial" panose="020B0604020202020204" pitchFamily="34" charset="0"/>
              <a:buChar char="•"/>
            </a:pPr>
            <a:r>
              <a:rPr lang="en-GB" dirty="0"/>
              <a:t>Procedure for updating classification</a:t>
            </a:r>
            <a:endParaRPr lang="en-US" sz="1600" dirty="0"/>
          </a:p>
          <a:p>
            <a:pPr marL="800100" lvl="1" indent="-342900">
              <a:buFont typeface="Arial" panose="020B0604020202020204" pitchFamily="34" charset="0"/>
              <a:buChar char="•"/>
            </a:pPr>
            <a:r>
              <a:rPr lang="en-GB" dirty="0"/>
              <a:t>How often classification will be updated?</a:t>
            </a:r>
            <a:endParaRPr lang="en-US" sz="1600" dirty="0"/>
          </a:p>
          <a:p>
            <a:pPr>
              <a:spcBef>
                <a:spcPts val="600"/>
              </a:spcBef>
            </a:pPr>
            <a:endParaRPr lang="en-US" sz="3200" dirty="0"/>
          </a:p>
        </p:txBody>
      </p:sp>
    </p:spTree>
    <p:extLst>
      <p:ext uri="{BB962C8B-B14F-4D97-AF65-F5344CB8AC3E}">
        <p14:creationId xmlns:p14="http://schemas.microsoft.com/office/powerpoint/2010/main" val="161611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pPr lvl="0"/>
            <a:r>
              <a:rPr lang="en-GB" sz="4000" dirty="0"/>
              <a:t>Aim of the classification</a:t>
            </a:r>
            <a:endParaRPr lang="en-US"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6</a:t>
            </a:fld>
            <a:endParaRPr lang="lt-LT"/>
          </a:p>
        </p:txBody>
      </p:sp>
      <p:sp>
        <p:nvSpPr>
          <p:cNvPr id="6" name="TextBox 5">
            <a:extLst>
              <a:ext uri="{FF2B5EF4-FFF2-40B4-BE49-F238E27FC236}">
                <a16:creationId xmlns:a16="http://schemas.microsoft.com/office/drawing/2014/main" id="{A891BFC9-598D-4FCE-9EA5-0525B4024579}"/>
              </a:ext>
            </a:extLst>
          </p:cNvPr>
          <p:cNvSpPr txBox="1"/>
          <p:nvPr/>
        </p:nvSpPr>
        <p:spPr>
          <a:xfrm>
            <a:off x="522249" y="1087955"/>
            <a:ext cx="8253608" cy="6186309"/>
          </a:xfrm>
          <a:prstGeom prst="rect">
            <a:avLst/>
          </a:prstGeom>
          <a:noFill/>
        </p:spPr>
        <p:txBody>
          <a:bodyPr wrap="square" rtlCol="0">
            <a:spAutoFit/>
          </a:bodyPr>
          <a:lstStyle/>
          <a:p>
            <a:pPr marL="285750" indent="-285750">
              <a:spcBef>
                <a:spcPts val="600"/>
              </a:spcBef>
              <a:buBlip>
                <a:blip r:embed="rId3"/>
              </a:buBlip>
            </a:pPr>
            <a:r>
              <a:rPr lang="en-US" sz="2400" dirty="0"/>
              <a:t>Why do we need this classification? </a:t>
            </a:r>
            <a:br>
              <a:rPr lang="en-US" sz="2400" dirty="0"/>
            </a:br>
            <a:r>
              <a:rPr lang="en-US" sz="2400" dirty="0"/>
              <a:t>Where classification can be used?</a:t>
            </a:r>
            <a:br>
              <a:rPr lang="en-US" sz="2400" dirty="0"/>
            </a:br>
            <a:r>
              <a:rPr lang="en-US" sz="2400" dirty="0"/>
              <a:t>What are the principles of this classification?’</a:t>
            </a:r>
          </a:p>
          <a:p>
            <a:pPr marL="742950" lvl="1" indent="-285750">
              <a:spcBef>
                <a:spcPts val="600"/>
              </a:spcBef>
              <a:buBlip>
                <a:blip r:embed="rId3"/>
              </a:buBlip>
            </a:pPr>
            <a:r>
              <a:rPr lang="en-GB" dirty="0"/>
              <a:t>Interdisciplinarity.</a:t>
            </a:r>
          </a:p>
          <a:p>
            <a:pPr marL="742950" lvl="1" indent="-285750">
              <a:spcBef>
                <a:spcPts val="600"/>
              </a:spcBef>
              <a:buBlip>
                <a:blip r:embed="rId3"/>
              </a:buBlip>
            </a:pPr>
            <a:r>
              <a:rPr lang="en-GB" dirty="0"/>
              <a:t>Relations with other classifications.</a:t>
            </a:r>
          </a:p>
          <a:p>
            <a:pPr marL="1200150" lvl="2" indent="-285750">
              <a:spcBef>
                <a:spcPts val="600"/>
              </a:spcBef>
              <a:buBlip>
                <a:blip r:embed="rId3"/>
              </a:buBlip>
            </a:pPr>
            <a:r>
              <a:rPr lang="en-GB" dirty="0"/>
              <a:t>Previous versions of study classification;</a:t>
            </a:r>
          </a:p>
          <a:p>
            <a:pPr marL="1200150" lvl="2" indent="-285750">
              <a:spcBef>
                <a:spcPts val="600"/>
              </a:spcBef>
              <a:buBlip>
                <a:blip r:embed="rId3"/>
              </a:buBlip>
            </a:pPr>
            <a:r>
              <a:rPr lang="en-GB" dirty="0"/>
              <a:t>International classifications, such as ISCED;</a:t>
            </a:r>
          </a:p>
          <a:p>
            <a:pPr marL="1200150" lvl="2" indent="-285750">
              <a:spcBef>
                <a:spcPts val="600"/>
              </a:spcBef>
              <a:buBlip>
                <a:blip r:embed="rId3"/>
              </a:buBlip>
            </a:pPr>
            <a:r>
              <a:rPr lang="en-GB" dirty="0"/>
              <a:t>One step ahead after making study classification is to consider skills which are gained after graduating different studies. These skills should be part of skills classification;</a:t>
            </a:r>
          </a:p>
          <a:p>
            <a:pPr marL="1200150" lvl="2" indent="-285750">
              <a:spcBef>
                <a:spcPts val="600"/>
              </a:spcBef>
              <a:buBlip>
                <a:blip r:embed="rId3"/>
              </a:buBlip>
            </a:pPr>
            <a:r>
              <a:rPr lang="en-GB" dirty="0"/>
              <a:t>R&amp;D classification;</a:t>
            </a:r>
          </a:p>
          <a:p>
            <a:pPr marL="1200150" lvl="2" indent="-285750">
              <a:spcBef>
                <a:spcPts val="600"/>
              </a:spcBef>
              <a:buBlip>
                <a:blip r:embed="rId3"/>
              </a:buBlip>
            </a:pPr>
            <a:r>
              <a:rPr lang="en-GB" dirty="0"/>
              <a:t>classification of occupations.</a:t>
            </a:r>
          </a:p>
          <a:p>
            <a:pPr marL="742950" lvl="1" indent="-285750">
              <a:spcBef>
                <a:spcPts val="600"/>
              </a:spcBef>
              <a:buBlip>
                <a:blip r:embed="rId3"/>
              </a:buBlip>
            </a:pPr>
            <a:r>
              <a:rPr lang="en-GB" dirty="0"/>
              <a:t>Possibility to include new specialities.</a:t>
            </a:r>
            <a:endParaRPr lang="en-US" dirty="0"/>
          </a:p>
          <a:p>
            <a:pPr marL="742950" lvl="1" indent="-285750">
              <a:spcBef>
                <a:spcPts val="600"/>
              </a:spcBef>
              <a:buBlip>
                <a:blip r:embed="rId3"/>
              </a:buBlip>
            </a:pPr>
            <a:r>
              <a:rPr lang="en-GB" dirty="0"/>
              <a:t>Broad qualification degrees.</a:t>
            </a:r>
            <a:endParaRPr lang="en-US" dirty="0"/>
          </a:p>
          <a:p>
            <a:pPr marL="742950" lvl="1" indent="-285750">
              <a:spcBef>
                <a:spcPts val="600"/>
              </a:spcBef>
              <a:buBlip>
                <a:blip r:embed="rId3"/>
              </a:buBlip>
            </a:pPr>
            <a:endParaRPr lang="en-US" sz="1600" dirty="0"/>
          </a:p>
          <a:p>
            <a:pPr>
              <a:spcBef>
                <a:spcPts val="600"/>
              </a:spcBef>
            </a:pPr>
            <a:endParaRPr lang="en-US" dirty="0"/>
          </a:p>
          <a:p>
            <a:pPr>
              <a:spcBef>
                <a:spcPts val="600"/>
              </a:spcBef>
            </a:pPr>
            <a:endParaRPr lang="lt-LT" sz="3200" dirty="0"/>
          </a:p>
        </p:txBody>
      </p:sp>
    </p:spTree>
    <p:extLst>
      <p:ext uri="{BB962C8B-B14F-4D97-AF65-F5344CB8AC3E}">
        <p14:creationId xmlns:p14="http://schemas.microsoft.com/office/powerpoint/2010/main" val="3858072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pPr lvl="0"/>
            <a:r>
              <a:rPr lang="en-GB" sz="4000" dirty="0"/>
              <a:t>Units of classification</a:t>
            </a:r>
            <a:endParaRPr lang="en-US"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7</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384544" y="1229290"/>
            <a:ext cx="8253608" cy="4970591"/>
          </a:xfrm>
          <a:prstGeom prst="rect">
            <a:avLst/>
          </a:prstGeom>
          <a:noFill/>
        </p:spPr>
        <p:txBody>
          <a:bodyPr wrap="square" rtlCol="0">
            <a:spAutoFit/>
          </a:bodyPr>
          <a:lstStyle/>
          <a:p>
            <a:pPr marL="742950" lvl="1" indent="-285750">
              <a:spcBef>
                <a:spcPts val="600"/>
              </a:spcBef>
              <a:buBlip>
                <a:blip r:embed="rId3"/>
              </a:buBlip>
            </a:pPr>
            <a:r>
              <a:rPr lang="en-GB" sz="2600" dirty="0"/>
              <a:t>The basic units of classification usually are education programmes or fields of education. This section should also include definitions of all terms used in methodology. </a:t>
            </a:r>
          </a:p>
          <a:p>
            <a:pPr marL="742950" lvl="1" indent="-285750">
              <a:spcBef>
                <a:spcPts val="600"/>
              </a:spcBef>
              <a:buBlip>
                <a:blip r:embed="rId3"/>
              </a:buBlip>
            </a:pPr>
            <a:r>
              <a:rPr lang="en-GB" sz="2600" dirty="0"/>
              <a:t>Definitions of all terms used in methodology. For example, in ISCED a field of study is defined as the “broad domain, branch or area of content covered by an education programme or qualification. Fields of education and training and levels of education or educational attainment are cross-classification variables and are therefore independent of each other”</a:t>
            </a:r>
            <a:endParaRPr lang="en-US" sz="2600" dirty="0"/>
          </a:p>
        </p:txBody>
      </p:sp>
    </p:spTree>
    <p:extLst>
      <p:ext uri="{BB962C8B-B14F-4D97-AF65-F5344CB8AC3E}">
        <p14:creationId xmlns:p14="http://schemas.microsoft.com/office/powerpoint/2010/main" val="3742005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pPr lvl="0"/>
            <a:r>
              <a:rPr lang="en-GB" sz="4000" dirty="0"/>
              <a:t>Scope and structure of the classification</a:t>
            </a:r>
            <a:endParaRPr lang="en-US"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8</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384544" y="1059169"/>
            <a:ext cx="8253608" cy="4832092"/>
          </a:xfrm>
          <a:prstGeom prst="rect">
            <a:avLst/>
          </a:prstGeom>
          <a:noFill/>
        </p:spPr>
        <p:txBody>
          <a:bodyPr wrap="square" rtlCol="0">
            <a:spAutoFit/>
          </a:bodyPr>
          <a:lstStyle/>
          <a:p>
            <a:pPr marL="342900" lvl="0" indent="-342900">
              <a:buFont typeface="+mj-lt"/>
              <a:buAutoNum type="arabicPeriod"/>
            </a:pPr>
            <a:endParaRPr lang="en-GB" dirty="0"/>
          </a:p>
          <a:p>
            <a:pPr marL="285750" indent="-285750">
              <a:spcBef>
                <a:spcPts val="600"/>
              </a:spcBef>
              <a:buBlip>
                <a:blip r:embed="rId3"/>
              </a:buBlip>
            </a:pPr>
            <a:r>
              <a:rPr lang="en-GB" sz="2800" dirty="0"/>
              <a:t>Each level of the structure needs to be described along with their usability. ISCED “has been designed as a three-level hierarchy between broad fields (the highest level), narrow fields (the second level) and detailed fields (the third level) and uses a four-digit coding scheme. There are 11 broad fields, 29 narrow fields and about 80 detailed fields of education and training.</a:t>
            </a:r>
          </a:p>
          <a:p>
            <a:pPr marL="285750" indent="-285750">
              <a:spcBef>
                <a:spcPts val="600"/>
              </a:spcBef>
              <a:buBlip>
                <a:blip r:embed="rId3"/>
              </a:buBlip>
            </a:pPr>
            <a:r>
              <a:rPr lang="en-GB" sz="2800" dirty="0"/>
              <a:t>This section should clearly indicate how specialities are assigned to the groups.</a:t>
            </a:r>
            <a:endParaRPr lang="en-US" sz="4400" dirty="0"/>
          </a:p>
        </p:txBody>
      </p:sp>
    </p:spTree>
    <p:extLst>
      <p:ext uri="{BB962C8B-B14F-4D97-AF65-F5344CB8AC3E}">
        <p14:creationId xmlns:p14="http://schemas.microsoft.com/office/powerpoint/2010/main" val="3424911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22492"/>
            <a:ext cx="7981950" cy="685050"/>
          </a:xfrm>
        </p:spPr>
        <p:txBody>
          <a:bodyPr>
            <a:noAutofit/>
          </a:bodyPr>
          <a:lstStyle/>
          <a:p>
            <a:pPr lvl="0"/>
            <a:r>
              <a:rPr lang="en-GB" sz="4000" dirty="0"/>
              <a:t>Creation procedures</a:t>
            </a:r>
            <a:endParaRPr lang="en-US" sz="4000" dirty="0"/>
          </a:p>
        </p:txBody>
      </p:sp>
      <p:sp>
        <p:nvSpPr>
          <p:cNvPr id="3" name="Slide Number Placeholder 2"/>
          <p:cNvSpPr>
            <a:spLocks noGrp="1"/>
          </p:cNvSpPr>
          <p:nvPr>
            <p:ph type="sldNum" sz="quarter" idx="12"/>
          </p:nvPr>
        </p:nvSpPr>
        <p:spPr/>
        <p:txBody>
          <a:bodyPr/>
          <a:lstStyle/>
          <a:p>
            <a:fld id="{64597B5E-8560-4D19-9E47-D9D87807FAC3}" type="slidenum">
              <a:rPr lang="lt-LT" smtClean="0"/>
              <a:t>9</a:t>
            </a:fld>
            <a:endParaRPr lang="lt-LT"/>
          </a:p>
        </p:txBody>
      </p:sp>
      <p:sp>
        <p:nvSpPr>
          <p:cNvPr id="8" name="TextBox 7">
            <a:extLst>
              <a:ext uri="{FF2B5EF4-FFF2-40B4-BE49-F238E27FC236}">
                <a16:creationId xmlns:a16="http://schemas.microsoft.com/office/drawing/2014/main" id="{EB78BF10-9D33-4F0D-8870-1284D6BF505F}"/>
              </a:ext>
            </a:extLst>
          </p:cNvPr>
          <p:cNvSpPr txBox="1"/>
          <p:nvPr/>
        </p:nvSpPr>
        <p:spPr>
          <a:xfrm>
            <a:off x="384544" y="1229290"/>
            <a:ext cx="8253608" cy="5278368"/>
          </a:xfrm>
          <a:prstGeom prst="rect">
            <a:avLst/>
          </a:prstGeom>
          <a:noFill/>
        </p:spPr>
        <p:txBody>
          <a:bodyPr wrap="square" rtlCol="0">
            <a:spAutoFit/>
          </a:bodyPr>
          <a:lstStyle/>
          <a:p>
            <a:pPr marL="285750" indent="-285750">
              <a:spcBef>
                <a:spcPts val="600"/>
              </a:spcBef>
              <a:buBlip>
                <a:blip r:embed="rId3"/>
              </a:buBlip>
            </a:pPr>
            <a:r>
              <a:rPr lang="en-GB" dirty="0"/>
              <a:t>It is necessary to have written responsibilities for working groups, MOE and other involved parties.</a:t>
            </a:r>
          </a:p>
          <a:p>
            <a:pPr marL="285750" indent="-285750">
              <a:spcBef>
                <a:spcPts val="600"/>
              </a:spcBef>
              <a:buBlip>
                <a:blip r:embed="rId3"/>
              </a:buBlip>
            </a:pPr>
            <a:r>
              <a:rPr lang="en-GB" dirty="0"/>
              <a:t>In order to have decisions in the working group based both on argumentation from the experts and objective data, indicators from the labour market should be provided to the experts in the working groups. These indicators could include:</a:t>
            </a:r>
          </a:p>
          <a:p>
            <a:pPr marL="742950" lvl="1" indent="-285750">
              <a:spcBef>
                <a:spcPts val="600"/>
              </a:spcBef>
              <a:buBlip>
                <a:blip r:embed="rId3"/>
              </a:buBlip>
            </a:pPr>
            <a:r>
              <a:rPr lang="en-GB" dirty="0"/>
              <a:t>Average salary of the graduates by study speciality and institution graduated;</a:t>
            </a:r>
          </a:p>
          <a:p>
            <a:pPr marL="742950" lvl="1" indent="-285750">
              <a:spcBef>
                <a:spcPts val="600"/>
              </a:spcBef>
              <a:buBlip>
                <a:blip r:embed="rId3"/>
              </a:buBlip>
            </a:pPr>
            <a:r>
              <a:rPr lang="en-GB" dirty="0"/>
              <a:t>Percentage of employed graduates by study speciality and institution graduated;</a:t>
            </a:r>
          </a:p>
          <a:p>
            <a:pPr marL="742950" lvl="1" indent="-285750">
              <a:spcBef>
                <a:spcPts val="600"/>
              </a:spcBef>
              <a:buBlip>
                <a:blip r:embed="rId3"/>
              </a:buBlip>
            </a:pPr>
            <a:r>
              <a:rPr lang="en-GB" dirty="0"/>
              <a:t>Percentage of graduates working in positions which requires higher education, by study speciality and institution graduated;</a:t>
            </a:r>
          </a:p>
          <a:p>
            <a:pPr marL="742950" lvl="1" indent="-285750">
              <a:spcBef>
                <a:spcPts val="600"/>
              </a:spcBef>
              <a:buBlip>
                <a:blip r:embed="rId3"/>
              </a:buBlip>
            </a:pPr>
            <a:r>
              <a:rPr lang="en-GB" dirty="0"/>
              <a:t>Percentage of graduates working in relevant positions (only for selected specialities, which can be linked with occupations) by study speciality and institution graduated;</a:t>
            </a:r>
          </a:p>
          <a:p>
            <a:pPr marL="742950" lvl="1" indent="-285750">
              <a:spcBef>
                <a:spcPts val="600"/>
              </a:spcBef>
              <a:buBlip>
                <a:blip r:embed="rId3"/>
              </a:buBlip>
            </a:pPr>
            <a:r>
              <a:rPr lang="en-GB" dirty="0"/>
              <a:t>Tendencies of open positions by occupations;</a:t>
            </a:r>
          </a:p>
          <a:p>
            <a:pPr marL="742950" lvl="1" indent="-285750">
              <a:spcBef>
                <a:spcPts val="600"/>
              </a:spcBef>
              <a:buBlip>
                <a:blip r:embed="rId3"/>
              </a:buBlip>
            </a:pPr>
            <a:r>
              <a:rPr lang="en-GB" dirty="0"/>
              <a:t>Tendencies of skills demand in the labour market.</a:t>
            </a:r>
            <a:endParaRPr lang="en-US" dirty="0"/>
          </a:p>
          <a:p>
            <a:pPr lvl="0"/>
            <a:endParaRPr lang="en-US" sz="3200" dirty="0"/>
          </a:p>
        </p:txBody>
      </p:sp>
    </p:spTree>
    <p:extLst>
      <p:ext uri="{BB962C8B-B14F-4D97-AF65-F5344CB8AC3E}">
        <p14:creationId xmlns:p14="http://schemas.microsoft.com/office/powerpoint/2010/main" val="5043842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19234</TotalTime>
  <Words>592</Words>
  <Application>Microsoft Office PowerPoint</Application>
  <PresentationFormat>Экран (4:3)</PresentationFormat>
  <Paragraphs>84</Paragraphs>
  <Slides>12</Slides>
  <Notes>8</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Office Theme</vt:lpstr>
      <vt:lpstr>Презентация PowerPoint</vt:lpstr>
      <vt:lpstr>Outline</vt:lpstr>
      <vt:lpstr>Example in Excel</vt:lpstr>
      <vt:lpstr>Classification methodology guidelines</vt:lpstr>
      <vt:lpstr>Methodology structure</vt:lpstr>
      <vt:lpstr>Aim of the classification</vt:lpstr>
      <vt:lpstr>Units of classification</vt:lpstr>
      <vt:lpstr>Scope and structure of the classification</vt:lpstr>
      <vt:lpstr>Creation procedures</vt:lpstr>
      <vt:lpstr>Recommendations</vt:lpstr>
      <vt:lpstr>Recommendations</vt:lpstr>
      <vt:lpstr>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Giedrius Padvilikis</dc:creator>
  <cp:lastModifiedBy>Aytac Atakishiyeva</cp:lastModifiedBy>
  <cp:revision>143</cp:revision>
  <cp:lastPrinted>2017-11-10T13:57:39Z</cp:lastPrinted>
  <dcterms:created xsi:type="dcterms:W3CDTF">2017-02-08T07:18:40Z</dcterms:created>
  <dcterms:modified xsi:type="dcterms:W3CDTF">2019-04-26T06:31:07Z</dcterms:modified>
</cp:coreProperties>
</file>