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85" r:id="rId4"/>
    <p:sldId id="274" r:id="rId5"/>
    <p:sldId id="283" r:id="rId6"/>
    <p:sldId id="284" r:id="rId7"/>
    <p:sldId id="303" r:id="rId8"/>
    <p:sldId id="302" r:id="rId9"/>
    <p:sldId id="301" r:id="rId10"/>
    <p:sldId id="304" r:id="rId11"/>
    <p:sldId id="286" r:id="rId12"/>
    <p:sldId id="287" r:id="rId13"/>
    <p:sldId id="288" r:id="rId14"/>
    <p:sldId id="289" r:id="rId15"/>
    <p:sldId id="290" r:id="rId16"/>
    <p:sldId id="291" r:id="rId17"/>
    <p:sldId id="296" r:id="rId18"/>
    <p:sldId id="300" r:id="rId19"/>
    <p:sldId id="293" r:id="rId20"/>
    <p:sldId id="298" r:id="rId21"/>
    <p:sldId id="299" r:id="rId22"/>
    <p:sldId id="295" r:id="rId23"/>
    <p:sldId id="292" r:id="rId24"/>
    <p:sldId id="297" r:id="rId25"/>
    <p:sldId id="294" r:id="rId26"/>
    <p:sldId id="281" r:id="rId2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-222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8BB11-C2AE-476F-9EDF-0EA7CB76CB11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C869186-0986-404C-A7BC-7EC2E012069D}">
      <dgm:prSet custT="1"/>
      <dgm:spPr/>
      <dgm:t>
        <a:bodyPr/>
        <a:lstStyle/>
        <a:p>
          <a:pPr rtl="0"/>
          <a:r>
            <a:rPr lang="lv-LV" sz="3200" dirty="0"/>
            <a:t>S</a:t>
          </a:r>
          <a:r>
            <a:rPr lang="en-GB" sz="3200" dirty="0" err="1"/>
            <a:t>tudy</a:t>
          </a:r>
          <a:r>
            <a:rPr lang="en-GB" sz="3200" dirty="0"/>
            <a:t> programme</a:t>
          </a:r>
          <a:r>
            <a:rPr lang="lv-LV" sz="3200" dirty="0"/>
            <a:t>s</a:t>
          </a:r>
        </a:p>
      </dgm:t>
    </dgm:pt>
    <dgm:pt modelId="{D68D38D0-F290-45D3-ADD3-E18ABAD8A0F8}" type="parTrans" cxnId="{FABA29BD-835F-485F-94C0-639149DEE580}">
      <dgm:prSet/>
      <dgm:spPr/>
      <dgm:t>
        <a:bodyPr/>
        <a:lstStyle/>
        <a:p>
          <a:endParaRPr lang="lv-LV"/>
        </a:p>
      </dgm:t>
    </dgm:pt>
    <dgm:pt modelId="{B55FD3EA-8F7A-4CCD-8C82-1A9DF83CEE7E}" type="sibTrans" cxnId="{FABA29BD-835F-485F-94C0-639149DEE580}">
      <dgm:prSet/>
      <dgm:spPr/>
      <dgm:t>
        <a:bodyPr/>
        <a:lstStyle/>
        <a:p>
          <a:endParaRPr lang="lv-LV"/>
        </a:p>
      </dgm:t>
    </dgm:pt>
    <dgm:pt modelId="{63C64914-00CA-4E8F-B257-BAF393A3B246}">
      <dgm:prSet custT="1"/>
      <dgm:spPr/>
      <dgm:t>
        <a:bodyPr/>
        <a:lstStyle/>
        <a:p>
          <a:pPr rtl="0"/>
          <a:r>
            <a:rPr lang="en-GB" sz="3000" dirty="0"/>
            <a:t>State</a:t>
          </a:r>
          <a:r>
            <a:rPr lang="lv-LV" sz="3000" dirty="0"/>
            <a:t> higher education</a:t>
          </a:r>
          <a:r>
            <a:rPr lang="en-GB" sz="3000" dirty="0"/>
            <a:t> standard</a:t>
          </a:r>
          <a:r>
            <a:rPr lang="lv-LV" sz="3000" dirty="0"/>
            <a:t>s</a:t>
          </a:r>
          <a:r>
            <a:rPr lang="en-GB" sz="3000" dirty="0"/>
            <a:t> </a:t>
          </a:r>
          <a:endParaRPr lang="lv-LV" sz="3000" dirty="0"/>
        </a:p>
      </dgm:t>
    </dgm:pt>
    <dgm:pt modelId="{C5E6F914-FB14-4510-9D70-FCA5F2F57C48}" type="parTrans" cxnId="{6F61B5C8-C2BE-4C06-A727-2B1757C79187}">
      <dgm:prSet/>
      <dgm:spPr/>
      <dgm:t>
        <a:bodyPr/>
        <a:lstStyle/>
        <a:p>
          <a:endParaRPr lang="lv-LV"/>
        </a:p>
      </dgm:t>
    </dgm:pt>
    <dgm:pt modelId="{CA286F1B-4077-4D16-BBA0-5D509FA62D36}" type="sibTrans" cxnId="{6F61B5C8-C2BE-4C06-A727-2B1757C79187}">
      <dgm:prSet/>
      <dgm:spPr/>
      <dgm:t>
        <a:bodyPr/>
        <a:lstStyle/>
        <a:p>
          <a:endParaRPr lang="lv-LV"/>
        </a:p>
      </dgm:t>
    </dgm:pt>
    <dgm:pt modelId="{F6FEBC0E-F54F-4658-9092-3FD4E0EAB654}">
      <dgm:prSet custT="1"/>
      <dgm:spPr/>
      <dgm:t>
        <a:bodyPr/>
        <a:lstStyle/>
        <a:p>
          <a:pPr rtl="0"/>
          <a:r>
            <a:rPr lang="en-GB" sz="3200" noProof="0" dirty="0"/>
            <a:t>Occupational standards</a:t>
          </a:r>
        </a:p>
      </dgm:t>
    </dgm:pt>
    <dgm:pt modelId="{30969E94-C134-4E33-B5A6-5AEBB24F6A05}" type="parTrans" cxnId="{7D4AF386-E6D8-40B7-B5A8-C64831228C78}">
      <dgm:prSet/>
      <dgm:spPr/>
      <dgm:t>
        <a:bodyPr/>
        <a:lstStyle/>
        <a:p>
          <a:endParaRPr lang="lv-LV"/>
        </a:p>
      </dgm:t>
    </dgm:pt>
    <dgm:pt modelId="{76FBD620-07B9-4F28-9412-75061430F7FD}" type="sibTrans" cxnId="{7D4AF386-E6D8-40B7-B5A8-C64831228C78}">
      <dgm:prSet/>
      <dgm:spPr/>
      <dgm:t>
        <a:bodyPr/>
        <a:lstStyle/>
        <a:p>
          <a:endParaRPr lang="lv-LV"/>
        </a:p>
      </dgm:t>
    </dgm:pt>
    <dgm:pt modelId="{6ACF96EE-630C-4E09-B4A1-A479F7659A86}">
      <dgm:prSet custT="1"/>
      <dgm:spPr/>
      <dgm:t>
        <a:bodyPr/>
        <a:lstStyle/>
        <a:p>
          <a:pPr rtl="0"/>
          <a:r>
            <a:rPr lang="lv-LV" sz="2400" dirty="0" err="1"/>
            <a:t>Designed</a:t>
          </a:r>
          <a:r>
            <a:rPr lang="lv-LV" sz="2400" dirty="0"/>
            <a:t> </a:t>
          </a:r>
          <a:r>
            <a:rPr lang="lv-LV" sz="2400" dirty="0" err="1"/>
            <a:t>by</a:t>
          </a:r>
          <a:r>
            <a:rPr lang="lv-LV" sz="2400" dirty="0"/>
            <a:t> </a:t>
          </a:r>
          <a:r>
            <a:rPr lang="lv-LV" sz="2400" dirty="0" err="1"/>
            <a:t>HEIs</a:t>
          </a:r>
          <a:endParaRPr lang="lv-LV" sz="2400" dirty="0"/>
        </a:p>
      </dgm:t>
    </dgm:pt>
    <dgm:pt modelId="{6F6A4CD0-C242-407F-89D1-CDFD0E522BF7}" type="parTrans" cxnId="{8F3378B3-D623-4591-A1DC-0E863A15FCF7}">
      <dgm:prSet/>
      <dgm:spPr/>
      <dgm:t>
        <a:bodyPr/>
        <a:lstStyle/>
        <a:p>
          <a:endParaRPr lang="lv-LV"/>
        </a:p>
      </dgm:t>
    </dgm:pt>
    <dgm:pt modelId="{14280307-967E-439A-95AB-AA6C451DC67B}" type="sibTrans" cxnId="{8F3378B3-D623-4591-A1DC-0E863A15FCF7}">
      <dgm:prSet/>
      <dgm:spPr/>
      <dgm:t>
        <a:bodyPr/>
        <a:lstStyle/>
        <a:p>
          <a:endParaRPr lang="lv-LV"/>
        </a:p>
      </dgm:t>
    </dgm:pt>
    <dgm:pt modelId="{B6E0A438-B079-4D7A-8EA4-7D931E53B860}">
      <dgm:prSet custT="1"/>
      <dgm:spPr/>
      <dgm:t>
        <a:bodyPr/>
        <a:lstStyle/>
        <a:p>
          <a:pPr>
            <a:lnSpc>
              <a:spcPct val="90000"/>
            </a:lnSpc>
            <a:spcBef>
              <a:spcPct val="0"/>
            </a:spcBef>
          </a:pPr>
          <a:r>
            <a:rPr lang="en-GB" sz="2400" b="1" noProof="0" dirty="0"/>
            <a:t>Cabinet Regulations:</a:t>
          </a:r>
        </a:p>
      </dgm:t>
    </dgm:pt>
    <dgm:pt modelId="{6B4877B7-0F2C-4F33-9EAC-EA2C513D4E7C}" type="parTrans" cxnId="{2A9E1332-741A-4C5F-8E42-46445393CE93}">
      <dgm:prSet/>
      <dgm:spPr/>
      <dgm:t>
        <a:bodyPr/>
        <a:lstStyle/>
        <a:p>
          <a:endParaRPr lang="lv-LV"/>
        </a:p>
      </dgm:t>
    </dgm:pt>
    <dgm:pt modelId="{9785515E-67C2-4C66-A50B-E7FDB9B4D78F}" type="sibTrans" cxnId="{2A9E1332-741A-4C5F-8E42-46445393CE93}">
      <dgm:prSet/>
      <dgm:spPr/>
      <dgm:t>
        <a:bodyPr/>
        <a:lstStyle/>
        <a:p>
          <a:endParaRPr lang="lv-LV"/>
        </a:p>
      </dgm:t>
    </dgm:pt>
    <dgm:pt modelId="{74F5ACC9-2B9C-4C74-AC04-DDCF20D11506}">
      <dgm:prSet/>
      <dgm:spPr/>
      <dgm:t>
        <a:bodyPr/>
        <a:lstStyle/>
        <a:p>
          <a:pPr>
            <a:lnSpc>
              <a:spcPct val="90000"/>
            </a:lnSpc>
            <a:spcBef>
              <a:spcPct val="0"/>
            </a:spcBef>
          </a:pPr>
          <a:endParaRPr lang="en-GB" sz="1800" noProof="0" dirty="0"/>
        </a:p>
      </dgm:t>
    </dgm:pt>
    <dgm:pt modelId="{E5392023-BCF4-40C9-86E7-AF7C3DE4B226}" type="parTrans" cxnId="{347E775F-8CD8-41CA-8DDD-49B599D5B7AB}">
      <dgm:prSet/>
      <dgm:spPr/>
      <dgm:t>
        <a:bodyPr/>
        <a:lstStyle/>
        <a:p>
          <a:endParaRPr lang="lv-LV"/>
        </a:p>
      </dgm:t>
    </dgm:pt>
    <dgm:pt modelId="{56A2C1B7-41BF-478A-974A-FABF26D534D0}" type="sibTrans" cxnId="{347E775F-8CD8-41CA-8DDD-49B599D5B7AB}">
      <dgm:prSet/>
      <dgm:spPr/>
      <dgm:t>
        <a:bodyPr/>
        <a:lstStyle/>
        <a:p>
          <a:endParaRPr lang="lv-LV"/>
        </a:p>
      </dgm:t>
    </dgm:pt>
    <dgm:pt modelId="{00A3F27B-78D8-408B-A09B-22AE66DEF320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</a:pPr>
          <a:r>
            <a:rPr lang="en-GB" sz="1800" i="1" noProof="0" dirty="0"/>
            <a:t>State standard on academic education</a:t>
          </a:r>
          <a:r>
            <a:rPr lang="lv-LV" sz="1800" i="1" noProof="0" dirty="0"/>
            <a:t> (</a:t>
          </a:r>
          <a:r>
            <a:rPr lang="lv-LV" sz="1800" i="1" dirty="0"/>
            <a:t>2014)</a:t>
          </a:r>
          <a:endParaRPr lang="en-GB" sz="1800" i="1" noProof="0" dirty="0"/>
        </a:p>
      </dgm:t>
    </dgm:pt>
    <dgm:pt modelId="{AEF17126-FD6B-4E79-BE03-562D5B8E644C}" type="parTrans" cxnId="{9B0F2F4D-FF06-4FAC-8F37-C5E956107FD4}">
      <dgm:prSet/>
      <dgm:spPr/>
      <dgm:t>
        <a:bodyPr/>
        <a:lstStyle/>
        <a:p>
          <a:endParaRPr lang="lv-LV"/>
        </a:p>
      </dgm:t>
    </dgm:pt>
    <dgm:pt modelId="{860B1198-B37C-4B3D-AF6C-4E293D971D67}" type="sibTrans" cxnId="{9B0F2F4D-FF06-4FAC-8F37-C5E956107FD4}">
      <dgm:prSet/>
      <dgm:spPr/>
      <dgm:t>
        <a:bodyPr/>
        <a:lstStyle/>
        <a:p>
          <a:endParaRPr lang="lv-LV"/>
        </a:p>
      </dgm:t>
    </dgm:pt>
    <dgm:pt modelId="{920D9EFD-5969-4083-8DD2-8B1F0BCEECAC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</a:pPr>
          <a:r>
            <a:rPr lang="en-GB" sz="1800" i="1" noProof="0" dirty="0"/>
            <a:t>State standard on 1</a:t>
          </a:r>
          <a:r>
            <a:rPr lang="en-GB" sz="1800" i="1" baseline="30000" noProof="0" dirty="0"/>
            <a:t>st</a:t>
          </a:r>
          <a:r>
            <a:rPr lang="lv-LV" sz="1800" i="1" noProof="0" dirty="0"/>
            <a:t> </a:t>
          </a:r>
          <a:r>
            <a:rPr lang="en-GB" sz="1800" i="1" noProof="0" dirty="0"/>
            <a:t>level professional </a:t>
          </a:r>
          <a:r>
            <a:rPr lang="lv-LV" sz="1800" i="1" noProof="0" dirty="0"/>
            <a:t>HE (</a:t>
          </a:r>
          <a:r>
            <a:rPr lang="lv-LV" sz="1800" i="1" dirty="0"/>
            <a:t>2001)</a:t>
          </a:r>
          <a:endParaRPr lang="en-GB" sz="1800" i="1" noProof="0" dirty="0"/>
        </a:p>
      </dgm:t>
    </dgm:pt>
    <dgm:pt modelId="{AC0B5EEF-CFF6-41AF-9CCC-BF3AFE890EFF}" type="parTrans" cxnId="{117144B7-F5FB-4A23-86EF-A782CE5062E9}">
      <dgm:prSet/>
      <dgm:spPr/>
      <dgm:t>
        <a:bodyPr/>
        <a:lstStyle/>
        <a:p>
          <a:endParaRPr lang="lv-LV"/>
        </a:p>
      </dgm:t>
    </dgm:pt>
    <dgm:pt modelId="{3A491B8E-380B-4CC4-B0B7-5EFF638A6FB5}" type="sibTrans" cxnId="{117144B7-F5FB-4A23-86EF-A782CE5062E9}">
      <dgm:prSet/>
      <dgm:spPr/>
      <dgm:t>
        <a:bodyPr/>
        <a:lstStyle/>
        <a:p>
          <a:endParaRPr lang="lv-LV"/>
        </a:p>
      </dgm:t>
    </dgm:pt>
    <dgm:pt modelId="{D916BA75-6999-427C-9273-48627B6CF9E0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</a:pPr>
          <a:r>
            <a:rPr lang="en-GB" sz="1800" i="1" noProof="0" dirty="0"/>
            <a:t>State standard on 2</a:t>
          </a:r>
          <a:r>
            <a:rPr lang="en-GB" sz="1800" i="1" baseline="30000" noProof="0" dirty="0"/>
            <a:t>nd</a:t>
          </a:r>
          <a:r>
            <a:rPr lang="lv-LV" sz="1800" i="1" noProof="0" dirty="0"/>
            <a:t> </a:t>
          </a:r>
          <a:r>
            <a:rPr lang="en-GB" sz="1800" i="1" noProof="0" dirty="0"/>
            <a:t>level professional </a:t>
          </a:r>
          <a:r>
            <a:rPr lang="lv-LV" sz="1800" i="1" noProof="0" dirty="0"/>
            <a:t>HE (</a:t>
          </a:r>
          <a:r>
            <a:rPr lang="lv-LV" sz="1800" i="1" dirty="0"/>
            <a:t>2014)</a:t>
          </a:r>
          <a:endParaRPr lang="en-GB" sz="1800" i="1" noProof="0" dirty="0"/>
        </a:p>
      </dgm:t>
    </dgm:pt>
    <dgm:pt modelId="{75558B9C-EE6B-4CF8-83EE-80E6804E28E6}" type="parTrans" cxnId="{7B2F407F-B58E-4446-819E-DE0BE837F68B}">
      <dgm:prSet/>
      <dgm:spPr/>
      <dgm:t>
        <a:bodyPr/>
        <a:lstStyle/>
        <a:p>
          <a:endParaRPr lang="lv-LV"/>
        </a:p>
      </dgm:t>
    </dgm:pt>
    <dgm:pt modelId="{FD9516A3-2F4A-4305-9385-78D98965C46B}" type="sibTrans" cxnId="{7B2F407F-B58E-4446-819E-DE0BE837F68B}">
      <dgm:prSet/>
      <dgm:spPr/>
      <dgm:t>
        <a:bodyPr/>
        <a:lstStyle/>
        <a:p>
          <a:endParaRPr lang="lv-LV"/>
        </a:p>
      </dgm:t>
    </dgm:pt>
    <dgm:pt modelId="{7B818388-71CD-4F7B-83FE-44980056713B}">
      <dgm:prSet custT="1"/>
      <dgm:spPr/>
      <dgm:t>
        <a:bodyPr/>
        <a:lstStyle/>
        <a:p>
          <a:pPr rtl="0"/>
          <a:endParaRPr lang="lv-LV" sz="2400" dirty="0"/>
        </a:p>
      </dgm:t>
    </dgm:pt>
    <dgm:pt modelId="{EDF8B218-38F2-4C0A-A5E7-F61D15E4A5AA}" type="parTrans" cxnId="{62FAC24D-7B74-4035-B147-C8E17EA1052A}">
      <dgm:prSet/>
      <dgm:spPr/>
      <dgm:t>
        <a:bodyPr/>
        <a:lstStyle/>
        <a:p>
          <a:endParaRPr lang="lv-LV"/>
        </a:p>
      </dgm:t>
    </dgm:pt>
    <dgm:pt modelId="{08094EFA-AFF0-4051-8429-1258F7A05EEF}" type="sibTrans" cxnId="{62FAC24D-7B74-4035-B147-C8E17EA1052A}">
      <dgm:prSet/>
      <dgm:spPr/>
      <dgm:t>
        <a:bodyPr/>
        <a:lstStyle/>
        <a:p>
          <a:endParaRPr lang="lv-LV"/>
        </a:p>
      </dgm:t>
    </dgm:pt>
    <dgm:pt modelId="{5910B615-3709-4FAE-977A-EA1B7411E3F8}">
      <dgm:prSet custT="1"/>
      <dgm:spPr/>
      <dgm:t>
        <a:bodyPr/>
        <a:lstStyle/>
        <a:p>
          <a:pPr rtl="0"/>
          <a:endParaRPr lang="lv-LV" sz="2400" dirty="0"/>
        </a:p>
      </dgm:t>
    </dgm:pt>
    <dgm:pt modelId="{6AC3F74A-4527-4D6B-ABBE-A1525E5D636D}" type="parTrans" cxnId="{31FEE631-E0FC-46E9-808F-39FE51853586}">
      <dgm:prSet/>
      <dgm:spPr/>
      <dgm:t>
        <a:bodyPr/>
        <a:lstStyle/>
        <a:p>
          <a:endParaRPr lang="lv-LV"/>
        </a:p>
      </dgm:t>
    </dgm:pt>
    <dgm:pt modelId="{0B29EDB1-3A02-4D2E-8D9E-FF7810065A2B}" type="sibTrans" cxnId="{31FEE631-E0FC-46E9-808F-39FE51853586}">
      <dgm:prSet/>
      <dgm:spPr/>
      <dgm:t>
        <a:bodyPr/>
        <a:lstStyle/>
        <a:p>
          <a:endParaRPr lang="lv-LV"/>
        </a:p>
      </dgm:t>
    </dgm:pt>
    <dgm:pt modelId="{87A64CC7-BD6D-4CCF-BC9A-59F0DD3B6A13}">
      <dgm:prSet/>
      <dgm:spPr/>
      <dgm:t>
        <a:bodyPr/>
        <a:lstStyle/>
        <a:p>
          <a:r>
            <a:rPr lang="en-GB" noProof="0" dirty="0"/>
            <a:t>Used for </a:t>
          </a:r>
          <a:r>
            <a:rPr lang="en-GB" b="1" noProof="0" dirty="0"/>
            <a:t>professional HE programmes</a:t>
          </a:r>
        </a:p>
      </dgm:t>
    </dgm:pt>
    <dgm:pt modelId="{25C88C7C-910D-4EBE-8BF7-D551D1A2F58F}" type="parTrans" cxnId="{56DE4481-9A7D-4074-B537-99FC961EEF1D}">
      <dgm:prSet/>
      <dgm:spPr/>
      <dgm:t>
        <a:bodyPr/>
        <a:lstStyle/>
        <a:p>
          <a:endParaRPr lang="lv-LV"/>
        </a:p>
      </dgm:t>
    </dgm:pt>
    <dgm:pt modelId="{02805CC7-64AA-4C9D-8697-1E7BE7BDC019}" type="sibTrans" cxnId="{56DE4481-9A7D-4074-B537-99FC961EEF1D}">
      <dgm:prSet/>
      <dgm:spPr/>
      <dgm:t>
        <a:bodyPr/>
        <a:lstStyle/>
        <a:p>
          <a:endParaRPr lang="lv-LV"/>
        </a:p>
      </dgm:t>
    </dgm:pt>
    <dgm:pt modelId="{E16A5D46-2AC1-4885-949D-2BD3FB9E74F4}">
      <dgm:prSet/>
      <dgm:spPr/>
      <dgm:t>
        <a:bodyPr/>
        <a:lstStyle/>
        <a:p>
          <a:r>
            <a:rPr lang="en-GB" noProof="0" dirty="0"/>
            <a:t>Designed by expert groups</a:t>
          </a:r>
          <a:r>
            <a:rPr lang="lv-LV" noProof="0" dirty="0"/>
            <a:t>,</a:t>
          </a:r>
          <a:r>
            <a:rPr lang="en-GB" noProof="0" dirty="0"/>
            <a:t> approved by a tripartite council (state, employers and trade unions)</a:t>
          </a:r>
        </a:p>
      </dgm:t>
    </dgm:pt>
    <dgm:pt modelId="{B6BDDAB1-8ADC-4B96-8B07-A1B4967669FA}" type="parTrans" cxnId="{A0134792-85EB-4908-A124-C3AEE8445E13}">
      <dgm:prSet/>
      <dgm:spPr/>
      <dgm:t>
        <a:bodyPr/>
        <a:lstStyle/>
        <a:p>
          <a:endParaRPr lang="lv-LV"/>
        </a:p>
      </dgm:t>
    </dgm:pt>
    <dgm:pt modelId="{155B7173-9697-4949-9CAE-C3EEB02BAC98}" type="sibTrans" cxnId="{A0134792-85EB-4908-A124-C3AEE8445E13}">
      <dgm:prSet/>
      <dgm:spPr/>
      <dgm:t>
        <a:bodyPr/>
        <a:lstStyle/>
        <a:p>
          <a:endParaRPr lang="lv-LV"/>
        </a:p>
      </dgm:t>
    </dgm:pt>
    <dgm:pt modelId="{071FEBF5-A2FB-4C7A-A2DA-6C5E94CBAB47}">
      <dgm:prSet/>
      <dgm:spPr/>
      <dgm:t>
        <a:bodyPr/>
        <a:lstStyle/>
        <a:p>
          <a:r>
            <a:rPr lang="en-GB" b="0" noProof="0" dirty="0">
              <a:solidFill>
                <a:srgbClr val="FF0000"/>
              </a:solidFill>
            </a:rPr>
            <a:t>OR: </a:t>
          </a:r>
          <a:r>
            <a:rPr lang="en-GB" b="1" noProof="0" dirty="0"/>
            <a:t>requirements for professional </a:t>
          </a:r>
          <a:r>
            <a:rPr lang="en-GB" b="1" noProof="0" dirty="0" err="1"/>
            <a:t>qual</a:t>
          </a:r>
          <a:r>
            <a:rPr lang="lv-LV" b="1" noProof="0" dirty="0"/>
            <a:t>i</a:t>
          </a:r>
          <a:r>
            <a:rPr lang="en-GB" b="1" noProof="0" dirty="0" err="1"/>
            <a:t>fication</a:t>
          </a:r>
          <a:endParaRPr lang="en-GB" b="1" noProof="0" dirty="0"/>
        </a:p>
      </dgm:t>
    </dgm:pt>
    <dgm:pt modelId="{CC890A17-F4B6-4A1E-A4E5-9FCA74880658}" type="parTrans" cxnId="{E4986872-C1A6-404D-A7C6-31EC05D9EAE7}">
      <dgm:prSet/>
      <dgm:spPr/>
      <dgm:t>
        <a:bodyPr/>
        <a:lstStyle/>
        <a:p>
          <a:endParaRPr lang="lv-LV"/>
        </a:p>
      </dgm:t>
    </dgm:pt>
    <dgm:pt modelId="{4C5F0E7B-84E1-498D-B6B9-5CF667040186}" type="sibTrans" cxnId="{E4986872-C1A6-404D-A7C6-31EC05D9EAE7}">
      <dgm:prSet/>
      <dgm:spPr/>
      <dgm:t>
        <a:bodyPr/>
        <a:lstStyle/>
        <a:p>
          <a:endParaRPr lang="lv-LV"/>
        </a:p>
      </dgm:t>
    </dgm:pt>
    <dgm:pt modelId="{49D11296-A758-4853-882E-3EC6565ECB09}" type="pres">
      <dgm:prSet presAssocID="{3BF8BB11-C2AE-476F-9EDF-0EA7CB76CB11}" presName="diagram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39CF48-E530-4278-9E63-3B13F83B623A}" type="pres">
      <dgm:prSet presAssocID="{0C869186-0986-404C-A7BC-7EC2E012069D}" presName="compNode" presStyleCnt="0"/>
      <dgm:spPr/>
    </dgm:pt>
    <dgm:pt modelId="{47CB77B1-BEF5-4079-8C33-E82B267E8270}" type="pres">
      <dgm:prSet presAssocID="{0C869186-0986-404C-A7BC-7EC2E012069D}" presName="childRect" presStyleLbl="bgAcc1" presStyleIdx="0" presStyleCnt="3" custLinFactNeighborX="-3736" custLinFactNeighborY="-1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6EFA7-40EE-4248-BF87-DA963D8E61F8}" type="pres">
      <dgm:prSet presAssocID="{0C869186-0986-404C-A7BC-7EC2E012069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228C5-5954-456A-BE06-34D06A19347A}" type="pres">
      <dgm:prSet presAssocID="{0C869186-0986-404C-A7BC-7EC2E012069D}" presName="parentRect" presStyleLbl="alignNode1" presStyleIdx="0" presStyleCnt="3" custLinFactNeighborX="-3194" custLinFactNeighborY="-2709"/>
      <dgm:spPr/>
      <dgm:t>
        <a:bodyPr/>
        <a:lstStyle/>
        <a:p>
          <a:endParaRPr lang="ru-RU"/>
        </a:p>
      </dgm:t>
    </dgm:pt>
    <dgm:pt modelId="{8EB4BF6A-1EA7-4078-AED1-F5E7BC92BA2D}" type="pres">
      <dgm:prSet presAssocID="{0C869186-0986-404C-A7BC-7EC2E012069D}" presName="adorn" presStyleLbl="fgAccFollowNode1" presStyleIdx="0" presStyleCnt="3" custLinFactNeighborX="-12222" custLinFactNeighborY="-18372"/>
      <dgm:spPr/>
    </dgm:pt>
    <dgm:pt modelId="{7107DBF6-A778-4B8B-A994-1B724EDF4275}" type="pres">
      <dgm:prSet presAssocID="{B55FD3EA-8F7A-4CCD-8C82-1A9DF83CEE7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34B3752-E3F0-4DA8-94FC-0A0F51E65F6A}" type="pres">
      <dgm:prSet presAssocID="{63C64914-00CA-4E8F-B257-BAF393A3B246}" presName="compNode" presStyleCnt="0"/>
      <dgm:spPr/>
    </dgm:pt>
    <dgm:pt modelId="{350CA578-FA8F-416E-8E26-6879E811798E}" type="pres">
      <dgm:prSet presAssocID="{63C64914-00CA-4E8F-B257-BAF393A3B246}" presName="childRect" presStyleLbl="bgAcc1" presStyleIdx="1" presStyleCnt="3" custLinFactX="-18825" custLinFactNeighborX="-100000" custLinFactNeighborY="-1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611BA0-151D-4EFD-A610-4F671FB6B32A}" type="pres">
      <dgm:prSet presAssocID="{63C64914-00CA-4E8F-B257-BAF393A3B24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8C949-1A3C-4103-A354-CFF197DEE316}" type="pres">
      <dgm:prSet presAssocID="{63C64914-00CA-4E8F-B257-BAF393A3B246}" presName="parentRect" presStyleLbl="alignNode1" presStyleIdx="1" presStyleCnt="3" custLinFactX="-19225" custLinFactNeighborX="-100000" custLinFactNeighborY="420"/>
      <dgm:spPr/>
      <dgm:t>
        <a:bodyPr/>
        <a:lstStyle/>
        <a:p>
          <a:endParaRPr lang="ru-RU"/>
        </a:p>
      </dgm:t>
    </dgm:pt>
    <dgm:pt modelId="{4FE8B96F-86DC-4BDB-9208-2763D2340214}" type="pres">
      <dgm:prSet presAssocID="{63C64914-00CA-4E8F-B257-BAF393A3B246}" presName="adorn" presStyleLbl="fgAccFollowNode1" presStyleIdx="1" presStyleCnt="3" custLinFactNeighborX="-1018" custLinFactNeighborY="-34165"/>
      <dgm:spPr/>
    </dgm:pt>
    <dgm:pt modelId="{69BD4F86-5ED3-43B8-9814-031C9D85F0E5}" type="pres">
      <dgm:prSet presAssocID="{CA286F1B-4077-4D16-BBA0-5D509FA62D3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B904CC9-55A4-41E6-822D-19FDA6E4D1E5}" type="pres">
      <dgm:prSet presAssocID="{F6FEBC0E-F54F-4658-9092-3FD4E0EAB654}" presName="compNode" presStyleCnt="0"/>
      <dgm:spPr/>
    </dgm:pt>
    <dgm:pt modelId="{1C9273BB-1483-4F9F-AEE9-DBE7C06BAB3E}" type="pres">
      <dgm:prSet presAssocID="{F6FEBC0E-F54F-4658-9092-3FD4E0EAB654}" presName="childRect" presStyleLbl="bgAcc1" presStyleIdx="2" presStyleCnt="3" custLinFactX="14567" custLinFactNeighborX="100000" custLinFactNeighborY="-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3ABCA-456D-4EC9-9B9B-C5BD38A6FC19}" type="pres">
      <dgm:prSet presAssocID="{F6FEBC0E-F54F-4658-9092-3FD4E0EAB65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2DCA9-8473-43E3-BCD5-EA2D2EA4C10E}" type="pres">
      <dgm:prSet presAssocID="{F6FEBC0E-F54F-4658-9092-3FD4E0EAB654}" presName="parentRect" presStyleLbl="alignNode1" presStyleIdx="2" presStyleCnt="3" custLinFactX="15109" custLinFactNeighborX="100000" custLinFactNeighborY="316"/>
      <dgm:spPr/>
      <dgm:t>
        <a:bodyPr/>
        <a:lstStyle/>
        <a:p>
          <a:endParaRPr lang="ru-RU"/>
        </a:p>
      </dgm:t>
    </dgm:pt>
    <dgm:pt modelId="{93EBEE09-6320-4740-BC5E-1A98BBEA73C7}" type="pres">
      <dgm:prSet presAssocID="{F6FEBC0E-F54F-4658-9092-3FD4E0EAB654}" presName="adorn" presStyleLbl="fgAccFollowNode1" presStyleIdx="2" presStyleCnt="3" custLinFactNeighborX="-17521" custLinFactNeighborY="-15819"/>
      <dgm:spPr/>
    </dgm:pt>
  </dgm:ptLst>
  <dgm:cxnLst>
    <dgm:cxn modelId="{7B2F407F-B58E-4446-819E-DE0BE837F68B}" srcId="{B6E0A438-B079-4D7A-8EA4-7D931E53B860}" destId="{D916BA75-6999-427C-9273-48627B6CF9E0}" srcOrd="2" destOrd="0" parTransId="{75558B9C-EE6B-4CF8-83EE-80E6804E28E6}" sibTransId="{FD9516A3-2F4A-4305-9385-78D98965C46B}"/>
    <dgm:cxn modelId="{C31E47B1-D55B-469D-9575-4B3FD6802E18}" type="presOf" srcId="{6ACF96EE-630C-4E09-B4A1-A479F7659A86}" destId="{47CB77B1-BEF5-4079-8C33-E82B267E8270}" srcOrd="0" destOrd="2" presId="urn:microsoft.com/office/officeart/2005/8/layout/bList2"/>
    <dgm:cxn modelId="{185A3CED-61C2-4D15-950C-1A79343069EF}" type="presOf" srcId="{7B818388-71CD-4F7B-83FE-44980056713B}" destId="{47CB77B1-BEF5-4079-8C33-E82B267E8270}" srcOrd="0" destOrd="0" presId="urn:microsoft.com/office/officeart/2005/8/layout/bList2"/>
    <dgm:cxn modelId="{81DAF28D-CB1D-4909-9D54-34486740F5A1}" type="presOf" srcId="{B55FD3EA-8F7A-4CCD-8C82-1A9DF83CEE7E}" destId="{7107DBF6-A778-4B8B-A994-1B724EDF4275}" srcOrd="0" destOrd="0" presId="urn:microsoft.com/office/officeart/2005/8/layout/bList2"/>
    <dgm:cxn modelId="{4F79D189-B877-4A27-939B-51869BEED4A4}" type="presOf" srcId="{0C869186-0986-404C-A7BC-7EC2E012069D}" destId="{45C228C5-5954-456A-BE06-34D06A19347A}" srcOrd="1" destOrd="0" presId="urn:microsoft.com/office/officeart/2005/8/layout/bList2"/>
    <dgm:cxn modelId="{46AAAEF2-9E77-4475-BEB2-80F37F1C863C}" type="presOf" srcId="{87A64CC7-BD6D-4CCF-BC9A-59F0DD3B6A13}" destId="{1C9273BB-1483-4F9F-AEE9-DBE7C06BAB3E}" srcOrd="0" destOrd="1" presId="urn:microsoft.com/office/officeart/2005/8/layout/bList2"/>
    <dgm:cxn modelId="{8F3378B3-D623-4591-A1DC-0E863A15FCF7}" srcId="{0C869186-0986-404C-A7BC-7EC2E012069D}" destId="{6ACF96EE-630C-4E09-B4A1-A479F7659A86}" srcOrd="2" destOrd="0" parTransId="{6F6A4CD0-C242-407F-89D1-CDFD0E522BF7}" sibTransId="{14280307-967E-439A-95AB-AA6C451DC67B}"/>
    <dgm:cxn modelId="{8A2D8547-CE95-4F21-B88E-91BE7A8AEAD7}" type="presOf" srcId="{920D9EFD-5969-4083-8DD2-8B1F0BCEECAC}" destId="{350CA578-FA8F-416E-8E26-6879E811798E}" srcOrd="0" destOrd="2" presId="urn:microsoft.com/office/officeart/2005/8/layout/bList2"/>
    <dgm:cxn modelId="{2A9E1332-741A-4C5F-8E42-46445393CE93}" srcId="{63C64914-00CA-4E8F-B257-BAF393A3B246}" destId="{B6E0A438-B079-4D7A-8EA4-7D931E53B860}" srcOrd="0" destOrd="0" parTransId="{6B4877B7-0F2C-4F33-9EAC-EA2C513D4E7C}" sibTransId="{9785515E-67C2-4C66-A50B-E7FDB9B4D78F}"/>
    <dgm:cxn modelId="{62FAC24D-7B74-4035-B147-C8E17EA1052A}" srcId="{0C869186-0986-404C-A7BC-7EC2E012069D}" destId="{7B818388-71CD-4F7B-83FE-44980056713B}" srcOrd="0" destOrd="0" parTransId="{EDF8B218-38F2-4C0A-A5E7-F61D15E4A5AA}" sibTransId="{08094EFA-AFF0-4051-8429-1258F7A05EEF}"/>
    <dgm:cxn modelId="{6F61B5C8-C2BE-4C06-A727-2B1757C79187}" srcId="{3BF8BB11-C2AE-476F-9EDF-0EA7CB76CB11}" destId="{63C64914-00CA-4E8F-B257-BAF393A3B246}" srcOrd="1" destOrd="0" parTransId="{C5E6F914-FB14-4510-9D70-FCA5F2F57C48}" sibTransId="{CA286F1B-4077-4D16-BBA0-5D509FA62D36}"/>
    <dgm:cxn modelId="{347E775F-8CD8-41CA-8DDD-49B599D5B7AB}" srcId="{63C64914-00CA-4E8F-B257-BAF393A3B246}" destId="{74F5ACC9-2B9C-4C74-AC04-DDCF20D11506}" srcOrd="1" destOrd="0" parTransId="{E5392023-BCF4-40C9-86E7-AF7C3DE4B226}" sibTransId="{56A2C1B7-41BF-478A-974A-FABF26D534D0}"/>
    <dgm:cxn modelId="{E1F790C5-88BE-4383-A1E7-7A430A8C3FFB}" type="presOf" srcId="{F6FEBC0E-F54F-4658-9092-3FD4E0EAB654}" destId="{4FE2DCA9-8473-43E3-BCD5-EA2D2EA4C10E}" srcOrd="1" destOrd="0" presId="urn:microsoft.com/office/officeart/2005/8/layout/bList2"/>
    <dgm:cxn modelId="{E4986872-C1A6-404D-A7C6-31EC05D9EAE7}" srcId="{F6FEBC0E-F54F-4658-9092-3FD4E0EAB654}" destId="{071FEBF5-A2FB-4C7A-A2DA-6C5E94CBAB47}" srcOrd="0" destOrd="0" parTransId="{CC890A17-F4B6-4A1E-A4E5-9FCA74880658}" sibTransId="{4C5F0E7B-84E1-498D-B6B9-5CF667040186}"/>
    <dgm:cxn modelId="{D55A7A71-112B-46C8-98B1-E9FA2DB00923}" type="presOf" srcId="{F6FEBC0E-F54F-4658-9092-3FD4E0EAB654}" destId="{7B73ABCA-456D-4EC9-9B9B-C5BD38A6FC19}" srcOrd="0" destOrd="0" presId="urn:microsoft.com/office/officeart/2005/8/layout/bList2"/>
    <dgm:cxn modelId="{7D4AF386-E6D8-40B7-B5A8-C64831228C78}" srcId="{3BF8BB11-C2AE-476F-9EDF-0EA7CB76CB11}" destId="{F6FEBC0E-F54F-4658-9092-3FD4E0EAB654}" srcOrd="2" destOrd="0" parTransId="{30969E94-C134-4E33-B5A6-5AEBB24F6A05}" sibTransId="{76FBD620-07B9-4F28-9412-75061430F7FD}"/>
    <dgm:cxn modelId="{7D2650DF-AA4F-4011-A8F4-4982884D5950}" type="presOf" srcId="{071FEBF5-A2FB-4C7A-A2DA-6C5E94CBAB47}" destId="{1C9273BB-1483-4F9F-AEE9-DBE7C06BAB3E}" srcOrd="0" destOrd="0" presId="urn:microsoft.com/office/officeart/2005/8/layout/bList2"/>
    <dgm:cxn modelId="{8C53A37A-CC01-41AF-82E9-A7E33345278A}" type="presOf" srcId="{63C64914-00CA-4E8F-B257-BAF393A3B246}" destId="{28611BA0-151D-4EFD-A610-4F671FB6B32A}" srcOrd="0" destOrd="0" presId="urn:microsoft.com/office/officeart/2005/8/layout/bList2"/>
    <dgm:cxn modelId="{3126DD85-6663-4D20-9E25-43414956F0FB}" type="presOf" srcId="{CA286F1B-4077-4D16-BBA0-5D509FA62D36}" destId="{69BD4F86-5ED3-43B8-9814-031C9D85F0E5}" srcOrd="0" destOrd="0" presId="urn:microsoft.com/office/officeart/2005/8/layout/bList2"/>
    <dgm:cxn modelId="{117144B7-F5FB-4A23-86EF-A782CE5062E9}" srcId="{B6E0A438-B079-4D7A-8EA4-7D931E53B860}" destId="{920D9EFD-5969-4083-8DD2-8B1F0BCEECAC}" srcOrd="1" destOrd="0" parTransId="{AC0B5EEF-CFF6-41AF-9CCC-BF3AFE890EFF}" sibTransId="{3A491B8E-380B-4CC4-B0B7-5EFF638A6FB5}"/>
    <dgm:cxn modelId="{825619F8-CFE2-439A-8792-F3E82049609D}" type="presOf" srcId="{3BF8BB11-C2AE-476F-9EDF-0EA7CB76CB11}" destId="{49D11296-A758-4853-882E-3EC6565ECB09}" srcOrd="0" destOrd="0" presId="urn:microsoft.com/office/officeart/2005/8/layout/bList2"/>
    <dgm:cxn modelId="{06A549F6-3245-4CC7-B85E-CDBAFDCF76EE}" type="presOf" srcId="{63C64914-00CA-4E8F-B257-BAF393A3B246}" destId="{2D18C949-1A3C-4103-A354-CFF197DEE316}" srcOrd="1" destOrd="0" presId="urn:microsoft.com/office/officeart/2005/8/layout/bList2"/>
    <dgm:cxn modelId="{A0134792-85EB-4908-A124-C3AEE8445E13}" srcId="{F6FEBC0E-F54F-4658-9092-3FD4E0EAB654}" destId="{E16A5D46-2AC1-4885-949D-2BD3FB9E74F4}" srcOrd="2" destOrd="0" parTransId="{B6BDDAB1-8ADC-4B96-8B07-A1B4967669FA}" sibTransId="{155B7173-9697-4949-9CAE-C3EEB02BAC98}"/>
    <dgm:cxn modelId="{80CAA5B4-E4A0-4054-997A-3BA51ACE9BE9}" type="presOf" srcId="{0C869186-0986-404C-A7BC-7EC2E012069D}" destId="{46C6EFA7-40EE-4248-BF87-DA963D8E61F8}" srcOrd="0" destOrd="0" presId="urn:microsoft.com/office/officeart/2005/8/layout/bList2"/>
    <dgm:cxn modelId="{6878006D-7777-4ECD-A762-676ABD07B221}" type="presOf" srcId="{74F5ACC9-2B9C-4C74-AC04-DDCF20D11506}" destId="{350CA578-FA8F-416E-8E26-6879E811798E}" srcOrd="0" destOrd="4" presId="urn:microsoft.com/office/officeart/2005/8/layout/bList2"/>
    <dgm:cxn modelId="{FABA29BD-835F-485F-94C0-639149DEE580}" srcId="{3BF8BB11-C2AE-476F-9EDF-0EA7CB76CB11}" destId="{0C869186-0986-404C-A7BC-7EC2E012069D}" srcOrd="0" destOrd="0" parTransId="{D68D38D0-F290-45D3-ADD3-E18ABAD8A0F8}" sibTransId="{B55FD3EA-8F7A-4CCD-8C82-1A9DF83CEE7E}"/>
    <dgm:cxn modelId="{31E697F0-AD83-467D-B0EC-8E3673E62838}" type="presOf" srcId="{00A3F27B-78D8-408B-A09B-22AE66DEF320}" destId="{350CA578-FA8F-416E-8E26-6879E811798E}" srcOrd="0" destOrd="1" presId="urn:microsoft.com/office/officeart/2005/8/layout/bList2"/>
    <dgm:cxn modelId="{56DE4481-9A7D-4074-B537-99FC961EEF1D}" srcId="{F6FEBC0E-F54F-4658-9092-3FD4E0EAB654}" destId="{87A64CC7-BD6D-4CCF-BC9A-59F0DD3B6A13}" srcOrd="1" destOrd="0" parTransId="{25C88C7C-910D-4EBE-8BF7-D551D1A2F58F}" sibTransId="{02805CC7-64AA-4C9D-8697-1E7BE7BDC019}"/>
    <dgm:cxn modelId="{5A9A5E77-0FF4-4A38-8456-004DD54D08BB}" type="presOf" srcId="{D916BA75-6999-427C-9273-48627B6CF9E0}" destId="{350CA578-FA8F-416E-8E26-6879E811798E}" srcOrd="0" destOrd="3" presId="urn:microsoft.com/office/officeart/2005/8/layout/bList2"/>
    <dgm:cxn modelId="{51616676-3315-497C-9E49-958415BB539B}" type="presOf" srcId="{5910B615-3709-4FAE-977A-EA1B7411E3F8}" destId="{47CB77B1-BEF5-4079-8C33-E82B267E8270}" srcOrd="0" destOrd="1" presId="urn:microsoft.com/office/officeart/2005/8/layout/bList2"/>
    <dgm:cxn modelId="{31FEE631-E0FC-46E9-808F-39FE51853586}" srcId="{0C869186-0986-404C-A7BC-7EC2E012069D}" destId="{5910B615-3709-4FAE-977A-EA1B7411E3F8}" srcOrd="1" destOrd="0" parTransId="{6AC3F74A-4527-4D6B-ABBE-A1525E5D636D}" sibTransId="{0B29EDB1-3A02-4D2E-8D9E-FF7810065A2B}"/>
    <dgm:cxn modelId="{9B0F2F4D-FF06-4FAC-8F37-C5E956107FD4}" srcId="{B6E0A438-B079-4D7A-8EA4-7D931E53B860}" destId="{00A3F27B-78D8-408B-A09B-22AE66DEF320}" srcOrd="0" destOrd="0" parTransId="{AEF17126-FD6B-4E79-BE03-562D5B8E644C}" sibTransId="{860B1198-B37C-4B3D-AF6C-4E293D971D67}"/>
    <dgm:cxn modelId="{DC3EDFF5-ADCA-4B5D-A75C-7D45198C5B55}" type="presOf" srcId="{B6E0A438-B079-4D7A-8EA4-7D931E53B860}" destId="{350CA578-FA8F-416E-8E26-6879E811798E}" srcOrd="0" destOrd="0" presId="urn:microsoft.com/office/officeart/2005/8/layout/bList2"/>
    <dgm:cxn modelId="{8EC31117-CE20-4233-9624-F3B535BA7128}" type="presOf" srcId="{E16A5D46-2AC1-4885-949D-2BD3FB9E74F4}" destId="{1C9273BB-1483-4F9F-AEE9-DBE7C06BAB3E}" srcOrd="0" destOrd="2" presId="urn:microsoft.com/office/officeart/2005/8/layout/bList2"/>
    <dgm:cxn modelId="{F73234A7-8F6B-42CA-B5C6-911F2266C998}" type="presParOf" srcId="{49D11296-A758-4853-882E-3EC6565ECB09}" destId="{4F39CF48-E530-4278-9E63-3B13F83B623A}" srcOrd="0" destOrd="0" presId="urn:microsoft.com/office/officeart/2005/8/layout/bList2"/>
    <dgm:cxn modelId="{95CCA03A-4695-4DA7-9211-D86D63383DC5}" type="presParOf" srcId="{4F39CF48-E530-4278-9E63-3B13F83B623A}" destId="{47CB77B1-BEF5-4079-8C33-E82B267E8270}" srcOrd="0" destOrd="0" presId="urn:microsoft.com/office/officeart/2005/8/layout/bList2"/>
    <dgm:cxn modelId="{9A303D00-A91F-4948-8ED1-686ED9EAF601}" type="presParOf" srcId="{4F39CF48-E530-4278-9E63-3B13F83B623A}" destId="{46C6EFA7-40EE-4248-BF87-DA963D8E61F8}" srcOrd="1" destOrd="0" presId="urn:microsoft.com/office/officeart/2005/8/layout/bList2"/>
    <dgm:cxn modelId="{EDEE0A7C-9423-4E17-AE4B-DB7DF3A4B15D}" type="presParOf" srcId="{4F39CF48-E530-4278-9E63-3B13F83B623A}" destId="{45C228C5-5954-456A-BE06-34D06A19347A}" srcOrd="2" destOrd="0" presId="urn:microsoft.com/office/officeart/2005/8/layout/bList2"/>
    <dgm:cxn modelId="{1A382698-A1A8-46AF-B5B3-8166E3D3BDD3}" type="presParOf" srcId="{4F39CF48-E530-4278-9E63-3B13F83B623A}" destId="{8EB4BF6A-1EA7-4078-AED1-F5E7BC92BA2D}" srcOrd="3" destOrd="0" presId="urn:microsoft.com/office/officeart/2005/8/layout/bList2"/>
    <dgm:cxn modelId="{9C19A19E-8474-467D-8B84-36F9722D47F1}" type="presParOf" srcId="{49D11296-A758-4853-882E-3EC6565ECB09}" destId="{7107DBF6-A778-4B8B-A994-1B724EDF4275}" srcOrd="1" destOrd="0" presId="urn:microsoft.com/office/officeart/2005/8/layout/bList2"/>
    <dgm:cxn modelId="{AD93FA51-7861-4E24-960E-9D7F6A501E6F}" type="presParOf" srcId="{49D11296-A758-4853-882E-3EC6565ECB09}" destId="{334B3752-E3F0-4DA8-94FC-0A0F51E65F6A}" srcOrd="2" destOrd="0" presId="urn:microsoft.com/office/officeart/2005/8/layout/bList2"/>
    <dgm:cxn modelId="{2475294F-FBFD-4E35-8FD1-67C6902BC937}" type="presParOf" srcId="{334B3752-E3F0-4DA8-94FC-0A0F51E65F6A}" destId="{350CA578-FA8F-416E-8E26-6879E811798E}" srcOrd="0" destOrd="0" presId="urn:microsoft.com/office/officeart/2005/8/layout/bList2"/>
    <dgm:cxn modelId="{32F7F8B7-A2BF-45D0-B96A-20D622F5A597}" type="presParOf" srcId="{334B3752-E3F0-4DA8-94FC-0A0F51E65F6A}" destId="{28611BA0-151D-4EFD-A610-4F671FB6B32A}" srcOrd="1" destOrd="0" presId="urn:microsoft.com/office/officeart/2005/8/layout/bList2"/>
    <dgm:cxn modelId="{0C9AEDF1-F4BE-4D59-A2DD-85724A0D0CA8}" type="presParOf" srcId="{334B3752-E3F0-4DA8-94FC-0A0F51E65F6A}" destId="{2D18C949-1A3C-4103-A354-CFF197DEE316}" srcOrd="2" destOrd="0" presId="urn:microsoft.com/office/officeart/2005/8/layout/bList2"/>
    <dgm:cxn modelId="{98C5B8C9-0A83-414A-940E-849589CD9D8F}" type="presParOf" srcId="{334B3752-E3F0-4DA8-94FC-0A0F51E65F6A}" destId="{4FE8B96F-86DC-4BDB-9208-2763D2340214}" srcOrd="3" destOrd="0" presId="urn:microsoft.com/office/officeart/2005/8/layout/bList2"/>
    <dgm:cxn modelId="{F5D344E9-61BA-44FD-8CD8-8F935263D4D1}" type="presParOf" srcId="{49D11296-A758-4853-882E-3EC6565ECB09}" destId="{69BD4F86-5ED3-43B8-9814-031C9D85F0E5}" srcOrd="3" destOrd="0" presId="urn:microsoft.com/office/officeart/2005/8/layout/bList2"/>
    <dgm:cxn modelId="{AFBF0B76-2E08-4D6B-A3F9-0417C978528B}" type="presParOf" srcId="{49D11296-A758-4853-882E-3EC6565ECB09}" destId="{EB904CC9-55A4-41E6-822D-19FDA6E4D1E5}" srcOrd="4" destOrd="0" presId="urn:microsoft.com/office/officeart/2005/8/layout/bList2"/>
    <dgm:cxn modelId="{D044ABCF-CAAA-4781-A7BE-E252183C74CF}" type="presParOf" srcId="{EB904CC9-55A4-41E6-822D-19FDA6E4D1E5}" destId="{1C9273BB-1483-4F9F-AEE9-DBE7C06BAB3E}" srcOrd="0" destOrd="0" presId="urn:microsoft.com/office/officeart/2005/8/layout/bList2"/>
    <dgm:cxn modelId="{3431240C-2A26-4DEA-ACC1-D8538E935D48}" type="presParOf" srcId="{EB904CC9-55A4-41E6-822D-19FDA6E4D1E5}" destId="{7B73ABCA-456D-4EC9-9B9B-C5BD38A6FC19}" srcOrd="1" destOrd="0" presId="urn:microsoft.com/office/officeart/2005/8/layout/bList2"/>
    <dgm:cxn modelId="{2D90723B-29AA-4FCC-89F1-5D9237912778}" type="presParOf" srcId="{EB904CC9-55A4-41E6-822D-19FDA6E4D1E5}" destId="{4FE2DCA9-8473-43E3-BCD5-EA2D2EA4C10E}" srcOrd="2" destOrd="0" presId="urn:microsoft.com/office/officeart/2005/8/layout/bList2"/>
    <dgm:cxn modelId="{922B2842-5609-4021-9DE9-205DE9B7A82B}" type="presParOf" srcId="{EB904CC9-55A4-41E6-822D-19FDA6E4D1E5}" destId="{93EBEE09-6320-4740-BC5E-1A98BBEA73C7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B77B1-BEF5-4079-8C33-E82B267E8270}">
      <dsp:nvSpPr>
        <dsp:cNvPr id="0" name=""/>
        <dsp:cNvSpPr/>
      </dsp:nvSpPr>
      <dsp:spPr>
        <a:xfrm>
          <a:off x="8053148" y="990030"/>
          <a:ext cx="3375284" cy="251957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v-LV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v-LV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2400" kern="1200" dirty="0" err="1"/>
            <a:t>Designed</a:t>
          </a:r>
          <a:r>
            <a:rPr lang="lv-LV" sz="2400" kern="1200" dirty="0"/>
            <a:t> </a:t>
          </a:r>
          <a:r>
            <a:rPr lang="lv-LV" sz="2400" kern="1200" dirty="0" err="1"/>
            <a:t>by</a:t>
          </a:r>
          <a:r>
            <a:rPr lang="lv-LV" sz="2400" kern="1200" dirty="0"/>
            <a:t> </a:t>
          </a:r>
          <a:r>
            <a:rPr lang="lv-LV" sz="2400" kern="1200" dirty="0" err="1"/>
            <a:t>HEIs</a:t>
          </a:r>
          <a:endParaRPr lang="lv-LV" sz="2400" kern="1200" dirty="0"/>
        </a:p>
      </dsp:txBody>
      <dsp:txXfrm>
        <a:off x="8112185" y="1049067"/>
        <a:ext cx="3257210" cy="2460541"/>
      </dsp:txXfrm>
    </dsp:sp>
    <dsp:sp modelId="{45C228C5-5954-456A-BE06-34D06A19347A}">
      <dsp:nvSpPr>
        <dsp:cNvPr id="0" name=""/>
        <dsp:cNvSpPr/>
      </dsp:nvSpPr>
      <dsp:spPr>
        <a:xfrm>
          <a:off x="8071442" y="3483408"/>
          <a:ext cx="3375284" cy="1083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40640" bIns="0" numCol="1" spcCol="1270" anchor="ctr" anchorCtr="0">
          <a:noAutofit/>
        </a:bodyPr>
        <a:lstStyle/>
        <a:p>
          <a:pPr lvl="0" algn="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200" kern="1200" dirty="0"/>
            <a:t>S</a:t>
          </a:r>
          <a:r>
            <a:rPr lang="en-GB" sz="3200" kern="1200" dirty="0" err="1"/>
            <a:t>tudy</a:t>
          </a:r>
          <a:r>
            <a:rPr lang="en-GB" sz="3200" kern="1200" dirty="0"/>
            <a:t> programme</a:t>
          </a:r>
          <a:r>
            <a:rPr lang="lv-LV" sz="3200" kern="1200" dirty="0"/>
            <a:t>s</a:t>
          </a:r>
        </a:p>
      </dsp:txBody>
      <dsp:txXfrm>
        <a:off x="9069765" y="3483408"/>
        <a:ext cx="2376960" cy="1083418"/>
      </dsp:txXfrm>
    </dsp:sp>
    <dsp:sp modelId="{8EB4BF6A-1EA7-4078-AED1-F5E7BC92BA2D}">
      <dsp:nvSpPr>
        <dsp:cNvPr id="0" name=""/>
        <dsp:cNvSpPr/>
      </dsp:nvSpPr>
      <dsp:spPr>
        <a:xfrm>
          <a:off x="7756357" y="3467811"/>
          <a:ext cx="1181349" cy="118134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CA578-FA8F-416E-8E26-6879E811798E}">
      <dsp:nvSpPr>
        <dsp:cNvPr id="0" name=""/>
        <dsp:cNvSpPr/>
      </dsp:nvSpPr>
      <dsp:spPr>
        <a:xfrm>
          <a:off x="222104" y="988367"/>
          <a:ext cx="3375284" cy="251957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400" b="1" kern="1200" noProof="0" dirty="0"/>
            <a:t>Cabinet Regulations:</a:t>
          </a:r>
        </a:p>
        <a:p>
          <a:pPr marL="342900" lvl="2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i="1" kern="1200" noProof="0" dirty="0"/>
            <a:t>State standard on academic education</a:t>
          </a:r>
          <a:r>
            <a:rPr lang="lv-LV" sz="1800" i="1" kern="1200" noProof="0" dirty="0"/>
            <a:t> (</a:t>
          </a:r>
          <a:r>
            <a:rPr lang="lv-LV" sz="1800" i="1" kern="1200" dirty="0"/>
            <a:t>2014)</a:t>
          </a:r>
          <a:endParaRPr lang="en-GB" sz="1800" i="1" kern="1200" noProof="0" dirty="0"/>
        </a:p>
        <a:p>
          <a:pPr marL="342900" lvl="2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i="1" kern="1200" noProof="0" dirty="0"/>
            <a:t>State standard on 1</a:t>
          </a:r>
          <a:r>
            <a:rPr lang="en-GB" sz="1800" i="1" kern="1200" baseline="30000" noProof="0" dirty="0"/>
            <a:t>st</a:t>
          </a:r>
          <a:r>
            <a:rPr lang="lv-LV" sz="1800" i="1" kern="1200" noProof="0" dirty="0"/>
            <a:t> </a:t>
          </a:r>
          <a:r>
            <a:rPr lang="en-GB" sz="1800" i="1" kern="1200" noProof="0" dirty="0"/>
            <a:t>level professional </a:t>
          </a:r>
          <a:r>
            <a:rPr lang="lv-LV" sz="1800" i="1" kern="1200" noProof="0" dirty="0"/>
            <a:t>HE (</a:t>
          </a:r>
          <a:r>
            <a:rPr lang="lv-LV" sz="1800" i="1" kern="1200" dirty="0"/>
            <a:t>2001)</a:t>
          </a:r>
          <a:endParaRPr lang="en-GB" sz="1800" i="1" kern="1200" noProof="0" dirty="0"/>
        </a:p>
        <a:p>
          <a:pPr marL="342900" lvl="2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i="1" kern="1200" noProof="0" dirty="0"/>
            <a:t>State standard on 2</a:t>
          </a:r>
          <a:r>
            <a:rPr lang="en-GB" sz="1800" i="1" kern="1200" baseline="30000" noProof="0" dirty="0"/>
            <a:t>nd</a:t>
          </a:r>
          <a:r>
            <a:rPr lang="lv-LV" sz="1800" i="1" kern="1200" noProof="0" dirty="0"/>
            <a:t> </a:t>
          </a:r>
          <a:r>
            <a:rPr lang="en-GB" sz="1800" i="1" kern="1200" noProof="0" dirty="0"/>
            <a:t>level professional </a:t>
          </a:r>
          <a:r>
            <a:rPr lang="lv-LV" sz="1800" i="1" kern="1200" noProof="0" dirty="0"/>
            <a:t>HE (</a:t>
          </a:r>
          <a:r>
            <a:rPr lang="lv-LV" sz="1800" i="1" kern="1200" dirty="0"/>
            <a:t>2014)</a:t>
          </a:r>
          <a:endParaRPr lang="en-GB" sz="1800" i="1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800" kern="1200" noProof="0" dirty="0"/>
        </a:p>
      </dsp:txBody>
      <dsp:txXfrm>
        <a:off x="281141" y="1047404"/>
        <a:ext cx="3257210" cy="2460541"/>
      </dsp:txXfrm>
    </dsp:sp>
    <dsp:sp modelId="{2D18C949-1A3C-4103-A354-CFF197DEE316}">
      <dsp:nvSpPr>
        <dsp:cNvPr id="0" name=""/>
        <dsp:cNvSpPr/>
      </dsp:nvSpPr>
      <dsp:spPr>
        <a:xfrm>
          <a:off x="208602" y="3517308"/>
          <a:ext cx="3375284" cy="1083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/>
            <a:t>State</a:t>
          </a:r>
          <a:r>
            <a:rPr lang="lv-LV" sz="3000" kern="1200" dirty="0"/>
            <a:t> higher education</a:t>
          </a:r>
          <a:r>
            <a:rPr lang="en-GB" sz="3000" kern="1200" dirty="0"/>
            <a:t> standard</a:t>
          </a:r>
          <a:r>
            <a:rPr lang="lv-LV" sz="3000" kern="1200" dirty="0"/>
            <a:t>s</a:t>
          </a:r>
          <a:r>
            <a:rPr lang="en-GB" sz="3000" kern="1200" dirty="0"/>
            <a:t> </a:t>
          </a:r>
          <a:endParaRPr lang="lv-LV" sz="3000" kern="1200" dirty="0"/>
        </a:p>
      </dsp:txBody>
      <dsp:txXfrm>
        <a:off x="1206926" y="3517308"/>
        <a:ext cx="2376960" cy="1083418"/>
      </dsp:txXfrm>
    </dsp:sp>
    <dsp:sp modelId="{4FE8B96F-86DC-4BDB-9208-2763D2340214}">
      <dsp:nvSpPr>
        <dsp:cNvPr id="0" name=""/>
        <dsp:cNvSpPr/>
      </dsp:nvSpPr>
      <dsp:spPr>
        <a:xfrm>
          <a:off x="3942252" y="3281240"/>
          <a:ext cx="1181349" cy="118134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273BB-1483-4F9F-AEE9-DBE7C06BAB3E}">
      <dsp:nvSpPr>
        <dsp:cNvPr id="0" name=""/>
        <dsp:cNvSpPr/>
      </dsp:nvSpPr>
      <dsp:spPr>
        <a:xfrm>
          <a:off x="4153283" y="977280"/>
          <a:ext cx="3375284" cy="251957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76200" rIns="2540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b="0" kern="1200" noProof="0" dirty="0">
              <a:solidFill>
                <a:srgbClr val="FF0000"/>
              </a:solidFill>
            </a:rPr>
            <a:t>OR: </a:t>
          </a:r>
          <a:r>
            <a:rPr lang="en-GB" sz="2000" b="1" kern="1200" noProof="0" dirty="0"/>
            <a:t>requirements for professional </a:t>
          </a:r>
          <a:r>
            <a:rPr lang="en-GB" sz="2000" b="1" kern="1200" noProof="0" dirty="0" err="1"/>
            <a:t>qual</a:t>
          </a:r>
          <a:r>
            <a:rPr lang="lv-LV" sz="2000" b="1" kern="1200" noProof="0" dirty="0"/>
            <a:t>i</a:t>
          </a:r>
          <a:r>
            <a:rPr lang="en-GB" sz="2000" b="1" kern="1200" noProof="0" dirty="0" err="1"/>
            <a:t>fication</a:t>
          </a:r>
          <a:endParaRPr lang="en-GB" sz="2000" b="1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noProof="0" dirty="0"/>
            <a:t>Used for </a:t>
          </a:r>
          <a:r>
            <a:rPr lang="en-GB" sz="2000" b="1" kern="1200" noProof="0" dirty="0"/>
            <a:t>professional HE programmes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noProof="0" dirty="0"/>
            <a:t>Designed by expert groups</a:t>
          </a:r>
          <a:r>
            <a:rPr lang="lv-LV" sz="2000" kern="1200" noProof="0" dirty="0"/>
            <a:t>,</a:t>
          </a:r>
          <a:r>
            <a:rPr lang="en-GB" sz="2000" kern="1200" noProof="0" dirty="0"/>
            <a:t> approved by a tripartite council (state, employers and trade unions)</a:t>
          </a:r>
        </a:p>
      </dsp:txBody>
      <dsp:txXfrm>
        <a:off x="4212320" y="1036317"/>
        <a:ext cx="3257210" cy="2460541"/>
      </dsp:txXfrm>
    </dsp:sp>
    <dsp:sp modelId="{4FE2DCA9-8473-43E3-BCD5-EA2D2EA4C10E}">
      <dsp:nvSpPr>
        <dsp:cNvPr id="0" name=""/>
        <dsp:cNvSpPr/>
      </dsp:nvSpPr>
      <dsp:spPr>
        <a:xfrm>
          <a:off x="4171577" y="3516181"/>
          <a:ext cx="3375284" cy="1083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40640" bIns="0" numCol="1" spcCol="1270" anchor="ctr" anchorCtr="0">
          <a:noAutofit/>
        </a:bodyPr>
        <a:lstStyle/>
        <a:p>
          <a:pPr lvl="0" algn="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Occupational standards</a:t>
          </a:r>
        </a:p>
      </dsp:txBody>
      <dsp:txXfrm>
        <a:off x="5169901" y="3516181"/>
        <a:ext cx="2376960" cy="1083418"/>
      </dsp:txXfrm>
    </dsp:sp>
    <dsp:sp modelId="{93EBEE09-6320-4740-BC5E-1A98BBEA73C7}">
      <dsp:nvSpPr>
        <dsp:cNvPr id="0" name=""/>
        <dsp:cNvSpPr/>
      </dsp:nvSpPr>
      <dsp:spPr>
        <a:xfrm>
          <a:off x="0" y="3497971"/>
          <a:ext cx="1181349" cy="118134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76685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2731385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155762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3605321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349909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75608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72996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85945258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309615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2634951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301141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BF1C5-0E79-402D-A1A2-35B78E7E947E}" type="datetimeFigureOut">
              <a:rPr lang="lv-LV" smtClean="0"/>
              <a:t>2018.12.11.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BAA0F-9460-4A76-B4F0-BD146093880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238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rtu.lv/rtu/spr_export/prog_pdf_lv.47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rtu.lv/rtupub/disc2/oe.9668" TargetMode="External"/><Relationship Id="rId7" Type="http://schemas.openxmlformats.org/officeDocument/2006/relationships/hyperlink" Target="https://info.rtu.lv/rtupub/disc2/oe.9731" TargetMode="External"/><Relationship Id="rId2" Type="http://schemas.openxmlformats.org/officeDocument/2006/relationships/hyperlink" Target="https://info.rtu.lv/rtupub/disc2/oe.95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.rtu.lv/rtupub/disc2/oe.9550" TargetMode="External"/><Relationship Id="rId5" Type="http://schemas.openxmlformats.org/officeDocument/2006/relationships/hyperlink" Target="https://info.rtu.lv/rtupub/disc2/oe.9661" TargetMode="External"/><Relationship Id="rId4" Type="http://schemas.openxmlformats.org/officeDocument/2006/relationships/hyperlink" Target="https://info.rtu.lv/rtupub/disc2/oe.9572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rtu.lv/rtupub/disc2/oe.9658" TargetMode="External"/><Relationship Id="rId2" Type="http://schemas.openxmlformats.org/officeDocument/2006/relationships/hyperlink" Target="https://info.rtu.lv/rtupub/disc2/oe.96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.rtu.lv/rtupub/disc2/oe.9682" TargetMode="External"/><Relationship Id="rId5" Type="http://schemas.openxmlformats.org/officeDocument/2006/relationships/hyperlink" Target="https://info.rtu.lv/rtupub/disc2/oe.9667" TargetMode="External"/><Relationship Id="rId4" Type="http://schemas.openxmlformats.org/officeDocument/2006/relationships/hyperlink" Target="https://info.rtu.lv/rtupub/disc2/oe.9675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rtu.lv/rtupub/disc2/oe.9658" TargetMode="External"/><Relationship Id="rId2" Type="http://schemas.openxmlformats.org/officeDocument/2006/relationships/hyperlink" Target="https://info.rtu.lv/rtupub/disc2/oe.96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.rtu.lv/rtupub/disc2/oe.9682" TargetMode="External"/><Relationship Id="rId5" Type="http://schemas.openxmlformats.org/officeDocument/2006/relationships/hyperlink" Target="https://info.rtu.lv/rtupub/disc2/oe.9667" TargetMode="External"/><Relationship Id="rId4" Type="http://schemas.openxmlformats.org/officeDocument/2006/relationships/hyperlink" Target="https://info.rtu.lv/rtupub/disc2/oe.9675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.rtu.lv/rtupub/disc2/oe.9501" TargetMode="External"/><Relationship Id="rId3" Type="http://schemas.openxmlformats.org/officeDocument/2006/relationships/hyperlink" Target="https://info.rtu.lv/rtupub/disc2/oe.9551" TargetMode="External"/><Relationship Id="rId7" Type="http://schemas.openxmlformats.org/officeDocument/2006/relationships/hyperlink" Target="https://info.rtu.lv/rtupub/disc2/oe.9440" TargetMode="External"/><Relationship Id="rId2" Type="http://schemas.openxmlformats.org/officeDocument/2006/relationships/hyperlink" Target="https://info.rtu.lv/rtupub/disc2/oe.957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.rtu.lv/rtupub/disc2/oe.9732" TargetMode="External"/><Relationship Id="rId5" Type="http://schemas.openxmlformats.org/officeDocument/2006/relationships/hyperlink" Target="https://info.rtu.lv/rtupub/disc2/oe.9576" TargetMode="External"/><Relationship Id="rId10" Type="http://schemas.openxmlformats.org/officeDocument/2006/relationships/hyperlink" Target="https://info.rtu.lv/rtupub/disc2/oe.9516" TargetMode="External"/><Relationship Id="rId4" Type="http://schemas.openxmlformats.org/officeDocument/2006/relationships/hyperlink" Target="https://info.rtu.lv/rtupub/disc2/oe.9574" TargetMode="External"/><Relationship Id="rId9" Type="http://schemas.openxmlformats.org/officeDocument/2006/relationships/hyperlink" Target="https://info.rtu.lv/rtupub/disc2/oe.943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rtu.lv/rtupub/disc2/oe.6587" TargetMode="External"/><Relationship Id="rId2" Type="http://schemas.openxmlformats.org/officeDocument/2006/relationships/hyperlink" Target="https://info.rtu.lv/rtupub/disc2/oe.66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fo.rtu.lv/rtupub/disc2/oe.9602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.rtu.lv/rtupub/disc2/oe.9573" TargetMode="External"/><Relationship Id="rId3" Type="http://schemas.openxmlformats.org/officeDocument/2006/relationships/hyperlink" Target="https://info.rtu.lv/rtupub/disc2/oe.9668" TargetMode="External"/><Relationship Id="rId7" Type="http://schemas.openxmlformats.org/officeDocument/2006/relationships/hyperlink" Target="https://info.rtu.lv/rtupub/disc2/oe.9731" TargetMode="External"/><Relationship Id="rId2" Type="http://schemas.openxmlformats.org/officeDocument/2006/relationships/hyperlink" Target="https://info.rtu.lv/rtupub/disc2/oe.95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.rtu.lv/rtupub/disc2/oe.9550" TargetMode="External"/><Relationship Id="rId11" Type="http://schemas.openxmlformats.org/officeDocument/2006/relationships/hyperlink" Target="https://info.rtu.lv/rtupub/disc2/oe.28421" TargetMode="External"/><Relationship Id="rId5" Type="http://schemas.openxmlformats.org/officeDocument/2006/relationships/hyperlink" Target="https://info.rtu.lv/rtupub/disc2/oe.9661" TargetMode="External"/><Relationship Id="rId10" Type="http://schemas.openxmlformats.org/officeDocument/2006/relationships/hyperlink" Target="https://info.rtu.lv/rtupub/disc2/oe.9678" TargetMode="External"/><Relationship Id="rId4" Type="http://schemas.openxmlformats.org/officeDocument/2006/relationships/hyperlink" Target="https://info.rtu.lv/rtupub/disc2/oe.9572" TargetMode="External"/><Relationship Id="rId9" Type="http://schemas.openxmlformats.org/officeDocument/2006/relationships/hyperlink" Target="https://info.rtu.lv/rtupub/disc2/oe.9444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rtu.lv/rtupub/disc2/oe.9658" TargetMode="External"/><Relationship Id="rId2" Type="http://schemas.openxmlformats.org/officeDocument/2006/relationships/hyperlink" Target="https://info.rtu.lv/rtupub/disc2/oe.965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.rtu.lv/rtupub/disc2/oe.9682" TargetMode="External"/><Relationship Id="rId5" Type="http://schemas.openxmlformats.org/officeDocument/2006/relationships/hyperlink" Target="https://info.rtu.lv/rtupub/disc2/oe.9667" TargetMode="External"/><Relationship Id="rId4" Type="http://schemas.openxmlformats.org/officeDocument/2006/relationships/hyperlink" Target="https://info.rtu.lv/rtupub/disc2/oe.9675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.rtu.lv/rtupub/disc2/oe.9501" TargetMode="External"/><Relationship Id="rId3" Type="http://schemas.openxmlformats.org/officeDocument/2006/relationships/hyperlink" Target="https://info.rtu.lv/rtupub/disc2/oe.9551" TargetMode="External"/><Relationship Id="rId7" Type="http://schemas.openxmlformats.org/officeDocument/2006/relationships/hyperlink" Target="https://info.rtu.lv/rtupub/disc2/oe.9440" TargetMode="External"/><Relationship Id="rId2" Type="http://schemas.openxmlformats.org/officeDocument/2006/relationships/hyperlink" Target="https://info.rtu.lv/rtupub/disc2/oe.957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nfo.rtu.lv/rtupub/disc2/oe.9732" TargetMode="External"/><Relationship Id="rId5" Type="http://schemas.openxmlformats.org/officeDocument/2006/relationships/hyperlink" Target="https://info.rtu.lv/rtupub/disc2/oe.9576" TargetMode="External"/><Relationship Id="rId10" Type="http://schemas.openxmlformats.org/officeDocument/2006/relationships/hyperlink" Target="https://info.rtu.lv/rtupub/disc2/oe.9516" TargetMode="External"/><Relationship Id="rId4" Type="http://schemas.openxmlformats.org/officeDocument/2006/relationships/hyperlink" Target="https://info.rtu.lv/rtupub/disc2/oe.9574" TargetMode="External"/><Relationship Id="rId9" Type="http://schemas.openxmlformats.org/officeDocument/2006/relationships/hyperlink" Target="https://info.rtu.lv/rtupub/disc2/oe.9439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.rtu.lv/rtupub/disc2/oe.6587" TargetMode="External"/><Relationship Id="rId2" Type="http://schemas.openxmlformats.org/officeDocument/2006/relationships/hyperlink" Target="https://info.rtu.lv/rtupub/disc2/oe.66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fo.rtu.lv/rtupub/disc2/oe.9602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Competence based education: Latvian approach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686544" cy="2972498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endParaRPr lang="lv-LV" i="1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lv-LV" i="1" dirty="0"/>
              <a:t>Asnate Kažoka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lv-LV" sz="2200" i="1" dirty="0"/>
              <a:t>Academic Information Centre</a:t>
            </a:r>
            <a:endParaRPr lang="en-GB" sz="2200" dirty="0"/>
          </a:p>
          <a:p>
            <a:endParaRPr lang="en-GB" dirty="0"/>
          </a:p>
          <a:p>
            <a:pPr lvl="1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Twinning project «Support to strengthening the higher education system in Azerbaijan» (No AZ/14/ENI/OT/01/17 (AZ/49)), Activity 1.1.</a:t>
            </a:r>
          </a:p>
          <a:p>
            <a:r>
              <a:rPr lang="en-GB" dirty="0"/>
              <a:t>Baku, </a:t>
            </a:r>
            <a:r>
              <a:rPr lang="lv-LV" dirty="0"/>
              <a:t>September</a:t>
            </a:r>
            <a:r>
              <a:rPr lang="en-GB" dirty="0"/>
              <a:t> 2018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454" y="6003247"/>
            <a:ext cx="21323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This project is funded by </a:t>
            </a:r>
            <a:endParaRPr lang="et-EE" sz="1400" dirty="0"/>
          </a:p>
          <a:p>
            <a:pPr algn="ctr"/>
            <a:r>
              <a:rPr lang="en-US" sz="1400" dirty="0"/>
              <a:t>the European Union</a:t>
            </a:r>
            <a:endParaRPr lang="et-EE" sz="1400" dirty="0"/>
          </a:p>
        </p:txBody>
      </p:sp>
      <p:pic>
        <p:nvPicPr>
          <p:cNvPr id="5" name="Picture 5" descr="flag_yellow_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93" y="4869447"/>
            <a:ext cx="1624860" cy="1075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511" y="579343"/>
            <a:ext cx="1115187" cy="666686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644" y="576898"/>
            <a:ext cx="1116140" cy="664146"/>
          </a:xfrm>
          <a:prstGeom prst="rect">
            <a:avLst/>
          </a:prstGeom>
        </p:spPr>
      </p:pic>
      <p:pic>
        <p:nvPicPr>
          <p:cNvPr id="8" name="Image 248" descr="http://www.drapeauxdespays.fr/data/flags/ultra/fr.png">
            <a:extLst>
              <a:ext uri="{FF2B5EF4-FFF2-40B4-BE49-F238E27FC236}">
                <a16:creationId xmlns:a16="http://schemas.microsoft.com/office/drawing/2014/main" xmlns="" id="{A35C36DF-FAA6-4552-A0CD-B726DCA54B9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251" y="576898"/>
            <a:ext cx="1129665" cy="66160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2162F2B-3F66-40D4-9FF8-3B23292B2D69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219"/>
          <a:stretch>
            <a:fillRect/>
          </a:stretch>
        </p:blipFill>
        <p:spPr bwMode="auto">
          <a:xfrm>
            <a:off x="4614862" y="576898"/>
            <a:ext cx="1048321" cy="66668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079277157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What skills do the IT graduates lack?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6534601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Examples of curricula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Professional Master degree in Computer Science (the qualification of a System Analyst or Programming Engineer)</a:t>
            </a:r>
          </a:p>
        </p:txBody>
      </p:sp>
    </p:spTree>
    <p:extLst>
      <p:ext uri="{BB962C8B-B14F-4D97-AF65-F5344CB8AC3E}">
        <p14:creationId xmlns:p14="http://schemas.microsoft.com/office/powerpoint/2010/main" val="260735233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State standard (1)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At least 60 ECTS; length in full time studies from 1 to 2 years (with the pre-condition that the full time for BA and MA studies is at least 5 years)</a:t>
            </a:r>
          </a:p>
          <a:p>
            <a:r>
              <a:rPr lang="lv-LV" dirty="0"/>
              <a:t>The content has to comply with the European Qualifications Framework level 7</a:t>
            </a:r>
          </a:p>
          <a:p>
            <a:r>
              <a:rPr lang="lv-LV" dirty="0"/>
              <a:t>At least 30% of the volume in full time study mode is organised in the form of contact hours</a:t>
            </a:r>
          </a:p>
          <a:p>
            <a:r>
              <a:rPr lang="lv-LV" dirty="0"/>
              <a:t>Mandatory content –  1) study courses about new developments in the respective area (&gt;7,5 ECTS); 2) scientific work, design and management study courses (&gt; 4,5 ECTS), 3) internship &gt; 39 ECTS; 4) state exam (&gt; 30 ECTS)</a:t>
            </a:r>
          </a:p>
        </p:txBody>
      </p:sp>
    </p:spTree>
    <p:extLst>
      <p:ext uri="{BB962C8B-B14F-4D97-AF65-F5344CB8AC3E}">
        <p14:creationId xmlns:p14="http://schemas.microsoft.com/office/powerpoint/2010/main" val="413006602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State standard (2)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lv-LV" dirty="0"/>
              <a:t>In addition study courses that ensure the development of professional competencies in entrepreneurship:</a:t>
            </a:r>
          </a:p>
          <a:p>
            <a:pPr lvl="1"/>
            <a:r>
              <a:rPr lang="lv-LV" dirty="0"/>
              <a:t>Innovation</a:t>
            </a:r>
          </a:p>
          <a:p>
            <a:pPr lvl="1"/>
            <a:r>
              <a:rPr lang="lv-LV" dirty="0"/>
              <a:t>Foundation and organisation of enterprises</a:t>
            </a:r>
          </a:p>
          <a:p>
            <a:pPr lvl="1"/>
            <a:r>
              <a:rPr lang="lv-LV" dirty="0"/>
              <a:t>Management methods</a:t>
            </a:r>
          </a:p>
          <a:p>
            <a:pPr lvl="1"/>
            <a:r>
              <a:rPr lang="lv-LV" dirty="0"/>
              <a:t>Basics of project development and management</a:t>
            </a:r>
          </a:p>
          <a:p>
            <a:pPr lvl="1"/>
            <a:r>
              <a:rPr lang="lv-LV" dirty="0"/>
              <a:t>Record keeping and finance management</a:t>
            </a:r>
          </a:p>
          <a:p>
            <a:pPr lvl="1"/>
            <a:r>
              <a:rPr lang="lv-LV" dirty="0"/>
              <a:t>Labour law, including the facilitation of a social dialogue in the society</a:t>
            </a:r>
          </a:p>
        </p:txBody>
      </p:sp>
    </p:spTree>
    <p:extLst>
      <p:ext uri="{BB962C8B-B14F-4D97-AF65-F5344CB8AC3E}">
        <p14:creationId xmlns:p14="http://schemas.microsoft.com/office/powerpoint/2010/main" val="2036522728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Occupational (professional)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Professional </a:t>
            </a:r>
            <a:r>
              <a:rPr lang="lv-LV" b="1" dirty="0"/>
              <a:t>competencies</a:t>
            </a:r>
            <a:r>
              <a:rPr lang="lv-LV" dirty="0"/>
              <a:t> necessary for performing the general professional tasks, e.g. </a:t>
            </a:r>
            <a:r>
              <a:rPr lang="lv-LV" i="1" dirty="0"/>
              <a:t>Ability to code by creating the user interface</a:t>
            </a:r>
          </a:p>
          <a:p>
            <a:r>
              <a:rPr lang="lv-LV" b="1" dirty="0"/>
              <a:t>Skills</a:t>
            </a:r>
            <a:r>
              <a:rPr lang="lv-LV" dirty="0"/>
              <a:t> necessary for performing the general professional tasks, e.g. </a:t>
            </a:r>
            <a:r>
              <a:rPr lang="lv-LV" i="1" dirty="0"/>
              <a:t>Ability to use algorithms</a:t>
            </a:r>
          </a:p>
          <a:p>
            <a:r>
              <a:rPr lang="lv-LV" dirty="0"/>
              <a:t>The </a:t>
            </a:r>
            <a:r>
              <a:rPr lang="lv-LV" b="1" dirty="0"/>
              <a:t>knowledge</a:t>
            </a:r>
            <a:r>
              <a:rPr lang="lv-LV" dirty="0"/>
              <a:t> necessary for performing the general professional tasks</a:t>
            </a:r>
          </a:p>
          <a:p>
            <a:pPr lvl="1"/>
            <a:r>
              <a:rPr lang="lv-LV" dirty="0"/>
              <a:t>On the level of a notion, </a:t>
            </a:r>
            <a:r>
              <a:rPr lang="lv-LV" i="1" dirty="0"/>
              <a:t>e.g. the management of sofware development projects</a:t>
            </a:r>
          </a:p>
          <a:p>
            <a:pPr lvl="1"/>
            <a:r>
              <a:rPr lang="lv-LV" dirty="0"/>
              <a:t>On the level of comprehension, </a:t>
            </a:r>
            <a:r>
              <a:rPr lang="lv-LV" i="1" dirty="0"/>
              <a:t>e.g. economics and commercial sciences</a:t>
            </a:r>
          </a:p>
          <a:p>
            <a:pPr lvl="1"/>
            <a:r>
              <a:rPr lang="lv-LV" dirty="0"/>
              <a:t>On the level of usage, </a:t>
            </a:r>
            <a:r>
              <a:rPr lang="lv-LV" i="1" dirty="0"/>
              <a:t>e.g. two foreign languages</a:t>
            </a:r>
          </a:p>
          <a:p>
            <a:pPr marL="457200" lvl="1" indent="0">
              <a:buNone/>
            </a:pP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95555958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Content of the programme (</a:t>
            </a:r>
            <a:r>
              <a:rPr lang="lv-LV" dirty="0">
                <a:hlinkClick r:id="rId2"/>
              </a:rPr>
              <a:t>https://stud.rtu.lv/rtu/spr_export/prog_pdf_lv.47</a:t>
            </a:r>
            <a:r>
              <a:rPr lang="lv-LV" dirty="0"/>
              <a:t> 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885339"/>
              </p:ext>
            </p:extLst>
          </p:nvPr>
        </p:nvGraphicFramePr>
        <p:xfrm>
          <a:off x="1737360" y="1883664"/>
          <a:ext cx="9217152" cy="3743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1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86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139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lv-LV" sz="1800" dirty="0">
                          <a:effectLst/>
                        </a:rPr>
                        <a:t>Degree awarded: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1" dirty="0">
                          <a:effectLst/>
                        </a:rPr>
                        <a:t>Master Degree of Engineering Sciences in Computer Systems and the qualification of a System Analyst</a:t>
                      </a:r>
                      <a:r>
                        <a:rPr lang="lv-LV" sz="1800" b="1" baseline="0" dirty="0">
                          <a:effectLst/>
                        </a:rPr>
                        <a:t> or Programming Engineer</a:t>
                      </a:r>
                      <a:endParaRPr lang="lv-LV" sz="1800" b="1" dirty="0">
                        <a:effectLst/>
                      </a:endParaRP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7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Degree required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0" dirty="0">
                          <a:solidFill>
                            <a:schemeClr val="tx1"/>
                          </a:solidFill>
                          <a:effectLst/>
                        </a:rPr>
                        <a:t>Bachelor of Engineering in Computer</a:t>
                      </a:r>
                      <a:r>
                        <a:rPr lang="lv-LV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Control and Computer Science</a:t>
                      </a:r>
                      <a:endParaRPr lang="lv-LV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8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Academic volume: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104 CP / 156 ECTS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7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Study language: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Latvian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78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Duration: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2,5 years (full-time)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65112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02" y="4882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lv-LV" altLang="lv-LV" b="1" dirty="0">
                <a:solidFill>
                  <a:srgbClr val="2E2E2E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 Compulsory study courses 18 CP /27 ECTS</a:t>
            </a:r>
            <a:r>
              <a:rPr lang="lv-LV" altLang="lv-LV" sz="8000" dirty="0">
                <a:latin typeface="Arial" panose="020B0604020202020204" pitchFamily="34" charset="0"/>
              </a:rPr>
              <a:t/>
            </a:r>
            <a:br>
              <a:rPr lang="lv-LV" altLang="lv-LV" sz="8000" dirty="0">
                <a:latin typeface="Arial" panose="020B0604020202020204" pitchFamily="34" charset="0"/>
              </a:rPr>
            </a:b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757112"/>
              </p:ext>
            </p:extLst>
          </p:nvPr>
        </p:nvGraphicFramePr>
        <p:xfrm>
          <a:off x="1277806" y="1527812"/>
          <a:ext cx="9561643" cy="3107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1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1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70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2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Code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Subject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CreditPoints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ECTS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 dirty="0">
                          <a:effectLst/>
                          <a:hlinkClick r:id="rId2"/>
                        </a:rPr>
                        <a:t>DIP485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Software Metrology and Planning Models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3"/>
                        </a:rPr>
                        <a:t>DSP451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Information System Methodologies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4"/>
                        </a:rPr>
                        <a:t>DPI502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Computer Network</a:t>
                      </a:r>
                      <a:r>
                        <a:rPr lang="lv-LV" sz="1600" baseline="0" dirty="0">
                          <a:effectLst/>
                        </a:rPr>
                        <a:t> Operating Systems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5"/>
                        </a:rPr>
                        <a:t>DSP422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Administration of</a:t>
                      </a:r>
                      <a:r>
                        <a:rPr lang="lv-LV" sz="1600" baseline="0" dirty="0">
                          <a:effectLst/>
                        </a:rPr>
                        <a:t> Large Databases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6"/>
                        </a:rPr>
                        <a:t>DPI401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PROLOG</a:t>
                      </a:r>
                      <a:r>
                        <a:rPr lang="lv-LV" sz="16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and Logical Programming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7"/>
                        </a:rPr>
                        <a:t>DIP414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Processing of Split</a:t>
                      </a:r>
                      <a:r>
                        <a:rPr lang="lv-LV" sz="1600" baseline="0" dirty="0">
                          <a:effectLst/>
                        </a:rPr>
                        <a:t> Data in Computer Networks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52650" y="1027906"/>
            <a:ext cx="193111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000" b="1" i="0" u="none" strike="noStrike" cap="none" normalizeH="0" baseline="0" dirty="0">
                <a:ln>
                  <a:noFill/>
                </a:ln>
                <a:solidFill>
                  <a:srgbClr val="2E2E2E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lv-LV" altLang="lv-LV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63379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6914"/>
            <a:ext cx="10515600" cy="1325563"/>
          </a:xfrm>
        </p:spPr>
        <p:txBody>
          <a:bodyPr>
            <a:normAutofit fontScale="90000"/>
          </a:bodyPr>
          <a:lstStyle/>
          <a:p>
            <a:pPr fontAlgn="base"/>
            <a:r>
              <a:rPr lang="lv-LV" b="1" dirty="0"/>
              <a:t>B Compulsory elective study courses 18.0 CP/ 27.0 ECTS</a:t>
            </a:r>
            <a:r>
              <a:rPr lang="lv-LV" dirty="0"/>
              <a:t/>
            </a:r>
            <a:br>
              <a:rPr lang="lv-LV" dirty="0"/>
            </a:br>
            <a:r>
              <a:rPr lang="lv-LV" b="1" dirty="0"/>
              <a:t>B1 Field-specific study course 16.0 CP / 24.0 ECTS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289799"/>
              </p:ext>
            </p:extLst>
          </p:nvPr>
        </p:nvGraphicFramePr>
        <p:xfrm>
          <a:off x="1257300" y="2002477"/>
          <a:ext cx="9311640" cy="4628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2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78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84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Code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Subject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CreditPoints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ECTS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2"/>
                        </a:rPr>
                        <a:t>DSP411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Methods of</a:t>
                      </a:r>
                      <a:r>
                        <a:rPr lang="lv-LV" sz="1600" baseline="0" dirty="0">
                          <a:effectLst/>
                        </a:rPr>
                        <a:t> designing intelectual systems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3"/>
                        </a:rPr>
                        <a:t>DSP412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Set of Computer Systems Design</a:t>
                      </a:r>
                      <a:r>
                        <a:rPr lang="lv-LV" sz="1600" baseline="0" dirty="0">
                          <a:effectLst/>
                        </a:rPr>
                        <a:t> Tools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4"/>
                        </a:rPr>
                        <a:t>DSP505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Business intelectual</a:t>
                      </a:r>
                      <a:r>
                        <a:rPr lang="lv-LV" sz="1600" baseline="0" dirty="0">
                          <a:effectLst/>
                        </a:rPr>
                        <a:t> systems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5"/>
                        </a:rPr>
                        <a:t>DSP450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Introduction to Computerized</a:t>
                      </a:r>
                      <a:r>
                        <a:rPr lang="lv-LV" sz="1600" baseline="0" dirty="0">
                          <a:effectLst/>
                        </a:rPr>
                        <a:t> Processing of Solutions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6"/>
                        </a:rPr>
                        <a:t>DSP560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Applied</a:t>
                      </a:r>
                      <a:r>
                        <a:rPr lang="lv-LV" sz="1600" baseline="0" dirty="0">
                          <a:effectLst/>
                        </a:rPr>
                        <a:t> Computer Graphics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DSP779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HTML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</a:t>
                      </a:r>
                      <a:r>
                        <a:rPr lang="lv-LV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Quality Management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Multi-Base Systems</a:t>
                      </a: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Protection</a:t>
                      </a: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User-Adaptive</a:t>
                      </a:r>
                      <a:r>
                        <a:rPr lang="lv-LV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Interface Software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937826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805922"/>
              </p:ext>
            </p:extLst>
          </p:nvPr>
        </p:nvGraphicFramePr>
        <p:xfrm>
          <a:off x="1440180" y="766287"/>
          <a:ext cx="9311640" cy="5469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2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78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84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Code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Subject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CreditPoints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ECTS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2"/>
                        </a:rPr>
                        <a:t>DSP411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Object-Oriented Programming Practice (Study Project)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3"/>
                        </a:rPr>
                        <a:t>DSP412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Practice of Modern Programming Languages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4"/>
                        </a:rPr>
                        <a:t>DSP505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CASE Tools for Designing Databases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6.0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5"/>
                        </a:rPr>
                        <a:t>DSP450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Software Development Tools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6.0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6"/>
                        </a:rPr>
                        <a:t>DSP560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Software Risk Analysis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DSP779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Model Driven Software Development Practitioner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 Support Systems and Communications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Parallel processes and language ADA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Object-Oriented System Analysis</a:t>
                      </a: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Programming in Computer Networking</a:t>
                      </a: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3.0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Processing Solutions in Microsoft Environment</a:t>
                      </a: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Labor Protection</a:t>
                      </a: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72978034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48" y="365125"/>
            <a:ext cx="10893552" cy="1325563"/>
          </a:xfrm>
        </p:spPr>
        <p:txBody>
          <a:bodyPr>
            <a:normAutofit/>
          </a:bodyPr>
          <a:lstStyle/>
          <a:p>
            <a:r>
              <a:rPr lang="lv-LV" altLang="lv-LV" sz="2400" i="1" dirty="0">
                <a:solidFill>
                  <a:srgbClr val="666666"/>
                </a:solidFill>
                <a:latin typeface="inherit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Computer Sciences</a:t>
            </a:r>
            <a:r>
              <a:rPr lang="lv-LV" altLang="lv-LV" sz="2400" dirty="0"/>
              <a:t/>
            </a:r>
            <a:br>
              <a:rPr lang="lv-LV" altLang="lv-LV" sz="2400" dirty="0"/>
            </a:br>
            <a:endParaRPr lang="lv-LV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493162"/>
              </p:ext>
            </p:extLst>
          </p:nvPr>
        </p:nvGraphicFramePr>
        <p:xfrm>
          <a:off x="1993392" y="1221184"/>
          <a:ext cx="8668513" cy="2103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1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8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3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09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Code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Subject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CreditPoints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ECTS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 dirty="0">
                          <a:effectLst/>
                          <a:hlinkClick r:id="rId2"/>
                        </a:rPr>
                        <a:t>DPI538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Software Quality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3"/>
                        </a:rPr>
                        <a:t>DPI402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Workshop on Applied Computer Science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4"/>
                        </a:rPr>
                        <a:t>DPI504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CASE Tools for Object-Oriented System Development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5"/>
                        </a:rPr>
                        <a:t>DPI508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Methods and Evolution Trends of Applied Computer Science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6.0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701450"/>
              </p:ext>
            </p:extLst>
          </p:nvPr>
        </p:nvGraphicFramePr>
        <p:xfrm>
          <a:off x="1993392" y="4279696"/>
          <a:ext cx="8668512" cy="2337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87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36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09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Code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Subject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CreditPoints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ECTS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6"/>
                        </a:rPr>
                        <a:t>DIP415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Network Software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6.0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7"/>
                        </a:rPr>
                        <a:t>DIP484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Applied Software Systems (scientific seminar)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2.0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8"/>
                        </a:rPr>
                        <a:t>DIP409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Advanced Software Technologies (scientific seminar)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2.0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9"/>
                        </a:rPr>
                        <a:t>DIP483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Development Methods of Applied Intelligent Software Systems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6.0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10"/>
                        </a:rPr>
                        <a:t>DIP513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Theory of Software Reliability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6.0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60248" y="3644759"/>
            <a:ext cx="10515600" cy="1018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lv-LV" sz="3800" i="1" dirty="0">
                <a:solidFill>
                  <a:srgbClr val="666666"/>
                </a:solidFill>
                <a:latin typeface="inherit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Computer System Software</a:t>
            </a:r>
            <a:endParaRPr lang="lv-LV" altLang="lv-LV" sz="3800" dirty="0">
              <a:latin typeface="Arial" panose="020B0604020202020204" pitchFamily="34" charset="0"/>
            </a:endParaRPr>
          </a:p>
          <a:p>
            <a:r>
              <a:rPr lang="lv-LV" altLang="lv-LV" sz="5400" dirty="0"/>
              <a:t/>
            </a:r>
            <a:br>
              <a:rPr lang="lv-LV" altLang="lv-LV" sz="5400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52785807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grpSp>
        <p:nvGrpSpPr>
          <p:cNvPr id="4" name="Group 3"/>
          <p:cNvGrpSpPr/>
          <p:nvPr/>
        </p:nvGrpSpPr>
        <p:grpSpPr>
          <a:xfrm>
            <a:off x="274320" y="182879"/>
            <a:ext cx="11649456" cy="6211591"/>
            <a:chOff x="0" y="0"/>
            <a:chExt cx="5764530" cy="3195495"/>
          </a:xfrm>
        </p:grpSpPr>
        <p:sp>
          <p:nvSpPr>
            <p:cNvPr id="5" name="Text Box 85"/>
            <p:cNvSpPr txBox="1"/>
            <p:nvPr/>
          </p:nvSpPr>
          <p:spPr>
            <a:xfrm>
              <a:off x="904875" y="0"/>
              <a:ext cx="2885440" cy="69532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lv-LV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GB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Doctoral programmes</a:t>
              </a:r>
              <a:endParaRPr lang="lv-LV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(3-4 years)</a:t>
              </a:r>
              <a:endParaRPr lang="lv-LV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</a:t>
              </a:r>
              <a:r>
                <a:rPr lang="en-GB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QF level 8</a:t>
              </a:r>
              <a:endParaRPr lang="lv-LV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just">
                <a:spcAft>
                  <a:spcPts val="600"/>
                </a:spcAft>
              </a:pPr>
              <a:r>
                <a:rPr lang="en-GB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lv-LV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GB" sz="9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lv-LV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0" y="704850"/>
              <a:ext cx="4502785" cy="855345"/>
              <a:chOff x="0" y="0"/>
              <a:chExt cx="4502785" cy="855345"/>
            </a:xfrm>
          </p:grpSpPr>
          <p:cxnSp>
            <p:nvCxnSpPr>
              <p:cNvPr id="40" name="Lige pilforbindelse 32"/>
              <p:cNvCxnSpPr/>
              <p:nvPr/>
            </p:nvCxnSpPr>
            <p:spPr>
              <a:xfrm flipV="1">
                <a:off x="1066800" y="0"/>
                <a:ext cx="0" cy="179705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Lige pilforbindelse 32"/>
              <p:cNvCxnSpPr/>
              <p:nvPr/>
            </p:nvCxnSpPr>
            <p:spPr>
              <a:xfrm flipV="1">
                <a:off x="3429000" y="0"/>
                <a:ext cx="0" cy="179705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kstboks 9"/>
              <p:cNvSpPr txBox="1"/>
              <p:nvPr/>
            </p:nvSpPr>
            <p:spPr>
              <a:xfrm>
                <a:off x="2343150" y="171450"/>
                <a:ext cx="2159635" cy="68389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Bef>
                    <a:spcPts val="300"/>
                  </a:spcBef>
                  <a:spcAft>
                    <a:spcPts val="0"/>
                  </a:spcAft>
                </a:pPr>
                <a:endParaRPr lang="en-GB" sz="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ts val="300"/>
                  </a:spcBef>
                  <a:spcAft>
                    <a:spcPts val="0"/>
                  </a:spcAft>
                </a:pPr>
                <a:r>
                  <a:rPr lang="en-GB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Professional Master’s programmes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60-120 ECTS credits</a:t>
                </a:r>
                <a:r>
                  <a: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(1-2 years)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</a:t>
                </a: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QF level 7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600"/>
                  </a:spcAft>
                </a:pPr>
                <a:r>
                  <a:rPr lang="en-GB" sz="1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lv-LV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sz="9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lv-LV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Tekstboks 10"/>
              <p:cNvSpPr txBox="1"/>
              <p:nvPr/>
            </p:nvSpPr>
            <p:spPr>
              <a:xfrm>
                <a:off x="0" y="171450"/>
                <a:ext cx="2159635" cy="683895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endParaRPr lang="lv-LV" sz="9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Master’s programmes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120 ECTS credits</a:t>
                </a:r>
                <a:r>
                  <a:rPr lang="lv-LV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(2 years)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</a:t>
                </a: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QF level 7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790950" y="695325"/>
              <a:ext cx="1973580" cy="2320465"/>
              <a:chOff x="0" y="0"/>
              <a:chExt cx="1973580" cy="2320465"/>
            </a:xfrm>
          </p:grpSpPr>
          <p:cxnSp>
            <p:nvCxnSpPr>
              <p:cNvPr id="38" name="Lige pilforbindelse 32"/>
              <p:cNvCxnSpPr/>
              <p:nvPr/>
            </p:nvCxnSpPr>
            <p:spPr>
              <a:xfrm rot="10800000">
                <a:off x="0" y="0"/>
                <a:ext cx="1861185" cy="1522095"/>
              </a:xfrm>
              <a:prstGeom prst="bentConnector3">
                <a:avLst>
                  <a:gd name="adj1" fmla="val 17908"/>
                </a:avLst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kstboks 6"/>
              <p:cNvSpPr txBox="1"/>
              <p:nvPr/>
            </p:nvSpPr>
            <p:spPr>
              <a:xfrm>
                <a:off x="894080" y="751380"/>
                <a:ext cx="1079500" cy="156908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GB" sz="9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lv-LV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sz="6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GB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Professional HE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programmes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240-300 ECTS credits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(4-6 years)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</a:t>
                </a:r>
                <a:r>
                  <a:rPr lang="en-GB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QF level 6</a:t>
                </a:r>
                <a:endParaRPr lang="lv-LV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sz="9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lv-LV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sz="9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lv-LV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en-GB" sz="9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lv-LV" sz="10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644113" y="3009899"/>
              <a:ext cx="4672892" cy="185596"/>
              <a:chOff x="5938" y="-5891"/>
              <a:chExt cx="4672940" cy="185596"/>
            </a:xfrm>
          </p:grpSpPr>
          <p:cxnSp>
            <p:nvCxnSpPr>
              <p:cNvPr id="32" name="Lige pilforbindelse 32"/>
              <p:cNvCxnSpPr/>
              <p:nvPr/>
            </p:nvCxnSpPr>
            <p:spPr>
              <a:xfrm flipV="1">
                <a:off x="5938" y="0"/>
                <a:ext cx="0" cy="179705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Lige pilforbindelse 32"/>
              <p:cNvCxnSpPr/>
              <p:nvPr/>
            </p:nvCxnSpPr>
            <p:spPr>
              <a:xfrm flipV="1">
                <a:off x="1175657" y="0"/>
                <a:ext cx="0" cy="179705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Lige pilforbindelse 32"/>
              <p:cNvCxnSpPr/>
              <p:nvPr/>
            </p:nvCxnSpPr>
            <p:spPr>
              <a:xfrm flipV="1">
                <a:off x="2959461" y="-5891"/>
                <a:ext cx="0" cy="179705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pilforbindelse 32"/>
              <p:cNvCxnSpPr/>
              <p:nvPr/>
            </p:nvCxnSpPr>
            <p:spPr>
              <a:xfrm flipV="1">
                <a:off x="4678878" y="0"/>
                <a:ext cx="0" cy="179705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0" y="1562100"/>
              <a:ext cx="4685030" cy="1448880"/>
              <a:chOff x="0" y="0"/>
              <a:chExt cx="4685030" cy="1448880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0" y="0"/>
                <a:ext cx="4685030" cy="1448880"/>
                <a:chOff x="0" y="0"/>
                <a:chExt cx="4685698" cy="1448880"/>
              </a:xfrm>
            </p:grpSpPr>
            <p:cxnSp>
              <p:nvCxnSpPr>
                <p:cNvPr id="13" name="Lige forbindelse 29"/>
                <p:cNvCxnSpPr/>
                <p:nvPr/>
              </p:nvCxnSpPr>
              <p:spPr>
                <a:xfrm flipV="1">
                  <a:off x="534389" y="184067"/>
                  <a:ext cx="4151309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Lige pilforbindelse 32"/>
                <p:cNvCxnSpPr/>
                <p:nvPr/>
              </p:nvCxnSpPr>
              <p:spPr>
                <a:xfrm rot="5400000" flipH="1" flipV="1">
                  <a:off x="4367152" y="889977"/>
                  <a:ext cx="0" cy="633095"/>
                </a:xfrm>
                <a:prstGeom prst="bentConnector3">
                  <a:avLst>
                    <a:gd name="adj1" fmla="val 50000"/>
                  </a:avLst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kstboks 9"/>
                <p:cNvSpPr txBox="1"/>
                <p:nvPr/>
              </p:nvSpPr>
              <p:spPr>
                <a:xfrm>
                  <a:off x="2438080" y="370112"/>
                  <a:ext cx="2088091" cy="504059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>
                  <a:solidFill>
                    <a:prstClr val="black"/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00"/>
                    </a:spcBef>
                    <a:spcAft>
                      <a:spcPts val="0"/>
                    </a:spcAft>
                  </a:pPr>
                  <a:r>
                    <a:rPr lang="en-GB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Professional HE </a:t>
                  </a:r>
                  <a:r>
                    <a:rPr lang="en-GB" b="1" dirty="0" err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progr</a:t>
                  </a:r>
                  <a:r>
                    <a:rPr lang="lv-LV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-</a:t>
                  </a:r>
                  <a:r>
                    <a:rPr lang="en-GB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s</a:t>
                  </a:r>
                  <a:r>
                    <a:rPr lang="lv-LV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 </a:t>
                  </a:r>
                </a:p>
                <a:p>
                  <a:pPr algn="ctr">
                    <a:spcBef>
                      <a:spcPts val="300"/>
                    </a:spcBef>
                    <a:spcAft>
                      <a:spcPts val="0"/>
                    </a:spcAft>
                  </a:pP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60-120 ECTS credits (1-2 years)</a:t>
                  </a:r>
                  <a:endParaRPr lang="lv-LV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spcBef>
                      <a:spcPts val="300"/>
                    </a:spcBef>
                    <a:spcAft>
                      <a:spcPts val="0"/>
                    </a:spcAft>
                  </a:pPr>
                  <a:r>
                    <a:rPr lang="lv-LV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L</a:t>
                  </a: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QF level 6</a:t>
                  </a: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6" name="Tekstboks 5"/>
                <p:cNvSpPr txBox="1"/>
                <p:nvPr/>
              </p:nvSpPr>
              <p:spPr>
                <a:xfrm>
                  <a:off x="1169720" y="368135"/>
                  <a:ext cx="1079500" cy="107950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>
                  <a:solidFill>
                    <a:prstClr val="black"/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00"/>
                    </a:spcBef>
                    <a:spcAft>
                      <a:spcPts val="0"/>
                    </a:spcAft>
                  </a:pPr>
                  <a:endParaRPr lang="lv-LV" sz="10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spcBef>
                      <a:spcPts val="300"/>
                    </a:spcBef>
                    <a:spcAft>
                      <a:spcPts val="0"/>
                    </a:spcAft>
                  </a:pPr>
                  <a:r>
                    <a:rPr lang="en-GB" b="1" dirty="0"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Professional</a:t>
                  </a:r>
                  <a:r>
                    <a:rPr lang="lv-LV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GB" sz="1750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Bachelor’s </a:t>
                  </a:r>
                  <a:r>
                    <a:rPr lang="en-GB" sz="1750" b="1" dirty="0" err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progr</a:t>
                  </a:r>
                  <a:r>
                    <a:rPr lang="lv-LV" sz="1750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-</a:t>
                  </a:r>
                  <a:r>
                    <a:rPr lang="en-GB" sz="1750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s</a:t>
                  </a:r>
                  <a:endParaRPr lang="lv-LV" sz="175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240 ECTS credits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(4 years)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lv-LV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L</a:t>
                  </a: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QF level 6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en-GB" sz="9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  <a:endParaRPr lang="lv-LV" sz="1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Tekstboks 7"/>
                <p:cNvSpPr txBox="1"/>
                <p:nvPr/>
              </p:nvSpPr>
              <p:spPr>
                <a:xfrm>
                  <a:off x="0" y="368135"/>
                  <a:ext cx="1079500" cy="107950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>
                  <a:solidFill>
                    <a:prstClr val="black"/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Bef>
                      <a:spcPts val="300"/>
                    </a:spcBef>
                    <a:spcAft>
                      <a:spcPts val="0"/>
                    </a:spcAft>
                  </a:pPr>
                  <a:endParaRPr lang="lv-LV" sz="10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spcBef>
                      <a:spcPts val="300"/>
                    </a:spcBef>
                    <a:spcAft>
                      <a:spcPts val="0"/>
                    </a:spcAft>
                  </a:pPr>
                  <a:r>
                    <a:rPr lang="en-GB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Bachelor’s </a:t>
                  </a:r>
                  <a:endParaRPr lang="lv-LV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spcBef>
                      <a:spcPts val="300"/>
                    </a:spcBef>
                    <a:spcAft>
                      <a:spcPts val="0"/>
                    </a:spcAft>
                  </a:pPr>
                  <a:r>
                    <a:rPr lang="en-GB" b="1" dirty="0" err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prog</a:t>
                  </a:r>
                  <a:r>
                    <a:rPr lang="lv-LV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r-</a:t>
                  </a:r>
                  <a:r>
                    <a:rPr lang="en-GB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s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180-240 ECTS credits</a:t>
                  </a:r>
                  <a:r>
                    <a:rPr lang="lv-LV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(3-4 years)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lv-LV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L</a:t>
                  </a: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QF level 6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en-GB" sz="900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  <a:endParaRPr lang="lv-LV" sz="10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Tekstboks 4"/>
                <p:cNvSpPr txBox="1"/>
                <p:nvPr/>
              </p:nvSpPr>
              <p:spPr>
                <a:xfrm>
                  <a:off x="2437304" y="944821"/>
                  <a:ext cx="2088091" cy="504059"/>
                </a:xfrm>
                <a:prstGeom prst="rect">
                  <a:avLst/>
                </a:prstGeom>
                <a:solidFill>
                  <a:srgbClr val="F2F7FC"/>
                </a:solidFill>
                <a:ln w="6350">
                  <a:solidFill>
                    <a:prstClr val="black"/>
                  </a:solidFill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GB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College programmes</a:t>
                  </a:r>
                  <a:r>
                    <a:rPr lang="lv-LV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 </a:t>
                  </a:r>
                </a:p>
                <a:p>
                  <a:pPr algn="ctr">
                    <a:spcAft>
                      <a:spcPts val="0"/>
                    </a:spcAft>
                  </a:pP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120-180 ECTS credits (2-3 years)</a:t>
                  </a:r>
                  <a:endParaRPr lang="lv-LV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lv-LV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L</a:t>
                  </a:r>
                  <a:r>
                    <a:rPr lang="en-GB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QF level 5</a:t>
                  </a:r>
                  <a:endParaRPr lang="lv-LV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9" name="Lige pilforbindelse 32"/>
                <p:cNvCxnSpPr/>
                <p:nvPr/>
              </p:nvCxnSpPr>
              <p:spPr>
                <a:xfrm flipV="1">
                  <a:off x="1068780" y="0"/>
                  <a:ext cx="0" cy="179705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Lige forbindelse 30"/>
                <p:cNvCxnSpPr/>
                <p:nvPr/>
              </p:nvCxnSpPr>
              <p:spPr>
                <a:xfrm>
                  <a:off x="540328" y="190005"/>
                  <a:ext cx="0" cy="17907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Lige pilforbindelse 32"/>
                <p:cNvCxnSpPr/>
                <p:nvPr/>
              </p:nvCxnSpPr>
              <p:spPr>
                <a:xfrm flipV="1">
                  <a:off x="3426031" y="0"/>
                  <a:ext cx="0" cy="179070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Lige forbindelse 30"/>
                <p:cNvCxnSpPr/>
                <p:nvPr/>
              </p:nvCxnSpPr>
              <p:spPr>
                <a:xfrm>
                  <a:off x="1710047" y="184067"/>
                  <a:ext cx="0" cy="17907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" name="Lige pilforbindelse 32"/>
              <p:cNvCxnSpPr/>
              <p:nvPr/>
            </p:nvCxnSpPr>
            <p:spPr>
              <a:xfrm>
                <a:off x="3638550" y="180975"/>
                <a:ext cx="0" cy="189023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Rectangle 43"/>
          <p:cNvSpPr/>
          <p:nvPr/>
        </p:nvSpPr>
        <p:spPr>
          <a:xfrm>
            <a:off x="86393" y="6229053"/>
            <a:ext cx="2304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Academic Information Centre, 2016</a:t>
            </a:r>
            <a:endParaRPr lang="lv-LV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8722761" y="81931"/>
            <a:ext cx="2998330" cy="1090917"/>
          </a:xfrm>
          <a:prstGeom prst="horizontalScroll">
            <a:avLst>
              <a:gd name="adj" fmla="val 1353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8444" y="461435"/>
            <a:ext cx="3477943" cy="392154"/>
          </a:xfrm>
        </p:spPr>
        <p:txBody>
          <a:bodyPr>
            <a:noAutofit/>
          </a:bodyPr>
          <a:lstStyle/>
          <a:p>
            <a:r>
              <a:rPr lang="en-GB" sz="2800" b="1" dirty="0"/>
              <a:t>Latvian HE system</a:t>
            </a:r>
          </a:p>
        </p:txBody>
      </p:sp>
    </p:spTree>
    <p:extLst>
      <p:ext uri="{BB962C8B-B14F-4D97-AF65-F5344CB8AC3E}">
        <p14:creationId xmlns:p14="http://schemas.microsoft.com/office/powerpoint/2010/main" val="1253839465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3600" b="1" dirty="0"/>
              <a:t>B2 Humanities and social sciences study courses 4.0 CP/ 6.0 ECTS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92028"/>
              </p:ext>
            </p:extLst>
          </p:nvPr>
        </p:nvGraphicFramePr>
        <p:xfrm>
          <a:off x="1844036" y="1371601"/>
          <a:ext cx="8982460" cy="2011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9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95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63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69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Code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Subject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CreditPoints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ECTS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u="sng">
                          <a:effectLst/>
                          <a:hlinkClick r:id="rId2"/>
                        </a:rPr>
                        <a:t>HSP489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Organizational Psychology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2.0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3.0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u="sng">
                          <a:effectLst/>
                          <a:hlinkClick r:id="rId3"/>
                        </a:rPr>
                        <a:t>HSP446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Pedagogy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2.0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3.0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200" y="3471165"/>
            <a:ext cx="10515600" cy="1155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lv-LV" sz="3200" b="1" dirty="0"/>
              <a:t>C Free elective study courses 4.0 CP/ 6.0 ECTS</a:t>
            </a:r>
            <a:endParaRPr lang="lv-LV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4285489"/>
            <a:ext cx="10515600" cy="1155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lv-LV" sz="3200" b="1" dirty="0"/>
              <a:t>E Final examination 20.0 CP/ 30.0 ECTS</a:t>
            </a:r>
            <a:endParaRPr lang="lv-LV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31876"/>
              </p:ext>
            </p:extLst>
          </p:nvPr>
        </p:nvGraphicFramePr>
        <p:xfrm>
          <a:off x="1844038" y="5306506"/>
          <a:ext cx="8982457" cy="654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640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63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69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Code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Subject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CreditPoints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ECTS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 u="sng">
                          <a:effectLst/>
                          <a:hlinkClick r:id="rId4"/>
                        </a:rPr>
                        <a:t>DSP002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Master Thesis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20.0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30.0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057925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Academic master study programme «Computer Systems»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2832969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02" y="48823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lv-LV" altLang="lv-LV" b="1" dirty="0">
                <a:solidFill>
                  <a:srgbClr val="2E2E2E"/>
                </a:solidFill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 Compulsory study courses 18 CP /27 ECTS</a:t>
            </a:r>
            <a:r>
              <a:rPr lang="lv-LV" altLang="lv-LV" sz="8000" dirty="0">
                <a:latin typeface="Arial" panose="020B0604020202020204" pitchFamily="34" charset="0"/>
              </a:rPr>
              <a:t/>
            </a:r>
            <a:br>
              <a:rPr lang="lv-LV" altLang="lv-LV" sz="8000" dirty="0">
                <a:latin typeface="Arial" panose="020B0604020202020204" pitchFamily="34" charset="0"/>
              </a:rPr>
            </a:br>
            <a:endParaRPr lang="lv-LV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948906"/>
              </p:ext>
            </p:extLst>
          </p:nvPr>
        </p:nvGraphicFramePr>
        <p:xfrm>
          <a:off x="1277806" y="1527812"/>
          <a:ext cx="9561643" cy="48828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1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1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70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2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Code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Subject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CreditPoints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ECTS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 dirty="0">
                          <a:effectLst/>
                          <a:hlinkClick r:id="rId2"/>
                        </a:rPr>
                        <a:t>DIP485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Software Metrology and Planning Models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6.0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3"/>
                        </a:rPr>
                        <a:t>DSP451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Large Databases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6.0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4"/>
                        </a:rPr>
                        <a:t>DPI502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Object-Oriented System Analysis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5"/>
                        </a:rPr>
                        <a:t>DSP422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Artificial Intelligence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6"/>
                        </a:rPr>
                        <a:t>DPI401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Programming of Processes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7"/>
                        </a:rPr>
                        <a:t>DIP414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Computer Aided Solution Processing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8"/>
                        </a:rPr>
                        <a:t>DPI503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Evolution of Object-Oriented Software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9"/>
                        </a:rPr>
                        <a:t>DIP501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Special Data Processing Technologies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10"/>
                        </a:rPr>
                        <a:t>DSP555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Requirements Engineering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3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11"/>
                        </a:rPr>
                        <a:t>IDA700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Basics of Occupational Safety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1.0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52650" y="1027906"/>
            <a:ext cx="193111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000" b="1" i="0" u="none" strike="noStrike" cap="none" normalizeH="0" baseline="0" dirty="0">
                <a:ln>
                  <a:noFill/>
                </a:ln>
                <a:solidFill>
                  <a:srgbClr val="2E2E2E"/>
                </a:solidFill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0" lang="lv-LV" altLang="lv-LV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634873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6914"/>
            <a:ext cx="10515600" cy="1325563"/>
          </a:xfrm>
        </p:spPr>
        <p:txBody>
          <a:bodyPr>
            <a:normAutofit fontScale="90000"/>
          </a:bodyPr>
          <a:lstStyle/>
          <a:p>
            <a:pPr fontAlgn="base"/>
            <a:r>
              <a:rPr lang="lv-LV" b="1" dirty="0"/>
              <a:t>B Compulsory elective study courses 20.0 CP/ 30.0 ECTS</a:t>
            </a:r>
            <a:r>
              <a:rPr lang="lv-LV" dirty="0"/>
              <a:t/>
            </a:r>
            <a:br>
              <a:rPr lang="lv-LV" dirty="0"/>
            </a:br>
            <a:r>
              <a:rPr lang="lv-LV" b="1" dirty="0"/>
              <a:t>B1 Field-specific study course 16.0 CP / 24.0 ECTS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791194"/>
              </p:ext>
            </p:extLst>
          </p:nvPr>
        </p:nvGraphicFramePr>
        <p:xfrm>
          <a:off x="1440180" y="3045904"/>
          <a:ext cx="9311640" cy="2945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2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78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84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Code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Subject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CreditPoints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ECTS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2"/>
                        </a:rPr>
                        <a:t>DSP411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Theory of Systems and Processes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3"/>
                        </a:rPr>
                        <a:t>DSP412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Computer System Design scientific seminar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2.0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4"/>
                        </a:rPr>
                        <a:t>DSP505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Computer System Design Methods (scientific seminar)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2.0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5"/>
                        </a:rPr>
                        <a:t>DSP450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Information Systems and CASE Tools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6"/>
                        </a:rPr>
                        <a:t>DSP560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Knowledge Management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11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DSP779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Advanced Analytics and Knowledge Technologies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6.0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38200" y="2293358"/>
            <a:ext cx="3693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v-LV" altLang="lv-LV" sz="2400" i="1" dirty="0">
                <a:solidFill>
                  <a:srgbClr val="666666"/>
                </a:solidFill>
                <a:latin typeface="inherit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Computer System Design</a:t>
            </a:r>
            <a:endParaRPr lang="lv-LV" altLang="lv-LV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72932"/>
      </p:ext>
    </p:extLst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48" y="365125"/>
            <a:ext cx="10893552" cy="1325563"/>
          </a:xfrm>
        </p:spPr>
        <p:txBody>
          <a:bodyPr>
            <a:normAutofit/>
          </a:bodyPr>
          <a:lstStyle/>
          <a:p>
            <a:r>
              <a:rPr lang="lv-LV" altLang="lv-LV" sz="2400" i="1" dirty="0">
                <a:solidFill>
                  <a:srgbClr val="666666"/>
                </a:solidFill>
                <a:latin typeface="inherit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Computer Sciences</a:t>
            </a:r>
            <a:r>
              <a:rPr lang="lv-LV" altLang="lv-LV" sz="2400" dirty="0"/>
              <a:t/>
            </a:r>
            <a:br>
              <a:rPr lang="lv-LV" altLang="lv-LV" sz="2400" dirty="0"/>
            </a:br>
            <a:endParaRPr lang="lv-LV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493162"/>
              </p:ext>
            </p:extLst>
          </p:nvPr>
        </p:nvGraphicFramePr>
        <p:xfrm>
          <a:off x="1993392" y="1221184"/>
          <a:ext cx="8668513" cy="2103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1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8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3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09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Code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Subject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CreditPoints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ECTS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 dirty="0">
                          <a:effectLst/>
                          <a:hlinkClick r:id="rId2"/>
                        </a:rPr>
                        <a:t>DPI538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Software Quality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3"/>
                        </a:rPr>
                        <a:t>DPI402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Workshop on Applied Computer Science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4.0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4"/>
                        </a:rPr>
                        <a:t>DPI504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CASE Tools for Object-Oriented System Development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effectLst/>
                        </a:rPr>
                        <a:t>6.0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u="sng">
                          <a:effectLst/>
                          <a:hlinkClick r:id="rId5"/>
                        </a:rPr>
                        <a:t>DPI508</a:t>
                      </a:r>
                      <a:endParaRPr lang="lv-LV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Methods and Evolution Trends of Applied Computer Science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4.0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6.0</a:t>
                      </a:r>
                      <a:endParaRPr lang="lv-LV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701450"/>
              </p:ext>
            </p:extLst>
          </p:nvPr>
        </p:nvGraphicFramePr>
        <p:xfrm>
          <a:off x="1993392" y="4279696"/>
          <a:ext cx="8668512" cy="2337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1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87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36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09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Code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Subject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CreditPoints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ECTS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6"/>
                        </a:rPr>
                        <a:t>DIP415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Network Software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6.0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7"/>
                        </a:rPr>
                        <a:t>DIP484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Applied Software Systems (scientific seminar)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2.0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8"/>
                        </a:rPr>
                        <a:t>DIP409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Advanced Software Technologies (scientific seminar)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2.0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9"/>
                        </a:rPr>
                        <a:t>DIP483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Development Methods of Applied Intelligent Software Systems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6.0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u="sng">
                          <a:effectLst/>
                          <a:hlinkClick r:id="rId10"/>
                        </a:rPr>
                        <a:t>DIP513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Theory of Software Reliability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</a:rPr>
                        <a:t>4.0</a:t>
                      </a:r>
                      <a:endParaRPr lang="lv-L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6.0</a:t>
                      </a:r>
                      <a:endParaRPr lang="lv-L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60248" y="3644759"/>
            <a:ext cx="10515600" cy="1018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lv-LV" sz="3800" i="1" dirty="0">
                <a:solidFill>
                  <a:srgbClr val="666666"/>
                </a:solidFill>
                <a:latin typeface="inherit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Computer System Software</a:t>
            </a:r>
            <a:endParaRPr lang="lv-LV" altLang="lv-LV" sz="3800" dirty="0">
              <a:latin typeface="Arial" panose="020B0604020202020204" pitchFamily="34" charset="0"/>
            </a:endParaRPr>
          </a:p>
          <a:p>
            <a:r>
              <a:rPr lang="lv-LV" altLang="lv-LV" sz="5400" dirty="0"/>
              <a:t/>
            </a:r>
            <a:br>
              <a:rPr lang="lv-LV" altLang="lv-LV" sz="5400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20415771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3600" b="1" dirty="0"/>
              <a:t>B2 Humanities and social sciences study courses 4.0 CP/ 6.0 ECTS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92028"/>
              </p:ext>
            </p:extLst>
          </p:nvPr>
        </p:nvGraphicFramePr>
        <p:xfrm>
          <a:off x="1844036" y="1371601"/>
          <a:ext cx="8982460" cy="2011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9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95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63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69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Code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Subject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CreditPoints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ECTS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u="sng">
                          <a:effectLst/>
                          <a:hlinkClick r:id="rId2"/>
                        </a:rPr>
                        <a:t>HSP489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Organizational Psychology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2.0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3.0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u="sng">
                          <a:effectLst/>
                          <a:hlinkClick r:id="rId3"/>
                        </a:rPr>
                        <a:t>HSP446</a:t>
                      </a:r>
                      <a:endParaRPr lang="lv-LV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Pedagogy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2.0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3.0</a:t>
                      </a:r>
                      <a:endParaRPr lang="lv-LV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838200" y="3471165"/>
            <a:ext cx="10515600" cy="1155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lv-LV" sz="3200" b="1" dirty="0"/>
              <a:t>C Free elective study courses 4.0 CP/ 6.0 ECTS</a:t>
            </a:r>
            <a:endParaRPr lang="lv-LV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4285489"/>
            <a:ext cx="10515600" cy="1155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lv-LV" sz="3200" b="1" dirty="0"/>
              <a:t>E Final examination 20.0 CP/ 30.0 ECTS</a:t>
            </a:r>
            <a:endParaRPr lang="lv-LV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31876"/>
              </p:ext>
            </p:extLst>
          </p:nvPr>
        </p:nvGraphicFramePr>
        <p:xfrm>
          <a:off x="1844038" y="5306506"/>
          <a:ext cx="8982457" cy="654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0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640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63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69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Code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Subject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CreditPoints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ECTS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 u="sng">
                          <a:effectLst/>
                          <a:hlinkClick r:id="rId4"/>
                        </a:rPr>
                        <a:t>DSP002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Master Thesis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</a:rPr>
                        <a:t>20.0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</a:rPr>
                        <a:t>30.0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85725" marB="85725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990905"/>
      </p:ext>
    </p:extLst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123857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Information Centre </a:t>
            </a:r>
            <a:r>
              <a:rPr lang="en-GB" sz="2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000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Post </a:t>
            </a:r>
            <a:r>
              <a:rPr lang="lv-LV" b="1" dirty="0" err="1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Vaļņu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Street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Rīga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LV-1050</a:t>
            </a: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Latvia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Office address:</a:t>
            </a:r>
          </a:p>
          <a:p>
            <a:pPr algn="ctr"/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Dzirnavu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Street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16 (3rd floor)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Rīga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, Latvia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www.aic.lv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AIC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400" y="1027906"/>
            <a:ext cx="2095200" cy="87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230999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Development of study programme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The authonomy of the higher education institutions</a:t>
            </a:r>
          </a:p>
          <a:p>
            <a:r>
              <a:rPr lang="lv-LV" dirty="0"/>
              <a:t>Based on:</a:t>
            </a:r>
          </a:p>
          <a:p>
            <a:pPr lvl="1"/>
            <a:r>
              <a:rPr lang="lv-LV" dirty="0"/>
              <a:t>State standards</a:t>
            </a:r>
          </a:p>
          <a:p>
            <a:pPr lvl="1"/>
            <a:r>
              <a:rPr lang="lv-LV" dirty="0"/>
              <a:t>Professional standards (if applicable)</a:t>
            </a:r>
          </a:p>
          <a:p>
            <a:pPr lvl="1"/>
            <a:r>
              <a:rPr lang="lv-LV" dirty="0"/>
              <a:t>General learning outcomes of the specific European Qualifications Framework Level</a:t>
            </a:r>
          </a:p>
          <a:p>
            <a:pPr lvl="1"/>
            <a:r>
              <a:rPr lang="lv-LV" dirty="0"/>
              <a:t>Specific learning outcomes (defined by the higher education institution itself) in cooperation with employers (employers council, employers </a:t>
            </a:r>
          </a:p>
          <a:p>
            <a:pPr lvl="1"/>
            <a:r>
              <a:rPr lang="lv-LV" dirty="0"/>
              <a:t>Independent review of a labour market representative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4946358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361" y="503883"/>
            <a:ext cx="10515600" cy="801938"/>
          </a:xfrm>
        </p:spPr>
        <p:txBody>
          <a:bodyPr/>
          <a:lstStyle/>
          <a:p>
            <a:r>
              <a:rPr lang="lv-LV" b="1" dirty="0"/>
              <a:t>Developing content of higher education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686020"/>
              </p:ext>
            </p:extLst>
          </p:nvPr>
        </p:nvGraphicFramePr>
        <p:xfrm>
          <a:off x="324853" y="998622"/>
          <a:ext cx="11562348" cy="5859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/>
          <p:cNvSpPr/>
          <p:nvPr/>
        </p:nvSpPr>
        <p:spPr>
          <a:xfrm>
            <a:off x="4074931" y="4470770"/>
            <a:ext cx="1181349" cy="1181349"/>
          </a:xfrm>
          <a:prstGeom prst="ellipse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034718666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632" y="103187"/>
            <a:ext cx="10515600" cy="1325563"/>
          </a:xfrm>
        </p:spPr>
        <p:txBody>
          <a:bodyPr/>
          <a:lstStyle/>
          <a:p>
            <a:r>
              <a:rPr lang="en-GB" b="1" dirty="0"/>
              <a:t>State</a:t>
            </a:r>
            <a:r>
              <a:rPr lang="lv-LV" b="1" dirty="0"/>
              <a:t> higher education standards</a:t>
            </a:r>
            <a:endParaRPr lang="lv-LV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760" y="1739060"/>
            <a:ext cx="11045240" cy="4277691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2600" dirty="0"/>
              <a:t>Stipulated on the level of Cabinet of Ministers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2600" dirty="0"/>
              <a:t>Three separate standards: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2600" dirty="0"/>
              <a:t>First level professional higher education (short-cycle education)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2600" dirty="0"/>
              <a:t>Academic education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2600" dirty="0"/>
              <a:t>Second level professional higher education</a:t>
            </a:r>
            <a:endParaRPr lang="en-GB" sz="26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2600" dirty="0"/>
              <a:t>Describe - o</a:t>
            </a:r>
            <a:r>
              <a:rPr lang="en-GB" sz="2600" dirty="0" err="1"/>
              <a:t>bjectives</a:t>
            </a:r>
            <a:r>
              <a:rPr lang="en-GB" sz="2600" dirty="0"/>
              <a:t> of programmes</a:t>
            </a:r>
            <a:r>
              <a:rPr lang="lv-LV" sz="2600" dirty="0"/>
              <a:t>, r</a:t>
            </a:r>
            <a:r>
              <a:rPr lang="en-GB" sz="2600" dirty="0" err="1"/>
              <a:t>eference</a:t>
            </a:r>
            <a:r>
              <a:rPr lang="en-GB" sz="2600" dirty="0"/>
              <a:t> to the relevant EQF level</a:t>
            </a:r>
            <a:r>
              <a:rPr lang="lv-LV" sz="2600" dirty="0"/>
              <a:t>, m</a:t>
            </a:r>
            <a:r>
              <a:rPr lang="en-GB" sz="2600" dirty="0" err="1"/>
              <a:t>ain</a:t>
            </a:r>
            <a:r>
              <a:rPr lang="en-GB" sz="2600" dirty="0"/>
              <a:t> (compulsory) parts of programmes (including provisions for final exams)</a:t>
            </a:r>
            <a:r>
              <a:rPr lang="lv-LV" sz="2600" dirty="0"/>
              <a:t>, v</a:t>
            </a:r>
            <a:r>
              <a:rPr lang="en-GB" sz="2600" dirty="0" err="1"/>
              <a:t>olume</a:t>
            </a:r>
            <a:r>
              <a:rPr lang="en-GB" sz="2600" dirty="0"/>
              <a:t> of programmes and their parts</a:t>
            </a:r>
            <a:r>
              <a:rPr lang="lv-LV" sz="2600" dirty="0"/>
              <a:t> (duration and credits), a</a:t>
            </a:r>
            <a:r>
              <a:rPr lang="en-GB" sz="2600" dirty="0" err="1"/>
              <a:t>ssessment</a:t>
            </a:r>
            <a:r>
              <a:rPr lang="en-GB" sz="2600" dirty="0"/>
              <a:t> principles and procedures</a:t>
            </a:r>
            <a:r>
              <a:rPr lang="lv-LV" sz="2600" dirty="0"/>
              <a:t>, f</a:t>
            </a:r>
            <a:r>
              <a:rPr lang="en-GB" sz="2600" dirty="0" err="1"/>
              <a:t>urther</a:t>
            </a:r>
            <a:r>
              <a:rPr lang="en-GB" sz="2600" dirty="0"/>
              <a:t> education rights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488273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391" y="179339"/>
            <a:ext cx="10655968" cy="1325563"/>
          </a:xfrm>
        </p:spPr>
        <p:txBody>
          <a:bodyPr>
            <a:normAutofit/>
          </a:bodyPr>
          <a:lstStyle/>
          <a:p>
            <a:r>
              <a:rPr lang="en-GB" sz="4000" b="1" dirty="0"/>
              <a:t>Occupational standards</a:t>
            </a:r>
            <a:r>
              <a:rPr lang="lv-LV" sz="4000" b="1" dirty="0"/>
              <a:t> </a:t>
            </a:r>
            <a:r>
              <a:rPr lang="lv-LV" sz="4000" b="1" i="1" dirty="0" err="1"/>
              <a:t>or</a:t>
            </a:r>
            <a:r>
              <a:rPr lang="lv-LV" sz="4000" b="1" dirty="0"/>
              <a:t> </a:t>
            </a:r>
            <a:br>
              <a:rPr lang="lv-LV" sz="4000" b="1" dirty="0"/>
            </a:br>
            <a:r>
              <a:rPr lang="en-GB" sz="3600" b="1" dirty="0">
                <a:solidFill>
                  <a:schemeClr val="bg1">
                    <a:lumMod val="50000"/>
                  </a:schemeClr>
                </a:solidFill>
              </a:rPr>
              <a:t>requirements for professional </a:t>
            </a:r>
            <a:r>
              <a:rPr lang="en-GB" sz="3600" b="1" dirty="0" err="1">
                <a:solidFill>
                  <a:schemeClr val="bg1">
                    <a:lumMod val="50000"/>
                  </a:schemeClr>
                </a:solidFill>
              </a:rPr>
              <a:t>qual</a:t>
            </a:r>
            <a:r>
              <a:rPr lang="lv-LV" sz="3600" b="1" dirty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GB" sz="3600" b="1" dirty="0" err="1">
                <a:solidFill>
                  <a:schemeClr val="bg1">
                    <a:lumMod val="50000"/>
                  </a:schemeClr>
                </a:solidFill>
              </a:rPr>
              <a:t>fication</a:t>
            </a:r>
            <a:endParaRPr lang="lv-LV" sz="4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391" y="1858518"/>
            <a:ext cx="10782300" cy="3033712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dirty="0"/>
              <a:t>Separate standard for each professional title, e.g. Computer Engineer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dirty="0"/>
              <a:t>Developed by the higher education institutions in cooperation with employers (Sectoral Councils of Experts)</a:t>
            </a:r>
            <a:endParaRPr lang="en-GB" dirty="0"/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dirty="0"/>
              <a:t>Necessary </a:t>
            </a:r>
            <a:r>
              <a:rPr lang="en-GB" b="1" dirty="0"/>
              <a:t>knowledge, skills, competences and attitudes </a:t>
            </a:r>
            <a:r>
              <a:rPr lang="en-GB" dirty="0"/>
              <a:t>(both general and professional)</a:t>
            </a:r>
            <a:r>
              <a:rPr lang="en-GB" b="1" dirty="0"/>
              <a:t> </a:t>
            </a:r>
            <a:r>
              <a:rPr lang="en-GB" dirty="0"/>
              <a:t>to perform </a:t>
            </a:r>
            <a:r>
              <a:rPr lang="lv-LV" dirty="0"/>
              <a:t>in a respective profession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957774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Example of developing a study programme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/>
              <a:t>The HEI develops the idea for a new programme</a:t>
            </a:r>
          </a:p>
          <a:p>
            <a:r>
              <a:rPr lang="lv-LV" dirty="0"/>
              <a:t>The HEI in cooperation with employers develops a new occupational standard (if needed)</a:t>
            </a:r>
          </a:p>
          <a:p>
            <a:r>
              <a:rPr lang="lv-LV" dirty="0"/>
              <a:t> The HEI (in cooperation with employers) develops the content of study programme and aligns it with the state standard and occupational standard</a:t>
            </a:r>
          </a:p>
          <a:p>
            <a:r>
              <a:rPr lang="lv-LV" dirty="0"/>
              <a:t>The study programme is approved in the institutional Study programme council which includes employers</a:t>
            </a:r>
          </a:p>
          <a:p>
            <a:r>
              <a:rPr lang="lv-LV" dirty="0"/>
              <a:t>The study programme is annually revised in the institutional Study programme council</a:t>
            </a:r>
          </a:p>
        </p:txBody>
      </p:sp>
    </p:spTree>
    <p:extLst>
      <p:ext uri="{BB962C8B-B14F-4D97-AF65-F5344CB8AC3E}">
        <p14:creationId xmlns:p14="http://schemas.microsoft.com/office/powerpoint/2010/main" val="1978078343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Revision of the curricula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HEI are free to revise up to 20% curricula (excluding the electives and final exam) in the period between accreditation periods of a study programme without external approval</a:t>
            </a:r>
          </a:p>
          <a:p>
            <a:r>
              <a:rPr lang="lv-LV" dirty="0"/>
              <a:t>Revisions to study programmes are always approved internally by the HEI</a:t>
            </a:r>
          </a:p>
          <a:p>
            <a:r>
              <a:rPr lang="lv-LV" dirty="0"/>
              <a:t>Signifficant changes are approved externally, but the quality assurance agency</a:t>
            </a:r>
          </a:p>
        </p:txBody>
      </p:sp>
    </p:spTree>
    <p:extLst>
      <p:ext uri="{BB962C8B-B14F-4D97-AF65-F5344CB8AC3E}">
        <p14:creationId xmlns:p14="http://schemas.microsoft.com/office/powerpoint/2010/main" val="40907812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Professional qualifications in the IT sector in Latvia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dirty="0"/>
              <a:t>6th/7th EQF level – 5th level of professional qualifications (professional bachelor/master studies)</a:t>
            </a:r>
          </a:p>
          <a:p>
            <a:pPr lvl="1"/>
            <a:r>
              <a:rPr lang="lv-LV" b="1" dirty="0"/>
              <a:t>Programming Engineer </a:t>
            </a:r>
            <a:endParaRPr lang="lv-LV" dirty="0"/>
          </a:p>
          <a:p>
            <a:pPr lvl="1"/>
            <a:r>
              <a:rPr lang="lv-LV" b="1" dirty="0"/>
              <a:t>System Analyst (Database specialist, Engineer)</a:t>
            </a:r>
            <a:endParaRPr lang="lv-LV" dirty="0"/>
          </a:p>
          <a:p>
            <a:pPr lvl="1"/>
            <a:r>
              <a:rPr lang="lv-LV" b="1" dirty="0"/>
              <a:t>Information Technology Project Manager</a:t>
            </a:r>
            <a:endParaRPr lang="lv-LV" dirty="0"/>
          </a:p>
          <a:p>
            <a:pPr lvl="1"/>
            <a:r>
              <a:rPr lang="lv-LV" dirty="0"/>
              <a:t>Robotics Engineering</a:t>
            </a:r>
          </a:p>
          <a:p>
            <a:pPr lvl="1"/>
            <a:r>
              <a:rPr lang="lv-LV" dirty="0"/>
              <a:t>Telecommunications Engineer</a:t>
            </a:r>
          </a:p>
          <a:p>
            <a:pPr lvl="1"/>
            <a:r>
              <a:rPr lang="lv-LV" dirty="0"/>
              <a:t>Electronics Engineer</a:t>
            </a:r>
          </a:p>
          <a:p>
            <a:r>
              <a:rPr lang="lv-LV" dirty="0"/>
              <a:t>5th EQF level – 4th level of professional qualifications (first level professional higher education)</a:t>
            </a:r>
          </a:p>
          <a:p>
            <a:pPr lvl="1"/>
            <a:r>
              <a:rPr lang="lv-LV" b="1" dirty="0"/>
              <a:t>Programmer </a:t>
            </a:r>
            <a:endParaRPr lang="lv-LV" dirty="0"/>
          </a:p>
          <a:p>
            <a:pPr lvl="1"/>
            <a:r>
              <a:rPr lang="lv-LV" dirty="0"/>
              <a:t>System Administrator (Computer Networks Administrator, Computer Systems Administrator, Data Bases Administrator)</a:t>
            </a:r>
          </a:p>
          <a:p>
            <a:pPr lvl="1"/>
            <a:r>
              <a:rPr lang="lv-LV" b="1" dirty="0"/>
              <a:t>Computer Systems Test Engineer</a:t>
            </a:r>
            <a:endParaRPr lang="lv-LV" dirty="0"/>
          </a:p>
          <a:p>
            <a:pPr lvl="1"/>
            <a:r>
              <a:rPr lang="lv-LV" dirty="0"/>
              <a:t>Telecommunications Specialist</a:t>
            </a:r>
          </a:p>
          <a:p>
            <a:pPr lvl="1"/>
            <a:r>
              <a:rPr lang="lv-LV" dirty="0"/>
              <a:t>Electronics Specialist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3825568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1650</Words>
  <Application>Microsoft Office PowerPoint</Application>
  <PresentationFormat>Произвольный</PresentationFormat>
  <Paragraphs>485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Competence based education: Latvian approach</vt:lpstr>
      <vt:lpstr>Latvian HE system</vt:lpstr>
      <vt:lpstr>Development of study programme content</vt:lpstr>
      <vt:lpstr>Developing content of higher education</vt:lpstr>
      <vt:lpstr>State higher education standards</vt:lpstr>
      <vt:lpstr>Occupational standards or  requirements for professional qualification</vt:lpstr>
      <vt:lpstr>Example of developing a study programme</vt:lpstr>
      <vt:lpstr>Revision of the curricula</vt:lpstr>
      <vt:lpstr>Professional qualifications in the IT sector in Latvia</vt:lpstr>
      <vt:lpstr>What skills do the IT graduates lack?</vt:lpstr>
      <vt:lpstr>Examples of curricula</vt:lpstr>
      <vt:lpstr>State standard (1)</vt:lpstr>
      <vt:lpstr>State standard (2)</vt:lpstr>
      <vt:lpstr>Occupational (professional) standard</vt:lpstr>
      <vt:lpstr>Content of the programme (https://stud.rtu.lv/rtu/spr_export/prog_pdf_lv.47 )</vt:lpstr>
      <vt:lpstr>A Compulsory study courses 18 CP /27 ECTS </vt:lpstr>
      <vt:lpstr>B Compulsory elective study courses 18.0 CP/ 27.0 ECTS B1 Field-specific study course 16.0 CP / 24.0 ECTS </vt:lpstr>
      <vt:lpstr>Презентация PowerPoint</vt:lpstr>
      <vt:lpstr>Applied Computer Sciences </vt:lpstr>
      <vt:lpstr>B2 Humanities and social sciences study courses 4.0 CP/ 6.0 ECTS </vt:lpstr>
      <vt:lpstr>Academic master study programme «Computer Systems»</vt:lpstr>
      <vt:lpstr>A Compulsory study courses 18 CP /27 ECTS </vt:lpstr>
      <vt:lpstr>B Compulsory elective study courses 20.0 CP/ 30.0 ECTS B1 Field-specific study course 16.0 CP / 24.0 ECTS </vt:lpstr>
      <vt:lpstr>Applied Computer Sciences </vt:lpstr>
      <vt:lpstr>B2 Humanities and social sciences study courses 4.0 CP/ 6.0 ECTS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 in the Latvian higher education</dc:title>
  <dc:creator>Gunta</dc:creator>
  <cp:lastModifiedBy>Toshiba</cp:lastModifiedBy>
  <cp:revision>91</cp:revision>
  <dcterms:created xsi:type="dcterms:W3CDTF">2018-05-05T19:22:04Z</dcterms:created>
  <dcterms:modified xsi:type="dcterms:W3CDTF">2018-12-11T06:51:21Z</dcterms:modified>
</cp:coreProperties>
</file>