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22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6FC956F-392E-4EA6-873E-8C1121A7B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964" y="991605"/>
            <a:ext cx="10197553" cy="2677648"/>
          </a:xfrm>
        </p:spPr>
        <p:txBody>
          <a:bodyPr/>
          <a:lstStyle/>
          <a:p>
            <a:r>
              <a:rPr lang="fr-FR" b="1" dirty="0"/>
              <a:t>GUIDELINES FOR USE OF LMI FOR IMPROVEMENT OF HE PROGRAMMES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C479665B-4162-4074-9DBD-25BCF9588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51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D0C2B8E-8B1C-48B7-8990-EEEB5E35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/>
              <a:t>NATIONAL AND INSTITUTIONAL LEVELS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84DA0E1-2F8E-442B-A2E3-D3F77F4CA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8" y="2356339"/>
            <a:ext cx="10972800" cy="4079630"/>
          </a:xfrm>
        </p:spPr>
        <p:txBody>
          <a:bodyPr>
            <a:normAutofit/>
          </a:bodyPr>
          <a:lstStyle/>
          <a:p>
            <a:r>
              <a:rPr lang="en-US" sz="4400" dirty="0"/>
              <a:t>Government </a:t>
            </a:r>
          </a:p>
          <a:p>
            <a:r>
              <a:rPr lang="en-US" sz="4400" dirty="0"/>
              <a:t>Ministry of Education</a:t>
            </a:r>
          </a:p>
          <a:p>
            <a:r>
              <a:rPr lang="en-US" sz="4400" dirty="0"/>
              <a:t> University</a:t>
            </a:r>
          </a:p>
          <a:p>
            <a:pPr lvl="1"/>
            <a:r>
              <a:rPr lang="en-US" dirty="0"/>
              <a:t>Governmental bodies can usually play an important role in setting policies for higher education systems. They have an interest in ensuring that public investments in higher education make a useful and cost-effective contribution to socio-economic development.</a:t>
            </a:r>
          </a:p>
          <a:p>
            <a:pPr lvl="1"/>
            <a:r>
              <a:rPr lang="en-US" dirty="0"/>
              <a:t>Universities can play a critical role in supporting their teaching staff in the creation of effective teaching and learning environments for students and providing ongoing opportunities for professional development.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MEASURES ON GOVERNMENTAL LEVEL</a:t>
            </a:r>
            <a:endParaRPr lang="lt-LT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Consider establishing intergovernmental Committee on Human Capital Development. It would:</a:t>
            </a:r>
          </a:p>
          <a:p>
            <a:pPr lvl="1"/>
            <a:r>
              <a:rPr lang="en-US" dirty="0"/>
              <a:t>make recommendations and provide insights to the President and the Government on human resource strategy and policies;</a:t>
            </a:r>
          </a:p>
          <a:p>
            <a:pPr lvl="1"/>
            <a:r>
              <a:rPr lang="en-US" dirty="0"/>
              <a:t>provide insights to the President and the Government on economic developments with regard to </a:t>
            </a:r>
            <a:r>
              <a:rPr lang="en-US" dirty="0" err="1"/>
              <a:t>capitalising</a:t>
            </a:r>
            <a:r>
              <a:rPr lang="en-US" dirty="0"/>
              <a:t> on future opportunities within the region;</a:t>
            </a:r>
          </a:p>
          <a:p>
            <a:pPr lvl="1"/>
            <a:endParaRPr lang="en-US" dirty="0"/>
          </a:p>
          <a:p>
            <a:r>
              <a:rPr lang="en-US" b="1" dirty="0"/>
              <a:t>Consider initiating a National Strategy for Research and Innovation. It would:</a:t>
            </a:r>
          </a:p>
          <a:p>
            <a:pPr lvl="1"/>
            <a:r>
              <a:rPr lang="en-US" dirty="0"/>
              <a:t>aim at improving the public administration of research and innovation, and meeting the need for educational reforms and better funding mechanisms and support for research and innovation system.</a:t>
            </a:r>
          </a:p>
          <a:p>
            <a:pPr marL="457200" lvl="1" indent="0">
              <a:buNone/>
            </a:pPr>
            <a:endParaRPr lang="en-US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5463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MEASURES ON MINISTERIAL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210" y="2378990"/>
            <a:ext cx="10980549" cy="4316278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B31166"/>
              </a:buClr>
            </a:pPr>
            <a:endParaRPr lang="en-US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amending standards for national study programmes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cover study fields, but not study programmes;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cover skills and competencies, but not concrete subjects;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leave up to 20 ECTS flexibility universities to improve their study programmes.</a:t>
            </a:r>
          </a:p>
          <a:p>
            <a:pPr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preparing occupational standards (group of professions) for higher education</a:t>
            </a: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Support universities in survey implementation and use results for political decisions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introducing annual surveys of students, graduates and employers as a requirement for universities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gather results and use it for improvement of national standards and other regulations</a:t>
            </a:r>
          </a:p>
          <a:p>
            <a:pPr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Adopt unified templates for study programmes. It could include: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Economic profile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Labor profile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Future Demands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Structure of study programme (disciplines, credits, human resources, teaching methods, etc.)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Learning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4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EBEBEB"/>
                </a:solidFill>
              </a:rPr>
              <a:t>MEASURES ON MINISTERIAL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714" y="2324530"/>
            <a:ext cx="11375756" cy="4115015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enriching annual data gathering at universities with new indicators, adopt unified template and use results for political decisions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(recommendation presented during mission 1.3)</a:t>
            </a:r>
          </a:p>
          <a:p>
            <a:pPr marL="0" lvl="0" indent="0">
              <a:buClr>
                <a:srgbClr val="B31166"/>
              </a:buClr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improving admission requirements for teacher education by introduction of motivation test. It would include: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Attitude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Self-motivation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Personal and social abilities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Eagerness to learn</a:t>
            </a:r>
          </a:p>
          <a:p>
            <a:pPr lvl="1">
              <a:buClr>
                <a:srgbClr val="B3116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Etc.</a:t>
            </a:r>
          </a:p>
          <a:p>
            <a:pPr marL="457200" lvl="1" indent="0">
              <a:buClr>
                <a:srgbClr val="B31166"/>
              </a:buClr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preparing a national framework for professional (career)development of teachers and their continuous education;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64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ON MINISTERIAL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3500"/>
            <a:ext cx="9523413" cy="34163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Support universities in student tracking and use results for political decisions;</a:t>
            </a:r>
          </a:p>
          <a:p>
            <a:pPr lvl="0">
              <a:buClr>
                <a:srgbClr val="B31166"/>
              </a:buClr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r>
              <a:rPr lang="en-US" b="1" dirty="0"/>
              <a:t>Consider introducing a new national requirement for master degree programmes:</a:t>
            </a:r>
          </a:p>
          <a:p>
            <a:pPr lvl="1"/>
            <a:r>
              <a:rPr lang="en-US" dirty="0"/>
              <a:t>all university teachers having disciplines in master degree programmes should have PhD degree;</a:t>
            </a:r>
          </a:p>
          <a:p>
            <a:pPr lvl="1"/>
            <a:r>
              <a:rPr lang="en-US" dirty="0"/>
              <a:t>define minimum percentage of university professors teaching in master programme</a:t>
            </a:r>
          </a:p>
          <a:p>
            <a:r>
              <a:rPr lang="en-US" b="1" dirty="0"/>
              <a:t>Encourage and support strong universities for new strategic goals with regard to innovations;</a:t>
            </a: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Consider taking a leadership in announcing National Career Week annually;</a:t>
            </a:r>
          </a:p>
          <a:p>
            <a:pPr lvl="0">
              <a:buClr>
                <a:srgbClr val="B31166"/>
              </a:buClr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77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AT UNIVERSITY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444" y="2378773"/>
            <a:ext cx="10275377" cy="4285497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Perform annual surveys of students, graduates, employers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(recommendations and template prepared by the Ministry)</a:t>
            </a:r>
          </a:p>
          <a:p>
            <a:pPr marL="0" lvl="0" indent="0">
              <a:buClr>
                <a:srgbClr val="B31166"/>
              </a:buClr>
              <a:buNone/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Establish Programme Committees; </a:t>
            </a:r>
          </a:p>
          <a:p>
            <a:pPr marL="0" lvl="0" indent="0">
              <a:buClr>
                <a:srgbClr val="B31166"/>
              </a:buClr>
              <a:buNone/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Involve  employers in programmes design, assessment and regular review;</a:t>
            </a: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Develop institutional smart </a:t>
            </a:r>
            <a:r>
              <a:rPr lang="en-US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specialisation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strategy in cooperation with employers and National Academy of Sciences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(recommendation for the University of Oil and Industry)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>
              <a:buClr>
                <a:srgbClr val="B31166"/>
              </a:buClr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Perform graduate tracking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(recommendations and template prepared by the Ministry)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;</a:t>
            </a:r>
          </a:p>
          <a:p>
            <a:pPr lvl="0">
              <a:buClr>
                <a:srgbClr val="B31166"/>
              </a:buClr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Enrich and gather annual data on study process, human and financial resources, etc.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(recommendation provided on mission 1.3)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81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Consider </a:t>
            </a:r>
            <a:r>
              <a:rPr lang="en-US" b="1" dirty="0" err="1"/>
              <a:t>analysing</a:t>
            </a:r>
            <a:r>
              <a:rPr lang="en-US" b="1" dirty="0"/>
              <a:t> the challenges of passing/non-passing national examination for teachers certificate</a:t>
            </a:r>
          </a:p>
          <a:p>
            <a:endParaRPr lang="en-US" b="1" dirty="0"/>
          </a:p>
          <a:p>
            <a:r>
              <a:rPr lang="en-US" b="1" dirty="0"/>
              <a:t>Consider possible threats and introduce motivation instruments:</a:t>
            </a:r>
          </a:p>
          <a:p>
            <a:pPr lvl="1"/>
            <a:r>
              <a:rPr lang="en-US" dirty="0"/>
              <a:t>Graduates of teachers programmes might not choose to go to schools;</a:t>
            </a:r>
          </a:p>
          <a:p>
            <a:pPr lvl="1"/>
            <a:r>
              <a:rPr lang="en-US" dirty="0"/>
              <a:t>Employers could be passive in their involvement;</a:t>
            </a:r>
          </a:p>
          <a:p>
            <a:pPr lvl="1"/>
            <a:r>
              <a:rPr lang="en-US" dirty="0"/>
              <a:t>Quality of higher education will decrease without research activities;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67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105</TotalTime>
  <Words>619</Words>
  <Application>Microsoft Office PowerPoint</Application>
  <PresentationFormat>Произвольный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Salle d’ions</vt:lpstr>
      <vt:lpstr>GUIDELINES FOR USE OF LMI FOR IMPROVEMENT OF HE PROGRAMMES </vt:lpstr>
      <vt:lpstr>NATIONAL AND INSTITUTIONAL LEVELS</vt:lpstr>
      <vt:lpstr>MEASURES ON GOVERNMENTAL LEVEL</vt:lpstr>
      <vt:lpstr>MEASURES ON MINISTERIAL LEVEL</vt:lpstr>
      <vt:lpstr>MEASURES ON MINISTERIAL LEVEL</vt:lpstr>
      <vt:lpstr>MEASURES ON MINISTERIAL LEVEL</vt:lpstr>
      <vt:lpstr>MEASURES AT UNIVERSITY LEVEL</vt:lpstr>
      <vt:lpstr>ADDITIONAL RECOMMENDATIONS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use of LMI for improvement of HE programmes</dc:title>
  <dc:creator>Bydanova, Lisa</dc:creator>
  <cp:lastModifiedBy>Toshiba</cp:lastModifiedBy>
  <cp:revision>15</cp:revision>
  <dcterms:created xsi:type="dcterms:W3CDTF">2018-10-10T12:05:03Z</dcterms:created>
  <dcterms:modified xsi:type="dcterms:W3CDTF">2018-12-11T07:06:30Z</dcterms:modified>
</cp:coreProperties>
</file>