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60" r:id="rId4"/>
    <p:sldId id="266" r:id="rId5"/>
    <p:sldId id="264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-3278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69E6E-22CD-4813-BE4F-81E48333508C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533B0-A40B-46E7-B914-76B240B3EC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467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EAB4E74-0579-4F82-890A-C9F6B9936793}" type="datetimeFigureOut">
              <a:rPr lang="fr-FR"/>
              <a:pPr>
                <a:defRPr/>
              </a:pPr>
              <a:t>11/12/2018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D0B405-D1F4-4250-A308-C05A81CD23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874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379FAB-C98A-436A-8730-24E5247AF054}" type="slidenum">
              <a:rPr lang="fr-FR" smtClean="0"/>
              <a:pPr eaLnBrk="1" hangingPunct="1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85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0B405-D1F4-4250-A308-C05A81CD2332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79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0B405-D1F4-4250-A308-C05A81CD2332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587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0B405-D1F4-4250-A308-C05A81CD2332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42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7FCF9-782C-4AC3-91A7-E8B8B9423B9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61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A1A15-B80D-4FAC-9AF6-C0F38C2605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5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9FB0D-E69C-4C69-891C-2E19A0D58A5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5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5212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610641F9-5D34-4743-8EE4-51D7C66F4F49}" type="slidenum">
              <a:rPr lang="fr-FR" smtClean="0"/>
              <a:pPr>
                <a:defRPr/>
              </a:pPr>
              <a:t>‹#›</a:t>
            </a:fld>
            <a:r>
              <a:rPr lang="fr-FR" dirty="0"/>
              <a:t>/13</a:t>
            </a:r>
          </a:p>
        </p:txBody>
      </p:sp>
      <p:pic>
        <p:nvPicPr>
          <p:cNvPr id="7" name="Picture 1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422" y="5926855"/>
            <a:ext cx="981075" cy="537845"/>
          </a:xfrm>
          <a:prstGeom prst="rect">
            <a:avLst/>
          </a:prstGeom>
        </p:spPr>
      </p:pic>
      <p:pic>
        <p:nvPicPr>
          <p:cNvPr id="8" name="Picture 5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897" y="5928760"/>
            <a:ext cx="1025525" cy="543560"/>
          </a:xfrm>
          <a:prstGeom prst="rect">
            <a:avLst/>
          </a:prstGeom>
          <a:noFill/>
        </p:spPr>
      </p:pic>
      <p:pic>
        <p:nvPicPr>
          <p:cNvPr id="9" name="Image 8" descr="http://www.drapeauxdespays.fr/data/flags/ultra/fr.png">
            <a:extLst>
              <a:ext uri="{FF2B5EF4-FFF2-40B4-BE49-F238E27FC236}">
                <a16:creationId xmlns:a16="http://schemas.microsoft.com/office/drawing/2014/main" xmlns="" id="{A35C36DF-FAA6-4552-A0CD-B726DCA54B96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72" y="5931935"/>
            <a:ext cx="981075" cy="53784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" name="Picture 52">
            <a:extLst>
              <a:ext uri="{FF2B5EF4-FFF2-40B4-BE49-F238E27FC236}">
                <a16:creationId xmlns:a16="http://schemas.microsoft.com/office/drawing/2014/main" xmlns="" id="{D2162F2B-3F66-40D4-9FF8-3B23292B2D69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19"/>
          <a:stretch>
            <a:fillRect/>
          </a:stretch>
        </p:blipFill>
        <p:spPr bwMode="auto">
          <a:xfrm>
            <a:off x="2939097" y="5926855"/>
            <a:ext cx="981075" cy="54038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1" name="Picture 48"/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387" y="5929395"/>
            <a:ext cx="1082040" cy="54356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9" y="22611"/>
            <a:ext cx="873786" cy="1536024"/>
          </a:xfrm>
          <a:prstGeom prst="rect">
            <a:avLst/>
          </a:prstGeom>
        </p:spPr>
      </p:pic>
      <p:sp>
        <p:nvSpPr>
          <p:cNvPr id="1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7504" y="6309320"/>
            <a:ext cx="2895600" cy="352127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r-FR"/>
              <a:t>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179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54A4F-1315-4304-BC96-04D5414694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8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4311-62FD-40E7-93E6-B7A57AD4F67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7EF7-A9F1-4798-9992-D80A618A59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84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8228D-0410-4FB7-B225-F3D32876208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42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B2A9-A3DD-4F31-96AE-8683AC30E64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41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E0D2E-0571-4271-A883-6D37DDE5C3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90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3B0D-5A67-425D-AB24-6D83C8F4812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42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fr-FR"/>
              <a:t>AG 28 juin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6DDE0BA-AB69-480C-B6E6-F42A71E38B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350316" y="2411103"/>
            <a:ext cx="6627358" cy="1143000"/>
          </a:xfrm>
        </p:spPr>
        <p:txBody>
          <a:bodyPr/>
          <a:lstStyle/>
          <a:p>
            <a:pPr eaLnBrk="1" hangingPunct="1"/>
            <a:r>
              <a:rPr lang="fr-FR" dirty="0" err="1"/>
              <a:t>Bringing</a:t>
            </a:r>
            <a:r>
              <a:rPr lang="fr-FR" dirty="0"/>
              <a:t> </a:t>
            </a:r>
            <a:r>
              <a:rPr lang="fr-FR" b="1" dirty="0" err="1"/>
              <a:t>university</a:t>
            </a:r>
            <a:r>
              <a:rPr lang="fr-FR" b="1" dirty="0"/>
              <a:t>  programmes </a:t>
            </a:r>
            <a:r>
              <a:rPr lang="fr-FR" dirty="0" err="1"/>
              <a:t>closer</a:t>
            </a:r>
            <a:r>
              <a:rPr lang="fr-FR" dirty="0"/>
              <a:t> to </a:t>
            </a:r>
            <a:r>
              <a:rPr lang="fr-FR" b="1" dirty="0"/>
              <a:t>labour </a:t>
            </a:r>
            <a:r>
              <a:rPr lang="fr-FR" b="1" dirty="0" err="1"/>
              <a:t>market</a:t>
            </a:r>
            <a:r>
              <a:rPr lang="fr-FR" b="1" dirty="0"/>
              <a:t> </a:t>
            </a:r>
            <a:r>
              <a:rPr lang="fr-FR" dirty="0" err="1"/>
              <a:t>needs</a:t>
            </a:r>
            <a:endParaRPr lang="fr-FR" dirty="0"/>
          </a:p>
        </p:txBody>
      </p:sp>
      <p:pic>
        <p:nvPicPr>
          <p:cNvPr id="1331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3038"/>
            <a:ext cx="9144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7504" y="6309320"/>
            <a:ext cx="2895600" cy="352127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October</a:t>
            </a:r>
            <a:r>
              <a:rPr lang="fr-FR" dirty="0"/>
              <a:t> 2018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641F9-5D34-4743-8EE4-51D7C66F4F49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041035" y="4616971"/>
            <a:ext cx="29066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 Didier </a:t>
            </a:r>
            <a:r>
              <a:rPr lang="fr-FR" dirty="0" err="1"/>
              <a:t>Ronze</a:t>
            </a:r>
            <a:endParaRPr lang="fr-FR" dirty="0"/>
          </a:p>
          <a:p>
            <a:r>
              <a:rPr lang="fr-FR" dirty="0"/>
              <a:t>Université Lyon 1, France</a:t>
            </a:r>
          </a:p>
          <a:p>
            <a:r>
              <a:rPr lang="fr-FR" dirty="0"/>
              <a:t>didier.ronze@univ-lyon1.fr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731ACD26-7F52-4064-8C6D-37794C9CD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95531"/>
          </a:xfrm>
        </p:spPr>
        <p:txBody>
          <a:bodyPr/>
          <a:lstStyle/>
          <a:p>
            <a:r>
              <a:rPr lang="fr-FR" sz="2400" dirty="0" err="1"/>
              <a:t>Traditionally</a:t>
            </a:r>
            <a:r>
              <a:rPr lang="fr-FR" sz="2400" dirty="0"/>
              <a:t> </a:t>
            </a:r>
            <a:r>
              <a:rPr lang="fr-FR" sz="2400" dirty="0" err="1"/>
              <a:t>strong</a:t>
            </a:r>
            <a:r>
              <a:rPr lang="fr-FR" sz="2400" dirty="0"/>
              <a:t> links </a:t>
            </a:r>
            <a:r>
              <a:rPr lang="fr-FR" sz="2400" dirty="0" err="1"/>
              <a:t>between</a:t>
            </a:r>
            <a:r>
              <a:rPr lang="fr-FR" sz="2400" dirty="0"/>
              <a:t> labour </a:t>
            </a:r>
            <a:r>
              <a:rPr lang="fr-FR" sz="2400" dirty="0" err="1"/>
              <a:t>market</a:t>
            </a:r>
            <a:r>
              <a:rPr lang="fr-FR" sz="2400" dirty="0"/>
              <a:t> and </a:t>
            </a:r>
            <a:r>
              <a:rPr lang="fr-FR" sz="2400" dirty="0" err="1"/>
              <a:t>study</a:t>
            </a:r>
            <a:r>
              <a:rPr lang="fr-FR" sz="2400" dirty="0"/>
              <a:t> programmes content at the </a:t>
            </a:r>
            <a:r>
              <a:rPr lang="fr-FR" sz="2400" dirty="0" err="1"/>
              <a:t>level</a:t>
            </a:r>
            <a:r>
              <a:rPr lang="fr-FR" sz="2400" dirty="0"/>
              <a:t> of short-cycle programmes:</a:t>
            </a:r>
          </a:p>
          <a:p>
            <a:endParaRPr lang="fr-FR" sz="2400" dirty="0"/>
          </a:p>
          <a:p>
            <a:pPr lvl="1"/>
            <a:r>
              <a:rPr lang="fr-FR" sz="2400" b="1" dirty="0" err="1"/>
              <a:t>Technological</a:t>
            </a:r>
            <a:r>
              <a:rPr lang="fr-FR" sz="2400" b="1" dirty="0"/>
              <a:t> </a:t>
            </a:r>
            <a:r>
              <a:rPr lang="fr-FR" sz="2400" b="1" dirty="0" err="1"/>
              <a:t>University</a:t>
            </a:r>
            <a:r>
              <a:rPr lang="fr-FR" sz="2400" b="1" dirty="0"/>
              <a:t> </a:t>
            </a:r>
            <a:r>
              <a:rPr lang="fr-FR" sz="2400" b="1" dirty="0" err="1"/>
              <a:t>Diploma</a:t>
            </a:r>
            <a:r>
              <a:rPr lang="fr-FR" sz="2400" b="1" dirty="0"/>
              <a:t> </a:t>
            </a:r>
            <a:r>
              <a:rPr lang="fr-FR" sz="2400" dirty="0"/>
              <a:t>(2 </a:t>
            </a:r>
            <a:r>
              <a:rPr lang="fr-FR" sz="2400" dirty="0" err="1"/>
              <a:t>year</a:t>
            </a:r>
            <a:r>
              <a:rPr lang="fr-FR" sz="2400" dirty="0"/>
              <a:t> </a:t>
            </a:r>
            <a:r>
              <a:rPr lang="fr-FR" sz="2400" dirty="0" err="1"/>
              <a:t>university</a:t>
            </a:r>
            <a:r>
              <a:rPr lang="fr-FR" sz="2400" dirty="0"/>
              <a:t> programme, </a:t>
            </a:r>
            <a:r>
              <a:rPr lang="fr-FR" sz="2400" dirty="0" err="1"/>
              <a:t>since</a:t>
            </a:r>
            <a:r>
              <a:rPr lang="fr-FR" sz="2400" dirty="0"/>
              <a:t> the </a:t>
            </a:r>
            <a:r>
              <a:rPr lang="fr-FR" sz="2400" dirty="0" err="1"/>
              <a:t>mid</a:t>
            </a:r>
            <a:r>
              <a:rPr lang="fr-FR" sz="2400" dirty="0"/>
              <a:t> of 60th);</a:t>
            </a:r>
          </a:p>
          <a:p>
            <a:pPr lvl="1"/>
            <a:endParaRPr lang="fr-FR" sz="2400" dirty="0"/>
          </a:p>
          <a:p>
            <a:pPr lvl="1"/>
            <a:r>
              <a:rPr lang="fr-FR" sz="2400" b="1" dirty="0"/>
              <a:t>Professional </a:t>
            </a:r>
            <a:r>
              <a:rPr lang="fr-FR" sz="2400" b="1" dirty="0" err="1"/>
              <a:t>Bachelor</a:t>
            </a:r>
            <a:r>
              <a:rPr lang="fr-FR" sz="2400" b="1" dirty="0"/>
              <a:t> </a:t>
            </a:r>
            <a:r>
              <a:rPr lang="fr-FR" sz="2400" dirty="0"/>
              <a:t>(3 </a:t>
            </a:r>
            <a:r>
              <a:rPr lang="fr-FR" sz="2400" dirty="0" err="1"/>
              <a:t>year</a:t>
            </a:r>
            <a:r>
              <a:rPr lang="fr-FR" sz="2400" dirty="0"/>
              <a:t> </a:t>
            </a:r>
            <a:r>
              <a:rPr lang="fr-FR" sz="2400" dirty="0" err="1"/>
              <a:t>study</a:t>
            </a:r>
            <a:r>
              <a:rPr lang="fr-FR" sz="2400" dirty="0"/>
              <a:t> programme, </a:t>
            </a:r>
            <a:r>
              <a:rPr lang="fr-FR" sz="2400" dirty="0" err="1"/>
              <a:t>created</a:t>
            </a:r>
            <a:r>
              <a:rPr lang="fr-FR" sz="2400" dirty="0"/>
              <a:t> in the end of 90th). 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xmlns="" id="{02E6BB98-2594-4463-8848-CEE47E24C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10" y="196553"/>
            <a:ext cx="8229600" cy="1143000"/>
          </a:xfrm>
        </p:spPr>
        <p:txBody>
          <a:bodyPr/>
          <a:lstStyle/>
          <a:p>
            <a:r>
              <a:rPr lang="fr-FR" sz="2800" dirty="0" err="1"/>
              <a:t>Bringing</a:t>
            </a:r>
            <a:r>
              <a:rPr lang="fr-FR" sz="2800" dirty="0"/>
              <a:t> </a:t>
            </a:r>
            <a:r>
              <a:rPr lang="fr-FR" sz="2800" b="1" dirty="0" err="1"/>
              <a:t>university</a:t>
            </a:r>
            <a:r>
              <a:rPr lang="fr-FR" sz="2800" b="1" dirty="0"/>
              <a:t>  programmes </a:t>
            </a:r>
            <a:r>
              <a:rPr lang="fr-FR" sz="2800" dirty="0" err="1"/>
              <a:t>closer</a:t>
            </a:r>
            <a:r>
              <a:rPr lang="fr-FR" sz="2800" dirty="0"/>
              <a:t> to </a:t>
            </a:r>
            <a:r>
              <a:rPr lang="fr-FR" sz="2800" b="1" dirty="0"/>
              <a:t>labour </a:t>
            </a:r>
            <a:r>
              <a:rPr lang="fr-FR" sz="2800" b="1" dirty="0" err="1"/>
              <a:t>market</a:t>
            </a:r>
            <a:r>
              <a:rPr lang="fr-FR" sz="2800" b="1" dirty="0"/>
              <a:t> </a:t>
            </a:r>
            <a:r>
              <a:rPr lang="fr-FR" sz="2800" dirty="0" err="1"/>
              <a:t>needs</a:t>
            </a:r>
            <a:r>
              <a:rPr lang="fr-FR" sz="2800" dirty="0"/>
              <a:t>: French </a:t>
            </a:r>
            <a:r>
              <a:rPr lang="fr-FR" sz="2800" dirty="0" err="1"/>
              <a:t>experience</a:t>
            </a:r>
            <a:endParaRPr lang="fr-FR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25AE81A-A10C-4F36-8BCD-D86FEF12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641F9-5D34-4743-8EE4-51D7C66F4F49}" type="slidenum">
              <a:rPr lang="fr-FR" smtClean="0"/>
              <a:pPr>
                <a:defRPr/>
              </a:pPr>
              <a:t>2</a:t>
            </a:fld>
            <a:r>
              <a:rPr lang="fr-FR"/>
              <a:t>/13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C170E5F-B88B-4A31-B329-5C4B78977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October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359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1559" y="218664"/>
            <a:ext cx="7175241" cy="1409203"/>
          </a:xfrm>
        </p:spPr>
        <p:txBody>
          <a:bodyPr/>
          <a:lstStyle/>
          <a:p>
            <a:pPr eaLnBrk="1" hangingPunct="1"/>
            <a:r>
              <a:rPr lang="fr-FR" dirty="0" err="1"/>
              <a:t>Technological</a:t>
            </a:r>
            <a:r>
              <a:rPr lang="fr-FR" dirty="0"/>
              <a:t> </a:t>
            </a:r>
            <a:r>
              <a:rPr lang="fr-FR" dirty="0" err="1"/>
              <a:t>University</a:t>
            </a:r>
            <a:r>
              <a:rPr lang="fr-FR" dirty="0"/>
              <a:t> </a:t>
            </a:r>
            <a:r>
              <a:rPr lang="fr-FR" dirty="0" err="1"/>
              <a:t>Diploma</a:t>
            </a:r>
            <a:endParaRPr lang="fr-F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24743"/>
            <a:ext cx="8229600" cy="4101420"/>
          </a:xfrm>
        </p:spPr>
        <p:txBody>
          <a:bodyPr/>
          <a:lstStyle/>
          <a:p>
            <a:pPr eaLnBrk="1" hangingPunct="1"/>
            <a:r>
              <a:rPr lang="fr-FR" sz="2800" dirty="0"/>
              <a:t>2 </a:t>
            </a:r>
            <a:r>
              <a:rPr lang="fr-FR" sz="2800" dirty="0" err="1"/>
              <a:t>year</a:t>
            </a:r>
            <a:r>
              <a:rPr lang="fr-FR" sz="2800" dirty="0"/>
              <a:t> </a:t>
            </a:r>
            <a:r>
              <a:rPr lang="fr-FR" sz="2800" dirty="0" err="1"/>
              <a:t>university</a:t>
            </a:r>
            <a:r>
              <a:rPr lang="fr-FR" sz="2800" dirty="0"/>
              <a:t> </a:t>
            </a:r>
            <a:r>
              <a:rPr lang="fr-FR" sz="2800" dirty="0" err="1"/>
              <a:t>diploma</a:t>
            </a:r>
            <a:endParaRPr lang="fr-FR" sz="2800" dirty="0"/>
          </a:p>
          <a:p>
            <a:pPr eaLnBrk="1" hangingPunct="1"/>
            <a:r>
              <a:rPr lang="fr-FR" sz="2800" dirty="0"/>
              <a:t>National </a:t>
            </a:r>
            <a:r>
              <a:rPr lang="fr-FR" sz="2800" dirty="0" err="1"/>
              <a:t>definition</a:t>
            </a:r>
            <a:r>
              <a:rPr lang="fr-FR" sz="2800" dirty="0"/>
              <a:t> of the curricula (National </a:t>
            </a:r>
            <a:r>
              <a:rPr lang="fr-FR" sz="2800" dirty="0" err="1"/>
              <a:t>Pedagogical</a:t>
            </a:r>
            <a:r>
              <a:rPr lang="fr-FR" sz="2800" dirty="0"/>
              <a:t> Commission)</a:t>
            </a:r>
          </a:p>
          <a:p>
            <a:pPr eaLnBrk="1" hangingPunct="1"/>
            <a:r>
              <a:rPr lang="fr-FR" sz="2800" dirty="0" err="1"/>
              <a:t>Academics</a:t>
            </a:r>
            <a:endParaRPr lang="fr-FR" sz="2800" dirty="0"/>
          </a:p>
          <a:p>
            <a:pPr eaLnBrk="1" hangingPunct="1"/>
            <a:r>
              <a:rPr lang="fr-FR" sz="2800" dirty="0" err="1"/>
              <a:t>Professionnals</a:t>
            </a:r>
            <a:r>
              <a:rPr lang="fr-FR" sz="2800" dirty="0"/>
              <a:t> : </a:t>
            </a:r>
            <a:r>
              <a:rPr lang="fr-FR" sz="2800" dirty="0" err="1"/>
              <a:t>from</a:t>
            </a:r>
            <a:r>
              <a:rPr lang="fr-FR" sz="2800" dirty="0"/>
              <a:t> </a:t>
            </a:r>
            <a:r>
              <a:rPr lang="fr-FR" sz="2800" dirty="0" err="1"/>
              <a:t>representatives</a:t>
            </a:r>
            <a:r>
              <a:rPr lang="fr-FR" sz="2800" dirty="0"/>
              <a:t> organisations (</a:t>
            </a:r>
            <a:r>
              <a:rPr lang="fr-FR" sz="2800" dirty="0" err="1"/>
              <a:t>employers</a:t>
            </a:r>
            <a:r>
              <a:rPr lang="fr-FR" sz="2800" dirty="0"/>
              <a:t> and </a:t>
            </a:r>
            <a:r>
              <a:rPr lang="fr-FR" sz="2800" dirty="0" err="1"/>
              <a:t>employees</a:t>
            </a:r>
            <a:r>
              <a:rPr lang="fr-FR" sz="2800" dirty="0"/>
              <a:t>)</a:t>
            </a:r>
          </a:p>
          <a:p>
            <a:pPr eaLnBrk="1" hangingPunct="1"/>
            <a:r>
              <a:rPr lang="fr-FR" sz="2800" dirty="0" err="1"/>
              <a:t>Students</a:t>
            </a:r>
            <a:endParaRPr lang="fr-FR" sz="2800" dirty="0"/>
          </a:p>
        </p:txBody>
      </p: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3038"/>
            <a:ext cx="9144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7504" y="6309320"/>
            <a:ext cx="2895600" cy="352127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October</a:t>
            </a:r>
            <a:r>
              <a:rPr lang="fr-FR" dirty="0"/>
              <a:t> 2018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641F9-5D34-4743-8EE4-51D7C66F4F49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83436" y="274638"/>
            <a:ext cx="6303363" cy="1143000"/>
          </a:xfrm>
        </p:spPr>
        <p:txBody>
          <a:bodyPr/>
          <a:lstStyle/>
          <a:p>
            <a:pPr eaLnBrk="1" hangingPunct="1"/>
            <a:r>
              <a:rPr lang="fr-FR" dirty="0" err="1"/>
              <a:t>Technological</a:t>
            </a:r>
            <a:r>
              <a:rPr lang="fr-FR" dirty="0"/>
              <a:t> </a:t>
            </a:r>
            <a:r>
              <a:rPr lang="fr-FR" dirty="0" err="1"/>
              <a:t>University</a:t>
            </a:r>
            <a:r>
              <a:rPr lang="fr-FR" dirty="0"/>
              <a:t> </a:t>
            </a:r>
            <a:r>
              <a:rPr lang="fr-FR" dirty="0" err="1"/>
              <a:t>Diploma</a:t>
            </a:r>
            <a:endParaRPr lang="fr-F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4785"/>
            <a:ext cx="8229600" cy="3424334"/>
          </a:xfrm>
        </p:spPr>
        <p:txBody>
          <a:bodyPr/>
          <a:lstStyle/>
          <a:p>
            <a:pPr eaLnBrk="1" hangingPunct="1"/>
            <a:r>
              <a:rPr lang="fr-FR" sz="2400" dirty="0"/>
              <a:t>Elaboration of the curricula per </a:t>
            </a:r>
            <a:r>
              <a:rPr lang="fr-FR" sz="2400" dirty="0" err="1"/>
              <a:t>speciality</a:t>
            </a:r>
            <a:r>
              <a:rPr lang="fr-FR" sz="2400" dirty="0"/>
              <a:t> (</a:t>
            </a:r>
            <a:r>
              <a:rPr lang="fr-FR" sz="2400" dirty="0" err="1"/>
              <a:t>e.g</a:t>
            </a:r>
            <a:r>
              <a:rPr lang="fr-FR" sz="2400" dirty="0"/>
              <a:t>. Chemical engineering, </a:t>
            </a:r>
            <a:r>
              <a:rPr lang="fr-FR" sz="2400" dirty="0" err="1"/>
              <a:t>Electrical</a:t>
            </a:r>
            <a:r>
              <a:rPr lang="fr-FR" sz="2400" dirty="0"/>
              <a:t> engineering, etc.)</a:t>
            </a:r>
          </a:p>
          <a:p>
            <a:pPr eaLnBrk="1" hangingPunct="1"/>
            <a:r>
              <a:rPr lang="fr-FR" sz="2400" dirty="0"/>
              <a:t>About 20% of the </a:t>
            </a:r>
            <a:r>
              <a:rPr lang="fr-FR" sz="2400" dirty="0" err="1"/>
              <a:t>hourly</a:t>
            </a:r>
            <a:r>
              <a:rPr lang="fr-FR" sz="2400" dirty="0"/>
              <a:t> volume can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adapted</a:t>
            </a:r>
            <a:r>
              <a:rPr lang="fr-FR" sz="2400" dirty="0"/>
              <a:t> </a:t>
            </a:r>
            <a:r>
              <a:rPr lang="fr-FR" sz="2400" dirty="0" err="1"/>
              <a:t>according</a:t>
            </a:r>
            <a:r>
              <a:rPr lang="fr-FR" sz="2400" dirty="0"/>
              <a:t> to the local </a:t>
            </a:r>
            <a:r>
              <a:rPr lang="fr-FR" sz="2400" dirty="0" err="1"/>
              <a:t>specificities</a:t>
            </a:r>
            <a:endParaRPr lang="fr-FR" sz="2400" dirty="0"/>
          </a:p>
          <a:p>
            <a:pPr eaLnBrk="1" hangingPunct="1"/>
            <a:r>
              <a:rPr lang="fr-FR" sz="2400" dirty="0" err="1"/>
              <a:t>Revised</a:t>
            </a:r>
            <a:r>
              <a:rPr lang="fr-FR" sz="2400" dirty="0"/>
              <a:t> about </a:t>
            </a:r>
            <a:r>
              <a:rPr lang="fr-FR" sz="2400" dirty="0" err="1"/>
              <a:t>every</a:t>
            </a:r>
            <a:r>
              <a:rPr lang="fr-FR" sz="2400" dirty="0"/>
              <a:t> 5 or 6 </a:t>
            </a:r>
            <a:r>
              <a:rPr lang="fr-FR" sz="2400" dirty="0" err="1"/>
              <a:t>years</a:t>
            </a:r>
            <a:endParaRPr lang="fr-FR" sz="2400" dirty="0"/>
          </a:p>
          <a:p>
            <a:pPr eaLnBrk="1" hangingPunct="1"/>
            <a:r>
              <a:rPr lang="fr-FR" sz="2400" dirty="0" err="1"/>
              <a:t>Assessment</a:t>
            </a:r>
            <a:r>
              <a:rPr lang="fr-FR" sz="2400" dirty="0"/>
              <a:t> of </a:t>
            </a:r>
            <a:r>
              <a:rPr lang="fr-FR" sz="2400" dirty="0" err="1"/>
              <a:t>study</a:t>
            </a:r>
            <a:r>
              <a:rPr lang="fr-FR" sz="2400" dirty="0"/>
              <a:t> programmes</a:t>
            </a:r>
          </a:p>
          <a:p>
            <a:pPr eaLnBrk="1" hangingPunct="1"/>
            <a:r>
              <a:rPr lang="fr-FR" sz="2400" dirty="0" err="1"/>
              <a:t>Research</a:t>
            </a:r>
            <a:r>
              <a:rPr lang="fr-FR" sz="2400" dirty="0"/>
              <a:t> and </a:t>
            </a:r>
            <a:r>
              <a:rPr lang="fr-FR" sz="2400" dirty="0" err="1"/>
              <a:t>studies</a:t>
            </a:r>
            <a:r>
              <a:rPr lang="fr-FR" sz="2400" dirty="0"/>
              <a:t> on </a:t>
            </a:r>
            <a:r>
              <a:rPr lang="fr-FR" sz="2400" dirty="0" err="1"/>
              <a:t>employment</a:t>
            </a:r>
            <a:r>
              <a:rPr lang="fr-FR" sz="2400" dirty="0"/>
              <a:t> and </a:t>
            </a:r>
            <a:r>
              <a:rPr lang="fr-FR" sz="2400" dirty="0" err="1"/>
              <a:t>careers</a:t>
            </a:r>
            <a:r>
              <a:rPr lang="fr-FR" sz="2400" dirty="0"/>
              <a:t> of </a:t>
            </a:r>
            <a:r>
              <a:rPr lang="fr-FR" sz="2400" dirty="0" err="1"/>
              <a:t>graduates</a:t>
            </a:r>
            <a:r>
              <a:rPr lang="fr-FR" sz="2400" dirty="0"/>
              <a:t> </a:t>
            </a:r>
          </a:p>
          <a:p>
            <a:pPr eaLnBrk="1" hangingPunct="1"/>
            <a:endParaRPr lang="fr-FR" sz="2800" dirty="0"/>
          </a:p>
        </p:txBody>
      </p: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3038"/>
            <a:ext cx="9144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7504" y="6309320"/>
            <a:ext cx="2895600" cy="352127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October</a:t>
            </a:r>
            <a:r>
              <a:rPr lang="fr-FR" dirty="0"/>
              <a:t> 2018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641F9-5D34-4743-8EE4-51D7C66F4F49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150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83436" y="274638"/>
            <a:ext cx="6303363" cy="1143000"/>
          </a:xfrm>
        </p:spPr>
        <p:txBody>
          <a:bodyPr/>
          <a:lstStyle/>
          <a:p>
            <a:pPr eaLnBrk="1" hangingPunct="1"/>
            <a:r>
              <a:rPr lang="fr-FR" dirty="0"/>
              <a:t>Professional </a:t>
            </a:r>
            <a:r>
              <a:rPr lang="fr-FR" dirty="0" err="1"/>
              <a:t>Bachelor</a:t>
            </a:r>
            <a:r>
              <a:rPr lang="fr-FR" dirty="0"/>
              <a:t> </a:t>
            </a:r>
            <a:r>
              <a:rPr lang="fr-FR" dirty="0" err="1"/>
              <a:t>Degree</a:t>
            </a:r>
            <a:endParaRPr lang="fr-F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40763"/>
          </a:xfrm>
        </p:spPr>
        <p:txBody>
          <a:bodyPr/>
          <a:lstStyle/>
          <a:p>
            <a:pPr eaLnBrk="1" hangingPunct="1"/>
            <a:r>
              <a:rPr lang="fr-FR" sz="2800" dirty="0"/>
              <a:t>3 </a:t>
            </a:r>
            <a:r>
              <a:rPr lang="fr-FR" sz="2800" dirty="0" err="1"/>
              <a:t>year</a:t>
            </a:r>
            <a:r>
              <a:rPr lang="fr-FR" sz="2800" dirty="0"/>
              <a:t> </a:t>
            </a:r>
            <a:r>
              <a:rPr lang="fr-FR" sz="2800" dirty="0" err="1"/>
              <a:t>university</a:t>
            </a:r>
            <a:r>
              <a:rPr lang="fr-FR" sz="2800" dirty="0"/>
              <a:t> </a:t>
            </a:r>
            <a:r>
              <a:rPr lang="fr-FR" sz="2800" dirty="0" err="1"/>
              <a:t>diploma</a:t>
            </a:r>
            <a:endParaRPr lang="fr-FR" sz="2800" dirty="0"/>
          </a:p>
          <a:p>
            <a:pPr eaLnBrk="1" hangingPunct="1"/>
            <a:r>
              <a:rPr lang="fr-FR" sz="2800" dirty="0"/>
              <a:t>Local </a:t>
            </a:r>
            <a:r>
              <a:rPr lang="fr-FR" sz="2800" dirty="0" err="1"/>
              <a:t>definition</a:t>
            </a:r>
            <a:r>
              <a:rPr lang="fr-FR" sz="2800" dirty="0"/>
              <a:t> of the curricula, but </a:t>
            </a:r>
            <a:r>
              <a:rPr lang="fr-FR" sz="2800" dirty="0" err="1"/>
              <a:t>framed</a:t>
            </a:r>
            <a:r>
              <a:rPr lang="fr-FR" sz="2800" dirty="0"/>
              <a:t> by a national </a:t>
            </a:r>
            <a:r>
              <a:rPr lang="fr-FR" sz="2800" dirty="0" err="1"/>
              <a:t>regulation</a:t>
            </a:r>
            <a:endParaRPr lang="fr-FR" sz="2800" dirty="0"/>
          </a:p>
          <a:p>
            <a:pPr eaLnBrk="1" hangingPunct="1"/>
            <a:r>
              <a:rPr lang="fr-FR" sz="2800" dirty="0" err="1"/>
              <a:t>Steering</a:t>
            </a:r>
            <a:r>
              <a:rPr lang="fr-FR" sz="2800" dirty="0"/>
              <a:t> </a:t>
            </a:r>
            <a:r>
              <a:rPr lang="fr-FR" sz="2800" dirty="0" err="1"/>
              <a:t>committee</a:t>
            </a:r>
            <a:r>
              <a:rPr lang="fr-FR" sz="2800" dirty="0"/>
              <a:t> for </a:t>
            </a:r>
            <a:r>
              <a:rPr lang="fr-FR" sz="2800" dirty="0" err="1"/>
              <a:t>each</a:t>
            </a:r>
            <a:r>
              <a:rPr lang="fr-FR" sz="2800" dirty="0"/>
              <a:t> </a:t>
            </a:r>
            <a:r>
              <a:rPr lang="fr-FR" sz="2800" dirty="0" err="1"/>
              <a:t>study</a:t>
            </a:r>
            <a:r>
              <a:rPr lang="fr-FR" sz="2800" dirty="0"/>
              <a:t> programme</a:t>
            </a:r>
          </a:p>
          <a:p>
            <a:pPr eaLnBrk="1" hangingPunct="1"/>
            <a:r>
              <a:rPr lang="fr-FR" sz="2800" dirty="0" err="1"/>
              <a:t>Academics</a:t>
            </a:r>
            <a:r>
              <a:rPr lang="fr-FR" sz="2800" dirty="0"/>
              <a:t> / </a:t>
            </a:r>
            <a:r>
              <a:rPr lang="fr-FR" sz="2800" dirty="0" err="1"/>
              <a:t>Professionnals</a:t>
            </a:r>
            <a:r>
              <a:rPr lang="fr-FR" sz="2800" dirty="0"/>
              <a:t> / </a:t>
            </a:r>
            <a:r>
              <a:rPr lang="fr-FR" sz="2800" dirty="0" err="1"/>
              <a:t>Students</a:t>
            </a:r>
            <a:endParaRPr lang="fr-FR" sz="2800" dirty="0"/>
          </a:p>
          <a:p>
            <a:pPr eaLnBrk="1" hangingPunct="1"/>
            <a:r>
              <a:rPr lang="fr-FR" sz="2800">
                <a:sym typeface="Symbol" panose="05050102010706020507" pitchFamily="18" charset="2"/>
              </a:rPr>
              <a:t> </a:t>
            </a:r>
            <a:r>
              <a:rPr lang="fr-FR" sz="2800" dirty="0">
                <a:sym typeface="Symbol" panose="05050102010706020507" pitchFamily="18" charset="2"/>
              </a:rPr>
              <a:t>Activity report and </a:t>
            </a:r>
            <a:r>
              <a:rPr lang="fr-FR" sz="2800" dirty="0" err="1">
                <a:sym typeface="Symbol" panose="05050102010706020507" pitchFamily="18" charset="2"/>
              </a:rPr>
              <a:t>evolution</a:t>
            </a:r>
            <a:endParaRPr lang="fr-FR" sz="2800" dirty="0"/>
          </a:p>
        </p:txBody>
      </p: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3038"/>
            <a:ext cx="9144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7504" y="6309320"/>
            <a:ext cx="2895600" cy="352127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October</a:t>
            </a:r>
            <a:r>
              <a:rPr lang="fr-FR" dirty="0"/>
              <a:t> 2018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641F9-5D34-4743-8EE4-51D7C66F4F49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676980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213</Words>
  <Application>Microsoft Office PowerPoint</Application>
  <PresentationFormat>Экран (4:3)</PresentationFormat>
  <Paragraphs>42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Modèle par défaut</vt:lpstr>
      <vt:lpstr>Bringing university  programmes closer to labour market needs</vt:lpstr>
      <vt:lpstr>Bringing university  programmes closer to labour market needs: French experience</vt:lpstr>
      <vt:lpstr>Technological University Diploma</vt:lpstr>
      <vt:lpstr>Technological University Diploma</vt:lpstr>
      <vt:lpstr>Professional Bachelor Degree</vt:lpstr>
    </vt:vector>
  </TitlesOfParts>
  <Company>Université Claude BERNARD LYON 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Stéphane BALMAIN</dc:creator>
  <cp:lastModifiedBy>Toshiba</cp:lastModifiedBy>
  <cp:revision>107</cp:revision>
  <dcterms:created xsi:type="dcterms:W3CDTF">2010-10-14T23:21:14Z</dcterms:created>
  <dcterms:modified xsi:type="dcterms:W3CDTF">2018-12-11T07:05:40Z</dcterms:modified>
</cp:coreProperties>
</file>