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572AF-7192-48A2-B13B-85519579A3E7}" type="datetimeFigureOut">
              <a:rPr lang="fr-FR" smtClean="0"/>
              <a:t>11/12/2018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23B380-F303-420F-BFB9-A7E6D19459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0108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2D2E-39CC-410E-9690-E1EE8D49E950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C3E2FE78-7E1D-4B8C-8AE4-D9F386B04910}" type="slidenum">
              <a:rPr lang="fr-FR" smtClean="0"/>
              <a:t>‹#›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8958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0A7A-C768-4E29-BCB5-62FC4A8680A9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E78-7E1D-4B8C-8AE4-D9F386B0491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461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2B6D-8D2E-4C19-B5B3-35E4A1339E39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E78-7E1D-4B8C-8AE4-D9F386B04910}" type="slidenum">
              <a:rPr lang="fr-FR" smtClean="0"/>
              <a:t>‹#›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6190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009A-6D64-43A6-9CF6-874A55C839BA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E78-7E1D-4B8C-8AE4-D9F386B04910}" type="slidenum">
              <a:rPr lang="fr-FR" smtClean="0"/>
              <a:t>‹#›</a:t>
            </a:fld>
            <a:endParaRPr lang="fr-F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5189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4B30-7AA9-424C-8603-E259B33FD368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E78-7E1D-4B8C-8AE4-D9F386B04910}" type="slidenum">
              <a:rPr lang="fr-FR" smtClean="0"/>
              <a:t>‹#›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4049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3AFF-EC37-4C9E-9752-0A3CECF25874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E78-7E1D-4B8C-8AE4-D9F386B04910}" type="slidenum">
              <a:rPr lang="fr-FR" smtClean="0"/>
              <a:t>‹#›</a:t>
            </a:fld>
            <a:endParaRPr lang="fr-F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994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CDDD-C894-4D9A-9C9F-FC7317714A01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E78-7E1D-4B8C-8AE4-D9F386B0491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420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16A61-214A-49CA-B4EC-DE8F41A74DDD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E78-7E1D-4B8C-8AE4-D9F386B0491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3483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5CDF-2616-4ECF-86D3-8D95F17C5E71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E78-7E1D-4B8C-8AE4-D9F386B0491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5920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2AF90-4CB5-4C16-9FBA-1D5C57EFEE5B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E78-7E1D-4B8C-8AE4-D9F386B04910}" type="slidenum">
              <a:rPr lang="fr-FR" smtClean="0"/>
              <a:t>‹#›</a:t>
            </a:fld>
            <a:endParaRPr lang="fr-F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174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AFA086E9-C13A-4E34-A3B9-8D1853251E5F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E78-7E1D-4B8C-8AE4-D9F386B04910}" type="slidenum">
              <a:rPr lang="fr-FR" smtClean="0"/>
              <a:t>‹#›</a:t>
            </a:fld>
            <a:endParaRPr lang="fr-F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869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DEB44-6462-4F35-9A15-E6E6320A06A2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3E2FE78-7E1D-4B8C-8AE4-D9F386B0491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4614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016223"/>
          </a:xfrm>
        </p:spPr>
        <p:txBody>
          <a:bodyPr>
            <a:normAutofit fontScale="90000"/>
          </a:bodyPr>
          <a:lstStyle/>
          <a:p>
            <a:r>
              <a:rPr lang="fr-FR" dirty="0"/>
              <a:t>Best </a:t>
            </a:r>
            <a:r>
              <a:rPr lang="fr-FR" dirty="0" err="1"/>
              <a:t>European</a:t>
            </a:r>
            <a:r>
              <a:rPr lang="fr-FR" dirty="0"/>
              <a:t> Practices </a:t>
            </a:r>
            <a:r>
              <a:rPr lang="fr-FR" dirty="0" err="1"/>
              <a:t>using</a:t>
            </a:r>
            <a:r>
              <a:rPr lang="fr-FR" dirty="0"/>
              <a:t> the Labour </a:t>
            </a:r>
            <a:r>
              <a:rPr lang="fr-FR" dirty="0" err="1"/>
              <a:t>Market</a:t>
            </a:r>
            <a:r>
              <a:rPr lang="fr-FR" dirty="0"/>
              <a:t> Intelligence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The French Case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91880" y="6356350"/>
            <a:ext cx="2592288" cy="365125"/>
          </a:xfrm>
        </p:spPr>
        <p:txBody>
          <a:bodyPr/>
          <a:lstStyle/>
          <a:p>
            <a:r>
              <a:rPr lang="en-GB" dirty="0"/>
              <a:t>Baku, Monday 11 June, 2018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8399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Best </a:t>
            </a:r>
            <a:r>
              <a:rPr lang="fr-FR" dirty="0" err="1"/>
              <a:t>European</a:t>
            </a:r>
            <a:r>
              <a:rPr lang="fr-FR" dirty="0"/>
              <a:t> Practices </a:t>
            </a:r>
            <a:r>
              <a:rPr lang="fr-FR" dirty="0" err="1"/>
              <a:t>using</a:t>
            </a:r>
            <a:r>
              <a:rPr lang="fr-FR" dirty="0"/>
              <a:t> the Labour </a:t>
            </a:r>
            <a:r>
              <a:rPr lang="fr-FR" dirty="0" err="1"/>
              <a:t>Market</a:t>
            </a:r>
            <a:r>
              <a:rPr lang="fr-FR" dirty="0"/>
              <a:t> Intelligence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Its</a:t>
            </a:r>
            <a:r>
              <a:rPr lang="fr-FR" dirty="0"/>
              <a:t> </a:t>
            </a:r>
            <a:r>
              <a:rPr lang="fr-FR" dirty="0" err="1"/>
              <a:t>domestic</a:t>
            </a:r>
            <a:r>
              <a:rPr lang="fr-FR" dirty="0"/>
              <a:t> </a:t>
            </a:r>
            <a:r>
              <a:rPr lang="fr-FR" dirty="0" err="1"/>
              <a:t>activities</a:t>
            </a:r>
            <a:r>
              <a:rPr lang="fr-FR" dirty="0"/>
              <a:t> are </a:t>
            </a:r>
            <a:r>
              <a:rPr lang="fr-FR" dirty="0" err="1"/>
              <a:t>within</a:t>
            </a:r>
            <a:r>
              <a:rPr lang="fr-FR" dirty="0"/>
              <a:t> a network of </a:t>
            </a:r>
            <a:r>
              <a:rPr lang="fr-FR" dirty="0" err="1"/>
              <a:t>regional</a:t>
            </a:r>
            <a:r>
              <a:rPr lang="fr-FR" dirty="0"/>
              <a:t> </a:t>
            </a:r>
            <a:r>
              <a:rPr lang="fr-FR" dirty="0" err="1"/>
              <a:t>observatories</a:t>
            </a:r>
            <a:r>
              <a:rPr lang="fr-FR" dirty="0"/>
              <a:t> about training and </a:t>
            </a:r>
            <a:r>
              <a:rPr lang="fr-FR" dirty="0" err="1"/>
              <a:t>employment</a:t>
            </a:r>
            <a:r>
              <a:rPr lang="fr-FR" dirty="0"/>
              <a:t>.</a:t>
            </a:r>
          </a:p>
          <a:p>
            <a:r>
              <a:rPr lang="fr-FR" dirty="0"/>
              <a:t>At an international </a:t>
            </a:r>
            <a:r>
              <a:rPr lang="fr-FR" dirty="0" err="1"/>
              <a:t>level</a:t>
            </a:r>
            <a:r>
              <a:rPr lang="fr-FR" dirty="0"/>
              <a:t>,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works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BIBB in Germany, IFSOL in </a:t>
            </a:r>
            <a:r>
              <a:rPr lang="fr-FR" dirty="0" err="1"/>
              <a:t>Italy</a:t>
            </a:r>
            <a:r>
              <a:rPr lang="fr-FR" dirty="0"/>
              <a:t>, IBE in </a:t>
            </a:r>
            <a:r>
              <a:rPr lang="fr-FR" dirty="0" err="1"/>
              <a:t>Poland</a:t>
            </a:r>
            <a:r>
              <a:rPr lang="fr-FR" dirty="0"/>
              <a:t>, Erasmus+ Agency,  and CIEP, as </a:t>
            </a:r>
            <a:r>
              <a:rPr lang="fr-FR" dirty="0" err="1"/>
              <a:t>well</a:t>
            </a:r>
            <a:r>
              <a:rPr lang="fr-FR" dirty="0"/>
              <a:t> as </a:t>
            </a:r>
            <a:r>
              <a:rPr lang="fr-FR" dirty="0" err="1"/>
              <a:t>other</a:t>
            </a:r>
            <a:r>
              <a:rPr lang="fr-FR" dirty="0"/>
              <a:t> </a:t>
            </a:r>
            <a:r>
              <a:rPr lang="fr-FR" dirty="0" err="1"/>
              <a:t>university</a:t>
            </a:r>
            <a:r>
              <a:rPr lang="fr-FR" dirty="0"/>
              <a:t> </a:t>
            </a:r>
            <a:r>
              <a:rPr lang="fr-FR" dirty="0" err="1"/>
              <a:t>research</a:t>
            </a:r>
            <a:r>
              <a:rPr lang="fr-FR" dirty="0"/>
              <a:t> </a:t>
            </a:r>
            <a:r>
              <a:rPr lang="fr-FR" dirty="0" err="1"/>
              <a:t>centers</a:t>
            </a:r>
            <a:r>
              <a:rPr lang="fr-FR" dirty="0"/>
              <a:t> </a:t>
            </a:r>
            <a:r>
              <a:rPr lang="fr-FR" dirty="0" err="1"/>
              <a:t>across</a:t>
            </a:r>
            <a:r>
              <a:rPr lang="fr-FR" dirty="0"/>
              <a:t> Europe.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009A-6D64-43A6-9CF6-874A55C839BA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E78-7E1D-4B8C-8AE4-D9F386B04910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5590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Best </a:t>
            </a:r>
            <a:r>
              <a:rPr lang="fr-FR" dirty="0" err="1"/>
              <a:t>European</a:t>
            </a:r>
            <a:r>
              <a:rPr lang="fr-FR" dirty="0"/>
              <a:t> Practices </a:t>
            </a:r>
            <a:r>
              <a:rPr lang="fr-FR" dirty="0" err="1"/>
              <a:t>using</a:t>
            </a:r>
            <a:r>
              <a:rPr lang="fr-FR" dirty="0"/>
              <a:t> the Labour </a:t>
            </a:r>
            <a:r>
              <a:rPr lang="fr-FR" dirty="0" err="1"/>
              <a:t>Market</a:t>
            </a:r>
            <a:r>
              <a:rPr lang="fr-FR" dirty="0"/>
              <a:t> Intelligence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CEET (</a:t>
            </a:r>
            <a:r>
              <a:rPr lang="fr-FR" dirty="0" err="1"/>
              <a:t>Employment</a:t>
            </a:r>
            <a:r>
              <a:rPr lang="fr-FR" dirty="0"/>
              <a:t> and Labour </a:t>
            </a:r>
            <a:r>
              <a:rPr lang="fr-FR" dirty="0" err="1"/>
              <a:t>Studies</a:t>
            </a:r>
            <a:r>
              <a:rPr lang="fr-FR" dirty="0"/>
              <a:t> Center) </a:t>
            </a:r>
            <a:r>
              <a:rPr lang="fr-FR" dirty="0" err="1"/>
              <a:t>is</a:t>
            </a:r>
            <a:r>
              <a:rPr lang="fr-FR" dirty="0"/>
              <a:t> a </a:t>
            </a:r>
            <a:r>
              <a:rPr lang="fr-FR" dirty="0" err="1"/>
              <a:t>research</a:t>
            </a:r>
            <a:r>
              <a:rPr lang="fr-FR" dirty="0"/>
              <a:t> center about labour and </a:t>
            </a:r>
            <a:r>
              <a:rPr lang="fr-FR" dirty="0" err="1"/>
              <a:t>employment</a:t>
            </a:r>
            <a:r>
              <a:rPr lang="fr-FR" dirty="0"/>
              <a:t>. </a:t>
            </a:r>
            <a:r>
              <a:rPr lang="fr-FR" dirty="0" err="1"/>
              <a:t>Its</a:t>
            </a:r>
            <a:r>
              <a:rPr lang="fr-FR" dirty="0"/>
              <a:t> </a:t>
            </a:r>
            <a:r>
              <a:rPr lang="fr-FR" dirty="0" err="1"/>
              <a:t>domains</a:t>
            </a:r>
            <a:r>
              <a:rPr lang="fr-FR" dirty="0"/>
              <a:t> of </a:t>
            </a:r>
            <a:r>
              <a:rPr lang="fr-FR" dirty="0" err="1"/>
              <a:t>study</a:t>
            </a:r>
            <a:r>
              <a:rPr lang="fr-FR" dirty="0"/>
              <a:t> are about </a:t>
            </a:r>
            <a:r>
              <a:rPr lang="fr-FR" dirty="0" err="1"/>
              <a:t>inequalities</a:t>
            </a:r>
            <a:r>
              <a:rPr lang="fr-FR" dirty="0"/>
              <a:t>, </a:t>
            </a:r>
            <a:r>
              <a:rPr lang="fr-FR" dirty="0" err="1"/>
              <a:t>professional</a:t>
            </a:r>
            <a:r>
              <a:rPr lang="fr-FR" dirty="0"/>
              <a:t> </a:t>
            </a:r>
            <a:r>
              <a:rPr lang="fr-FR" dirty="0" err="1"/>
              <a:t>careers</a:t>
            </a:r>
            <a:r>
              <a:rPr lang="fr-FR" dirty="0"/>
              <a:t>, </a:t>
            </a:r>
            <a:r>
              <a:rPr lang="fr-FR" dirty="0" err="1"/>
              <a:t>technological</a:t>
            </a:r>
            <a:r>
              <a:rPr lang="fr-FR" dirty="0"/>
              <a:t> change and the </a:t>
            </a:r>
            <a:r>
              <a:rPr lang="fr-FR" dirty="0" err="1"/>
              <a:t>evolution</a:t>
            </a:r>
            <a:r>
              <a:rPr lang="fr-FR" dirty="0"/>
              <a:t> of </a:t>
            </a:r>
            <a:r>
              <a:rPr lang="fr-FR" dirty="0" err="1"/>
              <a:t>work</a:t>
            </a:r>
            <a:r>
              <a:rPr lang="fr-FR" dirty="0"/>
              <a:t>.</a:t>
            </a:r>
          </a:p>
          <a:p>
            <a:r>
              <a:rPr lang="fr-FR" dirty="0" err="1"/>
              <a:t>Its</a:t>
            </a:r>
            <a:r>
              <a:rPr lang="fr-FR" dirty="0"/>
              <a:t> publications are </a:t>
            </a:r>
            <a:r>
              <a:rPr lang="fr-FR" dirty="0" err="1"/>
              <a:t>focused</a:t>
            </a:r>
            <a:r>
              <a:rPr lang="fr-FR" dirty="0"/>
              <a:t> on public </a:t>
            </a:r>
            <a:r>
              <a:rPr lang="fr-FR" dirty="0" err="1"/>
              <a:t>statistics</a:t>
            </a:r>
            <a:r>
              <a:rPr lang="fr-FR" dirty="0"/>
              <a:t> </a:t>
            </a:r>
            <a:r>
              <a:rPr lang="fr-FR" dirty="0" err="1"/>
              <a:t>delivered</a:t>
            </a:r>
            <a:r>
              <a:rPr lang="fr-FR" dirty="0"/>
              <a:t> by the Ministry of Labour and </a:t>
            </a:r>
            <a:r>
              <a:rPr lang="fr-FR" dirty="0" err="1"/>
              <a:t>also</a:t>
            </a:r>
            <a:r>
              <a:rPr lang="fr-FR" dirty="0"/>
              <a:t> international </a:t>
            </a:r>
            <a:r>
              <a:rPr lang="fr-FR" dirty="0" err="1"/>
              <a:t>benchmarking</a:t>
            </a:r>
            <a:r>
              <a:rPr lang="fr-FR" dirty="0"/>
              <a:t>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009A-6D64-43A6-9CF6-874A55C839BA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E78-7E1D-4B8C-8AE4-D9F386B04910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6297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Best </a:t>
            </a:r>
            <a:r>
              <a:rPr lang="fr-FR" dirty="0" err="1"/>
              <a:t>European</a:t>
            </a:r>
            <a:r>
              <a:rPr lang="fr-FR" dirty="0"/>
              <a:t> Practices </a:t>
            </a:r>
            <a:r>
              <a:rPr lang="fr-FR" dirty="0" err="1"/>
              <a:t>using</a:t>
            </a:r>
            <a:r>
              <a:rPr lang="fr-FR" dirty="0"/>
              <a:t> Labour </a:t>
            </a:r>
            <a:r>
              <a:rPr lang="fr-FR" dirty="0" err="1"/>
              <a:t>Market</a:t>
            </a:r>
            <a:r>
              <a:rPr lang="fr-FR" dirty="0"/>
              <a:t> Intelligence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Ministry of Labour:</a:t>
            </a:r>
          </a:p>
          <a:p>
            <a:pPr marL="0" indent="0">
              <a:buNone/>
            </a:pPr>
            <a:r>
              <a:rPr lang="fr-FR" dirty="0"/>
              <a:t> DARES ( Direction in charge of </a:t>
            </a:r>
            <a:r>
              <a:rPr lang="fr-FR" dirty="0" err="1"/>
              <a:t>Research</a:t>
            </a:r>
            <a:r>
              <a:rPr lang="fr-FR" dirty="0"/>
              <a:t>, </a:t>
            </a:r>
            <a:r>
              <a:rPr lang="fr-FR" dirty="0" err="1"/>
              <a:t>Studies</a:t>
            </a:r>
            <a:r>
              <a:rPr lang="fr-FR" dirty="0"/>
              <a:t> and </a:t>
            </a:r>
            <a:r>
              <a:rPr lang="fr-FR" dirty="0" err="1"/>
              <a:t>Statistics</a:t>
            </a:r>
            <a:r>
              <a:rPr lang="fr-FR" dirty="0"/>
              <a:t>) </a:t>
            </a:r>
            <a:r>
              <a:rPr lang="fr-FR" dirty="0" err="1"/>
              <a:t>edits</a:t>
            </a:r>
            <a:r>
              <a:rPr lang="fr-FR" dirty="0"/>
              <a:t> </a:t>
            </a:r>
            <a:r>
              <a:rPr lang="fr-FR" dirty="0" err="1"/>
              <a:t>statistics</a:t>
            </a:r>
            <a:r>
              <a:rPr lang="fr-FR" dirty="0"/>
              <a:t> about jobs and </a:t>
            </a:r>
            <a:r>
              <a:rPr lang="fr-FR" dirty="0" err="1"/>
              <a:t>unemployment</a:t>
            </a:r>
            <a:r>
              <a:rPr lang="fr-FR" dirty="0"/>
              <a:t>, qualifications, salaries, </a:t>
            </a:r>
            <a:r>
              <a:rPr lang="fr-FR" dirty="0" err="1"/>
              <a:t>working</a:t>
            </a:r>
            <a:r>
              <a:rPr lang="fr-FR" dirty="0"/>
              <a:t> conditions, </a:t>
            </a:r>
            <a:r>
              <a:rPr lang="fr-FR" dirty="0" err="1"/>
              <a:t>professional</a:t>
            </a:r>
            <a:r>
              <a:rPr lang="fr-FR" dirty="0"/>
              <a:t> </a:t>
            </a:r>
            <a:r>
              <a:rPr lang="fr-FR" dirty="0" err="1"/>
              <a:t>relationships</a:t>
            </a:r>
            <a:r>
              <a:rPr lang="fr-FR" dirty="0"/>
              <a:t> and collective </a:t>
            </a:r>
            <a:r>
              <a:rPr lang="fr-FR" dirty="0" err="1"/>
              <a:t>bargaining</a:t>
            </a:r>
            <a:r>
              <a:rPr lang="fr-FR" dirty="0"/>
              <a:t>;</a:t>
            </a:r>
          </a:p>
          <a:p>
            <a:pPr marL="0" indent="0">
              <a:buNone/>
            </a:pPr>
            <a:r>
              <a:rPr lang="fr-FR" dirty="0"/>
              <a:t>It </a:t>
            </a:r>
            <a:r>
              <a:rPr lang="fr-FR" dirty="0" err="1"/>
              <a:t>also</a:t>
            </a:r>
            <a:r>
              <a:rPr lang="fr-FR" dirty="0"/>
              <a:t> deals </a:t>
            </a:r>
            <a:r>
              <a:rPr lang="fr-FR" dirty="0" err="1"/>
              <a:t>with</a:t>
            </a:r>
            <a:r>
              <a:rPr lang="fr-FR" dirty="0"/>
              <a:t> the training of </a:t>
            </a:r>
            <a:r>
              <a:rPr lang="fr-FR" dirty="0" err="1"/>
              <a:t>workers</a:t>
            </a:r>
            <a:r>
              <a:rPr lang="fr-FR" dirty="0"/>
              <a:t> and in </a:t>
            </a:r>
            <a:r>
              <a:rPr lang="fr-FR" dirty="0" err="1"/>
              <a:t>particular</a:t>
            </a:r>
            <a:r>
              <a:rPr lang="fr-FR" dirty="0"/>
              <a:t> the </a:t>
            </a:r>
            <a:r>
              <a:rPr lang="fr-FR" dirty="0" err="1"/>
              <a:t>employment</a:t>
            </a:r>
            <a:r>
              <a:rPr lang="fr-FR" dirty="0"/>
              <a:t>, labour and </a:t>
            </a:r>
            <a:r>
              <a:rPr lang="fr-FR" dirty="0" err="1"/>
              <a:t>professional</a:t>
            </a:r>
            <a:r>
              <a:rPr lang="fr-FR" dirty="0"/>
              <a:t> training </a:t>
            </a:r>
            <a:r>
              <a:rPr lang="fr-FR" dirty="0" err="1"/>
              <a:t>policies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009A-6D64-43A6-9CF6-874A55C839BA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E78-7E1D-4B8C-8AE4-D9F386B04910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1379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Best </a:t>
            </a:r>
            <a:r>
              <a:rPr lang="fr-FR" dirty="0" err="1"/>
              <a:t>European</a:t>
            </a:r>
            <a:r>
              <a:rPr lang="fr-FR" dirty="0"/>
              <a:t> Practices </a:t>
            </a:r>
            <a:r>
              <a:rPr lang="fr-FR" dirty="0" err="1"/>
              <a:t>using</a:t>
            </a:r>
            <a:r>
              <a:rPr lang="fr-FR" dirty="0"/>
              <a:t> the Labour </a:t>
            </a:r>
            <a:r>
              <a:rPr lang="fr-FR" dirty="0" err="1"/>
              <a:t>Market</a:t>
            </a:r>
            <a:r>
              <a:rPr lang="fr-FR" dirty="0"/>
              <a:t> Intelligence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It </a:t>
            </a:r>
            <a:r>
              <a:rPr lang="fr-FR" dirty="0" err="1"/>
              <a:t>is</a:t>
            </a:r>
            <a:r>
              <a:rPr lang="fr-FR" dirty="0"/>
              <a:t> a </a:t>
            </a:r>
            <a:r>
              <a:rPr lang="fr-FR" dirty="0" err="1"/>
              <a:t>member</a:t>
            </a:r>
            <a:r>
              <a:rPr lang="fr-FR" dirty="0"/>
              <a:t> of the </a:t>
            </a:r>
            <a:r>
              <a:rPr lang="fr-FR" dirty="0" err="1"/>
              <a:t>Employment</a:t>
            </a:r>
            <a:r>
              <a:rPr lang="fr-FR" dirty="0"/>
              <a:t> </a:t>
            </a:r>
            <a:r>
              <a:rPr lang="fr-FR" dirty="0" err="1"/>
              <a:t>Committee</a:t>
            </a:r>
            <a:r>
              <a:rPr lang="fr-FR" dirty="0"/>
              <a:t> in Brussels (EPSCO) and of the OECD </a:t>
            </a:r>
            <a:r>
              <a:rPr lang="fr-FR" dirty="0" err="1"/>
              <a:t>working</a:t>
            </a:r>
            <a:r>
              <a:rPr lang="fr-FR" dirty="0"/>
              <a:t> group as </a:t>
            </a:r>
            <a:r>
              <a:rPr lang="fr-FR" dirty="0" err="1"/>
              <a:t>well</a:t>
            </a:r>
            <a:r>
              <a:rPr lang="fr-FR" dirty="0"/>
              <a:t> as the Eurostat </a:t>
            </a:r>
            <a:r>
              <a:rPr lang="fr-FR" dirty="0" err="1"/>
              <a:t>works</a:t>
            </a:r>
            <a:r>
              <a:rPr lang="fr-FR" dirty="0"/>
              <a:t> about </a:t>
            </a:r>
            <a:r>
              <a:rPr lang="fr-FR" dirty="0" err="1"/>
              <a:t>professional</a:t>
            </a:r>
            <a:r>
              <a:rPr lang="fr-FR" dirty="0"/>
              <a:t> training and prospective figures in relation </a:t>
            </a:r>
            <a:r>
              <a:rPr lang="fr-FR" dirty="0" err="1"/>
              <a:t>with</a:t>
            </a:r>
            <a:r>
              <a:rPr lang="fr-FR" dirty="0"/>
              <a:t> CEDEFOP.</a:t>
            </a:r>
          </a:p>
          <a:p>
            <a:r>
              <a:rPr lang="fr-FR" dirty="0" err="1"/>
              <a:t>European</a:t>
            </a:r>
            <a:r>
              <a:rPr lang="fr-FR" dirty="0"/>
              <a:t> institutes and </a:t>
            </a:r>
            <a:r>
              <a:rPr lang="fr-FR" dirty="0" err="1"/>
              <a:t>agencies</a:t>
            </a:r>
            <a:r>
              <a:rPr lang="fr-FR" dirty="0"/>
              <a:t>:</a:t>
            </a:r>
          </a:p>
          <a:p>
            <a:r>
              <a:rPr lang="fr-FR" dirty="0"/>
              <a:t>CEDEFOP, </a:t>
            </a:r>
            <a:r>
              <a:rPr lang="fr-FR" dirty="0" err="1"/>
              <a:t>based</a:t>
            </a:r>
            <a:r>
              <a:rPr lang="fr-FR" dirty="0"/>
              <a:t> in Thessaloniki (</a:t>
            </a:r>
            <a:r>
              <a:rPr lang="fr-FR" dirty="0" err="1"/>
              <a:t>Greece</a:t>
            </a:r>
            <a:r>
              <a:rPr lang="fr-FR" dirty="0"/>
              <a:t>) </a:t>
            </a:r>
            <a:r>
              <a:rPr lang="fr-FR" dirty="0" err="1"/>
              <a:t>studies</a:t>
            </a:r>
            <a:r>
              <a:rPr lang="fr-FR" dirty="0"/>
              <a:t> </a:t>
            </a:r>
            <a:r>
              <a:rPr lang="fr-FR" dirty="0" err="1"/>
              <a:t>professional</a:t>
            </a:r>
            <a:r>
              <a:rPr lang="fr-FR" dirty="0"/>
              <a:t> training and </a:t>
            </a:r>
            <a:r>
              <a:rPr lang="fr-FR" dirty="0" err="1"/>
              <a:t>vocational</a:t>
            </a:r>
            <a:r>
              <a:rPr lang="fr-FR" dirty="0"/>
              <a:t> </a:t>
            </a:r>
            <a:r>
              <a:rPr lang="fr-FR" dirty="0" err="1"/>
              <a:t>education</a:t>
            </a:r>
            <a:r>
              <a:rPr lang="fr-FR" dirty="0"/>
              <a:t>,</a:t>
            </a:r>
          </a:p>
          <a:p>
            <a:r>
              <a:rPr lang="fr-FR" dirty="0"/>
              <a:t>ETF (</a:t>
            </a:r>
            <a:r>
              <a:rPr lang="fr-FR" dirty="0" err="1"/>
              <a:t>European</a:t>
            </a:r>
            <a:r>
              <a:rPr lang="fr-FR" dirty="0"/>
              <a:t> Training </a:t>
            </a:r>
            <a:r>
              <a:rPr lang="fr-FR" dirty="0" err="1"/>
              <a:t>Foundation</a:t>
            </a:r>
            <a:r>
              <a:rPr lang="fr-FR" dirty="0"/>
              <a:t>), </a:t>
            </a:r>
            <a:r>
              <a:rPr lang="fr-FR" dirty="0" err="1"/>
              <a:t>located</a:t>
            </a:r>
            <a:r>
              <a:rPr lang="fr-FR" dirty="0"/>
              <a:t> in Turin (</a:t>
            </a:r>
            <a:r>
              <a:rPr lang="fr-FR" dirty="0" err="1"/>
              <a:t>Italy</a:t>
            </a:r>
            <a:r>
              <a:rPr lang="fr-FR" dirty="0"/>
              <a:t>) </a:t>
            </a:r>
            <a:r>
              <a:rPr lang="fr-FR" dirty="0" err="1"/>
              <a:t>studies</a:t>
            </a:r>
            <a:r>
              <a:rPr lang="fr-FR" dirty="0"/>
              <a:t> </a:t>
            </a:r>
            <a:r>
              <a:rPr lang="fr-FR" dirty="0" err="1"/>
              <a:t>education</a:t>
            </a:r>
            <a:r>
              <a:rPr lang="fr-FR" dirty="0"/>
              <a:t>, training and labour </a:t>
            </a:r>
            <a:r>
              <a:rPr lang="fr-FR" dirty="0" err="1"/>
              <a:t>market</a:t>
            </a:r>
            <a:r>
              <a:rPr lang="fr-FR" dirty="0"/>
              <a:t> </a:t>
            </a:r>
            <a:r>
              <a:rPr lang="fr-FR" dirty="0" err="1"/>
              <a:t>systems</a:t>
            </a:r>
            <a:r>
              <a:rPr lang="fr-FR" dirty="0"/>
              <a:t>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009A-6D64-43A6-9CF6-874A55C839BA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E78-7E1D-4B8C-8AE4-D9F386B04910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9456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Best </a:t>
            </a:r>
            <a:r>
              <a:rPr lang="fr-FR" dirty="0" err="1"/>
              <a:t>European</a:t>
            </a:r>
            <a:r>
              <a:rPr lang="fr-FR" dirty="0"/>
              <a:t> Practices </a:t>
            </a:r>
            <a:r>
              <a:rPr lang="fr-FR" dirty="0" err="1"/>
              <a:t>using</a:t>
            </a:r>
            <a:r>
              <a:rPr lang="fr-FR" dirty="0"/>
              <a:t> the Labour </a:t>
            </a:r>
            <a:r>
              <a:rPr lang="fr-FR" dirty="0" err="1"/>
              <a:t>Market</a:t>
            </a:r>
            <a:r>
              <a:rPr lang="fr-FR" dirty="0"/>
              <a:t> Intelligence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II </a:t>
            </a:r>
            <a:r>
              <a:rPr lang="fr-FR" dirty="0" err="1"/>
              <a:t>Strengthening</a:t>
            </a:r>
            <a:r>
              <a:rPr lang="fr-FR" dirty="0"/>
              <a:t> the system in a </a:t>
            </a:r>
            <a:r>
              <a:rPr lang="fr-FR" dirty="0" err="1"/>
              <a:t>globalized</a:t>
            </a:r>
            <a:r>
              <a:rPr lang="fr-FR" dirty="0"/>
              <a:t> world</a:t>
            </a:r>
          </a:p>
          <a:p>
            <a:r>
              <a:rPr lang="fr-FR" dirty="0" err="1"/>
              <a:t>Pupils</a:t>
            </a:r>
            <a:r>
              <a:rPr lang="fr-FR" dirty="0"/>
              <a:t> in </a:t>
            </a:r>
            <a:r>
              <a:rPr lang="fr-FR" dirty="0" err="1"/>
              <a:t>secondary</a:t>
            </a:r>
            <a:r>
              <a:rPr lang="fr-FR" dirty="0"/>
              <a:t> </a:t>
            </a:r>
            <a:r>
              <a:rPr lang="fr-FR" dirty="0" err="1"/>
              <a:t>education</a:t>
            </a:r>
            <a:r>
              <a:rPr lang="fr-FR" dirty="0"/>
              <a:t> as </a:t>
            </a:r>
            <a:r>
              <a:rPr lang="fr-FR" dirty="0" err="1"/>
              <a:t>well</a:t>
            </a:r>
            <a:r>
              <a:rPr lang="fr-FR" dirty="0"/>
              <a:t> as </a:t>
            </a:r>
            <a:r>
              <a:rPr lang="fr-FR" dirty="0" err="1"/>
              <a:t>students</a:t>
            </a:r>
            <a:r>
              <a:rPr lang="fr-FR" dirty="0"/>
              <a:t> in HE are, </a:t>
            </a:r>
            <a:r>
              <a:rPr lang="fr-FR" dirty="0" err="1"/>
              <a:t>according</a:t>
            </a:r>
            <a:r>
              <a:rPr lang="fr-FR" dirty="0"/>
              <a:t> to </a:t>
            </a:r>
            <a:r>
              <a:rPr lang="fr-FR" dirty="0" err="1"/>
              <a:t>laws</a:t>
            </a:r>
            <a:r>
              <a:rPr lang="fr-FR" dirty="0"/>
              <a:t> about Education </a:t>
            </a:r>
            <a:r>
              <a:rPr lang="fr-FR" dirty="0" err="1"/>
              <a:t>passed</a:t>
            </a:r>
            <a:r>
              <a:rPr lang="fr-FR" dirty="0"/>
              <a:t> in </a:t>
            </a:r>
            <a:r>
              <a:rPr lang="fr-FR" dirty="0" err="1"/>
              <a:t>Parliament</a:t>
            </a:r>
            <a:r>
              <a:rPr lang="fr-FR" dirty="0"/>
              <a:t> in 1989 , 2007 and 2017, </a:t>
            </a:r>
            <a:r>
              <a:rPr lang="fr-FR" dirty="0" err="1"/>
              <a:t>considered</a:t>
            </a:r>
            <a:r>
              <a:rPr lang="fr-FR" dirty="0"/>
              <a:t> as the center of the system. It </a:t>
            </a:r>
            <a:r>
              <a:rPr lang="fr-FR" dirty="0" err="1"/>
              <a:t>does</a:t>
            </a:r>
            <a:r>
              <a:rPr lang="fr-FR" dirty="0"/>
              <a:t> </a:t>
            </a:r>
            <a:r>
              <a:rPr lang="fr-FR" dirty="0" err="1"/>
              <a:t>mean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all </a:t>
            </a:r>
            <a:r>
              <a:rPr lang="fr-FR" dirty="0" err="1"/>
              <a:t>policies</a:t>
            </a:r>
            <a:r>
              <a:rPr lang="fr-FR" dirty="0"/>
              <a:t> </a:t>
            </a:r>
            <a:r>
              <a:rPr lang="fr-FR" dirty="0" err="1"/>
              <a:t>being</a:t>
            </a:r>
            <a:r>
              <a:rPr lang="fr-FR" dirty="0"/>
              <a:t> </a:t>
            </a:r>
            <a:r>
              <a:rPr lang="fr-FR" dirty="0" err="1"/>
              <a:t>adopted</a:t>
            </a:r>
            <a:r>
              <a:rPr lang="fr-FR" dirty="0"/>
              <a:t> have to </a:t>
            </a:r>
            <a:r>
              <a:rPr lang="fr-FR" dirty="0" err="1"/>
              <a:t>take</a:t>
            </a:r>
            <a:r>
              <a:rPr lang="fr-FR" dirty="0"/>
              <a:t> </a:t>
            </a:r>
            <a:r>
              <a:rPr lang="fr-FR" dirty="0" err="1"/>
              <a:t>into</a:t>
            </a:r>
            <a:r>
              <a:rPr lang="fr-FR" dirty="0"/>
              <a:t> </a:t>
            </a:r>
            <a:r>
              <a:rPr lang="fr-FR" dirty="0" err="1"/>
              <a:t>account</a:t>
            </a:r>
            <a:r>
              <a:rPr lang="fr-FR" dirty="0"/>
              <a:t>, first the </a:t>
            </a:r>
            <a:r>
              <a:rPr lang="fr-FR" dirty="0" err="1"/>
              <a:t>interest</a:t>
            </a:r>
            <a:r>
              <a:rPr lang="fr-FR" dirty="0"/>
              <a:t> of the </a:t>
            </a:r>
            <a:r>
              <a:rPr lang="fr-FR" dirty="0" err="1"/>
              <a:t>graduates</a:t>
            </a:r>
            <a:r>
              <a:rPr lang="fr-FR" dirty="0"/>
              <a:t> in </a:t>
            </a:r>
            <a:r>
              <a:rPr lang="fr-FR" dirty="0" err="1"/>
              <a:t>order</a:t>
            </a:r>
            <a:r>
              <a:rPr lang="fr-FR" dirty="0"/>
              <a:t> to </a:t>
            </a:r>
            <a:r>
              <a:rPr lang="fr-FR" dirty="0" err="1"/>
              <a:t>provide</a:t>
            </a:r>
            <a:r>
              <a:rPr lang="fr-FR" dirty="0"/>
              <a:t> the best information possible and the best training to lead </a:t>
            </a:r>
            <a:r>
              <a:rPr lang="fr-FR" dirty="0" err="1"/>
              <a:t>them</a:t>
            </a:r>
            <a:r>
              <a:rPr lang="fr-FR" dirty="0"/>
              <a:t> to jobs </a:t>
            </a:r>
            <a:r>
              <a:rPr lang="fr-FR" dirty="0" err="1"/>
              <a:t>corresponding</a:t>
            </a:r>
            <a:r>
              <a:rPr lang="fr-FR" dirty="0"/>
              <a:t> to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skills</a:t>
            </a:r>
            <a:r>
              <a:rPr lang="fr-FR" dirty="0"/>
              <a:t>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009A-6D64-43A6-9CF6-874A55C839BA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E78-7E1D-4B8C-8AE4-D9F386B04910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8386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Best </a:t>
            </a:r>
            <a:r>
              <a:rPr lang="fr-FR" dirty="0" err="1"/>
              <a:t>European</a:t>
            </a:r>
            <a:r>
              <a:rPr lang="fr-FR" dirty="0"/>
              <a:t> Practices </a:t>
            </a:r>
            <a:r>
              <a:rPr lang="fr-FR" dirty="0" err="1"/>
              <a:t>using</a:t>
            </a:r>
            <a:r>
              <a:rPr lang="fr-FR" dirty="0"/>
              <a:t> the Labour </a:t>
            </a:r>
            <a:r>
              <a:rPr lang="fr-FR" dirty="0" err="1"/>
              <a:t>Market</a:t>
            </a:r>
            <a:r>
              <a:rPr lang="fr-FR" dirty="0"/>
              <a:t> Intelligence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Inside the Ministry of National Education:</a:t>
            </a:r>
          </a:p>
          <a:p>
            <a:pPr marL="0" indent="0">
              <a:buNone/>
            </a:pPr>
            <a:r>
              <a:rPr lang="fr-FR" dirty="0"/>
              <a:t> 14 Professional </a:t>
            </a:r>
            <a:r>
              <a:rPr lang="fr-FR" dirty="0" err="1"/>
              <a:t>Advisory</a:t>
            </a:r>
            <a:r>
              <a:rPr lang="fr-FR" dirty="0"/>
              <a:t> </a:t>
            </a:r>
            <a:r>
              <a:rPr lang="fr-FR" dirty="0" err="1"/>
              <a:t>Committees</a:t>
            </a:r>
            <a:r>
              <a:rPr lang="fr-FR" dirty="0"/>
              <a:t> (CPC) are bodies </a:t>
            </a:r>
            <a:r>
              <a:rPr lang="fr-FR" dirty="0" err="1"/>
              <a:t>under</a:t>
            </a:r>
            <a:r>
              <a:rPr lang="fr-FR" dirty="0"/>
              <a:t> the </a:t>
            </a:r>
            <a:r>
              <a:rPr lang="fr-FR" dirty="0" err="1"/>
              <a:t>authority</a:t>
            </a:r>
            <a:r>
              <a:rPr lang="fr-FR" dirty="0"/>
              <a:t> of the </a:t>
            </a:r>
            <a:r>
              <a:rPr lang="fr-FR" dirty="0" err="1"/>
              <a:t>Minister</a:t>
            </a:r>
            <a:r>
              <a:rPr lang="fr-FR" dirty="0"/>
              <a:t> </a:t>
            </a:r>
            <a:r>
              <a:rPr lang="fr-FR" dirty="0" err="1"/>
              <a:t>divided</a:t>
            </a:r>
            <a:r>
              <a:rPr lang="fr-FR" dirty="0"/>
              <a:t> </a:t>
            </a:r>
            <a:r>
              <a:rPr lang="fr-FR" dirty="0" err="1"/>
              <a:t>into</a:t>
            </a:r>
            <a:r>
              <a:rPr lang="fr-FR" dirty="0"/>
              <a:t> </a:t>
            </a:r>
            <a:r>
              <a:rPr lang="fr-FR" dirty="0" err="1"/>
              <a:t>various</a:t>
            </a:r>
            <a:r>
              <a:rPr lang="fr-FR" dirty="0"/>
              <a:t> </a:t>
            </a:r>
            <a:r>
              <a:rPr lang="fr-FR" dirty="0" err="1"/>
              <a:t>professional</a:t>
            </a:r>
            <a:r>
              <a:rPr lang="fr-FR" dirty="0"/>
              <a:t> </a:t>
            </a:r>
            <a:r>
              <a:rPr lang="fr-FR" dirty="0" err="1"/>
              <a:t>sectors</a:t>
            </a:r>
            <a:r>
              <a:rPr lang="fr-FR" dirty="0"/>
              <a:t>. </a:t>
            </a:r>
            <a:r>
              <a:rPr lang="fr-FR" dirty="0" err="1"/>
              <a:t>Different</a:t>
            </a:r>
            <a:r>
              <a:rPr lang="fr-FR" dirty="0"/>
              <a:t> </a:t>
            </a:r>
            <a:r>
              <a:rPr lang="fr-FR" dirty="0" err="1"/>
              <a:t>stakeholders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in the </a:t>
            </a:r>
            <a:r>
              <a:rPr lang="fr-FR" dirty="0" err="1"/>
              <a:t>CPCs</a:t>
            </a:r>
            <a:r>
              <a:rPr lang="fr-FR" dirty="0"/>
              <a:t>: </a:t>
            </a:r>
            <a:r>
              <a:rPr lang="fr-FR" dirty="0" err="1"/>
              <a:t>employers</a:t>
            </a:r>
            <a:r>
              <a:rPr lang="fr-FR" dirty="0"/>
              <a:t> </a:t>
            </a:r>
            <a:r>
              <a:rPr lang="fr-FR" dirty="0" err="1"/>
              <a:t>federations</a:t>
            </a:r>
            <a:r>
              <a:rPr lang="fr-FR" dirty="0"/>
              <a:t>, </a:t>
            </a:r>
            <a:r>
              <a:rPr lang="fr-FR" dirty="0" err="1"/>
              <a:t>trade</a:t>
            </a:r>
            <a:r>
              <a:rPr lang="fr-FR" dirty="0"/>
              <a:t> unions, public institutions, </a:t>
            </a:r>
            <a:r>
              <a:rPr lang="fr-FR" dirty="0" err="1"/>
              <a:t>qualified</a:t>
            </a:r>
            <a:r>
              <a:rPr lang="fr-FR" dirty="0"/>
              <a:t> </a:t>
            </a:r>
            <a:r>
              <a:rPr lang="fr-FR" dirty="0" err="1"/>
              <a:t>persons</a:t>
            </a:r>
            <a:r>
              <a:rPr lang="fr-FR" dirty="0"/>
              <a:t> (experts). </a:t>
            </a:r>
            <a:r>
              <a:rPr lang="fr-FR" dirty="0" err="1"/>
              <a:t>They</a:t>
            </a:r>
            <a:r>
              <a:rPr lang="fr-FR" dirty="0"/>
              <a:t> </a:t>
            </a:r>
            <a:r>
              <a:rPr lang="fr-FR" dirty="0" err="1"/>
              <a:t>provide</a:t>
            </a:r>
            <a:r>
              <a:rPr lang="fr-FR" dirty="0"/>
              <a:t> </a:t>
            </a:r>
            <a:r>
              <a:rPr lang="fr-FR" dirty="0" err="1"/>
              <a:t>advice</a:t>
            </a:r>
            <a:r>
              <a:rPr lang="fr-FR" dirty="0"/>
              <a:t> about the </a:t>
            </a:r>
            <a:r>
              <a:rPr lang="fr-FR" dirty="0" err="1"/>
              <a:t>creation</a:t>
            </a:r>
            <a:r>
              <a:rPr lang="fr-FR" dirty="0"/>
              <a:t>, update or suppression of </a:t>
            </a:r>
            <a:r>
              <a:rPr lang="fr-FR" dirty="0" err="1"/>
              <a:t>professional</a:t>
            </a:r>
            <a:r>
              <a:rPr lang="fr-FR" dirty="0"/>
              <a:t> </a:t>
            </a:r>
            <a:r>
              <a:rPr lang="fr-FR" dirty="0" err="1"/>
              <a:t>diplomas</a:t>
            </a:r>
            <a:r>
              <a:rPr lang="fr-FR" dirty="0"/>
              <a:t> (</a:t>
            </a:r>
            <a:r>
              <a:rPr lang="fr-FR" dirty="0" err="1"/>
              <a:t>different</a:t>
            </a:r>
            <a:r>
              <a:rPr lang="fr-FR" dirty="0"/>
              <a:t> </a:t>
            </a:r>
            <a:r>
              <a:rPr lang="fr-FR" dirty="0" err="1"/>
              <a:t>levels</a:t>
            </a:r>
            <a:r>
              <a:rPr lang="fr-FR" dirty="0"/>
              <a:t> of qualification: </a:t>
            </a:r>
            <a:r>
              <a:rPr lang="fr-FR" dirty="0" err="1"/>
              <a:t>qualified</a:t>
            </a:r>
            <a:r>
              <a:rPr lang="fr-FR" dirty="0"/>
              <a:t> </a:t>
            </a:r>
            <a:r>
              <a:rPr lang="fr-FR" dirty="0" err="1"/>
              <a:t>worker</a:t>
            </a:r>
            <a:r>
              <a:rPr lang="fr-FR" dirty="0"/>
              <a:t>, </a:t>
            </a:r>
            <a:r>
              <a:rPr lang="fr-FR" dirty="0" err="1"/>
              <a:t>technician</a:t>
            </a:r>
            <a:r>
              <a:rPr lang="fr-FR" dirty="0"/>
              <a:t>, </a:t>
            </a:r>
            <a:r>
              <a:rPr lang="fr-FR" dirty="0" err="1"/>
              <a:t>higher</a:t>
            </a:r>
            <a:r>
              <a:rPr lang="fr-FR" dirty="0"/>
              <a:t> </a:t>
            </a:r>
            <a:r>
              <a:rPr lang="fr-FR" dirty="0" err="1"/>
              <a:t>technician</a:t>
            </a:r>
            <a:r>
              <a:rPr lang="fr-FR" dirty="0"/>
              <a:t>).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009A-6D64-43A6-9CF6-874A55C839BA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E78-7E1D-4B8C-8AE4-D9F386B04910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21642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Best </a:t>
            </a:r>
            <a:r>
              <a:rPr lang="fr-FR" dirty="0" err="1"/>
              <a:t>European</a:t>
            </a:r>
            <a:r>
              <a:rPr lang="fr-FR" dirty="0"/>
              <a:t> Practices </a:t>
            </a:r>
            <a:r>
              <a:rPr lang="fr-FR" dirty="0" err="1"/>
              <a:t>using</a:t>
            </a:r>
            <a:r>
              <a:rPr lang="fr-FR" dirty="0"/>
              <a:t> the Labour </a:t>
            </a:r>
            <a:r>
              <a:rPr lang="fr-FR" dirty="0" err="1"/>
              <a:t>Market</a:t>
            </a:r>
            <a:r>
              <a:rPr lang="fr-FR" dirty="0"/>
              <a:t> Intelligence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How do </a:t>
            </a:r>
            <a:r>
              <a:rPr lang="fr-FR" dirty="0" err="1"/>
              <a:t>CPCs</a:t>
            </a:r>
            <a:r>
              <a:rPr lang="fr-FR" dirty="0"/>
              <a:t> </a:t>
            </a:r>
            <a:r>
              <a:rPr lang="fr-FR" dirty="0" err="1"/>
              <a:t>work</a:t>
            </a:r>
            <a:r>
              <a:rPr lang="fr-FR" dirty="0"/>
              <a:t>?</a:t>
            </a:r>
          </a:p>
          <a:p>
            <a:r>
              <a:rPr lang="fr-FR" dirty="0" err="1"/>
              <a:t>They</a:t>
            </a:r>
            <a:r>
              <a:rPr lang="fr-FR" dirty="0"/>
              <a:t> </a:t>
            </a:r>
            <a:r>
              <a:rPr lang="fr-FR" dirty="0" err="1"/>
              <a:t>hold</a:t>
            </a:r>
            <a:r>
              <a:rPr lang="fr-FR" dirty="0"/>
              <a:t> </a:t>
            </a:r>
            <a:r>
              <a:rPr lang="fr-FR" dirty="0" err="1"/>
              <a:t>regular</a:t>
            </a:r>
            <a:r>
              <a:rPr lang="fr-FR" dirty="0"/>
              <a:t> meetings of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working</a:t>
            </a:r>
            <a:r>
              <a:rPr lang="fr-FR" dirty="0"/>
              <a:t> groups.</a:t>
            </a:r>
          </a:p>
          <a:p>
            <a:r>
              <a:rPr lang="fr-FR" dirty="0"/>
              <a:t>All </a:t>
            </a:r>
            <a:r>
              <a:rPr lang="fr-FR" dirty="0" err="1"/>
              <a:t>members</a:t>
            </a:r>
            <a:r>
              <a:rPr lang="fr-FR" dirty="0"/>
              <a:t> are </a:t>
            </a:r>
            <a:r>
              <a:rPr lang="fr-FR" dirty="0" err="1"/>
              <a:t>appointed</a:t>
            </a:r>
            <a:r>
              <a:rPr lang="fr-FR" dirty="0"/>
              <a:t> by </a:t>
            </a:r>
            <a:r>
              <a:rPr lang="fr-FR" dirty="0" err="1"/>
              <a:t>their</a:t>
            </a:r>
            <a:r>
              <a:rPr lang="fr-FR" dirty="0"/>
              <a:t> respective bodies or institutions.</a:t>
            </a:r>
          </a:p>
          <a:p>
            <a:r>
              <a:rPr lang="fr-FR" dirty="0"/>
              <a:t>First, </a:t>
            </a:r>
            <a:r>
              <a:rPr lang="fr-FR" dirty="0" err="1"/>
              <a:t>they</a:t>
            </a:r>
            <a:r>
              <a:rPr lang="fr-FR" dirty="0"/>
              <a:t> </a:t>
            </a:r>
            <a:r>
              <a:rPr lang="fr-FR" dirty="0" err="1"/>
              <a:t>consider</a:t>
            </a:r>
            <a:r>
              <a:rPr lang="fr-FR" dirty="0"/>
              <a:t> the </a:t>
            </a:r>
            <a:r>
              <a:rPr lang="fr-FR" dirty="0" err="1"/>
              <a:t>opportunity</a:t>
            </a:r>
            <a:r>
              <a:rPr lang="fr-FR" dirty="0"/>
              <a:t> of a new training course and </a:t>
            </a:r>
            <a:r>
              <a:rPr lang="fr-FR" dirty="0" err="1"/>
              <a:t>diploma</a:t>
            </a:r>
            <a:r>
              <a:rPr lang="fr-FR" dirty="0"/>
              <a:t> </a:t>
            </a:r>
            <a:r>
              <a:rPr lang="fr-FR" dirty="0" err="1"/>
              <a:t>using</a:t>
            </a:r>
            <a:r>
              <a:rPr lang="fr-FR" dirty="0"/>
              <a:t> all the </a:t>
            </a:r>
            <a:r>
              <a:rPr lang="fr-FR" dirty="0" err="1"/>
              <a:t>studies</a:t>
            </a:r>
            <a:r>
              <a:rPr lang="fr-FR" dirty="0"/>
              <a:t> and </a:t>
            </a:r>
            <a:r>
              <a:rPr lang="fr-FR" dirty="0" err="1"/>
              <a:t>statistics</a:t>
            </a:r>
            <a:r>
              <a:rPr lang="fr-FR" dirty="0"/>
              <a:t> as </a:t>
            </a:r>
            <a:r>
              <a:rPr lang="fr-FR" dirty="0" err="1"/>
              <a:t>well</a:t>
            </a:r>
            <a:r>
              <a:rPr lang="fr-FR" dirty="0"/>
              <a:t> as the </a:t>
            </a:r>
            <a:r>
              <a:rPr lang="fr-FR" dirty="0" err="1"/>
              <a:t>needs</a:t>
            </a:r>
            <a:r>
              <a:rPr lang="fr-FR" dirty="0"/>
              <a:t> </a:t>
            </a:r>
            <a:r>
              <a:rPr lang="fr-FR" dirty="0" err="1"/>
              <a:t>expressed</a:t>
            </a:r>
            <a:r>
              <a:rPr lang="fr-FR" dirty="0"/>
              <a:t> by the social </a:t>
            </a:r>
            <a:r>
              <a:rPr lang="fr-FR" dirty="0" err="1"/>
              <a:t>partners</a:t>
            </a:r>
            <a:endParaRPr lang="fr-FR" dirty="0"/>
          </a:p>
          <a:p>
            <a:r>
              <a:rPr lang="fr-FR" dirty="0"/>
              <a:t>Second, </a:t>
            </a:r>
            <a:r>
              <a:rPr lang="fr-FR" dirty="0" err="1"/>
              <a:t>they</a:t>
            </a:r>
            <a:r>
              <a:rPr lang="fr-FR" dirty="0"/>
              <a:t> </a:t>
            </a:r>
            <a:r>
              <a:rPr lang="fr-FR" dirty="0" err="1"/>
              <a:t>study</a:t>
            </a:r>
            <a:r>
              <a:rPr lang="fr-FR" dirty="0"/>
              <a:t> the content in </a:t>
            </a:r>
            <a:r>
              <a:rPr lang="fr-FR" dirty="0" err="1"/>
              <a:t>terms</a:t>
            </a:r>
            <a:r>
              <a:rPr lang="fr-FR" dirty="0"/>
              <a:t> of </a:t>
            </a:r>
            <a:r>
              <a:rPr lang="fr-FR" dirty="0" err="1"/>
              <a:t>academic</a:t>
            </a:r>
            <a:r>
              <a:rPr lang="fr-FR" dirty="0"/>
              <a:t> </a:t>
            </a:r>
            <a:r>
              <a:rPr lang="fr-FR" dirty="0" err="1"/>
              <a:t>knowledge</a:t>
            </a:r>
            <a:r>
              <a:rPr lang="fr-FR" dirty="0"/>
              <a:t>, expertise and know-how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009A-6D64-43A6-9CF6-874A55C839BA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E78-7E1D-4B8C-8AE4-D9F386B04910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65160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Best </a:t>
            </a:r>
            <a:r>
              <a:rPr lang="fr-FR" dirty="0" err="1"/>
              <a:t>European</a:t>
            </a:r>
            <a:r>
              <a:rPr lang="fr-FR" dirty="0"/>
              <a:t> Practices </a:t>
            </a:r>
            <a:r>
              <a:rPr lang="fr-FR" dirty="0" err="1"/>
              <a:t>using</a:t>
            </a:r>
            <a:r>
              <a:rPr lang="fr-FR" dirty="0"/>
              <a:t> the Labour </a:t>
            </a:r>
            <a:r>
              <a:rPr lang="fr-FR" dirty="0" err="1"/>
              <a:t>Market</a:t>
            </a:r>
            <a:r>
              <a:rPr lang="fr-FR" dirty="0"/>
              <a:t> Intelligence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Third</a:t>
            </a:r>
            <a:r>
              <a:rPr lang="fr-FR" dirty="0"/>
              <a:t>, </a:t>
            </a:r>
            <a:r>
              <a:rPr lang="fr-FR" dirty="0" err="1"/>
              <a:t>they</a:t>
            </a:r>
            <a:r>
              <a:rPr lang="fr-FR" dirty="0"/>
              <a:t> </a:t>
            </a:r>
            <a:r>
              <a:rPr lang="fr-FR" dirty="0" err="1"/>
              <a:t>define</a:t>
            </a:r>
            <a:r>
              <a:rPr lang="fr-FR" dirty="0"/>
              <a:t> the conditions of </a:t>
            </a:r>
            <a:r>
              <a:rPr lang="fr-FR" dirty="0" err="1"/>
              <a:t>evaluation</a:t>
            </a:r>
            <a:r>
              <a:rPr lang="fr-FR" dirty="0"/>
              <a:t> of </a:t>
            </a:r>
            <a:r>
              <a:rPr lang="fr-FR" dirty="0" err="1"/>
              <a:t>skills</a:t>
            </a:r>
            <a:r>
              <a:rPr lang="fr-FR" dirty="0"/>
              <a:t> and </a:t>
            </a:r>
            <a:r>
              <a:rPr lang="fr-FR" dirty="0" err="1"/>
              <a:t>competences</a:t>
            </a:r>
            <a:r>
              <a:rPr lang="fr-FR" dirty="0"/>
              <a:t> (certification).</a:t>
            </a:r>
          </a:p>
          <a:p>
            <a:r>
              <a:rPr lang="fr-FR" dirty="0"/>
              <a:t>All </a:t>
            </a:r>
            <a:r>
              <a:rPr lang="fr-FR" dirty="0" err="1"/>
              <a:t>diplomas</a:t>
            </a:r>
            <a:r>
              <a:rPr lang="fr-FR" dirty="0"/>
              <a:t> must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updated</a:t>
            </a:r>
            <a:r>
              <a:rPr lang="fr-FR" dirty="0"/>
              <a:t> </a:t>
            </a:r>
            <a:r>
              <a:rPr lang="fr-FR" dirty="0" err="1"/>
              <a:t>regularly</a:t>
            </a:r>
            <a:r>
              <a:rPr lang="fr-FR" dirty="0"/>
              <a:t>, </a:t>
            </a:r>
            <a:r>
              <a:rPr lang="fr-FR" dirty="0" err="1"/>
              <a:t>after</a:t>
            </a:r>
            <a:r>
              <a:rPr lang="fr-FR" dirty="0"/>
              <a:t> 3 to 5 </a:t>
            </a:r>
            <a:r>
              <a:rPr lang="fr-FR" dirty="0" err="1"/>
              <a:t>years</a:t>
            </a:r>
            <a:r>
              <a:rPr lang="fr-FR" dirty="0"/>
              <a:t> </a:t>
            </a:r>
            <a:r>
              <a:rPr lang="fr-FR" dirty="0" err="1"/>
              <a:t>depending</a:t>
            </a:r>
            <a:r>
              <a:rPr lang="fr-FR" dirty="0"/>
              <a:t> on the </a:t>
            </a:r>
            <a:r>
              <a:rPr lang="fr-FR" dirty="0" err="1"/>
              <a:t>technological</a:t>
            </a:r>
            <a:r>
              <a:rPr lang="fr-FR" dirty="0"/>
              <a:t> changes.</a:t>
            </a:r>
          </a:p>
          <a:p>
            <a:r>
              <a:rPr lang="fr-FR" dirty="0"/>
              <a:t>All </a:t>
            </a:r>
            <a:r>
              <a:rPr lang="fr-FR" dirty="0" err="1"/>
              <a:t>diplomas</a:t>
            </a:r>
            <a:r>
              <a:rPr lang="fr-FR" dirty="0"/>
              <a:t> are </a:t>
            </a:r>
            <a:r>
              <a:rPr lang="fr-FR" dirty="0" err="1"/>
              <a:t>recognized</a:t>
            </a:r>
            <a:r>
              <a:rPr lang="fr-FR" dirty="0"/>
              <a:t> by the State.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009A-6D64-43A6-9CF6-874A55C839BA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E78-7E1D-4B8C-8AE4-D9F386B04910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17947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Best </a:t>
            </a:r>
            <a:r>
              <a:rPr lang="fr-FR" dirty="0" err="1"/>
              <a:t>European</a:t>
            </a:r>
            <a:r>
              <a:rPr lang="fr-FR" dirty="0"/>
              <a:t> Practices </a:t>
            </a:r>
            <a:r>
              <a:rPr lang="fr-FR" dirty="0" err="1"/>
              <a:t>using</a:t>
            </a:r>
            <a:r>
              <a:rPr lang="fr-FR" dirty="0"/>
              <a:t> the Labour </a:t>
            </a:r>
            <a:r>
              <a:rPr lang="fr-FR" dirty="0" err="1"/>
              <a:t>Market</a:t>
            </a:r>
            <a:r>
              <a:rPr lang="fr-FR" dirty="0"/>
              <a:t> Intelligence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Under the </a:t>
            </a:r>
            <a:r>
              <a:rPr lang="fr-FR" dirty="0" err="1"/>
              <a:t>authority</a:t>
            </a:r>
            <a:r>
              <a:rPr lang="fr-FR" dirty="0"/>
              <a:t> of the Ministry of </a:t>
            </a:r>
            <a:r>
              <a:rPr lang="fr-FR" dirty="0" err="1"/>
              <a:t>Higher</a:t>
            </a:r>
            <a:r>
              <a:rPr lang="fr-FR" dirty="0"/>
              <a:t> Education:</a:t>
            </a:r>
          </a:p>
          <a:p>
            <a:r>
              <a:rPr lang="fr-FR" dirty="0" err="1"/>
              <a:t>Creation</a:t>
            </a:r>
            <a:r>
              <a:rPr lang="fr-FR" dirty="0"/>
              <a:t> in 2000 of the Professional </a:t>
            </a:r>
            <a:r>
              <a:rPr lang="fr-FR" dirty="0" err="1"/>
              <a:t>Bachelor</a:t>
            </a:r>
            <a:r>
              <a:rPr lang="fr-FR" dirty="0"/>
              <a:t> </a:t>
            </a:r>
            <a:r>
              <a:rPr lang="fr-FR" dirty="0" err="1"/>
              <a:t>Degree</a:t>
            </a:r>
            <a:r>
              <a:rPr lang="fr-FR" dirty="0"/>
              <a:t> (Licence Professionnelle). </a:t>
            </a:r>
            <a:r>
              <a:rPr lang="fr-FR" dirty="0" err="1"/>
              <a:t>Big</a:t>
            </a:r>
            <a:r>
              <a:rPr lang="fr-FR" dirty="0"/>
              <a:t> </a:t>
            </a:r>
            <a:r>
              <a:rPr lang="fr-FR" dirty="0" err="1"/>
              <a:t>success</a:t>
            </a:r>
            <a:r>
              <a:rPr lang="fr-FR" dirty="0"/>
              <a:t> </a:t>
            </a:r>
            <a:r>
              <a:rPr lang="fr-FR" dirty="0" err="1"/>
              <a:t>after</a:t>
            </a:r>
            <a:r>
              <a:rPr lang="fr-FR" dirty="0"/>
              <a:t> a long opposition of the French </a:t>
            </a:r>
            <a:r>
              <a:rPr lang="fr-FR" dirty="0" err="1"/>
              <a:t>Employers</a:t>
            </a:r>
            <a:r>
              <a:rPr lang="fr-FR" dirty="0"/>
              <a:t> </a:t>
            </a:r>
            <a:r>
              <a:rPr lang="fr-FR" dirty="0" err="1"/>
              <a:t>Federation</a:t>
            </a:r>
            <a:r>
              <a:rPr lang="fr-FR" dirty="0"/>
              <a:t> (MEDEF) </a:t>
            </a:r>
            <a:r>
              <a:rPr lang="fr-FR" dirty="0" err="1"/>
              <a:t>because</a:t>
            </a:r>
            <a:r>
              <a:rPr lang="fr-FR" dirty="0"/>
              <a:t> </a:t>
            </a:r>
            <a:r>
              <a:rPr lang="fr-FR" dirty="0" err="1"/>
              <a:t>they</a:t>
            </a:r>
            <a:r>
              <a:rPr lang="fr-FR" dirty="0"/>
              <a:t> </a:t>
            </a:r>
            <a:r>
              <a:rPr lang="fr-FR" dirty="0" err="1"/>
              <a:t>had</a:t>
            </a:r>
            <a:r>
              <a:rPr lang="fr-FR" dirty="0"/>
              <a:t> to </a:t>
            </a:r>
            <a:r>
              <a:rPr lang="fr-FR" dirty="0" err="1"/>
              <a:t>increase</a:t>
            </a:r>
            <a:r>
              <a:rPr lang="fr-FR" dirty="0"/>
              <a:t> the qualification </a:t>
            </a:r>
            <a:r>
              <a:rPr lang="fr-FR" dirty="0" err="1"/>
              <a:t>level</a:t>
            </a:r>
            <a:r>
              <a:rPr lang="fr-FR" dirty="0"/>
              <a:t> and </a:t>
            </a:r>
            <a:r>
              <a:rPr lang="fr-FR" dirty="0" err="1"/>
              <a:t>therefore</a:t>
            </a:r>
            <a:r>
              <a:rPr lang="fr-FR" dirty="0"/>
              <a:t> salaries.</a:t>
            </a:r>
          </a:p>
          <a:p>
            <a:r>
              <a:rPr lang="fr-FR" dirty="0"/>
              <a:t>This Prof. </a:t>
            </a:r>
            <a:r>
              <a:rPr lang="fr-FR" dirty="0" err="1"/>
              <a:t>Bachelor</a:t>
            </a:r>
            <a:r>
              <a:rPr lang="fr-FR" dirty="0"/>
              <a:t> </a:t>
            </a:r>
            <a:r>
              <a:rPr lang="fr-FR" dirty="0" err="1"/>
              <a:t>can’t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approved</a:t>
            </a:r>
            <a:r>
              <a:rPr lang="fr-FR" dirty="0"/>
              <a:t> </a:t>
            </a:r>
            <a:r>
              <a:rPr lang="fr-FR" dirty="0" err="1"/>
              <a:t>without</a:t>
            </a:r>
            <a:r>
              <a:rPr lang="fr-FR" dirty="0"/>
              <a:t> </a:t>
            </a:r>
            <a:r>
              <a:rPr lang="fr-FR" dirty="0" err="1"/>
              <a:t>any</a:t>
            </a:r>
            <a:r>
              <a:rPr lang="fr-FR" dirty="0"/>
              <a:t> assurance of job </a:t>
            </a:r>
            <a:r>
              <a:rPr lang="fr-FR" dirty="0" err="1"/>
              <a:t>opportunity</a:t>
            </a:r>
            <a:r>
              <a:rPr lang="fr-FR" dirty="0"/>
              <a:t> </a:t>
            </a:r>
            <a:r>
              <a:rPr lang="fr-FR" dirty="0" err="1"/>
              <a:t>given</a:t>
            </a:r>
            <a:r>
              <a:rPr lang="fr-FR" dirty="0"/>
              <a:t> by local </a:t>
            </a:r>
            <a:r>
              <a:rPr lang="fr-FR" dirty="0" err="1"/>
              <a:t>employers</a:t>
            </a:r>
            <a:r>
              <a:rPr lang="fr-FR" dirty="0"/>
              <a:t> (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detailed</a:t>
            </a:r>
            <a:r>
              <a:rPr lang="fr-FR" dirty="0"/>
              <a:t> figures).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009A-6D64-43A6-9CF6-874A55C839BA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E78-7E1D-4B8C-8AE4-D9F386B04910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33014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Best </a:t>
            </a:r>
            <a:r>
              <a:rPr lang="fr-FR" dirty="0" err="1"/>
              <a:t>European</a:t>
            </a:r>
            <a:r>
              <a:rPr lang="fr-FR" dirty="0"/>
              <a:t> Practices </a:t>
            </a:r>
            <a:r>
              <a:rPr lang="fr-FR" dirty="0" err="1"/>
              <a:t>using</a:t>
            </a:r>
            <a:r>
              <a:rPr lang="fr-FR" dirty="0"/>
              <a:t> the Labour </a:t>
            </a:r>
            <a:r>
              <a:rPr lang="fr-FR" dirty="0" err="1"/>
              <a:t>Market</a:t>
            </a:r>
            <a:r>
              <a:rPr lang="fr-FR" dirty="0"/>
              <a:t> Intelligence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It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closed</a:t>
            </a:r>
            <a:r>
              <a:rPr lang="fr-FR" dirty="0"/>
              <a:t> in case of </a:t>
            </a:r>
            <a:r>
              <a:rPr lang="fr-FR" dirty="0" err="1"/>
              <a:t>failure</a:t>
            </a:r>
            <a:r>
              <a:rPr lang="fr-FR" dirty="0"/>
              <a:t> or </a:t>
            </a:r>
            <a:r>
              <a:rPr lang="fr-FR" dirty="0" err="1"/>
              <a:t>decrease</a:t>
            </a:r>
            <a:r>
              <a:rPr lang="fr-FR" dirty="0"/>
              <a:t> in job </a:t>
            </a:r>
            <a:r>
              <a:rPr lang="fr-FR" dirty="0" err="1"/>
              <a:t>opportunities</a:t>
            </a:r>
            <a:r>
              <a:rPr lang="fr-FR" dirty="0"/>
              <a:t>.</a:t>
            </a:r>
          </a:p>
          <a:p>
            <a:r>
              <a:rPr lang="fr-FR" dirty="0"/>
              <a:t>A monitoring </a:t>
            </a:r>
            <a:r>
              <a:rPr lang="fr-FR" dirty="0" err="1"/>
              <a:t>committee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in charge of the </a:t>
            </a:r>
            <a:r>
              <a:rPr lang="fr-FR" dirty="0" err="1"/>
              <a:t>regular</a:t>
            </a:r>
            <a:r>
              <a:rPr lang="fr-FR" dirty="0"/>
              <a:t> </a:t>
            </a:r>
            <a:r>
              <a:rPr lang="fr-FR" dirty="0" err="1"/>
              <a:t>evaluation</a:t>
            </a:r>
            <a:r>
              <a:rPr lang="fr-FR" dirty="0"/>
              <a:t> of all trainings to </a:t>
            </a:r>
            <a:r>
              <a:rPr lang="fr-FR" dirty="0" err="1"/>
              <a:t>ensure</a:t>
            </a:r>
            <a:r>
              <a:rPr lang="fr-FR" dirty="0"/>
              <a:t> the </a:t>
            </a:r>
            <a:r>
              <a:rPr lang="fr-FR" dirty="0" err="1"/>
              <a:t>reliability</a:t>
            </a:r>
            <a:r>
              <a:rPr lang="fr-FR" dirty="0"/>
              <a:t> of the system.</a:t>
            </a:r>
          </a:p>
          <a:p>
            <a:r>
              <a:rPr lang="fr-FR" dirty="0"/>
              <a:t>The </a:t>
            </a:r>
            <a:r>
              <a:rPr lang="fr-FR" dirty="0" err="1"/>
              <a:t>same</a:t>
            </a:r>
            <a:r>
              <a:rPr lang="fr-FR" dirty="0"/>
              <a:t> </a:t>
            </a:r>
            <a:r>
              <a:rPr lang="fr-FR" dirty="0" err="1"/>
              <a:t>procedures</a:t>
            </a:r>
            <a:r>
              <a:rPr lang="fr-FR" dirty="0"/>
              <a:t> have been set up in </a:t>
            </a:r>
            <a:r>
              <a:rPr lang="fr-FR" dirty="0" err="1"/>
              <a:t>favor</a:t>
            </a:r>
            <a:r>
              <a:rPr lang="fr-FR" dirty="0"/>
              <a:t> of the </a:t>
            </a:r>
            <a:r>
              <a:rPr lang="fr-FR" dirty="0" err="1"/>
              <a:t>academic</a:t>
            </a:r>
            <a:r>
              <a:rPr lang="fr-FR" dirty="0"/>
              <a:t> </a:t>
            </a:r>
            <a:r>
              <a:rPr lang="fr-FR" dirty="0" err="1"/>
              <a:t>Bachelor</a:t>
            </a:r>
            <a:r>
              <a:rPr lang="fr-FR" dirty="0"/>
              <a:t> and Master </a:t>
            </a:r>
            <a:r>
              <a:rPr lang="fr-FR" dirty="0" err="1"/>
              <a:t>degrees</a:t>
            </a:r>
            <a:r>
              <a:rPr lang="fr-FR" dirty="0"/>
              <a:t>, </a:t>
            </a:r>
            <a:r>
              <a:rPr lang="fr-FR" dirty="0" err="1"/>
              <a:t>when</a:t>
            </a:r>
            <a:r>
              <a:rPr lang="fr-FR" dirty="0"/>
              <a:t> France </a:t>
            </a:r>
            <a:r>
              <a:rPr lang="fr-FR" dirty="0" err="1"/>
              <a:t>joined</a:t>
            </a:r>
            <a:r>
              <a:rPr lang="fr-FR" dirty="0"/>
              <a:t> the </a:t>
            </a:r>
            <a:r>
              <a:rPr lang="fr-FR" dirty="0" err="1"/>
              <a:t>Bologna</a:t>
            </a:r>
            <a:r>
              <a:rPr lang="fr-FR" dirty="0"/>
              <a:t> </a:t>
            </a:r>
            <a:r>
              <a:rPr lang="fr-FR" dirty="0" err="1"/>
              <a:t>Process</a:t>
            </a:r>
            <a:r>
              <a:rPr lang="fr-FR" dirty="0"/>
              <a:t> in 2002.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009A-6D64-43A6-9CF6-874A55C839BA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E78-7E1D-4B8C-8AE4-D9F386B04910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046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Best </a:t>
            </a:r>
            <a:r>
              <a:rPr lang="fr-FR" dirty="0" err="1"/>
              <a:t>European</a:t>
            </a:r>
            <a:r>
              <a:rPr lang="fr-FR" dirty="0"/>
              <a:t> Practices </a:t>
            </a:r>
            <a:r>
              <a:rPr lang="fr-FR" dirty="0" err="1"/>
              <a:t>using</a:t>
            </a:r>
            <a:r>
              <a:rPr lang="fr-FR" dirty="0"/>
              <a:t> the Labour </a:t>
            </a:r>
            <a:r>
              <a:rPr lang="fr-FR" dirty="0" err="1"/>
              <a:t>Market</a:t>
            </a:r>
            <a:r>
              <a:rPr lang="fr-FR" dirty="0"/>
              <a:t> Intelligence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sz="2800" dirty="0"/>
              <a:t>General Introduction</a:t>
            </a:r>
          </a:p>
          <a:p>
            <a:r>
              <a:rPr lang="fr-FR" sz="2800" dirty="0"/>
              <a:t>I </a:t>
            </a:r>
            <a:r>
              <a:rPr lang="fr-FR" sz="2800" dirty="0" err="1"/>
              <a:t>Adapting</a:t>
            </a:r>
            <a:r>
              <a:rPr lang="fr-FR" sz="2800" dirty="0"/>
              <a:t> the French system to a </a:t>
            </a:r>
            <a:r>
              <a:rPr lang="fr-FR" sz="2800" dirty="0" err="1"/>
              <a:t>changing</a:t>
            </a:r>
            <a:r>
              <a:rPr lang="fr-FR" sz="2800" dirty="0"/>
              <a:t> world</a:t>
            </a:r>
          </a:p>
          <a:p>
            <a:r>
              <a:rPr lang="fr-FR" sz="2800" dirty="0"/>
              <a:t>II </a:t>
            </a:r>
            <a:r>
              <a:rPr lang="fr-FR" sz="2800" dirty="0" err="1"/>
              <a:t>Strengthening</a:t>
            </a:r>
            <a:r>
              <a:rPr lang="fr-FR" sz="2800" dirty="0"/>
              <a:t> </a:t>
            </a:r>
            <a:r>
              <a:rPr lang="fr-FR" sz="2800" dirty="0" err="1"/>
              <a:t>this</a:t>
            </a:r>
            <a:r>
              <a:rPr lang="fr-FR" sz="2800" dirty="0"/>
              <a:t> system in a </a:t>
            </a:r>
            <a:r>
              <a:rPr lang="fr-FR" sz="2800" dirty="0" err="1"/>
              <a:t>globalized</a:t>
            </a:r>
            <a:r>
              <a:rPr lang="fr-FR" sz="2800" dirty="0"/>
              <a:t> world</a:t>
            </a:r>
          </a:p>
          <a:p>
            <a:r>
              <a:rPr lang="fr-FR" sz="2800" dirty="0"/>
              <a:t>III </a:t>
            </a:r>
            <a:r>
              <a:rPr lang="fr-FR" sz="2800" dirty="0" err="1"/>
              <a:t>Some</a:t>
            </a:r>
            <a:r>
              <a:rPr lang="fr-FR" sz="2800" dirty="0"/>
              <a:t> </a:t>
            </a:r>
            <a:r>
              <a:rPr lang="fr-FR" sz="2800" dirty="0" err="1"/>
              <a:t>significant</a:t>
            </a:r>
            <a:r>
              <a:rPr lang="fr-FR" sz="2800" dirty="0"/>
              <a:t> </a:t>
            </a:r>
            <a:r>
              <a:rPr lang="fr-FR" sz="2800" dirty="0" err="1"/>
              <a:t>examples</a:t>
            </a:r>
            <a:endParaRPr lang="fr-FR" sz="2800" dirty="0"/>
          </a:p>
          <a:p>
            <a:r>
              <a:rPr lang="fr-FR" sz="2800" dirty="0"/>
              <a:t>IV </a:t>
            </a:r>
            <a:r>
              <a:rPr lang="fr-FR" sz="2800" dirty="0" err="1"/>
              <a:t>What</a:t>
            </a:r>
            <a:r>
              <a:rPr lang="fr-FR" sz="2800" dirty="0"/>
              <a:t> an </a:t>
            </a:r>
            <a:r>
              <a:rPr lang="fr-FR" sz="2800" dirty="0" err="1"/>
              <a:t>emerging</a:t>
            </a:r>
            <a:r>
              <a:rPr lang="fr-FR" sz="2800" dirty="0"/>
              <a:t> country like </a:t>
            </a:r>
            <a:r>
              <a:rPr lang="fr-FR" sz="2800" dirty="0" err="1"/>
              <a:t>Azerbaijan</a:t>
            </a:r>
            <a:r>
              <a:rPr lang="fr-FR" sz="2800" dirty="0"/>
              <a:t> </a:t>
            </a:r>
            <a:r>
              <a:rPr lang="fr-FR" sz="2800" dirty="0" err="1"/>
              <a:t>might</a:t>
            </a:r>
            <a:r>
              <a:rPr lang="fr-FR" sz="2800" dirty="0"/>
              <a:t> </a:t>
            </a:r>
            <a:r>
              <a:rPr lang="fr-FR" sz="2800" dirty="0" err="1"/>
              <a:t>need</a:t>
            </a:r>
            <a:r>
              <a:rPr lang="fr-FR" sz="2800" dirty="0"/>
              <a:t> to focus on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009A-6D64-43A6-9CF6-874A55C839BA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E78-7E1D-4B8C-8AE4-D9F386B0491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2901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Best </a:t>
            </a:r>
            <a:r>
              <a:rPr lang="fr-FR" dirty="0" err="1"/>
              <a:t>European</a:t>
            </a:r>
            <a:r>
              <a:rPr lang="fr-FR" dirty="0"/>
              <a:t> Practices </a:t>
            </a:r>
            <a:r>
              <a:rPr lang="fr-FR" dirty="0" err="1"/>
              <a:t>using</a:t>
            </a:r>
            <a:r>
              <a:rPr lang="fr-FR" dirty="0"/>
              <a:t> the Labour </a:t>
            </a:r>
            <a:r>
              <a:rPr lang="fr-FR" dirty="0" err="1"/>
              <a:t>Market</a:t>
            </a:r>
            <a:r>
              <a:rPr lang="fr-FR" dirty="0"/>
              <a:t> Intelligence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Important </a:t>
            </a:r>
            <a:r>
              <a:rPr lang="fr-FR" dirty="0" err="1"/>
              <a:t>role</a:t>
            </a:r>
            <a:r>
              <a:rPr lang="fr-FR" dirty="0"/>
              <a:t> </a:t>
            </a:r>
            <a:r>
              <a:rPr lang="fr-FR" dirty="0" err="1"/>
              <a:t>played</a:t>
            </a:r>
            <a:r>
              <a:rPr lang="fr-FR" dirty="0"/>
              <a:t> by CNCP (National </a:t>
            </a:r>
            <a:r>
              <a:rPr lang="fr-FR" dirty="0" err="1"/>
              <a:t>Committee</a:t>
            </a:r>
            <a:r>
              <a:rPr lang="fr-FR" dirty="0"/>
              <a:t> for Professional Certification), </a:t>
            </a:r>
            <a:r>
              <a:rPr lang="fr-FR" dirty="0" err="1"/>
              <a:t>after</a:t>
            </a:r>
            <a:r>
              <a:rPr lang="fr-FR" dirty="0"/>
              <a:t> the </a:t>
            </a:r>
            <a:r>
              <a:rPr lang="fr-FR" dirty="0" err="1"/>
              <a:t>law</a:t>
            </a:r>
            <a:r>
              <a:rPr lang="fr-FR" dirty="0"/>
              <a:t> </a:t>
            </a:r>
            <a:r>
              <a:rPr lang="fr-FR" dirty="0" err="1"/>
              <a:t>passed</a:t>
            </a:r>
            <a:r>
              <a:rPr lang="fr-FR" dirty="0"/>
              <a:t> in </a:t>
            </a:r>
            <a:r>
              <a:rPr lang="fr-FR" dirty="0" err="1"/>
              <a:t>november</a:t>
            </a:r>
            <a:r>
              <a:rPr lang="fr-FR" dirty="0"/>
              <a:t> 2009 about </a:t>
            </a:r>
            <a:r>
              <a:rPr lang="fr-FR" dirty="0" err="1"/>
              <a:t>lifelong</a:t>
            </a:r>
            <a:r>
              <a:rPr lang="fr-FR" dirty="0"/>
              <a:t> </a:t>
            </a:r>
            <a:r>
              <a:rPr lang="fr-FR" dirty="0" err="1"/>
              <a:t>learning</a:t>
            </a:r>
            <a:r>
              <a:rPr lang="fr-FR" dirty="0"/>
              <a:t> and </a:t>
            </a:r>
            <a:r>
              <a:rPr lang="fr-FR" dirty="0" err="1"/>
              <a:t>continuing</a:t>
            </a:r>
            <a:r>
              <a:rPr lang="fr-FR" dirty="0"/>
              <a:t> </a:t>
            </a:r>
            <a:r>
              <a:rPr lang="fr-FR" dirty="0" err="1"/>
              <a:t>education</a:t>
            </a:r>
            <a:r>
              <a:rPr lang="fr-FR" dirty="0"/>
              <a:t>.</a:t>
            </a:r>
          </a:p>
          <a:p>
            <a:r>
              <a:rPr lang="fr-FR" dirty="0"/>
              <a:t>It </a:t>
            </a:r>
            <a:r>
              <a:rPr lang="fr-FR" dirty="0" err="1"/>
              <a:t>also</a:t>
            </a:r>
            <a:r>
              <a:rPr lang="fr-FR" dirty="0"/>
              <a:t> manages the National </a:t>
            </a:r>
            <a:r>
              <a:rPr lang="fr-FR" dirty="0" err="1"/>
              <a:t>Repertory</a:t>
            </a:r>
            <a:r>
              <a:rPr lang="fr-FR" dirty="0"/>
              <a:t> of Professional Certifications listing all trainings </a:t>
            </a:r>
            <a:r>
              <a:rPr lang="fr-FR" dirty="0" err="1"/>
              <a:t>provided</a:t>
            </a:r>
            <a:r>
              <a:rPr lang="fr-FR" dirty="0"/>
              <a:t> on the French </a:t>
            </a:r>
            <a:r>
              <a:rPr lang="fr-FR" dirty="0" err="1"/>
              <a:t>soil</a:t>
            </a:r>
            <a:r>
              <a:rPr lang="fr-FR" dirty="0"/>
              <a:t>. </a:t>
            </a:r>
            <a:r>
              <a:rPr lang="fr-FR" dirty="0" err="1"/>
              <a:t>They</a:t>
            </a:r>
            <a:r>
              <a:rPr lang="fr-FR" dirty="0"/>
              <a:t> have to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validated</a:t>
            </a:r>
            <a:r>
              <a:rPr lang="fr-FR" dirty="0"/>
              <a:t>, </a:t>
            </a:r>
            <a:r>
              <a:rPr lang="fr-FR" dirty="0" err="1"/>
              <a:t>whatever</a:t>
            </a:r>
            <a:r>
              <a:rPr lang="fr-FR" dirty="0"/>
              <a:t>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origin</a:t>
            </a:r>
            <a:r>
              <a:rPr lang="fr-FR" dirty="0"/>
              <a:t>, public or </a:t>
            </a:r>
            <a:r>
              <a:rPr lang="fr-FR" dirty="0" err="1"/>
              <a:t>private</a:t>
            </a:r>
            <a:r>
              <a:rPr lang="fr-FR" dirty="0"/>
              <a:t> center.</a:t>
            </a:r>
          </a:p>
          <a:p>
            <a:r>
              <a:rPr lang="fr-FR" dirty="0"/>
              <a:t>All </a:t>
            </a:r>
            <a:r>
              <a:rPr lang="fr-FR" dirty="0" err="1"/>
              <a:t>certifying</a:t>
            </a:r>
            <a:r>
              <a:rPr lang="fr-FR" dirty="0"/>
              <a:t> </a:t>
            </a:r>
            <a:r>
              <a:rPr lang="fr-FR" dirty="0" err="1"/>
              <a:t>agencies</a:t>
            </a:r>
            <a:r>
              <a:rPr lang="fr-FR" dirty="0"/>
              <a:t> </a:t>
            </a:r>
            <a:r>
              <a:rPr lang="fr-FR" dirty="0" err="1"/>
              <a:t>since</a:t>
            </a:r>
            <a:r>
              <a:rPr lang="fr-FR" dirty="0"/>
              <a:t> 2015 have to </a:t>
            </a:r>
            <a:r>
              <a:rPr lang="fr-FR" dirty="0" err="1"/>
              <a:t>follow</a:t>
            </a:r>
            <a:r>
              <a:rPr lang="fr-FR" dirty="0"/>
              <a:t> a </a:t>
            </a:r>
            <a:r>
              <a:rPr lang="fr-FR" dirty="0" err="1"/>
              <a:t>skills</a:t>
            </a:r>
            <a:r>
              <a:rPr lang="fr-FR" dirty="0"/>
              <a:t> block (</a:t>
            </a:r>
            <a:r>
              <a:rPr lang="fr-FR" dirty="0" err="1"/>
              <a:t>competences</a:t>
            </a:r>
            <a:r>
              <a:rPr lang="fr-FR" dirty="0"/>
              <a:t> </a:t>
            </a:r>
            <a:r>
              <a:rPr lang="fr-FR" dirty="0" err="1"/>
              <a:t>obtained</a:t>
            </a:r>
            <a:r>
              <a:rPr lang="fr-FR" dirty="0"/>
              <a:t> by a </a:t>
            </a:r>
            <a:r>
              <a:rPr lang="fr-FR" dirty="0" err="1"/>
              <a:t>student</a:t>
            </a:r>
            <a:r>
              <a:rPr lang="fr-FR" dirty="0"/>
              <a:t>/</a:t>
            </a:r>
            <a:r>
              <a:rPr lang="fr-FR" dirty="0" err="1"/>
              <a:t>trainee</a:t>
            </a:r>
            <a:r>
              <a:rPr lang="fr-FR" dirty="0"/>
              <a:t> </a:t>
            </a:r>
            <a:r>
              <a:rPr lang="fr-FR" dirty="0" err="1"/>
              <a:t>during</a:t>
            </a:r>
            <a:r>
              <a:rPr lang="fr-FR" dirty="0"/>
              <a:t> </a:t>
            </a:r>
            <a:r>
              <a:rPr lang="fr-FR" dirty="0" err="1"/>
              <a:t>their</a:t>
            </a:r>
            <a:r>
              <a:rPr lang="fr-FR" dirty="0"/>
              <a:t> training in </a:t>
            </a:r>
            <a:r>
              <a:rPr lang="fr-FR" dirty="0" err="1"/>
              <a:t>order</a:t>
            </a:r>
            <a:r>
              <a:rPr lang="fr-FR" dirty="0"/>
              <a:t> to </a:t>
            </a:r>
            <a:r>
              <a:rPr lang="fr-FR" dirty="0" err="1"/>
              <a:t>secure</a:t>
            </a:r>
            <a:r>
              <a:rPr lang="fr-FR" dirty="0"/>
              <a:t> </a:t>
            </a:r>
            <a:r>
              <a:rPr lang="fr-FR" dirty="0" err="1"/>
              <a:t>their</a:t>
            </a:r>
            <a:r>
              <a:rPr lang="fr-FR" dirty="0"/>
              <a:t> course and progression).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009A-6D64-43A6-9CF6-874A55C839BA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E78-7E1D-4B8C-8AE4-D9F386B04910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44281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29C51009-A09A-4689-8E6C-F8FC99E6A8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37470" y="1600199"/>
            <a:ext cx="2380112" cy="4297680"/>
          </a:xfrm>
        </p:spPr>
        <p:txBody>
          <a:bodyPr anchor="ctr">
            <a:normAutofit/>
          </a:bodyPr>
          <a:lstStyle/>
          <a:p>
            <a:r>
              <a:rPr lang="fr-FR" sz="2500"/>
              <a:t>Best </a:t>
            </a:r>
            <a:r>
              <a:rPr lang="fr-FR" sz="2500" err="1"/>
              <a:t>European</a:t>
            </a:r>
            <a:r>
              <a:rPr lang="fr-FR" sz="2500"/>
              <a:t> Practices </a:t>
            </a:r>
            <a:r>
              <a:rPr lang="fr-FR" sz="2500" err="1"/>
              <a:t>using</a:t>
            </a:r>
            <a:r>
              <a:rPr lang="fr-FR" sz="2500"/>
              <a:t> the Labour </a:t>
            </a:r>
            <a:r>
              <a:rPr lang="fr-FR" sz="2500" err="1"/>
              <a:t>Market</a:t>
            </a:r>
            <a:r>
              <a:rPr lang="fr-FR" sz="2500"/>
              <a:t> Intelligence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2634225" y="443732"/>
            <a:ext cx="608265" cy="50357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3E2FE78-7E1D-4B8C-8AE4-D9F386B04910}" type="slidenum">
              <a:rPr lang="fr-FR" smtClean="0"/>
              <a:pPr>
                <a:lnSpc>
                  <a:spcPct val="90000"/>
                </a:lnSpc>
                <a:spcAft>
                  <a:spcPts val="600"/>
                </a:spcAft>
              </a:pPr>
              <a:t>21</a:t>
            </a:fld>
            <a:endParaRPr lang="fr-FR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9EC65442-F244-409C-BF44-C5D6472E81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490722" y="1600199"/>
            <a:ext cx="0" cy="429768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663863" y="1600199"/>
            <a:ext cx="4627277" cy="4297680"/>
          </a:xfrm>
        </p:spPr>
        <p:txBody>
          <a:bodyPr anchor="ctr">
            <a:normAutofit/>
          </a:bodyPr>
          <a:lstStyle/>
          <a:p>
            <a:pPr>
              <a:lnSpc>
                <a:spcPct val="110000"/>
              </a:lnSpc>
            </a:pPr>
            <a:r>
              <a:rPr lang="fr-FR" dirty="0"/>
              <a:t>Last but not least, all </a:t>
            </a:r>
            <a:r>
              <a:rPr lang="fr-FR" dirty="0" err="1"/>
              <a:t>employees</a:t>
            </a:r>
            <a:r>
              <a:rPr lang="fr-FR" dirty="0"/>
              <a:t> can </a:t>
            </a:r>
            <a:r>
              <a:rPr lang="fr-FR" dirty="0" err="1"/>
              <a:t>benefit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a new </a:t>
            </a:r>
            <a:r>
              <a:rPr lang="fr-FR" dirty="0" err="1"/>
              <a:t>tool</a:t>
            </a:r>
            <a:r>
              <a:rPr lang="fr-FR" dirty="0"/>
              <a:t>: validation of </a:t>
            </a:r>
            <a:r>
              <a:rPr lang="fr-FR" dirty="0" err="1"/>
              <a:t>acquired</a:t>
            </a:r>
            <a:r>
              <a:rPr lang="fr-FR" dirty="0"/>
              <a:t> </a:t>
            </a:r>
            <a:r>
              <a:rPr lang="fr-FR" dirty="0" err="1"/>
              <a:t>experience</a:t>
            </a:r>
            <a:r>
              <a:rPr lang="fr-FR" dirty="0"/>
              <a:t>. All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career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its</a:t>
            </a:r>
            <a:r>
              <a:rPr lang="fr-FR" dirty="0"/>
              <a:t> </a:t>
            </a:r>
            <a:r>
              <a:rPr lang="fr-FR" dirty="0" err="1"/>
              <a:t>different</a:t>
            </a:r>
            <a:r>
              <a:rPr lang="fr-FR" dirty="0"/>
              <a:t> parts can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taken</a:t>
            </a:r>
            <a:r>
              <a:rPr lang="fr-FR" dirty="0"/>
              <a:t> </a:t>
            </a:r>
            <a:r>
              <a:rPr lang="fr-FR" dirty="0" err="1"/>
              <a:t>into</a:t>
            </a:r>
            <a:r>
              <a:rPr lang="fr-FR" dirty="0"/>
              <a:t> </a:t>
            </a:r>
            <a:r>
              <a:rPr lang="fr-FR" dirty="0" err="1"/>
              <a:t>account</a:t>
            </a:r>
            <a:r>
              <a:rPr lang="fr-FR" dirty="0"/>
              <a:t> (dossier and </a:t>
            </a:r>
            <a:r>
              <a:rPr lang="fr-FR" dirty="0" err="1"/>
              <a:t>then</a:t>
            </a:r>
            <a:r>
              <a:rPr lang="fr-FR" dirty="0"/>
              <a:t> a jury) to </a:t>
            </a:r>
            <a:r>
              <a:rPr lang="fr-FR" dirty="0" err="1"/>
              <a:t>validate</a:t>
            </a:r>
            <a:r>
              <a:rPr lang="fr-FR" dirty="0"/>
              <a:t> part or </a:t>
            </a:r>
            <a:r>
              <a:rPr lang="fr-FR" dirty="0" err="1"/>
              <a:t>entirety</a:t>
            </a:r>
            <a:r>
              <a:rPr lang="fr-FR" dirty="0"/>
              <a:t> of a training to </a:t>
            </a:r>
            <a:r>
              <a:rPr lang="fr-FR" dirty="0" err="1"/>
              <a:t>obtain</a:t>
            </a:r>
            <a:r>
              <a:rPr lang="fr-FR" dirty="0"/>
              <a:t> a </a:t>
            </a:r>
            <a:r>
              <a:rPr lang="fr-FR" dirty="0" err="1"/>
              <a:t>degree</a:t>
            </a:r>
            <a:r>
              <a:rPr lang="fr-FR" dirty="0"/>
              <a:t>.</a:t>
            </a:r>
          </a:p>
          <a:p>
            <a:pPr>
              <a:lnSpc>
                <a:spcPct val="110000"/>
              </a:lnSpc>
            </a:pPr>
            <a:r>
              <a:rPr lang="fr-FR" dirty="0"/>
              <a:t>For </a:t>
            </a:r>
            <a:r>
              <a:rPr lang="fr-FR" dirty="0" err="1"/>
              <a:t>students</a:t>
            </a:r>
            <a:r>
              <a:rPr lang="fr-FR" dirty="0"/>
              <a:t>,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involvement</a:t>
            </a:r>
            <a:r>
              <a:rPr lang="fr-FR" dirty="0"/>
              <a:t> in extra </a:t>
            </a:r>
            <a:r>
              <a:rPr lang="fr-FR" dirty="0" err="1"/>
              <a:t>curricular</a:t>
            </a:r>
            <a:r>
              <a:rPr lang="fr-FR" dirty="0"/>
              <a:t> </a:t>
            </a:r>
            <a:r>
              <a:rPr lang="fr-FR" dirty="0" err="1"/>
              <a:t>activities</a:t>
            </a:r>
            <a:r>
              <a:rPr lang="fr-FR" dirty="0"/>
              <a:t> (social </a:t>
            </a:r>
            <a:r>
              <a:rPr lang="fr-FR" dirty="0" err="1"/>
              <a:t>skills</a:t>
            </a:r>
            <a:r>
              <a:rPr lang="fr-FR" dirty="0"/>
              <a:t> or </a:t>
            </a:r>
            <a:r>
              <a:rPr lang="fr-FR" dirty="0" err="1"/>
              <a:t>citizenship</a:t>
            </a:r>
            <a:r>
              <a:rPr lang="fr-FR" dirty="0"/>
              <a:t>, </a:t>
            </a:r>
            <a:r>
              <a:rPr lang="fr-FR" dirty="0" err="1"/>
              <a:t>member</a:t>
            </a:r>
            <a:r>
              <a:rPr lang="fr-FR" dirty="0"/>
              <a:t> of a </a:t>
            </a:r>
            <a:r>
              <a:rPr lang="fr-FR" dirty="0" err="1"/>
              <a:t>university</a:t>
            </a:r>
            <a:r>
              <a:rPr lang="fr-FR" dirty="0"/>
              <a:t> </a:t>
            </a:r>
            <a:r>
              <a:rPr lang="fr-FR" dirty="0" err="1"/>
              <a:t>council</a:t>
            </a:r>
            <a:r>
              <a:rPr lang="fr-FR" dirty="0"/>
              <a:t> or a </a:t>
            </a:r>
            <a:r>
              <a:rPr lang="fr-FR" dirty="0" err="1"/>
              <a:t>trade</a:t>
            </a:r>
            <a:r>
              <a:rPr lang="fr-FR" dirty="0"/>
              <a:t> union) can </a:t>
            </a:r>
            <a:r>
              <a:rPr lang="fr-FR" dirty="0" err="1"/>
              <a:t>give</a:t>
            </a:r>
            <a:r>
              <a:rPr lang="fr-FR" dirty="0"/>
              <a:t> </a:t>
            </a:r>
            <a:r>
              <a:rPr lang="fr-FR" dirty="0" err="1"/>
              <a:t>them</a:t>
            </a:r>
            <a:r>
              <a:rPr lang="fr-FR" dirty="0"/>
              <a:t> extra ECTS for the </a:t>
            </a:r>
            <a:r>
              <a:rPr lang="fr-FR" dirty="0" err="1"/>
              <a:t>same</a:t>
            </a:r>
            <a:r>
              <a:rPr lang="fr-FR" dirty="0"/>
              <a:t> </a:t>
            </a:r>
            <a:r>
              <a:rPr lang="fr-FR" dirty="0" err="1"/>
              <a:t>purpose</a:t>
            </a:r>
            <a:r>
              <a:rPr lang="fr-FR" dirty="0"/>
              <a:t>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792421" y="6007878"/>
            <a:ext cx="2625537" cy="3092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DA4009A-6D64-43A6-9CF6-874A55C839BA}" type="datetime2">
              <a:rPr lang="en-GB" smtClean="0"/>
              <a:pPr>
                <a:spcAft>
                  <a:spcPts val="600"/>
                </a:spcAft>
              </a:pPr>
              <a:t>Tuesday, 11 December 2018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30379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Best </a:t>
            </a:r>
            <a:r>
              <a:rPr lang="fr-FR" dirty="0" err="1"/>
              <a:t>European</a:t>
            </a:r>
            <a:r>
              <a:rPr lang="fr-FR" dirty="0"/>
              <a:t> Practices </a:t>
            </a:r>
            <a:r>
              <a:rPr lang="fr-FR" dirty="0" err="1"/>
              <a:t>using</a:t>
            </a:r>
            <a:r>
              <a:rPr lang="fr-FR" dirty="0"/>
              <a:t> the Labour </a:t>
            </a:r>
            <a:r>
              <a:rPr lang="fr-FR" dirty="0" err="1"/>
              <a:t>Market</a:t>
            </a:r>
            <a:r>
              <a:rPr lang="fr-FR" dirty="0"/>
              <a:t> Intelligence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Conclusion</a:t>
            </a:r>
          </a:p>
          <a:p>
            <a:r>
              <a:rPr lang="fr-FR" dirty="0"/>
              <a:t>The French case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nowadays</a:t>
            </a:r>
            <a:r>
              <a:rPr lang="fr-FR" dirty="0"/>
              <a:t> </a:t>
            </a:r>
            <a:r>
              <a:rPr lang="fr-FR" dirty="0" err="1"/>
              <a:t>changing</a:t>
            </a:r>
            <a:r>
              <a:rPr lang="fr-FR" dirty="0"/>
              <a:t> </a:t>
            </a:r>
            <a:r>
              <a:rPr lang="fr-FR" dirty="0" err="1"/>
              <a:t>quickly</a:t>
            </a:r>
            <a:r>
              <a:rPr lang="fr-FR" dirty="0"/>
              <a:t> and </a:t>
            </a:r>
            <a:r>
              <a:rPr lang="fr-FR" dirty="0" err="1"/>
              <a:t>socially</a:t>
            </a:r>
            <a:r>
              <a:rPr lang="fr-FR" dirty="0"/>
              <a:t> to </a:t>
            </a:r>
            <a:r>
              <a:rPr lang="fr-FR" dirty="0" err="1"/>
              <a:t>benefit</a:t>
            </a:r>
            <a:r>
              <a:rPr lang="fr-FR" dirty="0"/>
              <a:t> to a </a:t>
            </a:r>
            <a:r>
              <a:rPr lang="fr-FR" dirty="0" err="1"/>
              <a:t>greater</a:t>
            </a:r>
            <a:r>
              <a:rPr lang="fr-FR" dirty="0"/>
              <a:t> </a:t>
            </a:r>
            <a:r>
              <a:rPr lang="fr-FR" dirty="0" err="1"/>
              <a:t>number</a:t>
            </a:r>
            <a:r>
              <a:rPr lang="fr-FR" dirty="0"/>
              <a:t> of </a:t>
            </a:r>
            <a:r>
              <a:rPr lang="fr-FR" dirty="0" err="1"/>
              <a:t>citizens</a:t>
            </a:r>
            <a:r>
              <a:rPr lang="fr-FR" dirty="0"/>
              <a:t>.</a:t>
            </a:r>
          </a:p>
          <a:p>
            <a:r>
              <a:rPr lang="fr-FR" dirty="0"/>
              <a:t>New </a:t>
            </a:r>
            <a:r>
              <a:rPr lang="fr-FR" dirty="0" err="1"/>
              <a:t>laws</a:t>
            </a:r>
            <a:r>
              <a:rPr lang="fr-FR" dirty="0"/>
              <a:t> are </a:t>
            </a:r>
            <a:r>
              <a:rPr lang="fr-FR" dirty="0" err="1"/>
              <a:t>under</a:t>
            </a:r>
            <a:r>
              <a:rPr lang="fr-FR" dirty="0"/>
              <a:t> </a:t>
            </a:r>
            <a:r>
              <a:rPr lang="fr-FR" dirty="0" err="1"/>
              <a:t>way</a:t>
            </a:r>
            <a:r>
              <a:rPr lang="fr-FR" dirty="0"/>
              <a:t> to </a:t>
            </a:r>
            <a:r>
              <a:rPr lang="fr-FR" dirty="0" err="1"/>
              <a:t>solve</a:t>
            </a:r>
            <a:r>
              <a:rPr lang="fr-FR" dirty="0"/>
              <a:t> social issues </a:t>
            </a:r>
            <a:r>
              <a:rPr lang="fr-FR" dirty="0" err="1"/>
              <a:t>related</a:t>
            </a:r>
            <a:r>
              <a:rPr lang="fr-FR" dirty="0"/>
              <a:t> to </a:t>
            </a:r>
            <a:r>
              <a:rPr lang="fr-FR" dirty="0" err="1"/>
              <a:t>low-achieving</a:t>
            </a:r>
            <a:r>
              <a:rPr lang="fr-FR" dirty="0"/>
              <a:t> </a:t>
            </a:r>
            <a:r>
              <a:rPr lang="fr-FR" dirty="0" err="1"/>
              <a:t>pupils</a:t>
            </a:r>
            <a:r>
              <a:rPr lang="fr-FR" dirty="0"/>
              <a:t>, </a:t>
            </a:r>
            <a:r>
              <a:rPr lang="fr-FR" dirty="0" err="1"/>
              <a:t>students</a:t>
            </a:r>
            <a:r>
              <a:rPr lang="fr-FR" dirty="0"/>
              <a:t> and </a:t>
            </a:r>
            <a:r>
              <a:rPr lang="fr-FR" dirty="0" err="1"/>
              <a:t>workers</a:t>
            </a:r>
            <a:r>
              <a:rPr lang="fr-FR" dirty="0"/>
              <a:t> to </a:t>
            </a:r>
            <a:r>
              <a:rPr lang="fr-FR" dirty="0" err="1"/>
              <a:t>fight</a:t>
            </a:r>
            <a:r>
              <a:rPr lang="fr-FR" dirty="0"/>
              <a:t> </a:t>
            </a:r>
            <a:r>
              <a:rPr lang="fr-FR" dirty="0" err="1"/>
              <a:t>against</a:t>
            </a:r>
            <a:r>
              <a:rPr lang="fr-FR" dirty="0"/>
              <a:t> </a:t>
            </a:r>
            <a:r>
              <a:rPr lang="fr-FR" dirty="0" err="1"/>
              <a:t>low</a:t>
            </a:r>
            <a:r>
              <a:rPr lang="fr-FR" dirty="0"/>
              <a:t> </a:t>
            </a:r>
            <a:r>
              <a:rPr lang="fr-FR" dirty="0" err="1"/>
              <a:t>skills</a:t>
            </a:r>
            <a:r>
              <a:rPr lang="fr-FR" dirty="0"/>
              <a:t> and </a:t>
            </a:r>
            <a:r>
              <a:rPr lang="fr-FR" dirty="0" err="1"/>
              <a:t>thus</a:t>
            </a:r>
            <a:r>
              <a:rPr lang="fr-FR" dirty="0"/>
              <a:t> </a:t>
            </a:r>
            <a:r>
              <a:rPr lang="fr-FR" dirty="0" err="1"/>
              <a:t>unemployment</a:t>
            </a:r>
            <a:r>
              <a:rPr lang="fr-FR" dirty="0"/>
              <a:t>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009A-6D64-43A6-9CF6-874A55C839BA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E78-7E1D-4B8C-8AE4-D9F386B04910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02532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Best </a:t>
            </a:r>
            <a:r>
              <a:rPr lang="fr-FR" dirty="0" err="1"/>
              <a:t>European</a:t>
            </a:r>
            <a:r>
              <a:rPr lang="fr-FR" dirty="0"/>
              <a:t> Practices </a:t>
            </a:r>
            <a:r>
              <a:rPr lang="fr-FR" dirty="0" err="1"/>
              <a:t>using</a:t>
            </a:r>
            <a:r>
              <a:rPr lang="fr-FR" dirty="0"/>
              <a:t> the Labour </a:t>
            </a:r>
            <a:r>
              <a:rPr lang="fr-FR" dirty="0" err="1"/>
              <a:t>Market</a:t>
            </a:r>
            <a:r>
              <a:rPr lang="fr-FR" dirty="0"/>
              <a:t> Intelligence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III </a:t>
            </a:r>
            <a:r>
              <a:rPr lang="fr-FR" dirty="0" err="1"/>
              <a:t>Some</a:t>
            </a:r>
            <a:r>
              <a:rPr lang="fr-FR" dirty="0"/>
              <a:t> </a:t>
            </a:r>
            <a:r>
              <a:rPr lang="fr-FR" dirty="0" err="1"/>
              <a:t>significant</a:t>
            </a:r>
            <a:r>
              <a:rPr lang="fr-FR" dirty="0"/>
              <a:t> </a:t>
            </a:r>
            <a:r>
              <a:rPr lang="fr-FR" dirty="0" err="1"/>
              <a:t>examples</a:t>
            </a:r>
            <a:r>
              <a:rPr lang="fr-FR" dirty="0"/>
              <a:t>:</a:t>
            </a:r>
          </a:p>
          <a:p>
            <a:r>
              <a:rPr lang="fr-FR" dirty="0"/>
              <a:t>Professional </a:t>
            </a:r>
            <a:r>
              <a:rPr lang="fr-FR" dirty="0" err="1"/>
              <a:t>Bachelor</a:t>
            </a:r>
            <a:r>
              <a:rPr lang="fr-FR" dirty="0"/>
              <a:t> </a:t>
            </a:r>
            <a:r>
              <a:rPr lang="fr-FR" dirty="0" err="1"/>
              <a:t>Degree</a:t>
            </a:r>
            <a:endParaRPr lang="fr-FR" dirty="0"/>
          </a:p>
          <a:p>
            <a:r>
              <a:rPr lang="fr-FR" dirty="0"/>
              <a:t>National Monitoring </a:t>
            </a:r>
            <a:r>
              <a:rPr lang="fr-FR" dirty="0" err="1"/>
              <a:t>Committees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009A-6D64-43A6-9CF6-874A55C839BA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E78-7E1D-4B8C-8AE4-D9F386B04910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39966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Best </a:t>
            </a:r>
            <a:r>
              <a:rPr lang="fr-FR" dirty="0" err="1"/>
              <a:t>European</a:t>
            </a:r>
            <a:r>
              <a:rPr lang="fr-FR" dirty="0"/>
              <a:t> Practices </a:t>
            </a:r>
            <a:r>
              <a:rPr lang="fr-FR" dirty="0" err="1"/>
              <a:t>using</a:t>
            </a:r>
            <a:r>
              <a:rPr lang="fr-FR" dirty="0"/>
              <a:t> the Labour </a:t>
            </a:r>
            <a:r>
              <a:rPr lang="fr-FR" dirty="0" err="1"/>
              <a:t>Market</a:t>
            </a:r>
            <a:r>
              <a:rPr lang="fr-FR" dirty="0"/>
              <a:t> Intelligence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could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suggested</a:t>
            </a:r>
            <a:r>
              <a:rPr lang="fr-FR" dirty="0"/>
              <a:t> for </a:t>
            </a:r>
            <a:r>
              <a:rPr lang="fr-FR" dirty="0" err="1"/>
              <a:t>reinfocement</a:t>
            </a:r>
            <a:r>
              <a:rPr lang="fr-FR" dirty="0"/>
              <a:t> to the BC :</a:t>
            </a:r>
          </a:p>
          <a:p>
            <a:pPr lvl="1"/>
            <a:r>
              <a:rPr lang="fr-FR" dirty="0" err="1"/>
              <a:t>Strong</a:t>
            </a:r>
            <a:r>
              <a:rPr lang="fr-FR" dirty="0"/>
              <a:t> relations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employers</a:t>
            </a:r>
            <a:r>
              <a:rPr lang="fr-FR" dirty="0"/>
              <a:t> and </a:t>
            </a:r>
            <a:r>
              <a:rPr lang="fr-FR" dirty="0" err="1"/>
              <a:t>trade</a:t>
            </a:r>
            <a:r>
              <a:rPr lang="fr-FR" dirty="0"/>
              <a:t> unions </a:t>
            </a:r>
            <a:r>
              <a:rPr lang="fr-FR" dirty="0" err="1"/>
              <a:t>providing</a:t>
            </a:r>
            <a:r>
              <a:rPr lang="fr-FR" dirty="0"/>
              <a:t> a </a:t>
            </a:r>
            <a:r>
              <a:rPr lang="fr-FR" dirty="0" err="1"/>
              <a:t>better</a:t>
            </a:r>
            <a:r>
              <a:rPr lang="fr-FR" dirty="0"/>
              <a:t> </a:t>
            </a:r>
            <a:r>
              <a:rPr lang="fr-FR" dirty="0" err="1"/>
              <a:t>visiblity</a:t>
            </a:r>
            <a:r>
              <a:rPr lang="fr-FR" dirty="0"/>
              <a:t> of job </a:t>
            </a:r>
            <a:r>
              <a:rPr lang="fr-FR" dirty="0" err="1"/>
              <a:t>offers</a:t>
            </a:r>
            <a:r>
              <a:rPr lang="fr-FR" dirty="0"/>
              <a:t> and new </a:t>
            </a:r>
            <a:r>
              <a:rPr lang="fr-FR" dirty="0" err="1"/>
              <a:t>needs</a:t>
            </a:r>
            <a:endParaRPr lang="fr-FR" dirty="0"/>
          </a:p>
          <a:p>
            <a:pPr lvl="1"/>
            <a:r>
              <a:rPr lang="fr-FR" dirty="0" err="1"/>
              <a:t>Reinforcement</a:t>
            </a:r>
            <a:r>
              <a:rPr lang="fr-FR" dirty="0"/>
              <a:t> of </a:t>
            </a:r>
            <a:r>
              <a:rPr lang="fr-FR" dirty="0" err="1"/>
              <a:t>statistics</a:t>
            </a:r>
            <a:r>
              <a:rPr lang="fr-FR" dirty="0"/>
              <a:t> collection (</a:t>
            </a:r>
            <a:r>
              <a:rPr lang="fr-FR" dirty="0" err="1"/>
              <a:t>under</a:t>
            </a:r>
            <a:r>
              <a:rPr lang="fr-FR" dirty="0"/>
              <a:t> the </a:t>
            </a:r>
            <a:r>
              <a:rPr lang="fr-FR" dirty="0" err="1"/>
              <a:t>authority</a:t>
            </a:r>
            <a:r>
              <a:rPr lang="fr-FR" dirty="0"/>
              <a:t> of all </a:t>
            </a:r>
            <a:r>
              <a:rPr lang="fr-FR" dirty="0" err="1"/>
              <a:t>concerned</a:t>
            </a:r>
            <a:r>
              <a:rPr lang="fr-FR" dirty="0"/>
              <a:t> </a:t>
            </a:r>
            <a:r>
              <a:rPr lang="fr-FR" dirty="0" err="1"/>
              <a:t>ministries</a:t>
            </a:r>
            <a:r>
              <a:rPr lang="fr-FR" dirty="0"/>
              <a:t>: Labour, Finance, Education,…)</a:t>
            </a:r>
          </a:p>
          <a:p>
            <a:pPr lvl="1"/>
            <a:r>
              <a:rPr lang="fr-FR" dirty="0"/>
              <a:t>More partnership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European</a:t>
            </a:r>
            <a:r>
              <a:rPr lang="fr-FR" dirty="0"/>
              <a:t> institutions (</a:t>
            </a:r>
            <a:r>
              <a:rPr lang="fr-FR" dirty="0" err="1"/>
              <a:t>already</a:t>
            </a:r>
            <a:r>
              <a:rPr lang="fr-FR" dirty="0"/>
              <a:t> the case).  To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continued</a:t>
            </a:r>
            <a:r>
              <a:rPr lang="fr-FR" dirty="0"/>
              <a:t>…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13 June 2018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E78-7E1D-4B8C-8AE4-D9F386B04910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6283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Best </a:t>
            </a:r>
            <a:r>
              <a:rPr lang="fr-FR" dirty="0" err="1"/>
              <a:t>European</a:t>
            </a:r>
            <a:r>
              <a:rPr lang="fr-FR" dirty="0"/>
              <a:t> Practices </a:t>
            </a:r>
            <a:r>
              <a:rPr lang="fr-FR" dirty="0" err="1"/>
              <a:t>using</a:t>
            </a:r>
            <a:r>
              <a:rPr lang="fr-FR" dirty="0"/>
              <a:t> Labour </a:t>
            </a:r>
            <a:r>
              <a:rPr lang="fr-FR" dirty="0" err="1"/>
              <a:t>Market</a:t>
            </a:r>
            <a:r>
              <a:rPr lang="fr-FR" dirty="0"/>
              <a:t> Intelligence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General Introduction</a:t>
            </a:r>
          </a:p>
          <a:p>
            <a:r>
              <a:rPr lang="fr-FR" dirty="0" err="1"/>
              <a:t>After</a:t>
            </a:r>
            <a:r>
              <a:rPr lang="fr-FR" dirty="0"/>
              <a:t> WWII, France </a:t>
            </a:r>
            <a:r>
              <a:rPr lang="fr-FR" dirty="0" err="1"/>
              <a:t>went</a:t>
            </a:r>
            <a:r>
              <a:rPr lang="fr-FR" dirty="0"/>
              <a:t> </a:t>
            </a:r>
            <a:r>
              <a:rPr lang="fr-FR" dirty="0" err="1"/>
              <a:t>through</a:t>
            </a:r>
            <a:r>
              <a:rPr lang="fr-FR" dirty="0"/>
              <a:t> a phase of </a:t>
            </a:r>
          </a:p>
          <a:p>
            <a:r>
              <a:rPr lang="fr-FR" dirty="0"/>
              <a:t>- reconstruction of </a:t>
            </a:r>
            <a:r>
              <a:rPr lang="fr-FR" dirty="0" err="1"/>
              <a:t>its</a:t>
            </a:r>
            <a:r>
              <a:rPr lang="fr-FR" dirty="0"/>
              <a:t> </a:t>
            </a:r>
            <a:r>
              <a:rPr lang="fr-FR" dirty="0" err="1"/>
              <a:t>economy</a:t>
            </a:r>
            <a:r>
              <a:rPr lang="fr-FR" dirty="0"/>
              <a:t> (the « 30 </a:t>
            </a:r>
            <a:r>
              <a:rPr lang="fr-FR" dirty="0" err="1"/>
              <a:t>Glorious</a:t>
            </a:r>
            <a:r>
              <a:rPr lang="fr-FR" dirty="0"/>
              <a:t> </a:t>
            </a:r>
            <a:r>
              <a:rPr lang="fr-FR" dirty="0" err="1"/>
              <a:t>years</a:t>
            </a:r>
            <a:r>
              <a:rPr lang="fr-FR" dirty="0"/>
              <a:t> »)</a:t>
            </a:r>
          </a:p>
          <a:p>
            <a:r>
              <a:rPr lang="fr-FR" dirty="0"/>
              <a:t>- </a:t>
            </a:r>
            <a:r>
              <a:rPr lang="fr-FR" dirty="0" err="1"/>
              <a:t>rapid</a:t>
            </a:r>
            <a:r>
              <a:rPr lang="fr-FR" dirty="0"/>
              <a:t> </a:t>
            </a:r>
            <a:r>
              <a:rPr lang="fr-FR" dirty="0" err="1"/>
              <a:t>growth</a:t>
            </a:r>
            <a:r>
              <a:rPr lang="fr-FR" dirty="0"/>
              <a:t> in population (« Baby Boom »)</a:t>
            </a:r>
          </a:p>
          <a:p>
            <a:r>
              <a:rPr lang="fr-FR" dirty="0"/>
              <a:t>1968, </a:t>
            </a:r>
            <a:r>
              <a:rPr lang="fr-FR" dirty="0" err="1"/>
              <a:t>whose</a:t>
            </a:r>
            <a:r>
              <a:rPr lang="fr-FR" dirty="0"/>
              <a:t> 50th </a:t>
            </a:r>
            <a:r>
              <a:rPr lang="fr-FR" dirty="0" err="1"/>
              <a:t>anniversary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celebrated</a:t>
            </a:r>
            <a:r>
              <a:rPr lang="fr-FR" dirty="0"/>
              <a:t>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year</a:t>
            </a:r>
            <a:r>
              <a:rPr lang="fr-FR" dirty="0"/>
              <a:t>, </a:t>
            </a:r>
            <a:r>
              <a:rPr lang="fr-FR" dirty="0" err="1"/>
              <a:t>is</a:t>
            </a:r>
            <a:r>
              <a:rPr lang="fr-FR" dirty="0"/>
              <a:t> a </a:t>
            </a:r>
            <a:r>
              <a:rPr lang="fr-FR" dirty="0" err="1"/>
              <a:t>symbol</a:t>
            </a:r>
            <a:r>
              <a:rPr lang="fr-FR" dirty="0"/>
              <a:t> of the </a:t>
            </a:r>
            <a:r>
              <a:rPr lang="fr-FR" dirty="0" err="1"/>
              <a:t>turn</a:t>
            </a:r>
            <a:r>
              <a:rPr lang="fr-FR" dirty="0"/>
              <a:t> in France </a:t>
            </a:r>
            <a:r>
              <a:rPr lang="fr-FR" dirty="0" err="1"/>
              <a:t>toward</a:t>
            </a:r>
            <a:r>
              <a:rPr lang="fr-FR" dirty="0"/>
              <a:t> a post-</a:t>
            </a:r>
            <a:r>
              <a:rPr lang="fr-FR" dirty="0" err="1"/>
              <a:t>industrialized</a:t>
            </a:r>
            <a:r>
              <a:rPr lang="fr-FR" dirty="0"/>
              <a:t> </a:t>
            </a:r>
            <a:r>
              <a:rPr lang="fr-FR" dirty="0" err="1"/>
              <a:t>economy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009A-6D64-43A6-9CF6-874A55C839BA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E78-7E1D-4B8C-8AE4-D9F386B0491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7403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Best </a:t>
            </a:r>
            <a:r>
              <a:rPr lang="fr-FR" dirty="0" err="1"/>
              <a:t>European</a:t>
            </a:r>
            <a:r>
              <a:rPr lang="fr-FR" dirty="0"/>
              <a:t> Practices </a:t>
            </a:r>
            <a:r>
              <a:rPr lang="fr-FR" dirty="0" err="1"/>
              <a:t>using</a:t>
            </a:r>
            <a:r>
              <a:rPr lang="fr-FR" dirty="0"/>
              <a:t> the Labour </a:t>
            </a:r>
            <a:r>
              <a:rPr lang="fr-FR" dirty="0" err="1"/>
              <a:t>Market</a:t>
            </a:r>
            <a:r>
              <a:rPr lang="fr-FR" dirty="0"/>
              <a:t> Intelligence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I </a:t>
            </a:r>
            <a:r>
              <a:rPr lang="fr-FR" dirty="0" err="1"/>
              <a:t>Adapting</a:t>
            </a:r>
            <a:r>
              <a:rPr lang="fr-FR" dirty="0"/>
              <a:t> the French system to a </a:t>
            </a:r>
            <a:r>
              <a:rPr lang="fr-FR" dirty="0" err="1"/>
              <a:t>changing</a:t>
            </a:r>
            <a:r>
              <a:rPr lang="fr-FR" dirty="0"/>
              <a:t> world</a:t>
            </a:r>
          </a:p>
          <a:p>
            <a:r>
              <a:rPr lang="fr-FR" dirty="0"/>
              <a:t>- </a:t>
            </a:r>
            <a:r>
              <a:rPr lang="fr-FR" dirty="0" err="1"/>
              <a:t>During</a:t>
            </a:r>
            <a:r>
              <a:rPr lang="fr-FR" dirty="0"/>
              <a:t> the </a:t>
            </a:r>
            <a:r>
              <a:rPr lang="fr-FR" dirty="0" err="1"/>
              <a:t>mid</a:t>
            </a:r>
            <a:r>
              <a:rPr lang="fr-FR" dirty="0"/>
              <a:t>-sixties, France </a:t>
            </a:r>
            <a:r>
              <a:rPr lang="fr-FR" dirty="0" err="1"/>
              <a:t>starts</a:t>
            </a:r>
            <a:r>
              <a:rPr lang="fr-FR" dirty="0"/>
              <a:t> to </a:t>
            </a:r>
            <a:r>
              <a:rPr lang="fr-FR" dirty="0" err="1"/>
              <a:t>suffer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an </a:t>
            </a:r>
            <a:r>
              <a:rPr lang="fr-FR" dirty="0" err="1"/>
              <a:t>economic</a:t>
            </a:r>
            <a:r>
              <a:rPr lang="fr-FR" dirty="0"/>
              <a:t> </a:t>
            </a:r>
            <a:r>
              <a:rPr lang="fr-FR" dirty="0" err="1"/>
              <a:t>crisis</a:t>
            </a:r>
            <a:r>
              <a:rPr lang="fr-FR" dirty="0"/>
              <a:t> and a </a:t>
            </a:r>
            <a:r>
              <a:rPr lang="fr-FR" dirty="0" err="1"/>
              <a:t>surge</a:t>
            </a:r>
            <a:r>
              <a:rPr lang="fr-FR" dirty="0"/>
              <a:t> of </a:t>
            </a:r>
            <a:r>
              <a:rPr lang="fr-FR" dirty="0" err="1"/>
              <a:t>unemployment</a:t>
            </a:r>
            <a:endParaRPr lang="fr-FR" dirty="0"/>
          </a:p>
          <a:p>
            <a:r>
              <a:rPr lang="fr-FR" dirty="0"/>
              <a:t>- Has to </a:t>
            </a:r>
            <a:r>
              <a:rPr lang="fr-FR" dirty="0" err="1"/>
              <a:t>accomodate</a:t>
            </a:r>
            <a:r>
              <a:rPr lang="fr-FR" dirty="0"/>
              <a:t> a </a:t>
            </a:r>
            <a:r>
              <a:rPr lang="fr-FR" dirty="0" err="1"/>
              <a:t>great</a:t>
            </a:r>
            <a:r>
              <a:rPr lang="fr-FR" dirty="0"/>
              <a:t> </a:t>
            </a:r>
            <a:r>
              <a:rPr lang="fr-FR" dirty="0" err="1"/>
              <a:t>number</a:t>
            </a:r>
            <a:r>
              <a:rPr lang="fr-FR" dirty="0"/>
              <a:t> of new </a:t>
            </a:r>
            <a:r>
              <a:rPr lang="fr-FR" dirty="0" err="1"/>
              <a:t>students</a:t>
            </a:r>
            <a:r>
              <a:rPr lang="fr-FR" dirty="0"/>
              <a:t> (« Baby-boomers »), </a:t>
            </a:r>
            <a:r>
              <a:rPr lang="fr-FR" dirty="0" err="1"/>
              <a:t>therefore</a:t>
            </a:r>
            <a:r>
              <a:rPr lang="fr-FR" dirty="0"/>
              <a:t> building in haste new </a:t>
            </a:r>
            <a:r>
              <a:rPr lang="fr-FR" dirty="0" err="1"/>
              <a:t>universities</a:t>
            </a:r>
            <a:r>
              <a:rPr lang="fr-FR" dirty="0"/>
              <a:t> </a:t>
            </a:r>
            <a:r>
              <a:rPr lang="fr-FR" dirty="0" err="1"/>
              <a:t>around</a:t>
            </a:r>
            <a:r>
              <a:rPr lang="fr-FR" dirty="0"/>
              <a:t> Paris and in the </a:t>
            </a:r>
            <a:r>
              <a:rPr lang="fr-FR" dirty="0" err="1"/>
              <a:t>big</a:t>
            </a:r>
            <a:r>
              <a:rPr lang="fr-FR" dirty="0"/>
              <a:t> </a:t>
            </a:r>
            <a:r>
              <a:rPr lang="fr-FR" dirty="0" err="1"/>
              <a:t>cities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009A-6D64-43A6-9CF6-874A55C839BA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E78-7E1D-4B8C-8AE4-D9F386B04910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094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Best </a:t>
            </a:r>
            <a:r>
              <a:rPr lang="fr-FR" dirty="0" err="1"/>
              <a:t>European</a:t>
            </a:r>
            <a:r>
              <a:rPr lang="fr-FR" dirty="0"/>
              <a:t> Practices </a:t>
            </a:r>
            <a:r>
              <a:rPr lang="fr-FR" dirty="0" err="1"/>
              <a:t>using</a:t>
            </a:r>
            <a:r>
              <a:rPr lang="fr-FR" dirty="0"/>
              <a:t> the Labour </a:t>
            </a:r>
            <a:r>
              <a:rPr lang="fr-FR" dirty="0" err="1"/>
              <a:t>Market</a:t>
            </a:r>
            <a:r>
              <a:rPr lang="fr-FR" dirty="0"/>
              <a:t> Intelligence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In 1968, the </a:t>
            </a:r>
            <a:r>
              <a:rPr lang="fr-FR" dirty="0" err="1"/>
              <a:t>students</a:t>
            </a:r>
            <a:r>
              <a:rPr lang="fr-FR" dirty="0"/>
              <a:t> </a:t>
            </a:r>
            <a:r>
              <a:rPr lang="fr-FR" dirty="0" err="1"/>
              <a:t>revolt</a:t>
            </a:r>
            <a:r>
              <a:rPr lang="fr-FR" dirty="0"/>
              <a:t> </a:t>
            </a:r>
            <a:r>
              <a:rPr lang="fr-FR" dirty="0" err="1"/>
              <a:t>against</a:t>
            </a:r>
            <a:r>
              <a:rPr lang="fr-FR" dirty="0"/>
              <a:t> the system in France (and </a:t>
            </a:r>
            <a:r>
              <a:rPr lang="fr-FR" dirty="0" err="1"/>
              <a:t>other</a:t>
            </a:r>
            <a:r>
              <a:rPr lang="fr-FR" dirty="0"/>
              <a:t> countries) </a:t>
            </a:r>
            <a:r>
              <a:rPr lang="fr-FR" dirty="0" err="1"/>
              <a:t>joined</a:t>
            </a:r>
            <a:r>
              <a:rPr lang="fr-FR" dirty="0"/>
              <a:t> </a:t>
            </a:r>
            <a:r>
              <a:rPr lang="fr-FR" dirty="0" err="1"/>
              <a:t>after</a:t>
            </a:r>
            <a:r>
              <a:rPr lang="fr-FR" dirty="0"/>
              <a:t> by the </a:t>
            </a:r>
            <a:r>
              <a:rPr lang="fr-FR" dirty="0" err="1"/>
              <a:t>workers</a:t>
            </a:r>
            <a:r>
              <a:rPr lang="fr-FR" dirty="0"/>
              <a:t>. The </a:t>
            </a:r>
            <a:r>
              <a:rPr lang="fr-FR" dirty="0" err="1"/>
              <a:t>ensuing</a:t>
            </a:r>
            <a:r>
              <a:rPr lang="fr-FR" dirty="0"/>
              <a:t> </a:t>
            </a:r>
            <a:r>
              <a:rPr lang="fr-FR" dirty="0" err="1"/>
              <a:t>general</a:t>
            </a:r>
            <a:r>
              <a:rPr lang="fr-FR" dirty="0"/>
              <a:t> </a:t>
            </a:r>
            <a:r>
              <a:rPr lang="fr-FR" dirty="0" err="1"/>
              <a:t>strike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lead in </a:t>
            </a:r>
            <a:r>
              <a:rPr lang="fr-FR" dirty="0" err="1"/>
              <a:t>June</a:t>
            </a:r>
            <a:r>
              <a:rPr lang="fr-FR" dirty="0"/>
              <a:t> 1968 to the « Grenelle </a:t>
            </a:r>
            <a:r>
              <a:rPr lang="fr-FR" dirty="0" err="1"/>
              <a:t>agreements</a:t>
            </a:r>
            <a:r>
              <a:rPr lang="fr-FR" dirty="0"/>
              <a:t> » </a:t>
            </a:r>
            <a:r>
              <a:rPr lang="fr-FR" dirty="0" err="1"/>
              <a:t>with</a:t>
            </a:r>
            <a:r>
              <a:rPr lang="fr-FR" dirty="0"/>
              <a:t> the </a:t>
            </a:r>
            <a:r>
              <a:rPr lang="fr-FR" dirty="0" err="1"/>
              <a:t>trade</a:t>
            </a:r>
            <a:r>
              <a:rPr lang="fr-FR" dirty="0"/>
              <a:t> unions and the </a:t>
            </a:r>
            <a:r>
              <a:rPr lang="fr-FR" dirty="0" err="1"/>
              <a:t>political</a:t>
            </a:r>
            <a:r>
              <a:rPr lang="fr-FR" dirty="0"/>
              <a:t> parties: net </a:t>
            </a:r>
            <a:r>
              <a:rPr lang="fr-FR" dirty="0" err="1"/>
              <a:t>increase</a:t>
            </a:r>
            <a:r>
              <a:rPr lang="fr-FR" dirty="0"/>
              <a:t> of all salaries,  </a:t>
            </a:r>
            <a:r>
              <a:rPr lang="fr-FR" dirty="0" err="1"/>
              <a:t>creation</a:t>
            </a:r>
            <a:r>
              <a:rPr lang="fr-FR" dirty="0"/>
              <a:t> of new structures </a:t>
            </a:r>
            <a:r>
              <a:rPr lang="fr-FR" dirty="0" err="1"/>
              <a:t>taking</a:t>
            </a:r>
            <a:r>
              <a:rPr lang="fr-FR" dirty="0"/>
              <a:t> </a:t>
            </a:r>
            <a:r>
              <a:rPr lang="fr-FR" dirty="0" err="1"/>
              <a:t>into</a:t>
            </a:r>
            <a:r>
              <a:rPr lang="fr-FR" dirty="0"/>
              <a:t> </a:t>
            </a:r>
            <a:r>
              <a:rPr lang="fr-FR" dirty="0" err="1"/>
              <a:t>account</a:t>
            </a:r>
            <a:r>
              <a:rPr lang="fr-FR" dirty="0"/>
              <a:t> the new </a:t>
            </a:r>
            <a:r>
              <a:rPr lang="fr-FR" dirty="0" err="1"/>
              <a:t>needs</a:t>
            </a:r>
            <a:r>
              <a:rPr lang="fr-FR" dirty="0"/>
              <a:t> of the French society (</a:t>
            </a:r>
            <a:r>
              <a:rPr lang="fr-FR" dirty="0" err="1"/>
              <a:t>welfare</a:t>
            </a:r>
            <a:r>
              <a:rPr lang="fr-FR" dirty="0"/>
              <a:t>, new jobs, </a:t>
            </a:r>
            <a:r>
              <a:rPr lang="fr-FR" dirty="0" err="1"/>
              <a:t>better</a:t>
            </a:r>
            <a:r>
              <a:rPr lang="fr-FR" dirty="0"/>
              <a:t> qualification).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009A-6D64-43A6-9CF6-874A55C839BA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E78-7E1D-4B8C-8AE4-D9F386B04910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9432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Best </a:t>
            </a:r>
            <a:r>
              <a:rPr lang="fr-FR" dirty="0" err="1"/>
              <a:t>European</a:t>
            </a:r>
            <a:r>
              <a:rPr lang="fr-FR" dirty="0"/>
              <a:t> Practices </a:t>
            </a:r>
            <a:r>
              <a:rPr lang="fr-FR" dirty="0" err="1"/>
              <a:t>using</a:t>
            </a:r>
            <a:r>
              <a:rPr lang="fr-FR" dirty="0"/>
              <a:t> the Labour </a:t>
            </a:r>
            <a:r>
              <a:rPr lang="fr-FR" dirty="0" err="1"/>
              <a:t>Market</a:t>
            </a:r>
            <a:r>
              <a:rPr lang="fr-FR" dirty="0"/>
              <a:t> Intelligence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1) New </a:t>
            </a:r>
            <a:r>
              <a:rPr lang="fr-FR" dirty="0" err="1"/>
              <a:t>academic</a:t>
            </a:r>
            <a:r>
              <a:rPr lang="fr-FR" dirty="0"/>
              <a:t> </a:t>
            </a:r>
            <a:r>
              <a:rPr lang="fr-FR" dirty="0" err="1"/>
              <a:t>organization</a:t>
            </a:r>
            <a:endParaRPr lang="fr-FR" dirty="0"/>
          </a:p>
          <a:p>
            <a:r>
              <a:rPr lang="fr-FR" dirty="0"/>
              <a:t>- suppression of </a:t>
            </a:r>
            <a:r>
              <a:rPr lang="fr-FR" dirty="0" err="1"/>
              <a:t>ancient</a:t>
            </a:r>
            <a:r>
              <a:rPr lang="fr-FR" dirty="0"/>
              <a:t> </a:t>
            </a:r>
            <a:r>
              <a:rPr lang="fr-FR" dirty="0" err="1"/>
              <a:t>Faculties</a:t>
            </a:r>
            <a:r>
              <a:rPr lang="fr-FR" dirty="0"/>
              <a:t> in </a:t>
            </a:r>
            <a:r>
              <a:rPr lang="fr-FR" dirty="0" err="1"/>
              <a:t>universities</a:t>
            </a:r>
            <a:r>
              <a:rPr lang="fr-FR" dirty="0"/>
              <a:t> (</a:t>
            </a:r>
            <a:r>
              <a:rPr lang="fr-FR" dirty="0" err="1"/>
              <a:t>dating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Napoleon</a:t>
            </a:r>
            <a:r>
              <a:rPr lang="fr-FR" dirty="0"/>
              <a:t> and the </a:t>
            </a:r>
            <a:r>
              <a:rPr lang="fr-FR" dirty="0" err="1"/>
              <a:t>Third</a:t>
            </a:r>
            <a:r>
              <a:rPr lang="fr-FR" dirty="0"/>
              <a:t> </a:t>
            </a:r>
            <a:r>
              <a:rPr lang="fr-FR" dirty="0" err="1"/>
              <a:t>Republic</a:t>
            </a:r>
            <a:r>
              <a:rPr lang="fr-FR" dirty="0"/>
              <a:t>) </a:t>
            </a:r>
            <a:r>
              <a:rPr lang="fr-FR" dirty="0" err="1"/>
              <a:t>with</a:t>
            </a:r>
            <a:r>
              <a:rPr lang="fr-FR" dirty="0"/>
              <a:t> the 1968  Law about HE</a:t>
            </a:r>
          </a:p>
          <a:p>
            <a:r>
              <a:rPr lang="fr-FR" dirty="0"/>
              <a:t>- </a:t>
            </a:r>
            <a:r>
              <a:rPr lang="fr-FR" dirty="0" err="1"/>
              <a:t>creation</a:t>
            </a:r>
            <a:r>
              <a:rPr lang="fr-FR" dirty="0"/>
              <a:t> of </a:t>
            </a:r>
            <a:r>
              <a:rPr lang="fr-FR" dirty="0" err="1"/>
              <a:t>Teaching</a:t>
            </a:r>
            <a:r>
              <a:rPr lang="fr-FR" dirty="0"/>
              <a:t> and </a:t>
            </a:r>
            <a:r>
              <a:rPr lang="fr-FR" dirty="0" err="1"/>
              <a:t>Research</a:t>
            </a:r>
            <a:r>
              <a:rPr lang="fr-FR" dirty="0"/>
              <a:t> </a:t>
            </a:r>
            <a:r>
              <a:rPr lang="fr-FR" dirty="0" err="1"/>
              <a:t>Units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elected</a:t>
            </a:r>
            <a:r>
              <a:rPr lang="fr-FR" dirty="0"/>
              <a:t> </a:t>
            </a:r>
            <a:r>
              <a:rPr lang="fr-FR" dirty="0" err="1"/>
              <a:t>directors</a:t>
            </a:r>
            <a:endParaRPr lang="fr-FR" dirty="0"/>
          </a:p>
          <a:p>
            <a:r>
              <a:rPr lang="fr-FR" dirty="0"/>
              <a:t>- no </a:t>
            </a:r>
            <a:r>
              <a:rPr lang="fr-FR" dirty="0" err="1"/>
              <a:t>selection</a:t>
            </a:r>
            <a:r>
              <a:rPr lang="fr-FR" dirty="0"/>
              <a:t> to have </a:t>
            </a:r>
            <a:r>
              <a:rPr lang="fr-FR" dirty="0" err="1"/>
              <a:t>access</a:t>
            </a:r>
            <a:r>
              <a:rPr lang="fr-FR" dirty="0"/>
              <a:t> to </a:t>
            </a:r>
            <a:r>
              <a:rPr lang="fr-FR" dirty="0" err="1"/>
              <a:t>university</a:t>
            </a:r>
            <a:endParaRPr lang="fr-FR" dirty="0"/>
          </a:p>
          <a:p>
            <a:r>
              <a:rPr lang="fr-FR" dirty="0"/>
              <a:t>- </a:t>
            </a:r>
            <a:r>
              <a:rPr lang="fr-FR" dirty="0" err="1"/>
              <a:t>autonomy</a:t>
            </a:r>
            <a:r>
              <a:rPr lang="fr-FR" dirty="0"/>
              <a:t> and participation (</a:t>
            </a:r>
            <a:r>
              <a:rPr lang="fr-FR" dirty="0" err="1"/>
              <a:t>students</a:t>
            </a:r>
            <a:r>
              <a:rPr lang="fr-FR" dirty="0"/>
              <a:t> </a:t>
            </a:r>
            <a:r>
              <a:rPr lang="fr-FR" dirty="0" err="1"/>
              <a:t>elected</a:t>
            </a:r>
            <a:r>
              <a:rPr lang="fr-FR" dirty="0"/>
              <a:t> in </a:t>
            </a:r>
            <a:r>
              <a:rPr lang="fr-FR" dirty="0" err="1"/>
              <a:t>Councils</a:t>
            </a:r>
            <a:r>
              <a:rPr lang="fr-FR" dirty="0"/>
              <a:t>)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009A-6D64-43A6-9CF6-874A55C839BA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E78-7E1D-4B8C-8AE4-D9F386B04910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900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Best </a:t>
            </a:r>
            <a:r>
              <a:rPr lang="fr-FR" dirty="0" err="1"/>
              <a:t>European</a:t>
            </a:r>
            <a:r>
              <a:rPr lang="fr-FR" dirty="0"/>
              <a:t> Practices </a:t>
            </a:r>
            <a:r>
              <a:rPr lang="fr-FR" dirty="0" err="1"/>
              <a:t>using</a:t>
            </a:r>
            <a:r>
              <a:rPr lang="fr-FR" dirty="0"/>
              <a:t> the Labour </a:t>
            </a:r>
            <a:r>
              <a:rPr lang="fr-FR" dirty="0" err="1"/>
              <a:t>Market</a:t>
            </a:r>
            <a:r>
              <a:rPr lang="fr-FR" dirty="0"/>
              <a:t> Intelligence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2) New </a:t>
            </a:r>
            <a:r>
              <a:rPr lang="fr-FR" dirty="0" err="1"/>
              <a:t>diplomas</a:t>
            </a:r>
            <a:r>
              <a:rPr lang="fr-FR" dirty="0"/>
              <a:t> for new qualifications</a:t>
            </a:r>
          </a:p>
          <a:p>
            <a:r>
              <a:rPr lang="fr-FR" dirty="0" err="1"/>
              <a:t>With</a:t>
            </a:r>
            <a:r>
              <a:rPr lang="fr-FR" dirty="0"/>
              <a:t> the first </a:t>
            </a:r>
            <a:r>
              <a:rPr lang="fr-FR" dirty="0" err="1"/>
              <a:t>oil</a:t>
            </a:r>
            <a:r>
              <a:rPr lang="fr-FR" dirty="0"/>
              <a:t> crises in the </a:t>
            </a:r>
            <a:r>
              <a:rPr lang="fr-FR" dirty="0" err="1"/>
              <a:t>early</a:t>
            </a:r>
            <a:r>
              <a:rPr lang="fr-FR" dirty="0"/>
              <a:t> seventies and a </a:t>
            </a:r>
            <a:r>
              <a:rPr lang="fr-FR" dirty="0" err="1"/>
              <a:t>growing</a:t>
            </a:r>
            <a:r>
              <a:rPr lang="fr-FR" dirty="0"/>
              <a:t> </a:t>
            </a:r>
            <a:r>
              <a:rPr lang="fr-FR" dirty="0" err="1"/>
              <a:t>unemployment</a:t>
            </a:r>
            <a:r>
              <a:rPr lang="fr-FR" dirty="0"/>
              <a:t> rate, new jobs are </a:t>
            </a:r>
            <a:r>
              <a:rPr lang="fr-FR" dirty="0" err="1"/>
              <a:t>needed</a:t>
            </a:r>
            <a:r>
              <a:rPr lang="fr-FR" dirty="0"/>
              <a:t> to </a:t>
            </a:r>
            <a:r>
              <a:rPr lang="fr-FR" dirty="0" err="1"/>
              <a:t>address</a:t>
            </a:r>
            <a:r>
              <a:rPr lang="fr-FR" dirty="0"/>
              <a:t> new </a:t>
            </a:r>
            <a:r>
              <a:rPr lang="fr-FR" dirty="0" err="1"/>
              <a:t>economic</a:t>
            </a:r>
            <a:r>
              <a:rPr lang="fr-FR" dirty="0"/>
              <a:t> issues.</a:t>
            </a:r>
          </a:p>
          <a:p>
            <a:r>
              <a:rPr lang="fr-FR" dirty="0"/>
              <a:t>First 4 </a:t>
            </a:r>
            <a:r>
              <a:rPr lang="fr-FR" dirty="0" err="1"/>
              <a:t>University</a:t>
            </a:r>
            <a:r>
              <a:rPr lang="fr-FR" dirty="0"/>
              <a:t> Institutes of </a:t>
            </a:r>
            <a:r>
              <a:rPr lang="fr-FR" dirty="0" err="1"/>
              <a:t>Technology</a:t>
            </a:r>
            <a:r>
              <a:rPr lang="fr-FR" dirty="0"/>
              <a:t> (IUT)</a:t>
            </a:r>
            <a:r>
              <a:rPr lang="fr-FR" dirty="0" err="1"/>
              <a:t>created</a:t>
            </a:r>
            <a:r>
              <a:rPr lang="fr-FR" dirty="0"/>
              <a:t> in 1965 </a:t>
            </a:r>
            <a:r>
              <a:rPr lang="fr-FR" dirty="0" err="1"/>
              <a:t>knowing</a:t>
            </a:r>
            <a:r>
              <a:rPr lang="fr-FR" dirty="0"/>
              <a:t> a </a:t>
            </a:r>
            <a:r>
              <a:rPr lang="fr-FR" dirty="0" err="1"/>
              <a:t>huge</a:t>
            </a:r>
            <a:r>
              <a:rPr lang="fr-FR" dirty="0"/>
              <a:t> </a:t>
            </a:r>
            <a:r>
              <a:rPr lang="fr-FR" dirty="0" err="1"/>
              <a:t>success</a:t>
            </a:r>
            <a:r>
              <a:rPr lang="fr-FR" dirty="0"/>
              <a:t> up to </a:t>
            </a:r>
            <a:r>
              <a:rPr lang="fr-FR" dirty="0" err="1"/>
              <a:t>now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fr-FR" dirty="0"/>
              <a:t>   -new qualifications at </a:t>
            </a:r>
            <a:r>
              <a:rPr lang="fr-FR" dirty="0" err="1"/>
              <a:t>Baccalaureat</a:t>
            </a:r>
            <a:r>
              <a:rPr lang="fr-FR" dirty="0"/>
              <a:t> + 2 </a:t>
            </a:r>
            <a:r>
              <a:rPr lang="fr-FR" dirty="0" err="1"/>
              <a:t>years</a:t>
            </a:r>
            <a:r>
              <a:rPr lang="fr-FR" dirty="0"/>
              <a:t>,      </a:t>
            </a:r>
            <a:r>
              <a:rPr lang="fr-FR" dirty="0" err="1"/>
              <a:t>much</a:t>
            </a:r>
            <a:r>
              <a:rPr lang="fr-FR" dirty="0"/>
              <a:t> </a:t>
            </a:r>
            <a:r>
              <a:rPr lang="fr-FR" dirty="0" err="1"/>
              <a:t>needed</a:t>
            </a:r>
            <a:r>
              <a:rPr lang="fr-FR" dirty="0"/>
              <a:t> by the </a:t>
            </a:r>
            <a:r>
              <a:rPr lang="fr-FR" dirty="0" err="1"/>
              <a:t>economy</a:t>
            </a:r>
            <a:r>
              <a:rPr lang="fr-FR" dirty="0"/>
              <a:t> (DUT)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009A-6D64-43A6-9CF6-874A55C839BA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E78-7E1D-4B8C-8AE4-D9F386B04910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524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Best </a:t>
            </a:r>
            <a:r>
              <a:rPr lang="fr-FR" dirty="0" err="1"/>
              <a:t>European</a:t>
            </a:r>
            <a:r>
              <a:rPr lang="fr-FR" dirty="0"/>
              <a:t> Practices </a:t>
            </a:r>
            <a:r>
              <a:rPr lang="fr-FR" dirty="0" err="1"/>
              <a:t>using</a:t>
            </a:r>
            <a:r>
              <a:rPr lang="fr-FR" dirty="0"/>
              <a:t> the Labour </a:t>
            </a:r>
            <a:r>
              <a:rPr lang="fr-FR" dirty="0" err="1"/>
              <a:t>Market</a:t>
            </a:r>
            <a:r>
              <a:rPr lang="fr-FR" dirty="0"/>
              <a:t> Intelligence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3) New structures </a:t>
            </a:r>
            <a:r>
              <a:rPr lang="fr-FR" dirty="0" err="1"/>
              <a:t>studying</a:t>
            </a:r>
            <a:r>
              <a:rPr lang="fr-FR" dirty="0"/>
              <a:t> the Labour </a:t>
            </a:r>
            <a:r>
              <a:rPr lang="fr-FR" dirty="0" err="1"/>
              <a:t>Market</a:t>
            </a:r>
            <a:endParaRPr lang="fr-FR" dirty="0"/>
          </a:p>
          <a:p>
            <a:r>
              <a:rPr lang="fr-FR" dirty="0"/>
              <a:t>- CEREQ ( </a:t>
            </a:r>
            <a:r>
              <a:rPr lang="fr-FR" dirty="0" err="1"/>
              <a:t>Studies</a:t>
            </a:r>
            <a:r>
              <a:rPr lang="fr-FR" dirty="0"/>
              <a:t> and </a:t>
            </a:r>
            <a:r>
              <a:rPr lang="fr-FR" dirty="0" err="1"/>
              <a:t>Research</a:t>
            </a:r>
            <a:r>
              <a:rPr lang="fr-FR" dirty="0"/>
              <a:t> Center about Qualifications), public </a:t>
            </a:r>
            <a:r>
              <a:rPr lang="fr-FR" dirty="0" err="1"/>
              <a:t>agency</a:t>
            </a:r>
            <a:r>
              <a:rPr lang="fr-FR" dirty="0"/>
              <a:t> </a:t>
            </a:r>
            <a:r>
              <a:rPr lang="fr-FR" dirty="0" err="1"/>
              <a:t>founded</a:t>
            </a:r>
            <a:r>
              <a:rPr lang="fr-FR" dirty="0"/>
              <a:t> in 1971 and </a:t>
            </a:r>
            <a:r>
              <a:rPr lang="fr-FR" dirty="0" err="1"/>
              <a:t>located</a:t>
            </a:r>
            <a:r>
              <a:rPr lang="fr-FR" dirty="0"/>
              <a:t> </a:t>
            </a:r>
            <a:r>
              <a:rPr lang="fr-FR" dirty="0" err="1"/>
              <a:t>now</a:t>
            </a:r>
            <a:r>
              <a:rPr lang="fr-FR" dirty="0"/>
              <a:t> in Marseille:</a:t>
            </a:r>
          </a:p>
          <a:p>
            <a:r>
              <a:rPr lang="fr-FR" dirty="0" err="1"/>
              <a:t>Its</a:t>
            </a:r>
            <a:r>
              <a:rPr lang="fr-FR" dirty="0"/>
              <a:t> </a:t>
            </a:r>
            <a:r>
              <a:rPr lang="fr-FR" dirty="0" err="1"/>
              <a:t>aim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to </a:t>
            </a:r>
            <a:r>
              <a:rPr lang="fr-FR" dirty="0" err="1"/>
              <a:t>develop</a:t>
            </a:r>
            <a:r>
              <a:rPr lang="fr-FR" dirty="0"/>
              <a:t> </a:t>
            </a:r>
            <a:r>
              <a:rPr lang="fr-FR" dirty="0" err="1"/>
              <a:t>knowledge</a:t>
            </a:r>
            <a:r>
              <a:rPr lang="fr-FR" dirty="0"/>
              <a:t> </a:t>
            </a:r>
            <a:r>
              <a:rPr lang="fr-FR" dirty="0" err="1"/>
              <a:t>between</a:t>
            </a:r>
            <a:r>
              <a:rPr lang="fr-FR" dirty="0"/>
              <a:t> training, labour and </a:t>
            </a:r>
            <a:r>
              <a:rPr lang="fr-FR" dirty="0" err="1"/>
              <a:t>employment</a:t>
            </a:r>
            <a:r>
              <a:rPr lang="fr-FR" dirty="0"/>
              <a:t>, setting up </a:t>
            </a:r>
            <a:r>
              <a:rPr lang="fr-FR" dirty="0" err="1"/>
              <a:t>evaluation</a:t>
            </a:r>
            <a:r>
              <a:rPr lang="fr-FR" dirty="0"/>
              <a:t> and/or observation </a:t>
            </a:r>
            <a:r>
              <a:rPr lang="fr-FR" dirty="0" err="1"/>
              <a:t>tools</a:t>
            </a:r>
            <a:r>
              <a:rPr lang="fr-FR" dirty="0"/>
              <a:t> </a:t>
            </a:r>
            <a:r>
              <a:rPr lang="fr-FR" dirty="0" err="1"/>
              <a:t>combining</a:t>
            </a:r>
            <a:r>
              <a:rPr lang="fr-FR" dirty="0"/>
              <a:t> </a:t>
            </a:r>
            <a:r>
              <a:rPr lang="fr-FR" dirty="0" err="1"/>
              <a:t>different</a:t>
            </a:r>
            <a:r>
              <a:rPr lang="fr-FR" dirty="0"/>
              <a:t> </a:t>
            </a:r>
            <a:r>
              <a:rPr lang="fr-FR" dirty="0" err="1"/>
              <a:t>methodologies</a:t>
            </a:r>
            <a:r>
              <a:rPr lang="fr-FR" dirty="0"/>
              <a:t>: transition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school</a:t>
            </a:r>
            <a:r>
              <a:rPr lang="fr-FR" dirty="0"/>
              <a:t> to </a:t>
            </a:r>
            <a:r>
              <a:rPr lang="fr-FR" dirty="0" err="1"/>
              <a:t>employment</a:t>
            </a:r>
            <a:r>
              <a:rPr lang="fr-FR" dirty="0"/>
              <a:t>, </a:t>
            </a:r>
            <a:r>
              <a:rPr lang="fr-FR" dirty="0" err="1"/>
              <a:t>lifelong</a:t>
            </a:r>
            <a:r>
              <a:rPr lang="fr-FR" dirty="0"/>
              <a:t> </a:t>
            </a:r>
            <a:r>
              <a:rPr lang="fr-FR" dirty="0" err="1"/>
              <a:t>learning</a:t>
            </a:r>
            <a:r>
              <a:rPr lang="fr-FR" dirty="0"/>
              <a:t>, changes in jobs and </a:t>
            </a:r>
            <a:r>
              <a:rPr lang="fr-FR" dirty="0" err="1"/>
              <a:t>skills</a:t>
            </a:r>
            <a:r>
              <a:rPr lang="fr-FR" dirty="0"/>
              <a:t>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009A-6D64-43A6-9CF6-874A55C839BA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E78-7E1D-4B8C-8AE4-D9F386B04910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6741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Best </a:t>
            </a:r>
            <a:r>
              <a:rPr lang="fr-FR" dirty="0" err="1"/>
              <a:t>European</a:t>
            </a:r>
            <a:r>
              <a:rPr lang="fr-FR" dirty="0"/>
              <a:t> Practices </a:t>
            </a:r>
            <a:r>
              <a:rPr lang="fr-FR" dirty="0" err="1"/>
              <a:t>using</a:t>
            </a:r>
            <a:r>
              <a:rPr lang="fr-FR" dirty="0"/>
              <a:t> the Labour </a:t>
            </a:r>
            <a:r>
              <a:rPr lang="fr-FR" dirty="0" err="1"/>
              <a:t>Market</a:t>
            </a:r>
            <a:r>
              <a:rPr lang="fr-FR" dirty="0"/>
              <a:t> Intelligence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Its</a:t>
            </a:r>
            <a:r>
              <a:rPr lang="fr-FR" dirty="0"/>
              <a:t> </a:t>
            </a:r>
            <a:r>
              <a:rPr lang="fr-FR" dirty="0" err="1"/>
              <a:t>activities</a:t>
            </a:r>
            <a:r>
              <a:rPr lang="fr-FR" dirty="0"/>
              <a:t> </a:t>
            </a:r>
            <a:r>
              <a:rPr lang="fr-FR" dirty="0" err="1"/>
              <a:t>consist</a:t>
            </a:r>
            <a:r>
              <a:rPr lang="fr-FR" dirty="0"/>
              <a:t> in the </a:t>
            </a:r>
            <a:r>
              <a:rPr lang="fr-FR" dirty="0" err="1"/>
              <a:t>analysis</a:t>
            </a:r>
            <a:r>
              <a:rPr lang="fr-FR" dirty="0"/>
              <a:t> of </a:t>
            </a:r>
            <a:r>
              <a:rPr lang="fr-FR" dirty="0" err="1"/>
              <a:t>skills</a:t>
            </a:r>
            <a:r>
              <a:rPr lang="fr-FR" dirty="0"/>
              <a:t> </a:t>
            </a:r>
            <a:r>
              <a:rPr lang="fr-FR" dirty="0" err="1"/>
              <a:t>acquired</a:t>
            </a:r>
            <a:r>
              <a:rPr lang="fr-FR" dirty="0"/>
              <a:t> </a:t>
            </a:r>
            <a:r>
              <a:rPr lang="fr-FR" dirty="0" err="1"/>
              <a:t>through</a:t>
            </a:r>
            <a:r>
              <a:rPr lang="fr-FR" dirty="0"/>
              <a:t> initial and </a:t>
            </a:r>
            <a:r>
              <a:rPr lang="fr-FR" dirty="0" err="1"/>
              <a:t>continuing</a:t>
            </a:r>
            <a:r>
              <a:rPr lang="fr-FR" dirty="0"/>
              <a:t> training, </a:t>
            </a:r>
            <a:r>
              <a:rPr lang="fr-FR" dirty="0" err="1"/>
              <a:t>access</a:t>
            </a:r>
            <a:r>
              <a:rPr lang="fr-FR" dirty="0"/>
              <a:t> to jobs, </a:t>
            </a:r>
            <a:r>
              <a:rPr lang="fr-FR" dirty="0" err="1"/>
              <a:t>professional</a:t>
            </a:r>
            <a:r>
              <a:rPr lang="fr-FR" dirty="0"/>
              <a:t> and social </a:t>
            </a:r>
            <a:r>
              <a:rPr lang="fr-FR" dirty="0" err="1"/>
              <a:t>mobility</a:t>
            </a:r>
            <a:r>
              <a:rPr lang="fr-FR" dirty="0"/>
              <a:t>, new qualifications </a:t>
            </a:r>
            <a:r>
              <a:rPr lang="fr-FR" dirty="0" err="1"/>
              <a:t>linked</a:t>
            </a:r>
            <a:r>
              <a:rPr lang="fr-FR" dirty="0"/>
              <a:t> to new technologies and labour </a:t>
            </a:r>
            <a:r>
              <a:rPr lang="fr-FR" dirty="0" err="1"/>
              <a:t>organization</a:t>
            </a:r>
            <a:r>
              <a:rPr lang="fr-FR" dirty="0"/>
              <a:t>.</a:t>
            </a:r>
          </a:p>
          <a:p>
            <a:r>
              <a:rPr lang="fr-FR" dirty="0"/>
              <a:t>12 </a:t>
            </a:r>
            <a:r>
              <a:rPr lang="fr-FR" dirty="0" err="1"/>
              <a:t>associated</a:t>
            </a:r>
            <a:r>
              <a:rPr lang="fr-FR" dirty="0"/>
              <a:t> </a:t>
            </a:r>
            <a:r>
              <a:rPr lang="fr-FR" dirty="0" err="1"/>
              <a:t>centers</a:t>
            </a:r>
            <a:r>
              <a:rPr lang="fr-FR" dirty="0"/>
              <a:t> </a:t>
            </a:r>
            <a:r>
              <a:rPr lang="fr-FR" dirty="0" err="1"/>
              <a:t>installed</a:t>
            </a:r>
            <a:r>
              <a:rPr lang="fr-FR" dirty="0"/>
              <a:t> in </a:t>
            </a:r>
            <a:r>
              <a:rPr lang="fr-FR" dirty="0" err="1"/>
              <a:t>research</a:t>
            </a:r>
            <a:r>
              <a:rPr lang="fr-FR" dirty="0"/>
              <a:t> </a:t>
            </a:r>
            <a:r>
              <a:rPr lang="fr-FR" dirty="0" err="1"/>
              <a:t>labs</a:t>
            </a:r>
            <a:r>
              <a:rPr lang="fr-FR" dirty="0"/>
              <a:t> in </a:t>
            </a:r>
            <a:r>
              <a:rPr lang="fr-FR" dirty="0" err="1"/>
              <a:t>universities</a:t>
            </a:r>
            <a:r>
              <a:rPr lang="fr-FR" dirty="0"/>
              <a:t> or </a:t>
            </a:r>
            <a:r>
              <a:rPr lang="fr-FR" dirty="0" err="1"/>
              <a:t>depending</a:t>
            </a:r>
            <a:r>
              <a:rPr lang="fr-FR" dirty="0"/>
              <a:t> on the National Center for Scientific </a:t>
            </a:r>
            <a:r>
              <a:rPr lang="fr-FR" dirty="0" err="1"/>
              <a:t>Research</a:t>
            </a:r>
            <a:r>
              <a:rPr lang="fr-FR" dirty="0"/>
              <a:t> (CNRS).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4009A-6D64-43A6-9CF6-874A55C839BA}" type="datetime2">
              <a:rPr lang="en-GB" smtClean="0"/>
              <a:t>Tuesday, 11 December 2018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2FE78-7E1D-4B8C-8AE4-D9F386B04910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6862708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1552</Words>
  <Application>Microsoft Office PowerPoint</Application>
  <PresentationFormat>Экран (4:3)</PresentationFormat>
  <Paragraphs>144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Galerie</vt:lpstr>
      <vt:lpstr>Best European Practices using the Labour Market Intelligence</vt:lpstr>
      <vt:lpstr>Best European Practices using the Labour Market Intelligence</vt:lpstr>
      <vt:lpstr>Best European Practices using Labour Market Intelligence</vt:lpstr>
      <vt:lpstr>Best European Practices using the Labour Market Intelligence</vt:lpstr>
      <vt:lpstr>Best European Practices using the Labour Market Intelligence</vt:lpstr>
      <vt:lpstr>Best European Practices using the Labour Market Intelligence</vt:lpstr>
      <vt:lpstr>Best European Practices using the Labour Market Intelligence</vt:lpstr>
      <vt:lpstr>Best European Practices using the Labour Market Intelligence </vt:lpstr>
      <vt:lpstr>Best European Practices using the Labour Market Intelligence</vt:lpstr>
      <vt:lpstr>Best European Practices using the Labour Market Intelligence</vt:lpstr>
      <vt:lpstr>Best European Practices using the Labour Market Intelligence</vt:lpstr>
      <vt:lpstr>Best European Practices using Labour Market Intelligence</vt:lpstr>
      <vt:lpstr>Best European Practices using the Labour Market Intelligence</vt:lpstr>
      <vt:lpstr>Best European Practices using the Labour Market Intelligence</vt:lpstr>
      <vt:lpstr>Best European Practices using the Labour Market Intelligence</vt:lpstr>
      <vt:lpstr>Best European Practices using the Labour Market Intelligence</vt:lpstr>
      <vt:lpstr>Best European Practices using the Labour Market Intelligence</vt:lpstr>
      <vt:lpstr>Best European Practices using the Labour Market Intelligence</vt:lpstr>
      <vt:lpstr>Best European Practices using the Labour Market Intelligence</vt:lpstr>
      <vt:lpstr>Best European Practices using the Labour Market Intelligence</vt:lpstr>
      <vt:lpstr>Best European Practices using the Labour Market Intelligence</vt:lpstr>
      <vt:lpstr>Best European Practices using the Labour Market Intelligence</vt:lpstr>
      <vt:lpstr>Best European Practices using the Labour Market Intelligence</vt:lpstr>
      <vt:lpstr>Best European Practices using the Labour Market Intelligence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 European Practices using the Labour Market Intelligence</dc:title>
  <dc:creator>Bydanova, Lisa</dc:creator>
  <cp:lastModifiedBy>Toshiba</cp:lastModifiedBy>
  <cp:revision>6</cp:revision>
  <dcterms:created xsi:type="dcterms:W3CDTF">2018-11-13T11:23:16Z</dcterms:created>
  <dcterms:modified xsi:type="dcterms:W3CDTF">2018-12-11T06:57:20Z</dcterms:modified>
</cp:coreProperties>
</file>