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AE54-F387-42B6-8397-2F7EEC8F398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D38-C1D3-4AC5-94E5-DCBF0B5F636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AE54-F387-42B6-8397-2F7EEC8F398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D38-C1D3-4AC5-94E5-DCBF0B5F636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5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AE54-F387-42B6-8397-2F7EEC8F398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D38-C1D3-4AC5-94E5-DCBF0B5F636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AE54-F387-42B6-8397-2F7EEC8F398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D38-C1D3-4AC5-94E5-DCBF0B5F636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6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AE54-F387-42B6-8397-2F7EEC8F398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D38-C1D3-4AC5-94E5-DCBF0B5F636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AE54-F387-42B6-8397-2F7EEC8F398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D38-C1D3-4AC5-94E5-DCBF0B5F636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2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AE54-F387-42B6-8397-2F7EEC8F398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D38-C1D3-4AC5-94E5-DCBF0B5F636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93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AE54-F387-42B6-8397-2F7EEC8F398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D38-C1D3-4AC5-94E5-DCBF0B5F636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53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AE54-F387-42B6-8397-2F7EEC8F398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D38-C1D3-4AC5-94E5-DCBF0B5F636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6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AE54-F387-42B6-8397-2F7EEC8F398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D38-C1D3-4AC5-94E5-DCBF0B5F636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6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AE54-F387-42B6-8397-2F7EEC8F398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D38-C1D3-4AC5-94E5-DCBF0B5F636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2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8AE54-F387-42B6-8397-2F7EEC8F398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6ED38-C1D3-4AC5-94E5-DCBF0B5F636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576939" y="582327"/>
            <a:ext cx="9144000" cy="3306279"/>
          </a:xfrm>
        </p:spPr>
        <p:txBody>
          <a:bodyPr>
            <a:normAutofit fontScale="90000"/>
          </a:bodyPr>
          <a:lstStyle/>
          <a:p>
            <a:r>
              <a:rPr lang="fr-FR" dirty="0" err="1"/>
              <a:t>Example</a:t>
            </a:r>
            <a:r>
              <a:rPr lang="fr-FR" dirty="0"/>
              <a:t> of masters at the </a:t>
            </a:r>
            <a:r>
              <a:rPr lang="fr-FR" dirty="0" err="1"/>
              <a:t>Faculty</a:t>
            </a:r>
            <a:r>
              <a:rPr lang="fr-FR" dirty="0"/>
              <a:t> of </a:t>
            </a:r>
            <a:r>
              <a:rPr lang="fr-FR" dirty="0" err="1"/>
              <a:t>Physics</a:t>
            </a:r>
            <a:r>
              <a:rPr lang="fr-FR" dirty="0"/>
              <a:t> &amp; Engineering </a:t>
            </a:r>
            <a:br>
              <a:rPr lang="fr-FR" dirty="0"/>
            </a:br>
            <a:r>
              <a:rPr lang="fr-FR" dirty="0" err="1"/>
              <a:t>University</a:t>
            </a:r>
            <a:r>
              <a:rPr lang="fr-FR" dirty="0"/>
              <a:t> of </a:t>
            </a:r>
            <a:r>
              <a:rPr lang="fr-FR" dirty="0" smtClean="0"/>
              <a:t>Strasbourg (Unistra) </a:t>
            </a:r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616017" y="4312119"/>
            <a:ext cx="10658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+ addendum for </a:t>
            </a:r>
            <a:r>
              <a:rPr lang="fr-FR" sz="2400" dirty="0" err="1"/>
              <a:t>bachelor</a:t>
            </a:r>
            <a:r>
              <a:rPr lang="fr-FR" sz="2400" dirty="0"/>
              <a:t> in engineering sciences (Fac </a:t>
            </a:r>
            <a:r>
              <a:rPr lang="fr-FR" sz="2400" dirty="0" err="1"/>
              <a:t>Phys&amp;Eng</a:t>
            </a:r>
            <a:r>
              <a:rPr lang="fr-FR" sz="2400" dirty="0"/>
              <a:t>. / </a:t>
            </a:r>
            <a:r>
              <a:rPr lang="fr-FR" sz="2400" dirty="0" err="1"/>
              <a:t>Univ</a:t>
            </a:r>
            <a:r>
              <a:rPr lang="fr-FR" sz="2400" dirty="0"/>
              <a:t>. Strasbourg)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339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60359" y="77350"/>
            <a:ext cx="860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/>
              <a:t>Bachelor</a:t>
            </a:r>
            <a:r>
              <a:rPr lang="fr-FR" sz="2400" dirty="0"/>
              <a:t> Sciences for </a:t>
            </a:r>
            <a:r>
              <a:rPr lang="fr-FR" sz="2400" dirty="0" err="1"/>
              <a:t>engineers</a:t>
            </a:r>
            <a:r>
              <a:rPr lang="fr-FR" sz="2400" dirty="0"/>
              <a:t> / </a:t>
            </a:r>
            <a:r>
              <a:rPr lang="fr-FR" sz="2400" dirty="0" err="1"/>
              <a:t>electronics</a:t>
            </a:r>
            <a:r>
              <a:rPr lang="fr-FR" sz="2400" dirty="0"/>
              <a:t>, signal and </a:t>
            </a:r>
            <a:r>
              <a:rPr lang="fr-FR" sz="2400" dirty="0" err="1"/>
              <a:t>automatics</a:t>
            </a:r>
            <a:endParaRPr lang="en-US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1973179" y="486076"/>
            <a:ext cx="5744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2</a:t>
            </a:r>
            <a:r>
              <a:rPr lang="fr-FR" sz="2400" b="1" baseline="30000" dirty="0"/>
              <a:t>nd</a:t>
            </a:r>
            <a:r>
              <a:rPr lang="fr-FR" sz="2400" b="1" dirty="0"/>
              <a:t> &amp; 3rd </a:t>
            </a:r>
            <a:r>
              <a:rPr lang="fr-FR" sz="2400" b="1" dirty="0" err="1"/>
              <a:t>years</a:t>
            </a:r>
            <a:r>
              <a:rPr lang="fr-FR" sz="2400" b="1" dirty="0"/>
              <a:t> </a:t>
            </a:r>
            <a:r>
              <a:rPr lang="fr-FR" sz="2400" b="1" dirty="0" err="1"/>
              <a:t>specifics</a:t>
            </a:r>
            <a:r>
              <a:rPr lang="fr-FR" sz="2400" b="1" dirty="0"/>
              <a:t> to the </a:t>
            </a:r>
            <a:r>
              <a:rPr lang="fr-FR" sz="2400" b="1" dirty="0" err="1"/>
              <a:t>ScE</a:t>
            </a:r>
            <a:r>
              <a:rPr lang="fr-FR" sz="2400" b="1" dirty="0"/>
              <a:t> </a:t>
            </a:r>
            <a:r>
              <a:rPr lang="fr-FR" sz="2400" b="1" dirty="0" err="1"/>
              <a:t>bachelor</a:t>
            </a:r>
            <a:endParaRPr lang="en-US" sz="2400" b="1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73253" y="1578541"/>
            <a:ext cx="5736659" cy="50869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fr-FR" sz="2000" b="1" dirty="0"/>
              <a:t>1 </a:t>
            </a:r>
            <a:r>
              <a:rPr lang="fr-FR" sz="2000" dirty="0"/>
              <a:t>– Maths / </a:t>
            </a:r>
            <a:r>
              <a:rPr lang="fr-FR" sz="2000" b="1" dirty="0"/>
              <a:t>6</a:t>
            </a:r>
            <a:r>
              <a:rPr lang="fr-FR" sz="2000" dirty="0"/>
              <a:t> </a:t>
            </a:r>
            <a:r>
              <a:rPr lang="fr-FR" sz="2000" b="1" dirty="0"/>
              <a:t>ECTS</a:t>
            </a:r>
          </a:p>
          <a:p>
            <a:pPr>
              <a:lnSpc>
                <a:spcPct val="100000"/>
              </a:lnSpc>
            </a:pPr>
            <a:r>
              <a:rPr lang="fr-FR" sz="2000" dirty="0" err="1"/>
              <a:t>Mathematical</a:t>
            </a:r>
            <a:r>
              <a:rPr lang="fr-FR" sz="2000" dirty="0"/>
              <a:t> </a:t>
            </a:r>
            <a:r>
              <a:rPr lang="fr-FR" sz="2000" dirty="0" err="1"/>
              <a:t>methods</a:t>
            </a:r>
            <a:r>
              <a:rPr lang="fr-FR" sz="2000" dirty="0"/>
              <a:t> for </a:t>
            </a:r>
            <a:r>
              <a:rPr lang="fr-FR" sz="2000" dirty="0" err="1"/>
              <a:t>electronics</a:t>
            </a:r>
            <a:endParaRPr lang="fr-FR" sz="2000" dirty="0"/>
          </a:p>
          <a:p>
            <a:pPr marL="0" indent="0">
              <a:lnSpc>
                <a:spcPct val="100000"/>
              </a:lnSpc>
              <a:buNone/>
            </a:pPr>
            <a:r>
              <a:rPr lang="fr-FR" sz="2000" b="1" dirty="0"/>
              <a:t>2 </a:t>
            </a:r>
            <a:r>
              <a:rPr lang="fr-FR" sz="2000" dirty="0"/>
              <a:t>– </a:t>
            </a:r>
            <a:r>
              <a:rPr lang="fr-FR" sz="2000" dirty="0" err="1"/>
              <a:t>Waves</a:t>
            </a:r>
            <a:r>
              <a:rPr lang="fr-FR" sz="2000" dirty="0"/>
              <a:t> and </a:t>
            </a:r>
            <a:r>
              <a:rPr lang="fr-FR" sz="2000" dirty="0" err="1"/>
              <a:t>materials</a:t>
            </a:r>
            <a:r>
              <a:rPr lang="fr-FR" sz="2000" dirty="0"/>
              <a:t> / </a:t>
            </a:r>
            <a:r>
              <a:rPr lang="fr-FR" sz="2000" b="1" dirty="0"/>
              <a:t>9 ECTS</a:t>
            </a:r>
          </a:p>
          <a:p>
            <a:pPr>
              <a:lnSpc>
                <a:spcPct val="100000"/>
              </a:lnSpc>
            </a:pPr>
            <a:r>
              <a:rPr lang="fr-FR" sz="2000" dirty="0" err="1"/>
              <a:t>Waves</a:t>
            </a:r>
            <a:endParaRPr lang="fr-FR" sz="2000" dirty="0"/>
          </a:p>
          <a:p>
            <a:pPr>
              <a:lnSpc>
                <a:spcPct val="100000"/>
              </a:lnSpc>
            </a:pPr>
            <a:r>
              <a:rPr lang="fr-FR" sz="2000" dirty="0" err="1"/>
              <a:t>Physics</a:t>
            </a:r>
            <a:r>
              <a:rPr lang="fr-FR" sz="2000" dirty="0"/>
              <a:t> of </a:t>
            </a:r>
            <a:r>
              <a:rPr lang="fr-FR" sz="2000" dirty="0" err="1"/>
              <a:t>semiconductors</a:t>
            </a:r>
            <a:endParaRPr lang="fr-FR" sz="2000" dirty="0"/>
          </a:p>
          <a:p>
            <a:pPr marL="0" indent="0">
              <a:lnSpc>
                <a:spcPct val="100000"/>
              </a:lnSpc>
              <a:buNone/>
            </a:pPr>
            <a:r>
              <a:rPr lang="fr-FR" sz="2000" b="1" dirty="0"/>
              <a:t>3 – </a:t>
            </a:r>
            <a:r>
              <a:rPr lang="fr-FR" sz="2000" dirty="0"/>
              <a:t>Electronics 1 / </a:t>
            </a:r>
            <a:r>
              <a:rPr lang="fr-FR" sz="2000" b="1" dirty="0"/>
              <a:t>9 ECTS</a:t>
            </a:r>
          </a:p>
          <a:p>
            <a:pPr>
              <a:lnSpc>
                <a:spcPct val="100000"/>
              </a:lnSpc>
            </a:pPr>
            <a:r>
              <a:rPr lang="fr-FR" sz="2000" dirty="0" err="1"/>
              <a:t>Signals</a:t>
            </a:r>
            <a:r>
              <a:rPr lang="fr-FR" sz="2000" dirty="0"/>
              <a:t> and </a:t>
            </a:r>
            <a:r>
              <a:rPr lang="fr-FR" sz="2000" dirty="0" err="1"/>
              <a:t>systems</a:t>
            </a:r>
            <a:endParaRPr lang="fr-FR" sz="2000" dirty="0"/>
          </a:p>
          <a:p>
            <a:pPr>
              <a:lnSpc>
                <a:spcPct val="100000"/>
              </a:lnSpc>
            </a:pPr>
            <a:r>
              <a:rPr lang="fr-FR" sz="2000" dirty="0" err="1"/>
              <a:t>Analog</a:t>
            </a:r>
            <a:r>
              <a:rPr lang="fr-FR" sz="2000" dirty="0"/>
              <a:t> </a:t>
            </a:r>
            <a:r>
              <a:rPr lang="fr-FR" sz="2000" dirty="0" err="1"/>
              <a:t>electronics</a:t>
            </a:r>
            <a:r>
              <a:rPr lang="fr-FR" sz="2000" dirty="0"/>
              <a:t> 1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fr-FR" sz="2000" b="1" dirty="0"/>
              <a:t>4</a:t>
            </a:r>
            <a:r>
              <a:rPr lang="fr-FR" sz="2000" dirty="0"/>
              <a:t> – Computer science </a:t>
            </a:r>
            <a:r>
              <a:rPr lang="fr-FR" sz="2000" b="1" dirty="0"/>
              <a:t>/ 3 ECTS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fr-FR" sz="2000" b="1" dirty="0"/>
              <a:t>5</a:t>
            </a:r>
            <a:r>
              <a:rPr lang="fr-FR" sz="2000" dirty="0"/>
              <a:t> – </a:t>
            </a:r>
            <a:r>
              <a:rPr lang="fr-FR" sz="2000" dirty="0" err="1"/>
              <a:t>Languages</a:t>
            </a:r>
            <a:r>
              <a:rPr lang="fr-FR" sz="2000" dirty="0"/>
              <a:t> / </a:t>
            </a:r>
            <a:r>
              <a:rPr lang="fr-FR" sz="2000" b="1" dirty="0"/>
              <a:t>3 ECTS</a:t>
            </a:r>
          </a:p>
          <a:p>
            <a:pPr marL="0" indent="0">
              <a:lnSpc>
                <a:spcPct val="100000"/>
              </a:lnSpc>
              <a:buNone/>
            </a:pPr>
            <a:endParaRPr lang="fr-FR" sz="2000" dirty="0"/>
          </a:p>
        </p:txBody>
      </p:sp>
      <p:sp>
        <p:nvSpPr>
          <p:cNvPr id="5" name="Rectangle 4"/>
          <p:cNvSpPr/>
          <p:nvPr/>
        </p:nvSpPr>
        <p:spPr>
          <a:xfrm>
            <a:off x="228857" y="1043273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/>
              <a:t>S5	</a:t>
            </a:r>
            <a:endParaRPr lang="en-US" sz="24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228604" y="1600470"/>
            <a:ext cx="5539341" cy="49185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fr-FR" sz="2000" b="1" dirty="0"/>
              <a:t>1 </a:t>
            </a:r>
            <a:r>
              <a:rPr lang="fr-FR" sz="2000" dirty="0"/>
              <a:t>– Electronics 2 / </a:t>
            </a:r>
            <a:r>
              <a:rPr lang="fr-FR" sz="2000" b="1" dirty="0"/>
              <a:t>12 ECTS</a:t>
            </a:r>
          </a:p>
          <a:p>
            <a:pPr>
              <a:lnSpc>
                <a:spcPct val="100000"/>
              </a:lnSpc>
            </a:pPr>
            <a:r>
              <a:rPr lang="fr-FR" sz="2000" dirty="0" err="1"/>
              <a:t>Analog</a:t>
            </a:r>
            <a:r>
              <a:rPr lang="fr-FR" sz="2000" dirty="0"/>
              <a:t> </a:t>
            </a:r>
            <a:r>
              <a:rPr lang="fr-FR" sz="2000" dirty="0" err="1"/>
              <a:t>electronics</a:t>
            </a:r>
            <a:r>
              <a:rPr lang="fr-FR" sz="2000" dirty="0"/>
              <a:t> 2</a:t>
            </a:r>
          </a:p>
          <a:p>
            <a:pPr>
              <a:lnSpc>
                <a:spcPct val="100000"/>
              </a:lnSpc>
            </a:pPr>
            <a:r>
              <a:rPr lang="fr-FR" sz="2000" dirty="0"/>
              <a:t>Digital </a:t>
            </a:r>
            <a:r>
              <a:rPr lang="fr-FR" sz="2000" dirty="0" err="1"/>
              <a:t>electronics</a:t>
            </a:r>
            <a:endParaRPr lang="fr-FR" sz="2000" dirty="0"/>
          </a:p>
          <a:p>
            <a:pPr>
              <a:lnSpc>
                <a:spcPct val="100000"/>
              </a:lnSpc>
            </a:pPr>
            <a:r>
              <a:rPr lang="fr-FR" sz="2000" dirty="0"/>
              <a:t>Introduction to </a:t>
            </a:r>
            <a:r>
              <a:rPr lang="fr-FR" sz="2000" dirty="0" err="1"/>
              <a:t>Labview</a:t>
            </a:r>
            <a:endParaRPr lang="fr-FR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fr-FR" sz="2000" b="1" dirty="0"/>
              <a:t>2</a:t>
            </a:r>
            <a:r>
              <a:rPr lang="fr-FR" sz="2000" dirty="0"/>
              <a:t> – </a:t>
            </a:r>
            <a:r>
              <a:rPr lang="fr-FR" sz="2000" dirty="0" err="1"/>
              <a:t>Converters</a:t>
            </a:r>
            <a:r>
              <a:rPr lang="fr-FR" sz="2000" dirty="0"/>
              <a:t> / </a:t>
            </a:r>
            <a:r>
              <a:rPr lang="fr-FR" sz="2000" b="1" dirty="0"/>
              <a:t>9 ECTS</a:t>
            </a:r>
          </a:p>
          <a:p>
            <a:pPr>
              <a:lnSpc>
                <a:spcPct val="100000"/>
              </a:lnSpc>
            </a:pPr>
            <a:r>
              <a:rPr lang="fr-FR" sz="2000" dirty="0" err="1"/>
              <a:t>Static</a:t>
            </a:r>
            <a:r>
              <a:rPr lang="fr-FR" sz="2000" dirty="0"/>
              <a:t> </a:t>
            </a:r>
            <a:r>
              <a:rPr lang="fr-FR" sz="2000" dirty="0" err="1"/>
              <a:t>transducers</a:t>
            </a:r>
            <a:endParaRPr lang="fr-FR" sz="2000" dirty="0"/>
          </a:p>
          <a:p>
            <a:pPr>
              <a:lnSpc>
                <a:spcPct val="100000"/>
              </a:lnSpc>
            </a:pPr>
            <a:r>
              <a:rPr lang="fr-FR" sz="2000" dirty="0" err="1"/>
              <a:t>Electromechanic</a:t>
            </a:r>
            <a:r>
              <a:rPr lang="fr-FR" sz="2000" dirty="0"/>
              <a:t> </a:t>
            </a:r>
            <a:r>
              <a:rPr lang="fr-FR" sz="2000" dirty="0" err="1"/>
              <a:t>transducers</a:t>
            </a:r>
            <a:endParaRPr lang="fr-FR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fr-FR" sz="2000" b="1" dirty="0"/>
              <a:t>3</a:t>
            </a:r>
            <a:r>
              <a:rPr lang="fr-FR" sz="2000" dirty="0"/>
              <a:t> – </a:t>
            </a:r>
            <a:r>
              <a:rPr lang="fr-FR" sz="2000" dirty="0" err="1"/>
              <a:t>Automatics</a:t>
            </a:r>
            <a:r>
              <a:rPr lang="fr-FR" sz="2000" dirty="0"/>
              <a:t> / </a:t>
            </a:r>
            <a:r>
              <a:rPr lang="fr-FR" sz="2000" b="1" dirty="0"/>
              <a:t>9 ECTS</a:t>
            </a:r>
          </a:p>
          <a:p>
            <a:pPr>
              <a:lnSpc>
                <a:spcPct val="100000"/>
              </a:lnSpc>
            </a:pPr>
            <a:r>
              <a:rPr lang="fr-FR" sz="2000" dirty="0" err="1"/>
              <a:t>Functions</a:t>
            </a:r>
            <a:r>
              <a:rPr lang="fr-FR" sz="2000" dirty="0"/>
              <a:t> of </a:t>
            </a:r>
            <a:r>
              <a:rPr lang="fr-FR" sz="2000" dirty="0" err="1"/>
              <a:t>sevral</a:t>
            </a:r>
            <a:r>
              <a:rPr lang="fr-FR" sz="2000" dirty="0"/>
              <a:t> real variables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fr-FR" sz="2000" b="1" dirty="0"/>
              <a:t>4 – </a:t>
            </a:r>
            <a:r>
              <a:rPr lang="fr-FR" sz="2000" dirty="0" err="1"/>
              <a:t>Volontary</a:t>
            </a:r>
            <a:r>
              <a:rPr lang="fr-FR" sz="2000" dirty="0"/>
              <a:t> </a:t>
            </a:r>
            <a:r>
              <a:rPr lang="fr-FR" sz="2000" dirty="0" err="1"/>
              <a:t>internship</a:t>
            </a:r>
            <a:r>
              <a:rPr lang="fr-FR" sz="2000" dirty="0"/>
              <a:t> (engineering assistant – 4 to 8 </a:t>
            </a:r>
            <a:r>
              <a:rPr lang="fr-FR" sz="2000" dirty="0" err="1"/>
              <a:t>weeks</a:t>
            </a:r>
            <a:r>
              <a:rPr lang="fr-FR" sz="2000" dirty="0"/>
              <a:t>) / </a:t>
            </a:r>
            <a:r>
              <a:rPr lang="fr-FR" sz="2000" b="1" dirty="0"/>
              <a:t>3 ECTS </a:t>
            </a:r>
            <a:r>
              <a:rPr lang="fr-FR" sz="2000" dirty="0"/>
              <a:t>(extra) </a:t>
            </a:r>
          </a:p>
        </p:txBody>
      </p:sp>
      <p:sp>
        <p:nvSpPr>
          <p:cNvPr id="7" name="Rectangle 6"/>
          <p:cNvSpPr/>
          <p:nvPr/>
        </p:nvSpPr>
        <p:spPr>
          <a:xfrm>
            <a:off x="6228604" y="1043273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/>
              <a:t>S6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277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7635" y="1709738"/>
            <a:ext cx="11559940" cy="2852737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err="1"/>
              <a:t>Other</a:t>
            </a:r>
            <a:r>
              <a:rPr lang="fr-FR" dirty="0"/>
              <a:t> issues for </a:t>
            </a:r>
            <a:r>
              <a:rPr lang="fr-FR" dirty="0" err="1"/>
              <a:t>graduates</a:t>
            </a:r>
            <a:r>
              <a:rPr lang="fr-FR" dirty="0"/>
              <a:t> in </a:t>
            </a:r>
            <a:r>
              <a:rPr lang="fr-FR" dirty="0" err="1"/>
              <a:t>Physics</a:t>
            </a:r>
            <a:r>
              <a:rPr lang="fr-FR" dirty="0"/>
              <a:t> at the B. Sc. </a:t>
            </a:r>
            <a:r>
              <a:rPr lang="fr-FR" dirty="0" err="1"/>
              <a:t>Level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Fac. </a:t>
            </a:r>
            <a:r>
              <a:rPr lang="fr-FR" dirty="0" err="1"/>
              <a:t>Phys&amp;Eng</a:t>
            </a:r>
            <a:r>
              <a:rPr lang="fr-FR" dirty="0"/>
              <a:t>. / </a:t>
            </a:r>
            <a:r>
              <a:rPr lang="fr-FR" dirty="0" err="1"/>
              <a:t>Univ</a:t>
            </a:r>
            <a:r>
              <a:rPr lang="fr-FR" dirty="0"/>
              <a:t>. Strasbourg, France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315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10615" y="616016"/>
            <a:ext cx="8738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Master in </a:t>
            </a:r>
            <a:r>
              <a:rPr lang="fr-FR" sz="3200" dirty="0" err="1"/>
              <a:t>Applied</a:t>
            </a:r>
            <a:r>
              <a:rPr lang="fr-FR" sz="3200" dirty="0"/>
              <a:t> </a:t>
            </a:r>
            <a:r>
              <a:rPr lang="fr-FR" sz="3200" dirty="0" err="1"/>
              <a:t>physics</a:t>
            </a:r>
            <a:r>
              <a:rPr lang="fr-FR" sz="3200" dirty="0"/>
              <a:t> and </a:t>
            </a:r>
            <a:r>
              <a:rPr lang="fr-FR" sz="3200" dirty="0" err="1"/>
              <a:t>physical</a:t>
            </a:r>
            <a:r>
              <a:rPr lang="fr-FR" sz="3200" dirty="0"/>
              <a:t> engineering </a:t>
            </a:r>
            <a:endParaRPr lang="en-US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659330" y="1819175"/>
            <a:ext cx="1089098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Accessible to </a:t>
            </a:r>
            <a:r>
              <a:rPr lang="fr-FR" sz="2400" dirty="0" err="1"/>
              <a:t>bachelor</a:t>
            </a:r>
            <a:r>
              <a:rPr lang="fr-FR" sz="2400" dirty="0"/>
              <a:t> in engineering sciences or a </a:t>
            </a:r>
            <a:r>
              <a:rPr lang="fr-FR" sz="2400" dirty="0" err="1"/>
              <a:t>bachelor</a:t>
            </a:r>
            <a:r>
              <a:rPr lang="fr-FR" sz="2400" dirty="0"/>
              <a:t> in </a:t>
            </a:r>
            <a:r>
              <a:rPr lang="fr-FR" sz="2400" dirty="0" err="1"/>
              <a:t>physics</a:t>
            </a:r>
            <a:r>
              <a:rPr lang="fr-FR" sz="2400" dirty="0"/>
              <a:t> (</a:t>
            </a:r>
            <a:r>
              <a:rPr lang="fr-FR" sz="2400" dirty="0" err="1"/>
              <a:t>under</a:t>
            </a:r>
            <a:r>
              <a:rPr lang="fr-FR" sz="2400" dirty="0"/>
              <a:t> restriction) : 3 master curricula </a:t>
            </a:r>
          </a:p>
          <a:p>
            <a:endParaRPr lang="fr-F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err="1"/>
              <a:t>Mecatronics</a:t>
            </a:r>
            <a:r>
              <a:rPr lang="fr-FR" sz="2400" dirty="0"/>
              <a:t> &amp; </a:t>
            </a:r>
            <a:r>
              <a:rPr lang="fr-FR" sz="2400" dirty="0" err="1"/>
              <a:t>Energetics</a:t>
            </a:r>
            <a:endParaRPr lang="fr-F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Micro- and Nano- Electronics (</a:t>
            </a:r>
            <a:r>
              <a:rPr lang="fr-FR" sz="2400" dirty="0" err="1"/>
              <a:t>designed</a:t>
            </a:r>
            <a:r>
              <a:rPr lang="fr-FR" sz="2400" dirty="0"/>
              <a:t> </a:t>
            </a:r>
            <a:r>
              <a:rPr lang="fr-FR" sz="2400" dirty="0" err="1"/>
              <a:t>bachelor</a:t>
            </a:r>
            <a:r>
              <a:rPr lang="fr-FR" sz="2400" dirty="0"/>
              <a:t> </a:t>
            </a:r>
            <a:r>
              <a:rPr lang="fr-FR" sz="2400" dirty="0" smtClean="0"/>
              <a:t>programme </a:t>
            </a:r>
            <a:r>
              <a:rPr lang="fr-FR" sz="2400" dirty="0" err="1" smtClean="0"/>
              <a:t>described</a:t>
            </a:r>
            <a:r>
              <a:rPr lang="fr-FR" sz="2400" dirty="0" smtClean="0"/>
              <a:t> </a:t>
            </a:r>
            <a:r>
              <a:rPr lang="fr-FR" sz="2400" dirty="0"/>
              <a:t>in the </a:t>
            </a:r>
            <a:r>
              <a:rPr lang="fr-FR" sz="2400" dirty="0" err="1"/>
              <a:t>previous</a:t>
            </a:r>
            <a:r>
              <a:rPr lang="fr-FR" sz="2400" dirty="0"/>
              <a:t> slides)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err="1"/>
              <a:t>Computational</a:t>
            </a:r>
            <a:r>
              <a:rPr lang="fr-FR" sz="2400" dirty="0"/>
              <a:t> engineering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/>
          </a:p>
          <a:p>
            <a:r>
              <a:rPr lang="fr-FR" sz="2400" dirty="0" err="1"/>
              <a:t>Each</a:t>
            </a:r>
            <a:r>
              <a:rPr lang="fr-FR" sz="2400" dirty="0"/>
              <a:t> of </a:t>
            </a:r>
            <a:r>
              <a:rPr lang="fr-FR" sz="2400" dirty="0" err="1"/>
              <a:t>these</a:t>
            </a:r>
            <a:r>
              <a:rPr lang="fr-FR" sz="2400" dirty="0"/>
              <a:t> </a:t>
            </a:r>
            <a:r>
              <a:rPr lang="fr-FR" sz="2400" dirty="0" err="1"/>
              <a:t>curriculula</a:t>
            </a:r>
            <a:r>
              <a:rPr lang="fr-FR" sz="2400" dirty="0"/>
              <a:t> </a:t>
            </a:r>
            <a:r>
              <a:rPr lang="fr-FR" sz="2400" dirty="0" err="1"/>
              <a:t>may</a:t>
            </a:r>
            <a:r>
              <a:rPr lang="fr-FR" sz="2400" dirty="0"/>
              <a:t> lead to </a:t>
            </a:r>
            <a:r>
              <a:rPr lang="fr-FR" sz="2400" dirty="0" err="1"/>
              <a:t>vocational</a:t>
            </a:r>
            <a:r>
              <a:rPr lang="fr-FR" sz="2400" dirty="0"/>
              <a:t> </a:t>
            </a:r>
            <a:r>
              <a:rPr lang="fr-FR" sz="2400" dirty="0" err="1"/>
              <a:t>integration</a:t>
            </a:r>
            <a:r>
              <a:rPr lang="fr-FR" sz="2400" dirty="0"/>
              <a:t> or to PhD </a:t>
            </a:r>
            <a:r>
              <a:rPr lang="fr-FR" sz="2400" dirty="0" err="1"/>
              <a:t>enrolment</a:t>
            </a:r>
            <a:r>
              <a:rPr lang="fr-FR" sz="2400" dirty="0"/>
              <a:t> </a:t>
            </a:r>
            <a:r>
              <a:rPr lang="fr-FR" sz="2400" dirty="0" err="1"/>
              <a:t>within</a:t>
            </a:r>
            <a:r>
              <a:rPr lang="fr-FR" sz="2400" dirty="0"/>
              <a:t> one of the </a:t>
            </a:r>
            <a:r>
              <a:rPr lang="fr-FR" sz="2400" dirty="0" err="1"/>
              <a:t>dedicated</a:t>
            </a:r>
            <a:r>
              <a:rPr lang="fr-FR" sz="2400" dirty="0"/>
              <a:t> </a:t>
            </a:r>
            <a:r>
              <a:rPr lang="fr-FR" sz="2400" dirty="0" err="1"/>
              <a:t>supporting</a:t>
            </a:r>
            <a:r>
              <a:rPr lang="fr-FR" sz="2400" dirty="0"/>
              <a:t> </a:t>
            </a:r>
            <a:r>
              <a:rPr lang="fr-FR" sz="2400" dirty="0" err="1"/>
              <a:t>labs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7899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10615" y="616016"/>
            <a:ext cx="7356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Master in </a:t>
            </a:r>
            <a:r>
              <a:rPr lang="fr-FR" sz="3200" dirty="0" err="1"/>
              <a:t>Materials</a:t>
            </a:r>
            <a:r>
              <a:rPr lang="fr-FR" sz="3200" dirty="0"/>
              <a:t> science &amp; engineering</a:t>
            </a:r>
            <a:endParaRPr lang="en-US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659330" y="1819175"/>
            <a:ext cx="108909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/>
              <a:t>Following</a:t>
            </a:r>
            <a:r>
              <a:rPr lang="fr-FR" sz="2400" dirty="0"/>
              <a:t> a </a:t>
            </a:r>
            <a:r>
              <a:rPr lang="fr-FR" sz="2400" dirty="0" err="1"/>
              <a:t>bachelor</a:t>
            </a:r>
            <a:r>
              <a:rPr lang="fr-FR" sz="2400" dirty="0"/>
              <a:t> in </a:t>
            </a:r>
            <a:r>
              <a:rPr lang="fr-FR" sz="2400" dirty="0" err="1"/>
              <a:t>physics</a:t>
            </a:r>
            <a:r>
              <a:rPr lang="fr-FR" sz="2400" dirty="0"/>
              <a:t> : 3 master curricula </a:t>
            </a:r>
          </a:p>
          <a:p>
            <a:endParaRPr lang="fr-F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err="1"/>
              <a:t>Materials</a:t>
            </a:r>
            <a:r>
              <a:rPr lang="fr-FR" sz="2400" dirty="0"/>
              <a:t> Engineering &amp; Nanosciences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Surface Design &amp; </a:t>
            </a:r>
            <a:r>
              <a:rPr lang="fr-FR" sz="2400" dirty="0" err="1"/>
              <a:t>Innovative</a:t>
            </a:r>
            <a:r>
              <a:rPr lang="fr-FR" sz="2400" dirty="0"/>
              <a:t> </a:t>
            </a:r>
            <a:r>
              <a:rPr lang="fr-FR" sz="2400" dirty="0" err="1"/>
              <a:t>materials</a:t>
            </a:r>
            <a:endParaRPr lang="fr-F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err="1"/>
              <a:t>Polymers</a:t>
            </a:r>
            <a:r>
              <a:rPr lang="fr-FR" sz="2400" dirty="0"/>
              <a:t> Engineering (</a:t>
            </a:r>
            <a:r>
              <a:rPr lang="fr-FR" sz="2400" dirty="0" err="1"/>
              <a:t>with</a:t>
            </a:r>
            <a:r>
              <a:rPr lang="fr-FR" sz="2400" dirty="0"/>
              <a:t> a possible French-</a:t>
            </a:r>
            <a:r>
              <a:rPr lang="fr-FR" sz="2400" dirty="0" err="1"/>
              <a:t>German</a:t>
            </a:r>
            <a:r>
              <a:rPr lang="fr-FR" sz="2400" dirty="0"/>
              <a:t> </a:t>
            </a:r>
            <a:r>
              <a:rPr lang="fr-FR" sz="2400" dirty="0" err="1"/>
              <a:t>track</a:t>
            </a:r>
            <a:r>
              <a:rPr lang="fr-FR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/>
          </a:p>
          <a:p>
            <a:r>
              <a:rPr lang="fr-FR" sz="2400" dirty="0" err="1"/>
              <a:t>Each</a:t>
            </a:r>
            <a:r>
              <a:rPr lang="fr-FR" sz="2400" dirty="0"/>
              <a:t> of </a:t>
            </a:r>
            <a:r>
              <a:rPr lang="fr-FR" sz="2400" dirty="0" err="1"/>
              <a:t>these</a:t>
            </a:r>
            <a:r>
              <a:rPr lang="fr-FR" sz="2400" dirty="0"/>
              <a:t> </a:t>
            </a:r>
            <a:r>
              <a:rPr lang="fr-FR" sz="2400" dirty="0" err="1"/>
              <a:t>curriculula</a:t>
            </a:r>
            <a:r>
              <a:rPr lang="fr-FR" sz="2400" dirty="0"/>
              <a:t> </a:t>
            </a:r>
            <a:r>
              <a:rPr lang="fr-FR" sz="2400" dirty="0" err="1"/>
              <a:t>may</a:t>
            </a:r>
            <a:r>
              <a:rPr lang="fr-FR" sz="2400" dirty="0"/>
              <a:t> lead to </a:t>
            </a:r>
            <a:r>
              <a:rPr lang="fr-FR" sz="2400" dirty="0" err="1"/>
              <a:t>vocational</a:t>
            </a:r>
            <a:r>
              <a:rPr lang="fr-FR" sz="2400" dirty="0"/>
              <a:t> </a:t>
            </a:r>
            <a:r>
              <a:rPr lang="fr-FR" sz="2400" dirty="0" err="1"/>
              <a:t>integration</a:t>
            </a:r>
            <a:r>
              <a:rPr lang="fr-FR" sz="2400" dirty="0"/>
              <a:t> or to PhD </a:t>
            </a:r>
            <a:r>
              <a:rPr lang="fr-FR" sz="2400" dirty="0" err="1"/>
              <a:t>enrolment</a:t>
            </a:r>
            <a:r>
              <a:rPr lang="fr-FR" sz="2400" dirty="0"/>
              <a:t> </a:t>
            </a:r>
            <a:r>
              <a:rPr lang="fr-FR" sz="2400" dirty="0" err="1"/>
              <a:t>within</a:t>
            </a:r>
            <a:r>
              <a:rPr lang="fr-FR" sz="2400" dirty="0"/>
              <a:t> one of the </a:t>
            </a:r>
            <a:r>
              <a:rPr lang="fr-FR" sz="2400" dirty="0" err="1"/>
              <a:t>dedicated</a:t>
            </a:r>
            <a:r>
              <a:rPr lang="fr-FR" sz="2400" dirty="0"/>
              <a:t> </a:t>
            </a:r>
            <a:r>
              <a:rPr lang="fr-FR" sz="2400" dirty="0" err="1"/>
              <a:t>supporting</a:t>
            </a:r>
            <a:r>
              <a:rPr lang="fr-FR" sz="2400" dirty="0"/>
              <a:t> </a:t>
            </a:r>
            <a:r>
              <a:rPr lang="fr-FR" sz="2400" dirty="0" err="1"/>
              <a:t>labs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576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392366" y="2132944"/>
            <a:ext cx="7224386" cy="403590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227222" y="333177"/>
            <a:ext cx="8758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>
                <a:latin typeface="Unistra A" panose="02000503030000020000" pitchFamily="2" charset="0"/>
              </a:rPr>
              <a:t>University</a:t>
            </a:r>
            <a:r>
              <a:rPr lang="fr-FR" sz="4000" dirty="0">
                <a:latin typeface="Unistra A" panose="02000503030000020000" pitchFamily="2" charset="0"/>
              </a:rPr>
              <a:t> of Strasbourg / master </a:t>
            </a:r>
            <a:r>
              <a:rPr lang="fr-FR" sz="4000" dirty="0" err="1">
                <a:latin typeface="Unistra A" panose="02000503030000020000" pitchFamily="2" charset="0"/>
              </a:rPr>
              <a:t>scheme</a:t>
            </a:r>
            <a:endParaRPr lang="en-US" sz="4000" dirty="0">
              <a:latin typeface="Unistra A" panose="02000503030000020000" pitchFamily="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233551" y="1445505"/>
            <a:ext cx="3212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Unistra A" panose="02000503030000020000" pitchFamily="2" charset="0"/>
              </a:rPr>
              <a:t>1st </a:t>
            </a:r>
            <a:r>
              <a:rPr lang="fr-FR" sz="2800" dirty="0" err="1">
                <a:latin typeface="Unistra A" panose="02000503030000020000" pitchFamily="2" charset="0"/>
              </a:rPr>
              <a:t>Year</a:t>
            </a:r>
            <a:r>
              <a:rPr lang="fr-FR" sz="2800" dirty="0">
                <a:latin typeface="Unistra A" panose="02000503030000020000" pitchFamily="2" charset="0"/>
              </a:rPr>
              <a:t> / </a:t>
            </a:r>
            <a:r>
              <a:rPr lang="fr-FR" sz="2800" dirty="0" err="1">
                <a:latin typeface="Unistra A" panose="02000503030000020000" pitchFamily="2" charset="0"/>
              </a:rPr>
              <a:t>common</a:t>
            </a:r>
            <a:r>
              <a:rPr lang="fr-FR" sz="2800" dirty="0">
                <a:latin typeface="Unistra A" panose="02000503030000020000" pitchFamily="2" charset="0"/>
              </a:rPr>
              <a:t> </a:t>
            </a:r>
            <a:r>
              <a:rPr lang="fr-FR" sz="2800" dirty="0" err="1">
                <a:latin typeface="Unistra A" panose="02000503030000020000" pitchFamily="2" charset="0"/>
              </a:rPr>
              <a:t>core</a:t>
            </a:r>
            <a:endParaRPr lang="fr-FR" sz="2800" dirty="0">
              <a:latin typeface="Unistra A" panose="02000503030000020000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241896" y="1409963"/>
            <a:ext cx="1197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Unistra A" panose="02000503030000020000" pitchFamily="2" charset="0"/>
              </a:rPr>
              <a:t>2</a:t>
            </a:r>
            <a:r>
              <a:rPr lang="fr-FR" sz="2800" baseline="30000" dirty="0">
                <a:latin typeface="Unistra A" panose="02000503030000020000" pitchFamily="2" charset="0"/>
              </a:rPr>
              <a:t>nd</a:t>
            </a:r>
            <a:r>
              <a:rPr lang="fr-FR" sz="2800" dirty="0">
                <a:latin typeface="Unistra A" panose="02000503030000020000" pitchFamily="2" charset="0"/>
              </a:rPr>
              <a:t> </a:t>
            </a:r>
            <a:r>
              <a:rPr lang="fr-FR" sz="2800" dirty="0" err="1">
                <a:latin typeface="Unistra A" panose="02000503030000020000" pitchFamily="2" charset="0"/>
              </a:rPr>
              <a:t>Year</a:t>
            </a:r>
            <a:endParaRPr lang="en-US" sz="2800" dirty="0">
              <a:latin typeface="Unistra A" panose="02000503030000020000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392366" y="2324501"/>
            <a:ext cx="3053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>
                <a:latin typeface="Unistra A" panose="02000503030000020000" pitchFamily="2" charset="0"/>
              </a:rPr>
              <a:t>Stengthening</a:t>
            </a:r>
            <a:r>
              <a:rPr lang="fr-FR" sz="2400" b="1" dirty="0">
                <a:latin typeface="Unistra A" panose="02000503030000020000" pitchFamily="2" charset="0"/>
              </a:rPr>
              <a:t>/</a:t>
            </a:r>
            <a:r>
              <a:rPr lang="fr-FR" sz="2400" b="1" dirty="0" err="1">
                <a:latin typeface="Unistra A" panose="02000503030000020000" pitchFamily="2" charset="0"/>
              </a:rPr>
              <a:t>deepening</a:t>
            </a:r>
            <a:r>
              <a:rPr lang="fr-FR" sz="2400" b="1" dirty="0">
                <a:latin typeface="Unistra A" panose="02000503030000020000" pitchFamily="2" charset="0"/>
              </a:rPr>
              <a:t> </a:t>
            </a:r>
            <a:r>
              <a:rPr lang="fr-FR" sz="2400" b="1" dirty="0" err="1">
                <a:latin typeface="Unistra A" panose="02000503030000020000" pitchFamily="2" charset="0"/>
              </a:rPr>
              <a:t>theoretical</a:t>
            </a:r>
            <a:r>
              <a:rPr lang="fr-FR" sz="2400" b="1" dirty="0">
                <a:latin typeface="Unistra A" panose="02000503030000020000" pitchFamily="2" charset="0"/>
              </a:rPr>
              <a:t> background of the </a:t>
            </a:r>
            <a:r>
              <a:rPr lang="fr-FR" sz="2400" b="1" dirty="0" err="1">
                <a:latin typeface="Unistra A" panose="02000503030000020000" pitchFamily="2" charset="0"/>
              </a:rPr>
              <a:t>bachelor</a:t>
            </a:r>
            <a:r>
              <a:rPr lang="fr-FR" sz="2400" b="1" dirty="0">
                <a:latin typeface="Unistra A" panose="02000503030000020000" pitchFamily="2" charset="0"/>
              </a:rPr>
              <a:t> </a:t>
            </a:r>
            <a:r>
              <a:rPr lang="fr-FR" sz="2400" b="1" dirty="0" err="1">
                <a:latin typeface="Unistra A" panose="02000503030000020000" pitchFamily="2" charset="0"/>
              </a:rPr>
              <a:t>degree</a:t>
            </a:r>
            <a:endParaRPr lang="en-US" sz="2400" b="1" dirty="0">
              <a:latin typeface="Unistra A" panose="02000503030000020000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451274" y="2293723"/>
            <a:ext cx="76039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S1</a:t>
            </a:r>
          </a:p>
          <a:p>
            <a:endParaRPr lang="fr-FR" sz="2400" b="1" dirty="0"/>
          </a:p>
          <a:p>
            <a:endParaRPr lang="fr-FR" sz="2400" b="1" dirty="0"/>
          </a:p>
          <a:p>
            <a:endParaRPr lang="fr-FR" sz="2400" b="1" dirty="0"/>
          </a:p>
          <a:p>
            <a:endParaRPr lang="fr-FR" sz="2800" b="1" dirty="0"/>
          </a:p>
          <a:p>
            <a:endParaRPr lang="fr-FR" sz="2400" b="1" dirty="0"/>
          </a:p>
          <a:p>
            <a:r>
              <a:rPr lang="fr-FR" sz="2400" b="1" dirty="0"/>
              <a:t>S2</a:t>
            </a:r>
            <a:endParaRPr lang="en-US" sz="24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5797617" y="2324501"/>
            <a:ext cx="7603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S3</a:t>
            </a:r>
          </a:p>
          <a:p>
            <a:endParaRPr lang="fr-FR" sz="2400" b="1" dirty="0"/>
          </a:p>
          <a:p>
            <a:endParaRPr lang="fr-FR" sz="2400" b="1" dirty="0"/>
          </a:p>
          <a:p>
            <a:endParaRPr lang="fr-FR" sz="2400" b="1" dirty="0"/>
          </a:p>
          <a:p>
            <a:endParaRPr lang="fr-FR" sz="2400" b="1" dirty="0"/>
          </a:p>
          <a:p>
            <a:endParaRPr lang="fr-FR" sz="2400" b="1" dirty="0"/>
          </a:p>
          <a:p>
            <a:r>
              <a:rPr lang="fr-FR" sz="2400" b="1" dirty="0"/>
              <a:t>S4</a:t>
            </a:r>
            <a:endParaRPr lang="en-US" sz="24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2458135" y="5002157"/>
            <a:ext cx="2988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>
                <a:latin typeface="Unistra A" panose="02000503030000020000" pitchFamily="2" charset="0"/>
              </a:rPr>
              <a:t>Introducing</a:t>
            </a:r>
            <a:r>
              <a:rPr lang="fr-FR" sz="2400" b="1" dirty="0">
                <a:latin typeface="Unistra A" panose="02000503030000020000" pitchFamily="2" charset="0"/>
              </a:rPr>
              <a:t> </a:t>
            </a:r>
            <a:r>
              <a:rPr lang="fr-FR" sz="2400" b="1" dirty="0" err="1">
                <a:latin typeface="Unistra A" panose="02000503030000020000" pitchFamily="2" charset="0"/>
              </a:rPr>
              <a:t>specialized</a:t>
            </a:r>
            <a:r>
              <a:rPr lang="fr-FR" sz="2400" b="1" dirty="0">
                <a:latin typeface="Unistra A" panose="02000503030000020000" pitchFamily="2" charset="0"/>
              </a:rPr>
              <a:t> </a:t>
            </a:r>
            <a:r>
              <a:rPr lang="fr-FR" sz="2400" b="1" dirty="0" err="1">
                <a:latin typeface="Unistra A" panose="02000503030000020000" pitchFamily="2" charset="0"/>
              </a:rPr>
              <a:t>subjects</a:t>
            </a:r>
            <a:endParaRPr lang="en-US" sz="2400" b="1" dirty="0">
              <a:latin typeface="Unistra A" panose="02000503030000020000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466578" y="2566917"/>
            <a:ext cx="2988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>
                <a:latin typeface="Unistra A" panose="02000503030000020000" pitchFamily="2" charset="0"/>
              </a:rPr>
              <a:t>Fully</a:t>
            </a:r>
            <a:r>
              <a:rPr lang="fr-FR" sz="2400" b="1" dirty="0">
                <a:latin typeface="Unistra A" panose="02000503030000020000" pitchFamily="2" charset="0"/>
              </a:rPr>
              <a:t> </a:t>
            </a:r>
            <a:r>
              <a:rPr lang="fr-FR" sz="2400" b="1" dirty="0" err="1">
                <a:latin typeface="Unistra A" panose="02000503030000020000" pitchFamily="2" charset="0"/>
              </a:rPr>
              <a:t>specialized</a:t>
            </a:r>
            <a:r>
              <a:rPr lang="fr-FR" sz="2400" b="1" dirty="0">
                <a:latin typeface="Unistra A" panose="02000503030000020000" pitchFamily="2" charset="0"/>
              </a:rPr>
              <a:t> </a:t>
            </a:r>
            <a:r>
              <a:rPr lang="fr-FR" sz="2400" b="1" dirty="0" err="1">
                <a:latin typeface="Unistra A" panose="02000503030000020000" pitchFamily="2" charset="0"/>
              </a:rPr>
              <a:t>subjects</a:t>
            </a:r>
            <a:endParaRPr lang="en-US" sz="2400" b="1" dirty="0">
              <a:latin typeface="Unistra A" panose="02000503030000020000" pitchFamily="2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544936" y="5032934"/>
            <a:ext cx="2988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>
                <a:latin typeface="Unistra A" panose="02000503030000020000" pitchFamily="2" charset="0"/>
              </a:rPr>
              <a:t>Internship</a:t>
            </a:r>
            <a:endParaRPr lang="en-US" sz="2400" b="1" dirty="0"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83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10452"/>
              </p:ext>
            </p:extLst>
          </p:nvPr>
        </p:nvGraphicFramePr>
        <p:xfrm>
          <a:off x="3303193" y="171463"/>
          <a:ext cx="8579194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5344">
                  <a:extLst>
                    <a:ext uri="{9D8B030D-6E8A-4147-A177-3AD203B41FA5}">
                      <a16:colId xmlns:a16="http://schemas.microsoft.com/office/drawing/2014/main" val="3957978118"/>
                    </a:ext>
                  </a:extLst>
                </a:gridCol>
                <a:gridCol w="2496285">
                  <a:extLst>
                    <a:ext uri="{9D8B030D-6E8A-4147-A177-3AD203B41FA5}">
                      <a16:colId xmlns:a16="http://schemas.microsoft.com/office/drawing/2014/main" val="457371623"/>
                    </a:ext>
                  </a:extLst>
                </a:gridCol>
                <a:gridCol w="1757565">
                  <a:extLst>
                    <a:ext uri="{9D8B030D-6E8A-4147-A177-3AD203B41FA5}">
                      <a16:colId xmlns:a16="http://schemas.microsoft.com/office/drawing/2014/main" val="2031165443"/>
                    </a:ext>
                  </a:extLst>
                </a:gridCol>
              </a:tblGrid>
              <a:tr h="619188">
                <a:tc>
                  <a:txBody>
                    <a:bodyPr/>
                    <a:lstStyle/>
                    <a:p>
                      <a:r>
                        <a:rPr lang="fr-FR" sz="1800" dirty="0"/>
                        <a:t>Master in </a:t>
                      </a:r>
                      <a:r>
                        <a:rPr lang="fr-FR" sz="1800" dirty="0" err="1"/>
                        <a:t>Physics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National Standard in</a:t>
                      </a:r>
                      <a:r>
                        <a:rPr lang="fr-FR" sz="1800" baseline="0" dirty="0"/>
                        <a:t> Azerbaïdjan : 120 ECTS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Unistra: </a:t>
                      </a:r>
                      <a:r>
                        <a:rPr lang="fr-FR" sz="1800" dirty="0"/>
                        <a:t>120 ECTS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606958"/>
                  </a:ext>
                </a:extLst>
              </a:tr>
              <a:tr h="336742">
                <a:tc>
                  <a:txBody>
                    <a:bodyPr/>
                    <a:lstStyle/>
                    <a:p>
                      <a:r>
                        <a:rPr lang="fr-FR" sz="1800" dirty="0" err="1"/>
                        <a:t>Humanities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14 (12 %)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94208"/>
                  </a:ext>
                </a:extLst>
              </a:tr>
              <a:tr h="581645">
                <a:tc>
                  <a:txBody>
                    <a:bodyPr/>
                    <a:lstStyle/>
                    <a:p>
                      <a:r>
                        <a:rPr lang="fr-FR" sz="1800" dirty="0"/>
                        <a:t>Electives (</a:t>
                      </a:r>
                      <a:r>
                        <a:rPr lang="fr-FR" sz="1800" dirty="0" err="1"/>
                        <a:t>could</a:t>
                      </a:r>
                      <a:r>
                        <a:rPr lang="fr-FR" sz="1800" dirty="0"/>
                        <a:t> </a:t>
                      </a:r>
                      <a:r>
                        <a:rPr lang="fr-FR" sz="1800" dirty="0" err="1"/>
                        <a:t>be</a:t>
                      </a:r>
                      <a:r>
                        <a:rPr lang="fr-FR" sz="1800" dirty="0"/>
                        <a:t> </a:t>
                      </a:r>
                      <a:r>
                        <a:rPr lang="fr-FR" sz="1800" dirty="0" err="1"/>
                        <a:t>taken</a:t>
                      </a:r>
                      <a:r>
                        <a:rPr lang="fr-FR" sz="1800" dirty="0"/>
                        <a:t> </a:t>
                      </a:r>
                      <a:r>
                        <a:rPr lang="fr-FR" sz="1800" dirty="0" err="1"/>
                        <a:t>from</a:t>
                      </a:r>
                      <a:r>
                        <a:rPr lang="fr-FR" sz="1800" dirty="0"/>
                        <a:t> a </a:t>
                      </a:r>
                      <a:r>
                        <a:rPr lang="fr-FR" sz="1800" dirty="0" err="1"/>
                        <a:t>different</a:t>
                      </a:r>
                      <a:r>
                        <a:rPr lang="fr-FR" sz="1800" dirty="0"/>
                        <a:t> </a:t>
                      </a:r>
                      <a:r>
                        <a:rPr lang="fr-FR" sz="1800" dirty="0" err="1"/>
                        <a:t>faculty</a:t>
                      </a:r>
                      <a:r>
                        <a:rPr lang="fr-FR" sz="1800" dirty="0"/>
                        <a:t>, i.e. </a:t>
                      </a:r>
                      <a:r>
                        <a:rPr lang="fr-FR" sz="1800" dirty="0" err="1"/>
                        <a:t>Biology</a:t>
                      </a:r>
                      <a:r>
                        <a:rPr lang="fr-FR" sz="1800" dirty="0"/>
                        <a:t>, </a:t>
                      </a:r>
                      <a:r>
                        <a:rPr lang="fr-FR" sz="1800" dirty="0" err="1"/>
                        <a:t>Philosophy</a:t>
                      </a:r>
                      <a:r>
                        <a:rPr lang="fr-FR" sz="1800" dirty="0"/>
                        <a:t>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9 (8 %)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85199"/>
                  </a:ext>
                </a:extLst>
              </a:tr>
              <a:tr h="336742">
                <a:tc>
                  <a:txBody>
                    <a:bodyPr/>
                    <a:lstStyle/>
                    <a:p>
                      <a:r>
                        <a:rPr lang="fr-FR" sz="1800" dirty="0" err="1"/>
                        <a:t>Disciplinary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106 (88 %)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111 (92 %)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578829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69621"/>
              </p:ext>
            </p:extLst>
          </p:nvPr>
        </p:nvGraphicFramePr>
        <p:xfrm>
          <a:off x="380198" y="3176954"/>
          <a:ext cx="10453035" cy="3348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1684">
                  <a:extLst>
                    <a:ext uri="{9D8B030D-6E8A-4147-A177-3AD203B41FA5}">
                      <a16:colId xmlns:a16="http://schemas.microsoft.com/office/drawing/2014/main" val="3826123915"/>
                    </a:ext>
                  </a:extLst>
                </a:gridCol>
                <a:gridCol w="3750706">
                  <a:extLst>
                    <a:ext uri="{9D8B030D-6E8A-4147-A177-3AD203B41FA5}">
                      <a16:colId xmlns:a16="http://schemas.microsoft.com/office/drawing/2014/main" val="2938837041"/>
                    </a:ext>
                  </a:extLst>
                </a:gridCol>
                <a:gridCol w="3960645">
                  <a:extLst>
                    <a:ext uri="{9D8B030D-6E8A-4147-A177-3AD203B41FA5}">
                      <a16:colId xmlns:a16="http://schemas.microsoft.com/office/drawing/2014/main" val="538088580"/>
                    </a:ext>
                  </a:extLst>
                </a:gridCol>
              </a:tblGrid>
              <a:tr h="286731">
                <a:tc>
                  <a:txBody>
                    <a:bodyPr/>
                    <a:lstStyle/>
                    <a:p>
                      <a:r>
                        <a:rPr lang="en-US" sz="1600" dirty="0"/>
                        <a:t>Disciplinary subjects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NS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baseline="0" dirty="0" err="1"/>
                        <a:t>Azerbaijan</a:t>
                      </a:r>
                      <a:r>
                        <a:rPr lang="fr-FR" sz="1600" baseline="0" dirty="0"/>
                        <a:t> / 106 ECTS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Unistra / 111 ECTS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029512"/>
                  </a:ext>
                </a:extLst>
              </a:tr>
              <a:tr h="341373">
                <a:tc>
                  <a:txBody>
                    <a:bodyPr/>
                    <a:lstStyle/>
                    <a:p>
                      <a:r>
                        <a:rPr lang="fr-FR" sz="1600" dirty="0" err="1"/>
                        <a:t>Faculty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choice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70 (66 %)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51 (46 %)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678886"/>
                  </a:ext>
                </a:extLst>
              </a:tr>
              <a:tr h="341373">
                <a:tc>
                  <a:txBody>
                    <a:bodyPr/>
                    <a:lstStyle/>
                    <a:p>
                      <a:r>
                        <a:rPr lang="fr-FR" sz="1600" dirty="0"/>
                        <a:t>NS </a:t>
                      </a:r>
                      <a:r>
                        <a:rPr lang="fr-FR" sz="1600" dirty="0" err="1"/>
                        <a:t>MoE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6 (6 %)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373384"/>
                  </a:ext>
                </a:extLst>
              </a:tr>
              <a:tr h="341373">
                <a:tc>
                  <a:txBody>
                    <a:bodyPr/>
                    <a:lstStyle/>
                    <a:p>
                      <a:r>
                        <a:rPr lang="fr-FR" sz="1600" dirty="0" err="1"/>
                        <a:t>Student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choice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39 (35 %)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463178"/>
                  </a:ext>
                </a:extLst>
              </a:tr>
              <a:tr h="597404">
                <a:tc>
                  <a:txBody>
                    <a:bodyPr/>
                    <a:lstStyle/>
                    <a:p>
                      <a:r>
                        <a:rPr lang="fr-FR" sz="1600" dirty="0" err="1"/>
                        <a:t>Internship</a:t>
                      </a:r>
                      <a:r>
                        <a:rPr lang="fr-FR" sz="1600" dirty="0"/>
                        <a:t> / </a:t>
                      </a:r>
                      <a:r>
                        <a:rPr lang="fr-FR" sz="1600" dirty="0" err="1"/>
                        <a:t>research</a:t>
                      </a:r>
                      <a:endParaRPr lang="fr-FR" sz="1600" dirty="0"/>
                    </a:p>
                    <a:p>
                      <a:r>
                        <a:rPr lang="fr-FR" sz="1600" dirty="0"/>
                        <a:t>« </a:t>
                      </a:r>
                      <a:r>
                        <a:rPr lang="fr-FR" sz="1600" dirty="0" err="1"/>
                        <a:t>vocational</a:t>
                      </a:r>
                      <a:r>
                        <a:rPr lang="fr-FR" sz="1600" dirty="0"/>
                        <a:t> issue »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6 (6 %)</a:t>
                      </a:r>
                    </a:p>
                    <a:p>
                      <a:r>
                        <a:rPr lang="fr-FR" sz="1600" b="1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sz="16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600" b="1" baseline="0" dirty="0" err="1">
                          <a:solidFill>
                            <a:srgbClr val="FF0000"/>
                          </a:solidFill>
                        </a:rPr>
                        <a:t>weeks</a:t>
                      </a:r>
                      <a:r>
                        <a:rPr lang="fr-FR" sz="1600" b="1" baseline="0" dirty="0">
                          <a:solidFill>
                            <a:srgbClr val="FF0000"/>
                          </a:solidFill>
                        </a:rPr>
                        <a:t>=4 % curriculum / 94 </a:t>
                      </a:r>
                      <a:r>
                        <a:rPr lang="fr-FR" sz="1600" b="1" baseline="0" dirty="0" err="1">
                          <a:solidFill>
                            <a:srgbClr val="FF0000"/>
                          </a:solidFill>
                        </a:rPr>
                        <a:t>weeks</a:t>
                      </a:r>
                      <a:r>
                        <a:rPr lang="fr-FR" sz="1600" baseline="0" dirty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30 (27 %)</a:t>
                      </a:r>
                    </a:p>
                    <a:p>
                      <a:r>
                        <a:rPr lang="fr-FR" sz="1600" dirty="0"/>
                        <a:t>15 </a:t>
                      </a:r>
                      <a:r>
                        <a:rPr lang="fr-FR" sz="1600" dirty="0" err="1"/>
                        <a:t>weeks</a:t>
                      </a:r>
                      <a:r>
                        <a:rPr lang="fr-FR" sz="1600" dirty="0"/>
                        <a:t>=23 % curriculum / 64 </a:t>
                      </a:r>
                      <a:r>
                        <a:rPr lang="fr-FR" sz="1600" dirty="0" err="1"/>
                        <a:t>weeks</a:t>
                      </a:r>
                      <a:r>
                        <a:rPr lang="fr-FR" sz="1600" dirty="0"/>
                        <a:t>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735616"/>
                  </a:ext>
                </a:extLst>
              </a:tr>
              <a:tr h="695697">
                <a:tc>
                  <a:txBody>
                    <a:bodyPr/>
                    <a:lstStyle/>
                    <a:p>
                      <a:r>
                        <a:rPr lang="fr-FR" sz="1600" dirty="0" err="1"/>
                        <a:t>Internship</a:t>
                      </a:r>
                      <a:r>
                        <a:rPr lang="fr-FR" sz="1600" dirty="0"/>
                        <a:t> / </a:t>
                      </a:r>
                      <a:r>
                        <a:rPr lang="fr-FR" sz="1600" dirty="0" err="1"/>
                        <a:t>pedagogy</a:t>
                      </a:r>
                      <a:endParaRPr lang="fr-FR" sz="1600" dirty="0"/>
                    </a:p>
                    <a:p>
                      <a:r>
                        <a:rPr lang="fr-FR" sz="1600" dirty="0"/>
                        <a:t>« </a:t>
                      </a:r>
                      <a:r>
                        <a:rPr lang="fr-FR" sz="1600" dirty="0" err="1"/>
                        <a:t>vocational</a:t>
                      </a:r>
                      <a:r>
                        <a:rPr lang="fr-FR" sz="1600" dirty="0"/>
                        <a:t> issue »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6 (6 %)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sz="16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600" b="1" baseline="0" dirty="0" err="1">
                          <a:solidFill>
                            <a:srgbClr val="FF0000"/>
                          </a:solidFill>
                        </a:rPr>
                        <a:t>weeks</a:t>
                      </a:r>
                      <a:r>
                        <a:rPr lang="fr-FR" sz="1600" b="1" baseline="0" dirty="0">
                          <a:solidFill>
                            <a:srgbClr val="FF0000"/>
                          </a:solidFill>
                        </a:rPr>
                        <a:t>=4 % curriculum / 94 </a:t>
                      </a:r>
                      <a:r>
                        <a:rPr lang="fr-FR" sz="1600" b="1" baseline="0" dirty="0" err="1">
                          <a:solidFill>
                            <a:srgbClr val="FF0000"/>
                          </a:solidFill>
                        </a:rPr>
                        <a:t>weeks</a:t>
                      </a:r>
                      <a:r>
                        <a:rPr lang="fr-FR" sz="1600" baseline="0" dirty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085469"/>
                  </a:ext>
                </a:extLst>
              </a:tr>
              <a:tr h="695697">
                <a:tc>
                  <a:txBody>
                    <a:bodyPr/>
                    <a:lstStyle/>
                    <a:p>
                      <a:r>
                        <a:rPr lang="fr-FR" sz="1600" dirty="0" err="1"/>
                        <a:t>Academic</a:t>
                      </a:r>
                      <a:r>
                        <a:rPr lang="fr-FR" sz="1600" dirty="0"/>
                        <a:t> dissertation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18 (17 %)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12 </a:t>
                      </a:r>
                      <a:r>
                        <a:rPr lang="fr-FR" sz="1600" dirty="0" err="1"/>
                        <a:t>weeks</a:t>
                      </a:r>
                      <a:r>
                        <a:rPr lang="fr-FR" sz="1600" dirty="0"/>
                        <a:t>=13 % curriculum / 94 </a:t>
                      </a:r>
                      <a:r>
                        <a:rPr lang="fr-FR" sz="1600" dirty="0" err="1"/>
                        <a:t>weeks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011182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437659" y="2515342"/>
            <a:ext cx="433811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400" b="1" dirty="0" err="1"/>
              <a:t>Elements</a:t>
            </a:r>
            <a:r>
              <a:rPr lang="fr-FR" sz="2400" b="1" dirty="0"/>
              <a:t> of </a:t>
            </a:r>
            <a:r>
              <a:rPr lang="fr-FR" sz="2400" b="1" dirty="0" err="1"/>
              <a:t>disciplinary</a:t>
            </a:r>
            <a:r>
              <a:rPr lang="fr-FR" sz="2400" b="1" dirty="0"/>
              <a:t> </a:t>
            </a:r>
            <a:r>
              <a:rPr lang="fr-FR" sz="2400" b="1" dirty="0" err="1"/>
              <a:t>subjects</a:t>
            </a:r>
            <a:endParaRPr lang="en-US" sz="2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24332" y="537643"/>
            <a:ext cx="3114569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b="1" dirty="0"/>
              <a:t>Curricula of </a:t>
            </a:r>
          </a:p>
          <a:p>
            <a:r>
              <a:rPr lang="fr-FR" sz="2400" b="1" dirty="0"/>
              <a:t>M. Sc. in </a:t>
            </a:r>
            <a:r>
              <a:rPr lang="fr-FR" sz="2400" b="1" dirty="0" err="1"/>
              <a:t>Physics</a:t>
            </a:r>
            <a:r>
              <a:rPr lang="fr-FR" sz="2400" b="1" dirty="0"/>
              <a:t> in </a:t>
            </a:r>
          </a:p>
          <a:p>
            <a:r>
              <a:rPr lang="fr-FR" sz="2400" b="1" dirty="0" err="1"/>
              <a:t>Azerbaijan</a:t>
            </a:r>
            <a:r>
              <a:rPr lang="fr-FR" sz="2400" b="1" dirty="0"/>
              <a:t> and </a:t>
            </a:r>
            <a:r>
              <a:rPr lang="fr-FR" sz="2400" b="1" dirty="0" smtClean="0"/>
              <a:t>Unistra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136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8247" y="178228"/>
            <a:ext cx="10464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Unistra A" panose="02000503030000020000" pitchFamily="2" charset="0"/>
              </a:rPr>
              <a:t>Master in </a:t>
            </a:r>
            <a:r>
              <a:rPr lang="fr-FR" sz="2800" b="1" dirty="0" err="1">
                <a:latin typeface="Unistra A" panose="02000503030000020000" pitchFamily="2" charset="0"/>
              </a:rPr>
              <a:t>Physics</a:t>
            </a:r>
            <a:r>
              <a:rPr lang="fr-FR" sz="2800" b="1" dirty="0">
                <a:latin typeface="Unistra A" panose="02000503030000020000" pitchFamily="2" charset="0"/>
              </a:rPr>
              <a:t> at </a:t>
            </a:r>
            <a:r>
              <a:rPr lang="fr-FR" sz="2800" b="1" dirty="0" err="1">
                <a:latin typeface="Unistra A" panose="02000503030000020000" pitchFamily="2" charset="0"/>
              </a:rPr>
              <a:t>University</a:t>
            </a:r>
            <a:r>
              <a:rPr lang="fr-FR" sz="2800" b="1" dirty="0">
                <a:latin typeface="Unistra A" panose="02000503030000020000" pitchFamily="2" charset="0"/>
              </a:rPr>
              <a:t> of </a:t>
            </a:r>
            <a:r>
              <a:rPr lang="fr-FR" sz="2800" b="1" dirty="0" smtClean="0">
                <a:latin typeface="Unistra A" panose="02000503030000020000" pitchFamily="2" charset="0"/>
              </a:rPr>
              <a:t>Strasbourg</a:t>
            </a:r>
            <a:endParaRPr lang="en-US" sz="2800" dirty="0">
              <a:latin typeface="Unistra A" panose="02000503030000020000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0652" y="1003344"/>
            <a:ext cx="106914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Unistra A" panose="02000503030000020000" pitchFamily="2" charset="0"/>
              </a:rPr>
              <a:t>Unistra </a:t>
            </a:r>
            <a:r>
              <a:rPr lang="fr-FR" sz="2400" dirty="0" err="1" smtClean="0">
                <a:latin typeface="Unistra A" panose="02000503030000020000" pitchFamily="2" charset="0"/>
              </a:rPr>
              <a:t>offers</a:t>
            </a:r>
            <a:r>
              <a:rPr lang="fr-FR" sz="2400" dirty="0" smtClean="0">
                <a:latin typeface="Unistra A" panose="02000503030000020000" pitchFamily="2" charset="0"/>
              </a:rPr>
              <a:t> </a:t>
            </a:r>
            <a:r>
              <a:rPr lang="fr-FR" sz="2400" dirty="0">
                <a:latin typeface="Unistra A" panose="02000503030000020000" pitchFamily="2" charset="0"/>
              </a:rPr>
              <a:t>a Master </a:t>
            </a:r>
            <a:r>
              <a:rPr lang="fr-FR" sz="2400" dirty="0" err="1">
                <a:latin typeface="Unistra A" panose="02000503030000020000" pitchFamily="2" charset="0"/>
              </a:rPr>
              <a:t>Diploma</a:t>
            </a:r>
            <a:r>
              <a:rPr lang="fr-FR" sz="2400" dirty="0">
                <a:latin typeface="Unistra A" panose="02000503030000020000" pitchFamily="2" charset="0"/>
              </a:rPr>
              <a:t> in </a:t>
            </a:r>
            <a:r>
              <a:rPr lang="fr-FR" sz="2400" dirty="0" err="1">
                <a:latin typeface="Unistra A" panose="02000503030000020000" pitchFamily="2" charset="0"/>
              </a:rPr>
              <a:t>Physics</a:t>
            </a:r>
            <a:r>
              <a:rPr lang="fr-FR" sz="2400" dirty="0">
                <a:latin typeface="Unistra A" panose="02000503030000020000" pitchFamily="2" charset="0"/>
              </a:rPr>
              <a:t> (</a:t>
            </a:r>
            <a:r>
              <a:rPr lang="fr-FR" sz="2400" dirty="0" err="1">
                <a:latin typeface="Unistra A" panose="02000503030000020000" pitchFamily="2" charset="0"/>
              </a:rPr>
              <a:t>within</a:t>
            </a:r>
            <a:r>
              <a:rPr lang="fr-FR" sz="2400" dirty="0">
                <a:latin typeface="Unistra A" panose="02000503030000020000" pitchFamily="2" charset="0"/>
              </a:rPr>
              <a:t> the </a:t>
            </a:r>
            <a:r>
              <a:rPr lang="fr-FR" sz="2400" dirty="0" err="1">
                <a:latin typeface="Unistra A" panose="02000503030000020000" pitchFamily="2" charset="0"/>
              </a:rPr>
              <a:t>field</a:t>
            </a:r>
            <a:r>
              <a:rPr lang="fr-FR" sz="2400" dirty="0">
                <a:latin typeface="Unistra A" panose="02000503030000020000" pitchFamily="2" charset="0"/>
              </a:rPr>
              <a:t> ‘Sciences &amp; </a:t>
            </a:r>
            <a:r>
              <a:rPr lang="fr-FR" sz="2400" dirty="0" err="1">
                <a:latin typeface="Unistra A" panose="02000503030000020000" pitchFamily="2" charset="0"/>
              </a:rPr>
              <a:t>Technology</a:t>
            </a:r>
            <a:r>
              <a:rPr lang="fr-FR" sz="2400" dirty="0">
                <a:latin typeface="Unistra A" panose="02000503030000020000" pitchFamily="2" charset="0"/>
              </a:rPr>
              <a:t>’) </a:t>
            </a:r>
            <a:r>
              <a:rPr lang="fr-FR" sz="2400" dirty="0" err="1">
                <a:latin typeface="Unistra A" panose="02000503030000020000" pitchFamily="2" charset="0"/>
              </a:rPr>
              <a:t>with</a:t>
            </a:r>
            <a:r>
              <a:rPr lang="fr-FR" sz="2400" dirty="0">
                <a:latin typeface="Unistra A" panose="02000503030000020000" pitchFamily="2" charset="0"/>
              </a:rPr>
              <a:t> </a:t>
            </a:r>
            <a:r>
              <a:rPr lang="fr-FR" sz="2400" b="1" dirty="0">
                <a:latin typeface="Unistra A" panose="02000503030000020000" pitchFamily="2" charset="0"/>
              </a:rPr>
              <a:t>5 </a:t>
            </a:r>
            <a:r>
              <a:rPr lang="fr-FR" sz="2400" b="1" dirty="0" err="1">
                <a:latin typeface="Unistra A" panose="02000503030000020000" pitchFamily="2" charset="0"/>
              </a:rPr>
              <a:t>specialisations</a:t>
            </a:r>
            <a:r>
              <a:rPr lang="fr-FR" sz="2400" b="1" dirty="0">
                <a:latin typeface="Unistra A" panose="02000503030000020000" pitchFamily="2" charset="0"/>
              </a:rPr>
              <a:t> </a:t>
            </a:r>
            <a:r>
              <a:rPr lang="fr-FR" sz="2400" dirty="0">
                <a:latin typeface="Unistra A" panose="02000503030000020000" pitchFamily="2" charset="0"/>
              </a:rPr>
              <a:t>(5 </a:t>
            </a:r>
            <a:r>
              <a:rPr lang="fr-FR" sz="2400" dirty="0" err="1">
                <a:latin typeface="Unistra A" panose="02000503030000020000" pitchFamily="2" charset="0"/>
              </a:rPr>
              <a:t>research-based</a:t>
            </a:r>
            <a:r>
              <a:rPr lang="fr-FR" sz="2400" dirty="0">
                <a:latin typeface="Unistra A" panose="02000503030000020000" pitchFamily="2" charset="0"/>
              </a:rPr>
              <a:t> curricula): </a:t>
            </a:r>
          </a:p>
          <a:p>
            <a:endParaRPr lang="fr-FR" sz="2400" dirty="0">
              <a:latin typeface="Unistra A" panose="02000503030000020000" pitchFamily="2" charset="0"/>
            </a:endParaRPr>
          </a:p>
          <a:p>
            <a:r>
              <a:rPr lang="fr-FR" sz="2400" dirty="0">
                <a:latin typeface="Unistra A" panose="02000503030000020000" pitchFamily="2" charset="0"/>
              </a:rPr>
              <a:t>• </a:t>
            </a:r>
            <a:r>
              <a:rPr lang="fr-FR" sz="2400" b="1" dirty="0" err="1">
                <a:latin typeface="Unistra A" panose="02000503030000020000" pitchFamily="2" charset="0"/>
              </a:rPr>
              <a:t>Astrophysics</a:t>
            </a:r>
            <a:r>
              <a:rPr lang="fr-FR" sz="2400" dirty="0">
                <a:latin typeface="Unistra A" panose="02000503030000020000" pitchFamily="2" charset="0"/>
              </a:rPr>
              <a:t> (</a:t>
            </a:r>
            <a:r>
              <a:rPr lang="fr-FR" sz="2400" dirty="0" err="1">
                <a:latin typeface="Unistra A" panose="02000503030000020000" pitchFamily="2" charset="0"/>
              </a:rPr>
              <a:t>research</a:t>
            </a:r>
            <a:r>
              <a:rPr lang="fr-FR" sz="2400" dirty="0">
                <a:latin typeface="Unistra A" panose="02000503030000020000" pitchFamily="2" charset="0"/>
              </a:rPr>
              <a:t> </a:t>
            </a:r>
            <a:r>
              <a:rPr lang="fr-FR" sz="2400" dirty="0" err="1">
                <a:latin typeface="Unistra A" panose="02000503030000020000" pitchFamily="2" charset="0"/>
              </a:rPr>
              <a:t>oriented</a:t>
            </a:r>
            <a:r>
              <a:rPr lang="fr-FR" sz="2400" dirty="0">
                <a:latin typeface="Unistra A" panose="02000503030000020000" pitchFamily="2" charset="0"/>
              </a:rPr>
              <a:t> Master </a:t>
            </a:r>
            <a:r>
              <a:rPr lang="fr-FR" sz="2400" dirty="0" err="1">
                <a:latin typeface="Unistra A" panose="02000503030000020000" pitchFamily="2" charset="0"/>
              </a:rPr>
              <a:t>leading</a:t>
            </a:r>
            <a:r>
              <a:rPr lang="fr-FR" sz="2400" dirty="0">
                <a:latin typeface="Unistra A" panose="02000503030000020000" pitchFamily="2" charset="0"/>
              </a:rPr>
              <a:t> to a PhD programme)</a:t>
            </a:r>
          </a:p>
          <a:p>
            <a:r>
              <a:rPr lang="fr-FR" sz="2400" dirty="0">
                <a:latin typeface="Unistra A" panose="02000503030000020000" pitchFamily="2" charset="0"/>
              </a:rPr>
              <a:t>• </a:t>
            </a:r>
            <a:r>
              <a:rPr lang="fr-FR" sz="2400" b="1" dirty="0">
                <a:latin typeface="Unistra A" panose="02000503030000020000" pitchFamily="2" charset="0"/>
              </a:rPr>
              <a:t>Condensed </a:t>
            </a:r>
            <a:r>
              <a:rPr lang="fr-FR" sz="2400" b="1" dirty="0" err="1">
                <a:latin typeface="Unistra A" panose="02000503030000020000" pitchFamily="2" charset="0"/>
              </a:rPr>
              <a:t>matter</a:t>
            </a:r>
            <a:r>
              <a:rPr lang="fr-FR" sz="2400" b="1" dirty="0">
                <a:latin typeface="Unistra A" panose="02000503030000020000" pitchFamily="2" charset="0"/>
              </a:rPr>
              <a:t> and </a:t>
            </a:r>
            <a:r>
              <a:rPr lang="fr-FR" sz="2400" b="1" dirty="0" err="1">
                <a:latin typeface="Unistra A" panose="02000503030000020000" pitchFamily="2" charset="0"/>
              </a:rPr>
              <a:t>nanophysics</a:t>
            </a:r>
            <a:r>
              <a:rPr lang="fr-FR" sz="2400" b="1" dirty="0">
                <a:latin typeface="Unistra A" panose="02000503030000020000" pitchFamily="2" charset="0"/>
              </a:rPr>
              <a:t> </a:t>
            </a:r>
            <a:r>
              <a:rPr lang="fr-FR" sz="2400" dirty="0">
                <a:latin typeface="Unistra A" panose="02000503030000020000" pitchFamily="2" charset="0"/>
              </a:rPr>
              <a:t>(</a:t>
            </a:r>
            <a:r>
              <a:rPr lang="fr-FR" sz="2400" dirty="0" err="1">
                <a:latin typeface="Unistra A" panose="02000503030000020000" pitchFamily="2" charset="0"/>
              </a:rPr>
              <a:t>research</a:t>
            </a:r>
            <a:r>
              <a:rPr lang="fr-FR" sz="2400" dirty="0">
                <a:latin typeface="Unistra A" panose="02000503030000020000" pitchFamily="2" charset="0"/>
              </a:rPr>
              <a:t> </a:t>
            </a:r>
            <a:r>
              <a:rPr lang="fr-FR" sz="2400" dirty="0" err="1">
                <a:latin typeface="Unistra A" panose="02000503030000020000" pitchFamily="2" charset="0"/>
              </a:rPr>
              <a:t>oriented</a:t>
            </a:r>
            <a:r>
              <a:rPr lang="fr-FR" sz="2400" dirty="0">
                <a:latin typeface="Unistra A" panose="02000503030000020000" pitchFamily="2" charset="0"/>
              </a:rPr>
              <a:t> Master </a:t>
            </a:r>
            <a:r>
              <a:rPr lang="fr-FR" sz="2400" dirty="0" err="1">
                <a:latin typeface="Unistra A" panose="02000503030000020000" pitchFamily="2" charset="0"/>
              </a:rPr>
              <a:t>enabling</a:t>
            </a:r>
            <a:r>
              <a:rPr lang="fr-FR" sz="2400" dirty="0">
                <a:latin typeface="Unistra A" panose="02000503030000020000" pitchFamily="2" charset="0"/>
              </a:rPr>
              <a:t> to enter a PhD programme) </a:t>
            </a:r>
          </a:p>
          <a:p>
            <a:r>
              <a:rPr lang="fr-FR" sz="2400" dirty="0">
                <a:latin typeface="Unistra A" panose="02000503030000020000" pitchFamily="2" charset="0"/>
              </a:rPr>
              <a:t>• </a:t>
            </a:r>
            <a:r>
              <a:rPr lang="fr-FR" sz="2400" b="1" dirty="0">
                <a:latin typeface="Unistra A" panose="02000503030000020000" pitchFamily="2" charset="0"/>
              </a:rPr>
              <a:t>Radiation </a:t>
            </a:r>
            <a:r>
              <a:rPr lang="fr-FR" sz="2400" b="1" dirty="0" err="1">
                <a:latin typeface="Unistra A" panose="02000503030000020000" pitchFamily="2" charset="0"/>
              </a:rPr>
              <a:t>physics</a:t>
            </a:r>
            <a:r>
              <a:rPr lang="fr-FR" sz="2400" b="1" dirty="0">
                <a:latin typeface="Unistra A" panose="02000503030000020000" pitchFamily="2" charset="0"/>
              </a:rPr>
              <a:t>, </a:t>
            </a:r>
            <a:r>
              <a:rPr lang="fr-FR" sz="2400" b="1" dirty="0" err="1">
                <a:latin typeface="Unistra A" panose="02000503030000020000" pitchFamily="2" charset="0"/>
              </a:rPr>
              <a:t>detection</a:t>
            </a:r>
            <a:r>
              <a:rPr lang="fr-FR" sz="2400" b="1" dirty="0">
                <a:latin typeface="Unistra A" panose="02000503030000020000" pitchFamily="2" charset="0"/>
              </a:rPr>
              <a:t>, instrumentation and </a:t>
            </a:r>
            <a:r>
              <a:rPr lang="fr-FR" sz="2400" b="1" dirty="0" err="1">
                <a:latin typeface="Unistra A" panose="02000503030000020000" pitchFamily="2" charset="0"/>
              </a:rPr>
              <a:t>imaging</a:t>
            </a:r>
            <a:r>
              <a:rPr lang="fr-FR" sz="2400" b="1" dirty="0">
                <a:latin typeface="Unistra A" panose="02000503030000020000" pitchFamily="2" charset="0"/>
              </a:rPr>
              <a:t> </a:t>
            </a:r>
            <a:r>
              <a:rPr lang="fr-FR" sz="2400" dirty="0">
                <a:latin typeface="Unistra A" panose="02000503030000020000" pitchFamily="2" charset="0"/>
              </a:rPr>
              <a:t>(possible </a:t>
            </a:r>
            <a:r>
              <a:rPr lang="fr-FR" sz="2400" dirty="0" err="1">
                <a:latin typeface="Unistra A" panose="02000503030000020000" pitchFamily="2" charset="0"/>
              </a:rPr>
              <a:t>both</a:t>
            </a:r>
            <a:r>
              <a:rPr lang="fr-FR" sz="2400" dirty="0">
                <a:latin typeface="Unistra A" panose="02000503030000020000" pitchFamily="2" charset="0"/>
              </a:rPr>
              <a:t> </a:t>
            </a:r>
            <a:r>
              <a:rPr lang="fr-FR" sz="2400" dirty="0" err="1">
                <a:latin typeface="Unistra A" panose="02000503030000020000" pitchFamily="2" charset="0"/>
              </a:rPr>
              <a:t>professional</a:t>
            </a:r>
            <a:r>
              <a:rPr lang="fr-FR" sz="2400" dirty="0">
                <a:latin typeface="Unistra A" panose="02000503030000020000" pitchFamily="2" charset="0"/>
              </a:rPr>
              <a:t> issue &amp; PhD)</a:t>
            </a:r>
          </a:p>
          <a:p>
            <a:r>
              <a:rPr lang="fr-FR" sz="2400" dirty="0">
                <a:latin typeface="Unistra A" panose="02000503030000020000" pitchFamily="2" charset="0"/>
              </a:rPr>
              <a:t>• </a:t>
            </a:r>
            <a:r>
              <a:rPr lang="fr-FR" sz="2400" b="1" dirty="0" err="1">
                <a:latin typeface="Unistra A" panose="02000503030000020000" pitchFamily="2" charset="0"/>
              </a:rPr>
              <a:t>Subatomic</a:t>
            </a:r>
            <a:r>
              <a:rPr lang="fr-FR" sz="2400" b="1" dirty="0">
                <a:latin typeface="Unistra A" panose="02000503030000020000" pitchFamily="2" charset="0"/>
              </a:rPr>
              <a:t> </a:t>
            </a:r>
            <a:r>
              <a:rPr lang="fr-FR" sz="2400" b="1" dirty="0" err="1">
                <a:latin typeface="Unistra A" panose="02000503030000020000" pitchFamily="2" charset="0"/>
              </a:rPr>
              <a:t>physics</a:t>
            </a:r>
            <a:r>
              <a:rPr lang="fr-FR" sz="2400" b="1" dirty="0">
                <a:latin typeface="Unistra A" panose="02000503030000020000" pitchFamily="2" charset="0"/>
              </a:rPr>
              <a:t> and </a:t>
            </a:r>
            <a:r>
              <a:rPr lang="fr-FR" sz="2400" b="1" dirty="0" err="1">
                <a:latin typeface="Unistra A" panose="02000503030000020000" pitchFamily="2" charset="0"/>
              </a:rPr>
              <a:t>astroparticles</a:t>
            </a:r>
            <a:r>
              <a:rPr lang="fr-FR" sz="2400" b="1" dirty="0">
                <a:latin typeface="Unistra A" panose="02000503030000020000" pitchFamily="2" charset="0"/>
              </a:rPr>
              <a:t> </a:t>
            </a:r>
            <a:r>
              <a:rPr lang="fr-FR" sz="2400" dirty="0">
                <a:latin typeface="Unistra A" panose="02000503030000020000" pitchFamily="2" charset="0"/>
              </a:rPr>
              <a:t>(</a:t>
            </a:r>
            <a:r>
              <a:rPr lang="fr-FR" sz="2400" dirty="0" err="1">
                <a:latin typeface="Unistra A" panose="02000503030000020000" pitchFamily="2" charset="0"/>
              </a:rPr>
              <a:t>research</a:t>
            </a:r>
            <a:r>
              <a:rPr lang="fr-FR" sz="2400" dirty="0">
                <a:latin typeface="Unistra A" panose="02000503030000020000" pitchFamily="2" charset="0"/>
              </a:rPr>
              <a:t> </a:t>
            </a:r>
            <a:r>
              <a:rPr lang="fr-FR" sz="2400" dirty="0" err="1">
                <a:latin typeface="Unistra A" panose="02000503030000020000" pitchFamily="2" charset="0"/>
              </a:rPr>
              <a:t>oriented</a:t>
            </a:r>
            <a:r>
              <a:rPr lang="fr-FR" sz="2400" dirty="0">
                <a:latin typeface="Unistra A" panose="02000503030000020000" pitchFamily="2" charset="0"/>
              </a:rPr>
              <a:t> </a:t>
            </a:r>
            <a:r>
              <a:rPr lang="fr-FR" sz="2400" dirty="0" err="1">
                <a:latin typeface="Unistra A" panose="02000503030000020000" pitchFamily="2" charset="0"/>
              </a:rPr>
              <a:t>leading</a:t>
            </a:r>
            <a:r>
              <a:rPr lang="fr-FR" sz="2400" dirty="0">
                <a:latin typeface="Unistra A" panose="02000503030000020000" pitchFamily="2" charset="0"/>
              </a:rPr>
              <a:t> to a PhD programme)</a:t>
            </a:r>
          </a:p>
          <a:p>
            <a:r>
              <a:rPr lang="fr-FR" sz="2400" dirty="0">
                <a:latin typeface="Unistra A" panose="02000503030000020000" pitchFamily="2" charset="0"/>
              </a:rPr>
              <a:t>• </a:t>
            </a:r>
            <a:r>
              <a:rPr lang="fr-FR" sz="2400" b="1" dirty="0" err="1">
                <a:latin typeface="Unistra A" panose="02000503030000020000" pitchFamily="2" charset="0"/>
              </a:rPr>
              <a:t>Cell</a:t>
            </a:r>
            <a:r>
              <a:rPr lang="fr-FR" sz="2400" b="1" dirty="0">
                <a:latin typeface="Unistra A" panose="02000503030000020000" pitchFamily="2" charset="0"/>
              </a:rPr>
              <a:t> </a:t>
            </a:r>
            <a:r>
              <a:rPr lang="fr-FR" sz="2400" b="1" dirty="0" err="1">
                <a:latin typeface="Unistra A" panose="02000503030000020000" pitchFamily="2" charset="0"/>
              </a:rPr>
              <a:t>physics</a:t>
            </a:r>
            <a:r>
              <a:rPr lang="fr-FR" sz="2400" dirty="0">
                <a:latin typeface="Unistra A" panose="02000503030000020000" pitchFamily="2" charset="0"/>
              </a:rPr>
              <a:t> (</a:t>
            </a:r>
            <a:r>
              <a:rPr lang="fr-FR" sz="2400" dirty="0" err="1">
                <a:latin typeface="Unistra A" panose="02000503030000020000" pitchFamily="2" charset="0"/>
              </a:rPr>
              <a:t>research</a:t>
            </a:r>
            <a:r>
              <a:rPr lang="fr-FR" sz="2400" dirty="0">
                <a:latin typeface="Unistra A" panose="02000503030000020000" pitchFamily="2" charset="0"/>
              </a:rPr>
              <a:t> </a:t>
            </a:r>
            <a:r>
              <a:rPr lang="fr-FR" sz="2400" dirty="0" err="1">
                <a:latin typeface="Unistra A" panose="02000503030000020000" pitchFamily="2" charset="0"/>
              </a:rPr>
              <a:t>oriented</a:t>
            </a:r>
            <a:r>
              <a:rPr lang="fr-FR" sz="2400" dirty="0">
                <a:latin typeface="Unistra A" panose="02000503030000020000" pitchFamily="2" charset="0"/>
              </a:rPr>
              <a:t> </a:t>
            </a:r>
            <a:r>
              <a:rPr lang="fr-FR" sz="2400" dirty="0" err="1">
                <a:latin typeface="Unistra A" panose="02000503030000020000" pitchFamily="2" charset="0"/>
              </a:rPr>
              <a:t>leading</a:t>
            </a:r>
            <a:r>
              <a:rPr lang="fr-FR" sz="2400" dirty="0">
                <a:latin typeface="Unistra A" panose="02000503030000020000" pitchFamily="2" charset="0"/>
              </a:rPr>
              <a:t> to a PhD programme)</a:t>
            </a:r>
            <a:endParaRPr lang="en-US" sz="2400" dirty="0">
              <a:latin typeface="Unistra A" panose="0200050303000002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4978153"/>
            <a:ext cx="120941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>
                <a:latin typeface="Unistra A" panose="02000503030000020000" pitchFamily="2" charset="0"/>
              </a:rPr>
              <a:t>Offer</a:t>
            </a:r>
            <a:r>
              <a:rPr lang="fr-FR" sz="2800" dirty="0">
                <a:latin typeface="Unistra A" panose="02000503030000020000" pitchFamily="2" charset="0"/>
              </a:rPr>
              <a:t> </a:t>
            </a:r>
            <a:r>
              <a:rPr lang="fr-FR" sz="2800" dirty="0" err="1">
                <a:latin typeface="Unistra A" panose="02000503030000020000" pitchFamily="2" charset="0"/>
              </a:rPr>
              <a:t>is</a:t>
            </a:r>
            <a:r>
              <a:rPr lang="fr-FR" sz="2800" dirty="0">
                <a:latin typeface="Unistra A" panose="02000503030000020000" pitchFamily="2" charset="0"/>
              </a:rPr>
              <a:t> </a:t>
            </a:r>
            <a:r>
              <a:rPr lang="fr-FR" sz="2800" dirty="0" err="1">
                <a:latin typeface="Unistra A" panose="02000503030000020000" pitchFamily="2" charset="0"/>
              </a:rPr>
              <a:t>based</a:t>
            </a:r>
            <a:r>
              <a:rPr lang="fr-FR" sz="2800" dirty="0">
                <a:latin typeface="Unistra A" panose="02000503030000020000" pitchFamily="2" charset="0"/>
              </a:rPr>
              <a:t> on the </a:t>
            </a:r>
            <a:r>
              <a:rPr lang="fr-FR" sz="2800" dirty="0" err="1">
                <a:latin typeface="Unistra A" panose="02000503030000020000" pitchFamily="2" charset="0"/>
              </a:rPr>
              <a:t>supporting</a:t>
            </a:r>
            <a:r>
              <a:rPr lang="fr-FR" sz="2800" dirty="0">
                <a:latin typeface="Unistra A" panose="02000503030000020000" pitchFamily="2" charset="0"/>
              </a:rPr>
              <a:t> </a:t>
            </a:r>
            <a:r>
              <a:rPr lang="fr-FR" sz="2800" dirty="0" err="1">
                <a:latin typeface="Unistra A" panose="02000503030000020000" pitchFamily="2" charset="0"/>
              </a:rPr>
              <a:t>research</a:t>
            </a:r>
            <a:r>
              <a:rPr lang="fr-FR" sz="2800" dirty="0">
                <a:latin typeface="Unistra A" panose="02000503030000020000" pitchFamily="2" charset="0"/>
              </a:rPr>
              <a:t> </a:t>
            </a:r>
            <a:r>
              <a:rPr lang="fr-FR" sz="2800" dirty="0" err="1">
                <a:latin typeface="Unistra A" panose="02000503030000020000" pitchFamily="2" charset="0"/>
              </a:rPr>
              <a:t>labs</a:t>
            </a:r>
            <a:endParaRPr lang="fr-FR" sz="2800" dirty="0">
              <a:latin typeface="Unistra A" panose="02000503030000020000" pitchFamily="2" charset="0"/>
            </a:endParaRPr>
          </a:p>
          <a:p>
            <a:pPr algn="ctr"/>
            <a:r>
              <a:rPr lang="fr-FR" sz="2800" i="1" dirty="0" err="1">
                <a:latin typeface="Unistra A" panose="02000503030000020000" pitchFamily="2" charset="0"/>
              </a:rPr>
              <a:t>Reminder</a:t>
            </a:r>
            <a:r>
              <a:rPr lang="fr-FR" sz="2800" i="1" dirty="0">
                <a:latin typeface="Unistra A" panose="02000503030000020000" pitchFamily="2" charset="0"/>
              </a:rPr>
              <a:t>: Unistra </a:t>
            </a:r>
            <a:r>
              <a:rPr lang="fr-FR" sz="2800" i="1" dirty="0" smtClean="0">
                <a:latin typeface="Unistra A" panose="02000503030000020000" pitchFamily="2" charset="0"/>
              </a:rPr>
              <a:t>hosts </a:t>
            </a:r>
            <a:r>
              <a:rPr lang="fr-FR" sz="2800" i="1" dirty="0">
                <a:latin typeface="Unistra A" panose="02000503030000020000" pitchFamily="2" charset="0"/>
              </a:rPr>
              <a:t>in total 72 </a:t>
            </a:r>
            <a:r>
              <a:rPr lang="fr-FR" sz="2800" i="1" dirty="0" err="1">
                <a:latin typeface="Unistra A" panose="02000503030000020000" pitchFamily="2" charset="0"/>
              </a:rPr>
              <a:t>research</a:t>
            </a:r>
            <a:r>
              <a:rPr lang="fr-FR" sz="2800" i="1" dirty="0">
                <a:latin typeface="Unistra A" panose="02000503030000020000" pitchFamily="2" charset="0"/>
              </a:rPr>
              <a:t> </a:t>
            </a:r>
            <a:r>
              <a:rPr lang="fr-FR" sz="2800" i="1" dirty="0" err="1" smtClean="0">
                <a:latin typeface="Unistra A" panose="02000503030000020000" pitchFamily="2" charset="0"/>
              </a:rPr>
              <a:t>labs</a:t>
            </a:r>
            <a:r>
              <a:rPr lang="fr-FR" sz="2800" i="1" dirty="0" smtClean="0">
                <a:latin typeface="Unistra A" panose="02000503030000020000" pitchFamily="2" charset="0"/>
              </a:rPr>
              <a:t>, of </a:t>
            </a:r>
            <a:r>
              <a:rPr lang="fr-FR" sz="2800" i="1" dirty="0" err="1" smtClean="0">
                <a:latin typeface="Unistra A" panose="02000503030000020000" pitchFamily="2" charset="0"/>
              </a:rPr>
              <a:t>which</a:t>
            </a:r>
            <a:r>
              <a:rPr lang="fr-FR" sz="2800" i="1" dirty="0" smtClean="0">
                <a:latin typeface="Unistra A" panose="02000503030000020000" pitchFamily="2" charset="0"/>
              </a:rPr>
              <a:t> 9 </a:t>
            </a:r>
            <a:r>
              <a:rPr lang="fr-FR" sz="2800" i="1" dirty="0" err="1" smtClean="0">
                <a:latin typeface="Unistra A" panose="02000503030000020000" pitchFamily="2" charset="0"/>
              </a:rPr>
              <a:t>whole</a:t>
            </a:r>
            <a:r>
              <a:rPr lang="fr-FR" sz="2800" i="1" dirty="0" smtClean="0">
                <a:latin typeface="Unistra A" panose="02000503030000020000" pitchFamily="2" charset="0"/>
              </a:rPr>
              <a:t> institutes </a:t>
            </a:r>
            <a:r>
              <a:rPr lang="fr-FR" sz="2800" i="1" dirty="0">
                <a:latin typeface="Unistra A" panose="02000503030000020000" pitchFamily="2" charset="0"/>
              </a:rPr>
              <a:t>(&gt; 100 staff)</a:t>
            </a:r>
            <a:r>
              <a:rPr lang="fr-FR" sz="2800" i="1" dirty="0" smtClean="0">
                <a:latin typeface="Unistra A" panose="02000503030000020000" pitchFamily="2" charset="0"/>
              </a:rPr>
              <a:t> </a:t>
            </a:r>
            <a:r>
              <a:rPr lang="fr-FR" sz="2800" i="1" dirty="0" err="1" smtClean="0">
                <a:latin typeface="Unistra A" panose="02000503030000020000" pitchFamily="2" charset="0"/>
              </a:rPr>
              <a:t>involve</a:t>
            </a:r>
            <a:r>
              <a:rPr lang="fr-FR" sz="2800" i="1" dirty="0" smtClean="0">
                <a:latin typeface="Unistra A" panose="02000503030000020000" pitchFamily="2" charset="0"/>
              </a:rPr>
              <a:t> </a:t>
            </a:r>
            <a:r>
              <a:rPr lang="fr-FR" sz="2800" i="1" dirty="0" err="1" smtClean="0">
                <a:latin typeface="Unistra A" panose="02000503030000020000" pitchFamily="2" charset="0"/>
              </a:rPr>
              <a:t>physics</a:t>
            </a:r>
            <a:r>
              <a:rPr lang="fr-FR" sz="2800" i="1" dirty="0" smtClean="0">
                <a:latin typeface="Unistra A" panose="02000503030000020000" pitchFamily="2" charset="0"/>
              </a:rPr>
              <a:t> </a:t>
            </a:r>
            <a:r>
              <a:rPr lang="fr-FR" sz="2800" i="1" dirty="0" err="1" smtClean="0">
                <a:latin typeface="Unistra A" panose="02000503030000020000" pitchFamily="2" charset="0"/>
              </a:rPr>
              <a:t>oriented</a:t>
            </a:r>
            <a:r>
              <a:rPr lang="fr-FR" sz="2800" i="1" dirty="0" smtClean="0">
                <a:latin typeface="Unistra A" panose="02000503030000020000" pitchFamily="2" charset="0"/>
              </a:rPr>
              <a:t> </a:t>
            </a:r>
            <a:r>
              <a:rPr lang="fr-FR" sz="2800" i="1" dirty="0" err="1" smtClean="0">
                <a:latin typeface="Unistra A" panose="02000503030000020000" pitchFamily="2" charset="0"/>
              </a:rPr>
              <a:t>research</a:t>
            </a:r>
            <a:r>
              <a:rPr lang="fr-FR" sz="2800" i="1" dirty="0" smtClean="0">
                <a:latin typeface="Unistra A" panose="02000503030000020000" pitchFamily="2" charset="0"/>
              </a:rPr>
              <a:t> teams. </a:t>
            </a:r>
            <a:endParaRPr lang="en-US" sz="2800" i="1" dirty="0"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88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3253" y="1578542"/>
            <a:ext cx="5539341" cy="491851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1800" b="1" dirty="0"/>
              <a:t>1 </a:t>
            </a:r>
            <a:r>
              <a:rPr lang="fr-FR" sz="1800" dirty="0"/>
              <a:t>– Quantum </a:t>
            </a:r>
            <a:r>
              <a:rPr lang="fr-FR" sz="1800" dirty="0" err="1"/>
              <a:t>mechanics</a:t>
            </a:r>
            <a:r>
              <a:rPr lang="fr-FR" sz="1800" dirty="0"/>
              <a:t> &amp; </a:t>
            </a:r>
            <a:r>
              <a:rPr lang="fr-FR" sz="1800" dirty="0" err="1"/>
              <a:t>statistical</a:t>
            </a:r>
            <a:r>
              <a:rPr lang="fr-FR" sz="1800" dirty="0"/>
              <a:t> </a:t>
            </a:r>
            <a:r>
              <a:rPr lang="fr-FR" sz="1800" dirty="0" err="1"/>
              <a:t>physics</a:t>
            </a:r>
            <a:r>
              <a:rPr lang="fr-FR" sz="1800" dirty="0"/>
              <a:t> / </a:t>
            </a:r>
            <a:r>
              <a:rPr lang="fr-FR" sz="1800" b="1" dirty="0"/>
              <a:t>9 ECTS</a:t>
            </a:r>
          </a:p>
          <a:p>
            <a:pPr marL="0" indent="0">
              <a:buNone/>
            </a:pPr>
            <a:r>
              <a:rPr lang="fr-FR" sz="1800" b="1" dirty="0"/>
              <a:t>2</a:t>
            </a:r>
            <a:r>
              <a:rPr lang="fr-FR" sz="1800" dirty="0"/>
              <a:t> – </a:t>
            </a:r>
            <a:r>
              <a:rPr lang="fr-FR" sz="1800" dirty="0" err="1"/>
              <a:t>Programming</a:t>
            </a:r>
            <a:r>
              <a:rPr lang="fr-FR" sz="1800" dirty="0"/>
              <a:t> &amp; </a:t>
            </a:r>
            <a:r>
              <a:rPr lang="fr-FR" sz="1800" dirty="0" err="1"/>
              <a:t>present</a:t>
            </a:r>
            <a:r>
              <a:rPr lang="fr-FR" sz="1800" dirty="0"/>
              <a:t> </a:t>
            </a:r>
            <a:r>
              <a:rPr lang="fr-FR" sz="1800" dirty="0" err="1"/>
              <a:t>days</a:t>
            </a:r>
            <a:r>
              <a:rPr lang="fr-FR" sz="1800" dirty="0"/>
              <a:t> </a:t>
            </a:r>
            <a:r>
              <a:rPr lang="fr-FR" sz="1800" dirty="0" err="1"/>
              <a:t>research</a:t>
            </a:r>
            <a:r>
              <a:rPr lang="fr-FR" sz="1800" dirty="0"/>
              <a:t> in </a:t>
            </a:r>
            <a:r>
              <a:rPr lang="fr-FR" sz="1800" dirty="0" err="1"/>
              <a:t>physics</a:t>
            </a:r>
            <a:r>
              <a:rPr lang="fr-FR" sz="1800" dirty="0"/>
              <a:t> / </a:t>
            </a:r>
            <a:r>
              <a:rPr lang="fr-FR" sz="1800" b="1" dirty="0"/>
              <a:t>6 ECTS</a:t>
            </a:r>
          </a:p>
          <a:p>
            <a:pPr marL="0" indent="0">
              <a:buNone/>
            </a:pPr>
            <a:r>
              <a:rPr lang="fr-FR" sz="1800" b="1" dirty="0"/>
              <a:t>3</a:t>
            </a:r>
            <a:r>
              <a:rPr lang="fr-FR" sz="1800" dirty="0"/>
              <a:t> -  </a:t>
            </a:r>
            <a:r>
              <a:rPr lang="fr-FR" sz="1800" dirty="0" err="1"/>
              <a:t>Experimental</a:t>
            </a:r>
            <a:r>
              <a:rPr lang="fr-FR" sz="1800" dirty="0"/>
              <a:t> </a:t>
            </a:r>
            <a:r>
              <a:rPr lang="fr-FR" sz="1800" dirty="0" err="1"/>
              <a:t>physics</a:t>
            </a:r>
            <a:r>
              <a:rPr lang="fr-FR" sz="1800" dirty="0"/>
              <a:t> 1 / </a:t>
            </a:r>
            <a:r>
              <a:rPr lang="fr-FR" sz="1800" b="1" dirty="0"/>
              <a:t>6 ECTS</a:t>
            </a:r>
          </a:p>
          <a:p>
            <a:pPr marL="0" indent="0">
              <a:buNone/>
            </a:pPr>
            <a:r>
              <a:rPr lang="fr-FR" sz="1800" b="1" dirty="0"/>
              <a:t>4</a:t>
            </a:r>
            <a:r>
              <a:rPr lang="fr-FR" sz="1800" dirty="0"/>
              <a:t> – Electives to </a:t>
            </a:r>
            <a:r>
              <a:rPr lang="fr-FR" sz="1800" dirty="0" err="1"/>
              <a:t>be</a:t>
            </a:r>
            <a:r>
              <a:rPr lang="fr-FR" sz="1800" dirty="0"/>
              <a:t> </a:t>
            </a:r>
            <a:r>
              <a:rPr lang="fr-FR" sz="1800" dirty="0" err="1"/>
              <a:t>chosen</a:t>
            </a:r>
            <a:r>
              <a:rPr lang="fr-FR" sz="1800" dirty="0"/>
              <a:t> by </a:t>
            </a:r>
            <a:r>
              <a:rPr lang="fr-FR" sz="1800" dirty="0" err="1"/>
              <a:t>student</a:t>
            </a:r>
            <a:r>
              <a:rPr lang="fr-FR" sz="1800" dirty="0"/>
              <a:t> </a:t>
            </a:r>
            <a:r>
              <a:rPr lang="fr-FR" sz="1800" dirty="0" err="1"/>
              <a:t>among</a:t>
            </a:r>
            <a:r>
              <a:rPr lang="fr-FR" sz="1800" dirty="0"/>
              <a:t> the </a:t>
            </a:r>
            <a:r>
              <a:rPr lang="fr-FR" sz="1800" dirty="0" err="1"/>
              <a:t>following</a:t>
            </a:r>
            <a:r>
              <a:rPr lang="fr-FR" sz="1800" dirty="0"/>
              <a:t> (2 </a:t>
            </a:r>
            <a:r>
              <a:rPr lang="fr-FR" sz="1800" dirty="0" err="1"/>
              <a:t>subjects</a:t>
            </a:r>
            <a:r>
              <a:rPr lang="fr-FR" sz="1800" dirty="0"/>
              <a:t> / </a:t>
            </a:r>
            <a:r>
              <a:rPr lang="fr-FR" sz="1800" b="1" dirty="0"/>
              <a:t>6 ECTS)</a:t>
            </a:r>
          </a:p>
          <a:p>
            <a:r>
              <a:rPr lang="fr-FR" sz="1800" dirty="0" err="1"/>
              <a:t>Mechanics</a:t>
            </a:r>
            <a:r>
              <a:rPr lang="fr-FR" sz="1800" dirty="0"/>
              <a:t> of </a:t>
            </a:r>
            <a:r>
              <a:rPr lang="fr-FR" sz="1800" dirty="0" err="1"/>
              <a:t>continuous</a:t>
            </a:r>
            <a:r>
              <a:rPr lang="fr-FR" sz="1800" dirty="0"/>
              <a:t> media</a:t>
            </a:r>
          </a:p>
          <a:p>
            <a:r>
              <a:rPr lang="fr-FR" sz="1800" dirty="0"/>
              <a:t>The </a:t>
            </a:r>
            <a:r>
              <a:rPr lang="fr-FR" sz="1800" dirty="0" err="1"/>
              <a:t>constituents</a:t>
            </a:r>
            <a:r>
              <a:rPr lang="fr-FR" sz="1800" dirty="0"/>
              <a:t> of </a:t>
            </a:r>
            <a:r>
              <a:rPr lang="fr-FR" sz="1800" dirty="0" err="1"/>
              <a:t>Universe</a:t>
            </a:r>
            <a:r>
              <a:rPr lang="fr-FR" sz="1800" dirty="0"/>
              <a:t> and </a:t>
            </a:r>
            <a:r>
              <a:rPr lang="fr-FR" sz="1800" dirty="0" err="1"/>
              <a:t>their</a:t>
            </a:r>
            <a:r>
              <a:rPr lang="fr-FR" sz="1800" dirty="0"/>
              <a:t> observation</a:t>
            </a:r>
          </a:p>
          <a:p>
            <a:r>
              <a:rPr lang="fr-FR" sz="1800" dirty="0"/>
              <a:t>Group </a:t>
            </a:r>
            <a:r>
              <a:rPr lang="fr-FR" sz="1800" dirty="0" err="1"/>
              <a:t>theory</a:t>
            </a:r>
            <a:endParaRPr lang="fr-FR" sz="1800" dirty="0"/>
          </a:p>
          <a:p>
            <a:r>
              <a:rPr lang="fr-FR" sz="1800" dirty="0" err="1"/>
              <a:t>Ionizing</a:t>
            </a:r>
            <a:r>
              <a:rPr lang="fr-FR" sz="1800" dirty="0"/>
              <a:t> radiations and </a:t>
            </a:r>
            <a:r>
              <a:rPr lang="fr-FR" sz="1800" dirty="0" err="1"/>
              <a:t>their</a:t>
            </a:r>
            <a:r>
              <a:rPr lang="fr-FR" sz="1800" dirty="0"/>
              <a:t> </a:t>
            </a:r>
            <a:r>
              <a:rPr lang="fr-FR" sz="1800" dirty="0" err="1"/>
              <a:t>detection</a:t>
            </a:r>
            <a:endParaRPr lang="fr-FR" sz="1800" dirty="0"/>
          </a:p>
          <a:p>
            <a:r>
              <a:rPr lang="fr-FR" sz="1800" dirty="0"/>
              <a:t>General </a:t>
            </a:r>
            <a:r>
              <a:rPr lang="fr-FR" sz="1800" dirty="0" err="1"/>
              <a:t>relativity</a:t>
            </a:r>
            <a:endParaRPr lang="fr-FR" sz="1800" dirty="0"/>
          </a:p>
          <a:p>
            <a:r>
              <a:rPr lang="fr-FR" sz="1800" dirty="0"/>
              <a:t>Nanostructures and </a:t>
            </a:r>
            <a:r>
              <a:rPr lang="fr-FR" sz="1800" dirty="0" err="1"/>
              <a:t>nanophysics</a:t>
            </a:r>
            <a:endParaRPr lang="fr-FR" sz="1800" dirty="0"/>
          </a:p>
          <a:p>
            <a:r>
              <a:rPr lang="fr-FR" sz="1800" dirty="0" err="1"/>
              <a:t>Mentored</a:t>
            </a:r>
            <a:r>
              <a:rPr lang="fr-FR" sz="1800" dirty="0"/>
              <a:t> </a:t>
            </a:r>
            <a:r>
              <a:rPr lang="fr-FR" sz="1800" dirty="0" err="1"/>
              <a:t>project</a:t>
            </a:r>
            <a:endParaRPr lang="fr-FR" sz="1800" dirty="0"/>
          </a:p>
          <a:p>
            <a:r>
              <a:rPr lang="fr-FR" sz="1800" dirty="0" err="1"/>
              <a:t>Arow</a:t>
            </a:r>
            <a:r>
              <a:rPr lang="fr-FR" sz="1800" dirty="0"/>
              <a:t> of time &amp; </a:t>
            </a:r>
            <a:r>
              <a:rPr lang="fr-FR" sz="1800" dirty="0" err="1"/>
              <a:t>advanced</a:t>
            </a:r>
            <a:r>
              <a:rPr lang="fr-FR" sz="1800" dirty="0"/>
              <a:t> </a:t>
            </a:r>
            <a:r>
              <a:rPr lang="fr-FR" sz="1800" dirty="0" err="1"/>
              <a:t>statistical</a:t>
            </a:r>
            <a:r>
              <a:rPr lang="fr-FR" sz="1800" dirty="0"/>
              <a:t> </a:t>
            </a:r>
            <a:r>
              <a:rPr lang="fr-FR" sz="1800" dirty="0" err="1"/>
              <a:t>physics</a:t>
            </a:r>
            <a:endParaRPr lang="fr-FR" sz="1800" dirty="0"/>
          </a:p>
          <a:p>
            <a:r>
              <a:rPr lang="fr-FR" sz="1800" dirty="0" err="1"/>
              <a:t>Variational</a:t>
            </a:r>
            <a:r>
              <a:rPr lang="fr-FR" sz="1800" dirty="0"/>
              <a:t> </a:t>
            </a:r>
            <a:r>
              <a:rPr lang="fr-FR" sz="1800" dirty="0" err="1"/>
              <a:t>principles</a:t>
            </a:r>
            <a:r>
              <a:rPr lang="fr-FR" sz="1800" dirty="0"/>
              <a:t> and </a:t>
            </a:r>
            <a:r>
              <a:rPr lang="fr-FR" sz="1800" dirty="0" err="1"/>
              <a:t>analytical</a:t>
            </a:r>
            <a:r>
              <a:rPr lang="fr-FR" sz="1800" dirty="0"/>
              <a:t> </a:t>
            </a:r>
            <a:r>
              <a:rPr lang="fr-FR" sz="1800" dirty="0" err="1"/>
              <a:t>mechanics</a:t>
            </a:r>
            <a:endParaRPr lang="fr-FR" sz="1800" dirty="0"/>
          </a:p>
          <a:p>
            <a:r>
              <a:rPr lang="fr-FR" sz="1800" dirty="0"/>
              <a:t>Introduction to quantum collisions</a:t>
            </a:r>
          </a:p>
          <a:p>
            <a:r>
              <a:rPr lang="fr-FR" sz="1800" dirty="0"/>
              <a:t>Critical </a:t>
            </a:r>
            <a:r>
              <a:rPr lang="fr-FR" sz="1800" dirty="0" err="1"/>
              <a:t>phenomena</a:t>
            </a:r>
            <a:r>
              <a:rPr lang="fr-FR" sz="1800" dirty="0"/>
              <a:t> and out of </a:t>
            </a:r>
            <a:r>
              <a:rPr lang="fr-FR" sz="1800" dirty="0" err="1"/>
              <a:t>equilibriuml</a:t>
            </a:r>
            <a:r>
              <a:rPr lang="fr-FR" sz="1800" dirty="0"/>
              <a:t> </a:t>
            </a:r>
            <a:r>
              <a:rPr lang="fr-FR" sz="1800" dirty="0" err="1"/>
              <a:t>statistics</a:t>
            </a:r>
            <a:endParaRPr lang="fr-FR" sz="1800" dirty="0"/>
          </a:p>
          <a:p>
            <a:pPr marL="0" indent="0">
              <a:buNone/>
            </a:pPr>
            <a:r>
              <a:rPr lang="fr-FR" sz="1800" b="1" dirty="0"/>
              <a:t>5</a:t>
            </a:r>
            <a:r>
              <a:rPr lang="fr-FR" sz="1800" dirty="0"/>
              <a:t> – ‘Free’ </a:t>
            </a:r>
            <a:r>
              <a:rPr lang="fr-FR" sz="1800" dirty="0" err="1"/>
              <a:t>electvies</a:t>
            </a:r>
            <a:r>
              <a:rPr lang="fr-FR" sz="1800" dirty="0"/>
              <a:t> (i.e. </a:t>
            </a:r>
            <a:r>
              <a:rPr lang="fr-FR" sz="1800" dirty="0" err="1"/>
              <a:t>electives</a:t>
            </a:r>
            <a:r>
              <a:rPr lang="fr-FR" sz="1800" dirty="0"/>
              <a:t> to </a:t>
            </a:r>
            <a:r>
              <a:rPr lang="fr-FR" sz="1800" dirty="0" err="1"/>
              <a:t>be</a:t>
            </a:r>
            <a:r>
              <a:rPr lang="fr-FR" sz="1800" dirty="0"/>
              <a:t> </a:t>
            </a:r>
            <a:r>
              <a:rPr lang="fr-FR" sz="1800" dirty="0" err="1"/>
              <a:t>chosen</a:t>
            </a:r>
            <a:r>
              <a:rPr lang="fr-FR" sz="1800" dirty="0"/>
              <a:t> by </a:t>
            </a:r>
            <a:r>
              <a:rPr lang="fr-FR" sz="1800" dirty="0" err="1"/>
              <a:t>student</a:t>
            </a:r>
            <a:r>
              <a:rPr lang="fr-FR" sz="1800" dirty="0"/>
              <a:t> and </a:t>
            </a:r>
            <a:r>
              <a:rPr lang="fr-FR" sz="1800" dirty="0" err="1"/>
              <a:t>validated</a:t>
            </a:r>
            <a:r>
              <a:rPr lang="fr-FR" sz="1800" dirty="0"/>
              <a:t> by the </a:t>
            </a:r>
            <a:r>
              <a:rPr lang="fr-FR" sz="1800" dirty="0" err="1"/>
              <a:t>head</a:t>
            </a:r>
            <a:r>
              <a:rPr lang="fr-FR" sz="1800" dirty="0"/>
              <a:t> of master) / </a:t>
            </a:r>
            <a:r>
              <a:rPr lang="fr-FR" sz="1800" b="1" dirty="0"/>
              <a:t>3 ECTS</a:t>
            </a:r>
            <a:endParaRPr lang="fr-FR" sz="18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5999" y="1578542"/>
            <a:ext cx="5868201" cy="491851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1800" b="1" dirty="0"/>
              <a:t>1</a:t>
            </a:r>
            <a:r>
              <a:rPr lang="fr-FR" sz="1800" dirty="0"/>
              <a:t> – </a:t>
            </a:r>
            <a:r>
              <a:rPr lang="fr-FR" sz="1800" dirty="0" err="1"/>
              <a:t>Nuclear</a:t>
            </a:r>
            <a:r>
              <a:rPr lang="fr-FR" sz="1800" dirty="0"/>
              <a:t> </a:t>
            </a:r>
            <a:r>
              <a:rPr lang="fr-FR" sz="1800" dirty="0" err="1"/>
              <a:t>mattet</a:t>
            </a:r>
            <a:r>
              <a:rPr lang="fr-FR" sz="1800" dirty="0"/>
              <a:t>, </a:t>
            </a:r>
            <a:r>
              <a:rPr lang="fr-FR" sz="1800" dirty="0" err="1"/>
              <a:t>elementary</a:t>
            </a:r>
            <a:r>
              <a:rPr lang="fr-FR" sz="1800" dirty="0"/>
              <a:t> </a:t>
            </a:r>
            <a:r>
              <a:rPr lang="fr-FR" sz="1800" dirty="0" err="1"/>
              <a:t>particles</a:t>
            </a:r>
            <a:r>
              <a:rPr lang="fr-FR" sz="1800" dirty="0"/>
              <a:t>, and </a:t>
            </a:r>
            <a:r>
              <a:rPr lang="fr-FR" sz="1800" dirty="0" err="1"/>
              <a:t>condensed</a:t>
            </a:r>
            <a:r>
              <a:rPr lang="fr-FR" sz="1800" dirty="0"/>
              <a:t> </a:t>
            </a:r>
            <a:r>
              <a:rPr lang="fr-FR" sz="1800" dirty="0" err="1"/>
              <a:t>matter</a:t>
            </a:r>
            <a:r>
              <a:rPr lang="fr-FR" sz="1800" dirty="0"/>
              <a:t> </a:t>
            </a:r>
            <a:r>
              <a:rPr lang="fr-FR" sz="1800" dirty="0" err="1"/>
              <a:t>physics</a:t>
            </a:r>
            <a:r>
              <a:rPr lang="fr-FR" sz="1800" dirty="0"/>
              <a:t> / </a:t>
            </a:r>
            <a:r>
              <a:rPr lang="fr-FR" sz="1800" b="1" dirty="0"/>
              <a:t>9 ECTS</a:t>
            </a:r>
          </a:p>
          <a:p>
            <a:pPr marL="0" indent="0">
              <a:buNone/>
            </a:pPr>
            <a:r>
              <a:rPr lang="fr-FR" sz="1800" b="1" dirty="0"/>
              <a:t>2 </a:t>
            </a:r>
            <a:r>
              <a:rPr lang="fr-FR" sz="1800" dirty="0"/>
              <a:t>– Computer </a:t>
            </a:r>
            <a:r>
              <a:rPr lang="fr-FR" sz="1800" dirty="0" err="1"/>
              <a:t>programming</a:t>
            </a:r>
            <a:r>
              <a:rPr lang="fr-FR" sz="1800" dirty="0"/>
              <a:t> and </a:t>
            </a:r>
            <a:r>
              <a:rPr lang="fr-FR" sz="1800" dirty="0" err="1"/>
              <a:t>numerical</a:t>
            </a:r>
            <a:r>
              <a:rPr lang="fr-FR" sz="1800" dirty="0"/>
              <a:t> simulation 1 / </a:t>
            </a:r>
            <a:r>
              <a:rPr lang="fr-FR" sz="1800" b="1" dirty="0"/>
              <a:t>3 ECTS</a:t>
            </a:r>
          </a:p>
          <a:p>
            <a:pPr marL="0" indent="0">
              <a:buNone/>
            </a:pPr>
            <a:r>
              <a:rPr lang="fr-FR" sz="1800" b="1" dirty="0"/>
              <a:t>3</a:t>
            </a:r>
            <a:r>
              <a:rPr lang="fr-FR" sz="1800" dirty="0"/>
              <a:t> – </a:t>
            </a:r>
            <a:r>
              <a:rPr lang="fr-FR" sz="1800" dirty="0" err="1"/>
              <a:t>Physics</a:t>
            </a:r>
            <a:r>
              <a:rPr lang="fr-FR" sz="1800" dirty="0"/>
              <a:t> at the </a:t>
            </a:r>
            <a:r>
              <a:rPr lang="fr-FR" sz="1800" dirty="0" err="1"/>
              <a:t>lab</a:t>
            </a:r>
            <a:r>
              <a:rPr lang="fr-FR" sz="1800" dirty="0"/>
              <a:t> / </a:t>
            </a:r>
            <a:r>
              <a:rPr lang="fr-FR" sz="1800" b="1" dirty="0"/>
              <a:t>12 ECTS</a:t>
            </a:r>
          </a:p>
          <a:p>
            <a:pPr marL="0" indent="0">
              <a:buNone/>
            </a:pPr>
            <a:r>
              <a:rPr lang="fr-FR" sz="1800" b="1" dirty="0"/>
              <a:t>4</a:t>
            </a:r>
            <a:r>
              <a:rPr lang="fr-FR" sz="1800" dirty="0"/>
              <a:t> - </a:t>
            </a:r>
            <a:r>
              <a:rPr lang="fr-FR" sz="1800" dirty="0" err="1"/>
              <a:t>Optional</a:t>
            </a:r>
            <a:r>
              <a:rPr lang="fr-FR" sz="1800" dirty="0"/>
              <a:t> (</a:t>
            </a:r>
            <a:r>
              <a:rPr lang="fr-FR" sz="1800" dirty="0" err="1"/>
              <a:t>student</a:t>
            </a:r>
            <a:r>
              <a:rPr lang="fr-FR" sz="1800" dirty="0"/>
              <a:t> </a:t>
            </a:r>
            <a:r>
              <a:rPr lang="fr-FR" sz="1800" dirty="0" err="1"/>
              <a:t>choice</a:t>
            </a:r>
            <a:r>
              <a:rPr lang="fr-FR" sz="1800" dirty="0"/>
              <a:t>) 1 </a:t>
            </a:r>
            <a:r>
              <a:rPr lang="fr-FR" sz="1800" dirty="0" err="1"/>
              <a:t>subjects</a:t>
            </a:r>
            <a:r>
              <a:rPr lang="fr-FR" sz="1800" dirty="0"/>
              <a:t> / </a:t>
            </a:r>
            <a:r>
              <a:rPr lang="fr-FR" sz="1800" b="1" dirty="0"/>
              <a:t>3 ECTS</a:t>
            </a:r>
            <a:endParaRPr lang="fr-FR" sz="1800" dirty="0"/>
          </a:p>
          <a:p>
            <a:r>
              <a:rPr lang="fr-FR" sz="1800" dirty="0" err="1"/>
              <a:t>Particles</a:t>
            </a:r>
            <a:r>
              <a:rPr lang="fr-FR" sz="1800" dirty="0"/>
              <a:t> &amp; </a:t>
            </a:r>
            <a:r>
              <a:rPr lang="fr-FR" sz="1800" dirty="0" err="1"/>
              <a:t>astroparticles</a:t>
            </a:r>
            <a:endParaRPr lang="fr-FR" sz="1800" dirty="0"/>
          </a:p>
          <a:p>
            <a:r>
              <a:rPr lang="fr-FR" sz="1800" dirty="0" err="1"/>
              <a:t>Physics</a:t>
            </a:r>
            <a:r>
              <a:rPr lang="fr-FR" sz="1800" dirty="0"/>
              <a:t> of stars</a:t>
            </a:r>
          </a:p>
          <a:p>
            <a:r>
              <a:rPr lang="fr-FR" sz="1800" dirty="0"/>
              <a:t>Atomic &amp; </a:t>
            </a:r>
            <a:r>
              <a:rPr lang="fr-FR" sz="1800" dirty="0" err="1"/>
              <a:t>molecular</a:t>
            </a:r>
            <a:r>
              <a:rPr lang="fr-FR" sz="1800" dirty="0"/>
              <a:t> </a:t>
            </a:r>
            <a:r>
              <a:rPr lang="fr-FR" sz="1800" dirty="0" err="1"/>
              <a:t>physics</a:t>
            </a:r>
            <a:endParaRPr lang="fr-FR" sz="1800" dirty="0"/>
          </a:p>
          <a:p>
            <a:r>
              <a:rPr lang="fr-FR" sz="1800" dirty="0" err="1"/>
              <a:t>Relativistic</a:t>
            </a:r>
            <a:r>
              <a:rPr lang="fr-FR" sz="1800" dirty="0"/>
              <a:t> quantum </a:t>
            </a:r>
            <a:r>
              <a:rPr lang="fr-FR" sz="1800" dirty="0" err="1"/>
              <a:t>mechanics</a:t>
            </a:r>
            <a:endParaRPr lang="fr-FR" sz="1800" dirty="0"/>
          </a:p>
          <a:p>
            <a:r>
              <a:rPr lang="fr-FR" sz="1800" dirty="0" err="1"/>
              <a:t>Mentored</a:t>
            </a:r>
            <a:r>
              <a:rPr lang="fr-FR" sz="1800" dirty="0"/>
              <a:t> </a:t>
            </a:r>
            <a:r>
              <a:rPr lang="fr-FR" sz="1800" dirty="0" err="1"/>
              <a:t>project</a:t>
            </a:r>
            <a:endParaRPr lang="fr-FR" sz="1800" dirty="0"/>
          </a:p>
          <a:p>
            <a:r>
              <a:rPr lang="fr-FR" sz="1800" dirty="0"/>
              <a:t>Introduction to the </a:t>
            </a:r>
            <a:r>
              <a:rPr lang="fr-FR" sz="1800" dirty="0" err="1"/>
              <a:t>physics</a:t>
            </a:r>
            <a:r>
              <a:rPr lang="fr-FR" sz="1800" dirty="0"/>
              <a:t> of living </a:t>
            </a:r>
          </a:p>
          <a:p>
            <a:r>
              <a:rPr lang="fr-FR" sz="1800" dirty="0" err="1"/>
              <a:t>Numerical</a:t>
            </a:r>
            <a:r>
              <a:rPr lang="fr-FR" sz="1800" dirty="0"/>
              <a:t> applications in </a:t>
            </a:r>
            <a:r>
              <a:rPr lang="fr-FR" sz="1800" dirty="0" err="1"/>
              <a:t>physics</a:t>
            </a:r>
            <a:endParaRPr lang="fr-FR" sz="1800" dirty="0"/>
          </a:p>
          <a:p>
            <a:r>
              <a:rPr lang="fr-FR" sz="1800" dirty="0"/>
              <a:t>Soft </a:t>
            </a:r>
            <a:r>
              <a:rPr lang="fr-FR" sz="1800" dirty="0" err="1"/>
              <a:t>matter</a:t>
            </a:r>
            <a:r>
              <a:rPr lang="fr-FR" sz="1800" dirty="0"/>
              <a:t> </a:t>
            </a:r>
            <a:r>
              <a:rPr lang="fr-FR" sz="1800" dirty="0" err="1"/>
              <a:t>physics</a:t>
            </a:r>
            <a:endParaRPr lang="fr-FR" sz="1800" dirty="0"/>
          </a:p>
          <a:p>
            <a:r>
              <a:rPr lang="fr-FR" sz="1800" dirty="0" err="1"/>
              <a:t>Optics</a:t>
            </a:r>
            <a:r>
              <a:rPr lang="fr-FR" sz="1800" dirty="0"/>
              <a:t> &amp; </a:t>
            </a:r>
            <a:r>
              <a:rPr lang="fr-FR" sz="1800" dirty="0" err="1"/>
              <a:t>photonics</a:t>
            </a:r>
            <a:endParaRPr lang="fr-FR" sz="1800" dirty="0"/>
          </a:p>
          <a:p>
            <a:pPr marL="0" indent="0">
              <a:buNone/>
            </a:pPr>
            <a:r>
              <a:rPr lang="fr-FR" sz="1800" b="1" dirty="0"/>
              <a:t>5</a:t>
            </a:r>
            <a:r>
              <a:rPr lang="fr-FR" sz="1800" dirty="0"/>
              <a:t> – Free option (</a:t>
            </a:r>
            <a:r>
              <a:rPr lang="fr-FR" sz="1800" dirty="0" err="1"/>
              <a:t>validated</a:t>
            </a:r>
            <a:r>
              <a:rPr lang="fr-FR" sz="1800" dirty="0"/>
              <a:t> by the </a:t>
            </a:r>
            <a:r>
              <a:rPr lang="fr-FR" sz="1800" dirty="0" err="1"/>
              <a:t>head</a:t>
            </a:r>
            <a:r>
              <a:rPr lang="fr-FR" sz="1800" dirty="0"/>
              <a:t> of master) / </a:t>
            </a:r>
            <a:r>
              <a:rPr lang="fr-FR" sz="1800" b="1" dirty="0"/>
              <a:t>3 ECTS</a:t>
            </a:r>
          </a:p>
        </p:txBody>
      </p:sp>
      <p:sp>
        <p:nvSpPr>
          <p:cNvPr id="5" name="Titre 4"/>
          <p:cNvSpPr txBox="1">
            <a:spLocks noGrp="1"/>
          </p:cNvSpPr>
          <p:nvPr>
            <p:ph type="title"/>
          </p:nvPr>
        </p:nvSpPr>
        <p:spPr>
          <a:xfrm>
            <a:off x="0" y="120207"/>
            <a:ext cx="1219200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Unistra A" panose="02000503030000020000" pitchFamily="2" charset="0"/>
              </a:rPr>
              <a:t>U. of Strasbourg : Example of syllabus for 1st </a:t>
            </a:r>
            <a:r>
              <a:rPr lang="fr-FR" sz="2800" b="1" dirty="0" err="1">
                <a:latin typeface="Unistra A" panose="02000503030000020000" pitchFamily="2" charset="0"/>
              </a:rPr>
              <a:t>year</a:t>
            </a:r>
            <a:r>
              <a:rPr lang="fr-FR" sz="2800" b="1" dirty="0">
                <a:latin typeface="Unistra A" panose="02000503030000020000" pitchFamily="2" charset="0"/>
              </a:rPr>
              <a:t> of Master </a:t>
            </a:r>
            <a:r>
              <a:rPr lang="fr-FR" sz="2800" dirty="0">
                <a:latin typeface="Unistra A" panose="02000503030000020000" pitchFamily="2" charset="0"/>
              </a:rPr>
              <a:t/>
            </a:r>
            <a:br>
              <a:rPr lang="fr-FR" sz="2800" dirty="0">
                <a:latin typeface="Unistra A" panose="02000503030000020000" pitchFamily="2" charset="0"/>
              </a:rPr>
            </a:br>
            <a:r>
              <a:rPr lang="fr-FR" sz="2800" dirty="0" err="1">
                <a:latin typeface="Unistra A" panose="02000503030000020000" pitchFamily="2" charset="0"/>
              </a:rPr>
              <a:t>Same</a:t>
            </a:r>
            <a:r>
              <a:rPr lang="fr-FR" sz="2800" dirty="0">
                <a:latin typeface="Unistra A" panose="02000503030000020000" pitchFamily="2" charset="0"/>
              </a:rPr>
              <a:t> curricula for all 5 </a:t>
            </a:r>
            <a:r>
              <a:rPr lang="fr-FR" sz="2800" dirty="0" err="1">
                <a:latin typeface="Unistra A" panose="02000503030000020000" pitchFamily="2" charset="0"/>
              </a:rPr>
              <a:t>specialisations</a:t>
            </a:r>
            <a:r>
              <a:rPr lang="fr-FR" sz="2800" dirty="0">
                <a:latin typeface="Unistra A" panose="02000503030000020000" pitchFamily="2" charset="0"/>
              </a:rPr>
              <a:t> in </a:t>
            </a:r>
            <a:r>
              <a:rPr lang="fr-FR" sz="2800" dirty="0" err="1">
                <a:latin typeface="Unistra A" panose="02000503030000020000" pitchFamily="2" charset="0"/>
              </a:rPr>
              <a:t>Physics</a:t>
            </a:r>
            <a:r>
              <a:rPr lang="fr-FR" sz="2800" dirty="0">
                <a:latin typeface="Unistra A" panose="02000503030000020000" pitchFamily="2" charset="0"/>
              </a:rPr>
              <a:t> in </a:t>
            </a:r>
            <a:r>
              <a:rPr lang="fr-FR" sz="2800" dirty="0" err="1">
                <a:latin typeface="Unistra A" panose="02000503030000020000" pitchFamily="2" charset="0"/>
              </a:rPr>
              <a:t>Semester</a:t>
            </a:r>
            <a:r>
              <a:rPr lang="fr-FR" sz="2800" dirty="0">
                <a:latin typeface="Unistra A" panose="02000503030000020000" pitchFamily="2" charset="0"/>
              </a:rPr>
              <a:t> 1 and </a:t>
            </a:r>
            <a:r>
              <a:rPr lang="fr-FR" sz="2800" dirty="0" err="1">
                <a:latin typeface="Unistra A" panose="02000503030000020000" pitchFamily="2" charset="0"/>
              </a:rPr>
              <a:t>Semester</a:t>
            </a:r>
            <a:r>
              <a:rPr lang="fr-FR" sz="2800" dirty="0">
                <a:latin typeface="Unistra A" panose="02000503030000020000" pitchFamily="2" charset="0"/>
              </a:rPr>
              <a:t> 2</a:t>
            </a:r>
            <a:endParaRPr lang="en-US" sz="2800" dirty="0">
              <a:latin typeface="Unistra A" panose="02000503030000020000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940395" y="1062979"/>
            <a:ext cx="1240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S2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228857" y="1043273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/>
              <a:t>S1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6330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 txBox="1">
            <a:spLocks/>
          </p:cNvSpPr>
          <p:nvPr/>
        </p:nvSpPr>
        <p:spPr>
          <a:xfrm>
            <a:off x="0" y="164521"/>
            <a:ext cx="1219200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>
                <a:latin typeface="Unistra A" panose="02000503030000020000" pitchFamily="2" charset="0"/>
              </a:rPr>
              <a:t>U. of Strasbourg: </a:t>
            </a:r>
            <a:r>
              <a:rPr lang="fr-FR" sz="2800" b="1" dirty="0" err="1">
                <a:latin typeface="Unistra A" panose="02000503030000020000" pitchFamily="2" charset="0"/>
              </a:rPr>
              <a:t>example</a:t>
            </a:r>
            <a:r>
              <a:rPr lang="fr-FR" sz="2800" b="1" dirty="0">
                <a:latin typeface="Unistra A" panose="02000503030000020000" pitchFamily="2" charset="0"/>
              </a:rPr>
              <a:t> of syllabus for 2</a:t>
            </a:r>
            <a:r>
              <a:rPr lang="fr-FR" sz="2800" b="1" baseline="30000" dirty="0">
                <a:latin typeface="Unistra A" panose="02000503030000020000" pitchFamily="2" charset="0"/>
              </a:rPr>
              <a:t>nd</a:t>
            </a:r>
            <a:r>
              <a:rPr lang="fr-FR" sz="2800" b="1" dirty="0">
                <a:latin typeface="Unistra A" panose="02000503030000020000" pitchFamily="2" charset="0"/>
              </a:rPr>
              <a:t> </a:t>
            </a:r>
            <a:r>
              <a:rPr lang="fr-FR" sz="2800" b="1" dirty="0" err="1">
                <a:latin typeface="Unistra A" panose="02000503030000020000" pitchFamily="2" charset="0"/>
              </a:rPr>
              <a:t>year</a:t>
            </a:r>
            <a:r>
              <a:rPr lang="fr-FR" sz="2800" b="1" dirty="0">
                <a:latin typeface="Unistra A" panose="02000503030000020000" pitchFamily="2" charset="0"/>
              </a:rPr>
              <a:t> of Master  </a:t>
            </a:r>
            <a:endParaRPr lang="fr-FR" sz="2800" dirty="0">
              <a:latin typeface="Unistra A" panose="02000503030000020000" pitchFamily="2" charset="0"/>
            </a:endParaRPr>
          </a:p>
          <a:p>
            <a:pPr algn="ctr"/>
            <a:r>
              <a:rPr lang="fr-FR" sz="2800" dirty="0">
                <a:latin typeface="Unistra A" panose="02000503030000020000" pitchFamily="2" charset="0"/>
              </a:rPr>
              <a:t>‘Condensed </a:t>
            </a:r>
            <a:r>
              <a:rPr lang="fr-FR" sz="2800" dirty="0" err="1">
                <a:latin typeface="Unistra A" panose="02000503030000020000" pitchFamily="2" charset="0"/>
              </a:rPr>
              <a:t>matter</a:t>
            </a:r>
            <a:r>
              <a:rPr lang="fr-FR" sz="2800" dirty="0">
                <a:latin typeface="Unistra A" panose="02000503030000020000" pitchFamily="2" charset="0"/>
              </a:rPr>
              <a:t> </a:t>
            </a:r>
            <a:r>
              <a:rPr lang="fr-FR" sz="2800" dirty="0" err="1">
                <a:latin typeface="Unistra A" panose="02000503030000020000" pitchFamily="2" charset="0"/>
              </a:rPr>
              <a:t>physics</a:t>
            </a:r>
            <a:r>
              <a:rPr lang="fr-FR" sz="2800" dirty="0">
                <a:latin typeface="Unistra A" panose="02000503030000020000" pitchFamily="2" charset="0"/>
              </a:rPr>
              <a:t> &amp; </a:t>
            </a:r>
            <a:r>
              <a:rPr lang="fr-FR" sz="2800" dirty="0" err="1">
                <a:latin typeface="Unistra A" panose="02000503030000020000" pitchFamily="2" charset="0"/>
              </a:rPr>
              <a:t>nanophysics</a:t>
            </a:r>
            <a:r>
              <a:rPr lang="fr-FR" sz="2800" dirty="0">
                <a:latin typeface="Unistra A" panose="02000503030000020000" pitchFamily="2" charset="0"/>
              </a:rPr>
              <a:t> (</a:t>
            </a:r>
            <a:r>
              <a:rPr lang="fr-FR" sz="2800" dirty="0" err="1">
                <a:latin typeface="Unistra A" panose="02000503030000020000" pitchFamily="2" charset="0"/>
              </a:rPr>
              <a:t>research</a:t>
            </a:r>
            <a:r>
              <a:rPr lang="fr-FR" sz="2800" dirty="0">
                <a:latin typeface="Unistra A" panose="02000503030000020000" pitchFamily="2" charset="0"/>
              </a:rPr>
              <a:t> </a:t>
            </a:r>
            <a:r>
              <a:rPr lang="fr-FR" sz="2800" dirty="0" err="1">
                <a:latin typeface="Unistra A" panose="02000503030000020000" pitchFamily="2" charset="0"/>
              </a:rPr>
              <a:t>oriented</a:t>
            </a:r>
            <a:r>
              <a:rPr lang="fr-FR" sz="2800" dirty="0">
                <a:latin typeface="Unistra A" panose="02000503030000020000" pitchFamily="2" charset="0"/>
              </a:rPr>
              <a:t>)’, </a:t>
            </a:r>
            <a:r>
              <a:rPr lang="fr-FR" sz="2800" dirty="0" err="1">
                <a:latin typeface="Unistra A" panose="02000503030000020000" pitchFamily="2" charset="0"/>
              </a:rPr>
              <a:t>Semesters</a:t>
            </a:r>
            <a:r>
              <a:rPr lang="fr-FR" sz="2800" dirty="0">
                <a:latin typeface="Unistra A" panose="02000503030000020000" pitchFamily="2" charset="0"/>
              </a:rPr>
              <a:t> 3 and 4</a:t>
            </a:r>
            <a:endParaRPr lang="en-US" sz="2800" dirty="0">
              <a:latin typeface="Unistra A" panose="02000503030000020000" pitchFamily="2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9086248" y="1540041"/>
            <a:ext cx="2887579" cy="491851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sz="1800" dirty="0"/>
          </a:p>
        </p:txBody>
      </p:sp>
      <p:sp>
        <p:nvSpPr>
          <p:cNvPr id="8" name="ZoneTexte 7"/>
          <p:cNvSpPr txBox="1"/>
          <p:nvPr/>
        </p:nvSpPr>
        <p:spPr>
          <a:xfrm>
            <a:off x="6501310" y="2219944"/>
            <a:ext cx="5169876" cy="42780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Mentored project: computer processing of a project in physics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Magnetism and magnetic nanostructures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Theory and modeling of the electronic structure of solids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Spintronics</a:t>
            </a:r>
            <a:r>
              <a:rPr lang="en-US" sz="16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Optical microscopies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Interactions in soft condensed matter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Surfaces and Interfaces in soft condensed matter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Electron dynamics: charges and spins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Electronic properties of low dimensional systems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Biophysics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Scanning probe microscopies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Many-body physics applied to condensed matter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Dynamics of complex systems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Scattering technics for condensed matter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Open quantum systems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Electron microscopy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38220" y="5587247"/>
            <a:ext cx="5767944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fr-FR" sz="2800" b="1" dirty="0"/>
              <a:t>S4</a:t>
            </a:r>
            <a:r>
              <a:rPr lang="fr-FR" sz="2800" dirty="0"/>
              <a:t> / 15 </a:t>
            </a:r>
            <a:r>
              <a:rPr lang="fr-FR" sz="2800" dirty="0" err="1"/>
              <a:t>weeks</a:t>
            </a:r>
            <a:r>
              <a:rPr lang="fr-FR" sz="2800" dirty="0"/>
              <a:t> </a:t>
            </a:r>
            <a:r>
              <a:rPr lang="fr-FR" sz="2800" dirty="0" err="1"/>
              <a:t>internship</a:t>
            </a:r>
            <a:r>
              <a:rPr lang="fr-FR" sz="2800" dirty="0"/>
              <a:t> / </a:t>
            </a:r>
            <a:r>
              <a:rPr lang="fr-FR" sz="2800" dirty="0" err="1"/>
              <a:t>written</a:t>
            </a:r>
            <a:r>
              <a:rPr lang="fr-FR" sz="2800" dirty="0"/>
              <a:t> report &amp; </a:t>
            </a:r>
            <a:r>
              <a:rPr lang="fr-FR" sz="2800" dirty="0" err="1"/>
              <a:t>defense</a:t>
            </a:r>
            <a:r>
              <a:rPr lang="fr-FR" sz="2800" dirty="0"/>
              <a:t> / </a:t>
            </a:r>
            <a:r>
              <a:rPr lang="fr-FR" sz="2800" b="1" dirty="0"/>
              <a:t>30 ECTS</a:t>
            </a:r>
            <a:endParaRPr lang="en-US" sz="2800" b="1" dirty="0"/>
          </a:p>
        </p:txBody>
      </p:sp>
      <p:grpSp>
        <p:nvGrpSpPr>
          <p:cNvPr id="13" name="Groupe 12"/>
          <p:cNvGrpSpPr/>
          <p:nvPr/>
        </p:nvGrpSpPr>
        <p:grpSpPr>
          <a:xfrm>
            <a:off x="238220" y="1380238"/>
            <a:ext cx="5505656" cy="3706389"/>
            <a:chOff x="166031" y="1982634"/>
            <a:chExt cx="5609126" cy="3706389"/>
          </a:xfrm>
        </p:grpSpPr>
        <p:sp>
          <p:nvSpPr>
            <p:cNvPr id="5" name="Espace réservé du contenu 2"/>
            <p:cNvSpPr txBox="1">
              <a:spLocks/>
            </p:cNvSpPr>
            <p:nvPr/>
          </p:nvSpPr>
          <p:spPr>
            <a:xfrm>
              <a:off x="166032" y="2382744"/>
              <a:ext cx="5609125" cy="330627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fr-FR" sz="2000" b="1" dirty="0"/>
                <a:t>1 </a:t>
              </a:r>
              <a:r>
                <a:rPr lang="fr-FR" sz="2000" dirty="0"/>
                <a:t>– Advanced quantum </a:t>
              </a:r>
              <a:r>
                <a:rPr lang="fr-FR" sz="2000" dirty="0" err="1"/>
                <a:t>mechanics</a:t>
              </a:r>
              <a:r>
                <a:rPr lang="fr-FR" sz="2000" dirty="0"/>
                <a:t> – applications to </a:t>
              </a:r>
              <a:r>
                <a:rPr lang="fr-FR" sz="2000" dirty="0" err="1"/>
                <a:t>condensed</a:t>
              </a:r>
              <a:r>
                <a:rPr lang="fr-FR" sz="2000" dirty="0"/>
                <a:t> </a:t>
              </a:r>
              <a:r>
                <a:rPr lang="fr-FR" sz="2000" dirty="0" err="1"/>
                <a:t>matter</a:t>
              </a:r>
              <a:r>
                <a:rPr lang="fr-FR" sz="2000" dirty="0"/>
                <a:t> </a:t>
              </a:r>
              <a:r>
                <a:rPr lang="fr-FR" sz="2000" dirty="0" err="1"/>
                <a:t>physics</a:t>
              </a:r>
              <a:r>
                <a:rPr lang="fr-FR" sz="2000" dirty="0"/>
                <a:t> / </a:t>
              </a:r>
              <a:r>
                <a:rPr lang="fr-FR" sz="2000" b="1" dirty="0"/>
                <a:t>6 ECTS</a:t>
              </a:r>
            </a:p>
            <a:p>
              <a:pPr marL="0" indent="0">
                <a:buNone/>
              </a:pPr>
              <a:r>
                <a:rPr lang="fr-FR" sz="2000" b="1" dirty="0"/>
                <a:t>2</a:t>
              </a:r>
              <a:r>
                <a:rPr lang="fr-FR" sz="2000" dirty="0"/>
                <a:t> – Light-</a:t>
              </a:r>
              <a:r>
                <a:rPr lang="fr-FR" sz="2000" dirty="0" err="1"/>
                <a:t>matter</a:t>
              </a:r>
              <a:r>
                <a:rPr lang="fr-FR" sz="2000" dirty="0"/>
                <a:t> interaction – applications to </a:t>
              </a:r>
              <a:r>
                <a:rPr lang="fr-FR" sz="2000" dirty="0" err="1"/>
                <a:t>condensed</a:t>
              </a:r>
              <a:r>
                <a:rPr lang="fr-FR" sz="2000" dirty="0"/>
                <a:t> </a:t>
              </a:r>
              <a:r>
                <a:rPr lang="fr-FR" sz="2000" dirty="0" err="1"/>
                <a:t>matter</a:t>
              </a:r>
              <a:r>
                <a:rPr lang="fr-FR" sz="2000" dirty="0"/>
                <a:t> </a:t>
              </a:r>
              <a:r>
                <a:rPr lang="fr-FR" sz="2000" dirty="0" err="1"/>
                <a:t>physics</a:t>
              </a:r>
              <a:r>
                <a:rPr lang="fr-FR" sz="2000" dirty="0"/>
                <a:t> / </a:t>
              </a:r>
              <a:r>
                <a:rPr lang="fr-FR" sz="2000" b="1" dirty="0"/>
                <a:t>6 ECTS</a:t>
              </a:r>
            </a:p>
            <a:p>
              <a:pPr marL="0" indent="0">
                <a:buNone/>
              </a:pPr>
              <a:r>
                <a:rPr lang="fr-FR" sz="2000" b="1" dirty="0"/>
                <a:t>3 </a:t>
              </a:r>
              <a:r>
                <a:rPr lang="fr-FR" sz="2000" dirty="0"/>
                <a:t>– Advanced </a:t>
              </a:r>
              <a:r>
                <a:rPr lang="fr-FR" sz="2000" dirty="0" err="1"/>
                <a:t>statistical</a:t>
              </a:r>
              <a:r>
                <a:rPr lang="fr-FR" sz="2000" dirty="0"/>
                <a:t> </a:t>
              </a:r>
              <a:r>
                <a:rPr lang="fr-FR" sz="2000" dirty="0" err="1"/>
                <a:t>physics</a:t>
              </a:r>
              <a:r>
                <a:rPr lang="fr-FR" sz="2000" dirty="0"/>
                <a:t> – out of </a:t>
              </a:r>
              <a:r>
                <a:rPr lang="fr-FR" sz="2000" dirty="0" err="1"/>
                <a:t>equilibrium</a:t>
              </a:r>
              <a:r>
                <a:rPr lang="fr-FR" sz="2000" dirty="0"/>
                <a:t> </a:t>
              </a:r>
              <a:r>
                <a:rPr lang="fr-FR" sz="2000" dirty="0" err="1"/>
                <a:t>processes</a:t>
              </a:r>
              <a:r>
                <a:rPr lang="fr-FR" sz="2000" dirty="0"/>
                <a:t> / </a:t>
              </a:r>
              <a:r>
                <a:rPr lang="fr-FR" sz="2000" b="1" dirty="0"/>
                <a:t>6 ECTS</a:t>
              </a:r>
            </a:p>
            <a:p>
              <a:pPr marL="0" indent="0">
                <a:buNone/>
              </a:pPr>
              <a:r>
                <a:rPr lang="fr-FR" sz="2000" b="1" dirty="0"/>
                <a:t>4</a:t>
              </a:r>
              <a:r>
                <a:rPr lang="fr-FR" sz="2000" dirty="0"/>
                <a:t> – 4 </a:t>
              </a:r>
              <a:r>
                <a:rPr lang="fr-FR" sz="2000" dirty="0" err="1"/>
                <a:t>compulsory</a:t>
              </a:r>
              <a:r>
                <a:rPr lang="fr-FR" sz="2000" dirty="0"/>
                <a:t> </a:t>
              </a:r>
              <a:r>
                <a:rPr lang="fr-FR" sz="2000" dirty="0" err="1"/>
                <a:t>subjects</a:t>
              </a:r>
              <a:r>
                <a:rPr lang="fr-FR" sz="2000" dirty="0"/>
                <a:t> to </a:t>
              </a:r>
              <a:r>
                <a:rPr lang="fr-FR" sz="2000" dirty="0" err="1"/>
                <a:t>be</a:t>
              </a:r>
              <a:r>
                <a:rPr lang="fr-FR" sz="2000" dirty="0"/>
                <a:t> </a:t>
              </a:r>
              <a:r>
                <a:rPr lang="fr-FR" sz="2000" dirty="0" err="1"/>
                <a:t>chosen</a:t>
              </a:r>
              <a:r>
                <a:rPr lang="fr-FR" sz="2000" dirty="0"/>
                <a:t> by </a:t>
              </a:r>
              <a:r>
                <a:rPr lang="fr-FR" sz="2000" dirty="0" err="1"/>
                <a:t>student</a:t>
              </a:r>
              <a:r>
                <a:rPr lang="fr-FR" sz="2000" dirty="0"/>
                <a:t> / </a:t>
              </a:r>
              <a:r>
                <a:rPr lang="fr-FR" sz="2000" b="1" dirty="0"/>
                <a:t>9 ECTS</a:t>
              </a:r>
            </a:p>
            <a:p>
              <a:pPr marL="0" indent="0">
                <a:buNone/>
              </a:pPr>
              <a:r>
                <a:rPr lang="fr-FR" sz="2000" b="1" dirty="0"/>
                <a:t>5</a:t>
              </a:r>
              <a:r>
                <a:rPr lang="fr-FR" sz="2000" dirty="0"/>
                <a:t> – Free option (</a:t>
              </a:r>
              <a:r>
                <a:rPr lang="fr-FR" sz="2000" dirty="0" err="1"/>
                <a:t>validated</a:t>
              </a:r>
              <a:r>
                <a:rPr lang="fr-FR" sz="2000" dirty="0"/>
                <a:t> by the </a:t>
              </a:r>
              <a:r>
                <a:rPr lang="fr-FR" sz="2000" dirty="0" err="1"/>
                <a:t>head</a:t>
              </a:r>
              <a:r>
                <a:rPr lang="fr-FR" sz="2000" dirty="0"/>
                <a:t> of master)    / </a:t>
              </a:r>
              <a:r>
                <a:rPr lang="fr-FR" sz="2000" b="1" dirty="0"/>
                <a:t>3 ECTS</a:t>
              </a:r>
              <a:endParaRPr lang="fr-FR" sz="2000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66031" y="1982634"/>
              <a:ext cx="436338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fr-FR" sz="2000" b="1" dirty="0"/>
                <a:t>S3</a:t>
              </a:r>
              <a:endParaRPr lang="en-US" sz="2000" b="1" dirty="0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03B981D0-1BD4-44B8-B283-1A373BD2ED46}"/>
              </a:ext>
            </a:extLst>
          </p:cNvPr>
          <p:cNvSpPr/>
          <p:nvPr/>
        </p:nvSpPr>
        <p:spPr>
          <a:xfrm>
            <a:off x="6501310" y="1595682"/>
            <a:ext cx="52921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4 </a:t>
            </a:r>
            <a:r>
              <a:rPr lang="fr-FR" dirty="0" err="1"/>
              <a:t>compulsory</a:t>
            </a:r>
            <a:r>
              <a:rPr lang="fr-FR" dirty="0"/>
              <a:t> </a:t>
            </a:r>
            <a:r>
              <a:rPr lang="fr-FR" dirty="0" err="1"/>
              <a:t>subjects</a:t>
            </a:r>
            <a:r>
              <a:rPr lang="fr-FR" dirty="0"/>
              <a:t>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chosen</a:t>
            </a:r>
            <a:r>
              <a:rPr lang="fr-FR" dirty="0"/>
              <a:t> by </a:t>
            </a:r>
            <a:r>
              <a:rPr lang="fr-FR" dirty="0" err="1"/>
              <a:t>student</a:t>
            </a:r>
            <a:r>
              <a:rPr lang="fr-FR" dirty="0"/>
              <a:t> (</a:t>
            </a:r>
            <a:r>
              <a:rPr lang="fr-FR" b="1" dirty="0"/>
              <a:t>9 ECTS), </a:t>
            </a:r>
            <a:r>
              <a:rPr lang="fr-FR" dirty="0" err="1"/>
              <a:t>among</a:t>
            </a:r>
            <a:r>
              <a:rPr lang="fr-FR" dirty="0"/>
              <a:t> the </a:t>
            </a:r>
            <a:r>
              <a:rPr lang="fr-FR" dirty="0" err="1"/>
              <a:t>following</a:t>
            </a:r>
            <a:r>
              <a:rPr lang="fr-FR" b="1" dirty="0"/>
              <a:t>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8229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05079" y="580602"/>
            <a:ext cx="114540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/>
              <a:t>Important note for the </a:t>
            </a:r>
            <a:r>
              <a:rPr lang="fr-FR" sz="2000" dirty="0" err="1"/>
              <a:t>faculties</a:t>
            </a:r>
            <a:r>
              <a:rPr lang="fr-FR" sz="2000" dirty="0"/>
              <a:t> of </a:t>
            </a:r>
            <a:r>
              <a:rPr lang="fr-FR" sz="2000" dirty="0" err="1"/>
              <a:t>physics</a:t>
            </a:r>
            <a:r>
              <a:rPr lang="fr-FR" sz="2000" dirty="0"/>
              <a:t> (BSU &amp; SDU) and </a:t>
            </a:r>
            <a:r>
              <a:rPr lang="fr-FR" sz="2000" dirty="0" err="1"/>
              <a:t>MoE</a:t>
            </a:r>
            <a:r>
              <a:rPr lang="fr-FR" sz="2000" dirty="0"/>
              <a:t>: </a:t>
            </a:r>
            <a:r>
              <a:rPr lang="fr-FR" sz="2000" dirty="0" err="1"/>
              <a:t>it</a:t>
            </a:r>
            <a:r>
              <a:rPr lang="fr-FR" sz="2000" dirty="0"/>
              <a:t> </a:t>
            </a:r>
            <a:r>
              <a:rPr lang="fr-FR" sz="2000" dirty="0" err="1"/>
              <a:t>could</a:t>
            </a:r>
            <a:r>
              <a:rPr lang="fr-FR" sz="2000" dirty="0"/>
              <a:t> </a:t>
            </a:r>
            <a:r>
              <a:rPr lang="fr-FR" sz="2000" dirty="0" err="1"/>
              <a:t>be</a:t>
            </a:r>
            <a:r>
              <a:rPr lang="fr-FR" sz="2000" dirty="0"/>
              <a:t> </a:t>
            </a:r>
            <a:r>
              <a:rPr lang="fr-FR" sz="2000" dirty="0" err="1"/>
              <a:t>considered</a:t>
            </a:r>
            <a:r>
              <a:rPr lang="fr-FR" sz="2000" dirty="0"/>
              <a:t> </a:t>
            </a:r>
            <a:r>
              <a:rPr lang="fr-FR" sz="2000" dirty="0" err="1"/>
              <a:t>creating</a:t>
            </a:r>
            <a:r>
              <a:rPr lang="fr-FR" sz="2000" dirty="0"/>
              <a:t> at the </a:t>
            </a:r>
            <a:r>
              <a:rPr lang="fr-FR" sz="2000" dirty="0" err="1" smtClean="0"/>
              <a:t>faculty</a:t>
            </a:r>
            <a:r>
              <a:rPr lang="fr-FR" sz="2000" dirty="0" smtClean="0"/>
              <a:t> </a:t>
            </a:r>
            <a:r>
              <a:rPr lang="fr-FR" sz="2000" dirty="0"/>
              <a:t>of </a:t>
            </a:r>
            <a:r>
              <a:rPr lang="fr-FR" sz="2000" dirty="0" err="1"/>
              <a:t>Physics</a:t>
            </a:r>
            <a:r>
              <a:rPr lang="fr-FR" sz="2000" dirty="0"/>
              <a:t> a </a:t>
            </a:r>
            <a:r>
              <a:rPr lang="fr-FR" sz="2000" dirty="0" err="1"/>
              <a:t>Bachelor</a:t>
            </a:r>
            <a:r>
              <a:rPr lang="fr-FR" sz="2000" dirty="0"/>
              <a:t> </a:t>
            </a:r>
            <a:r>
              <a:rPr lang="fr-FR" sz="2000" dirty="0" err="1"/>
              <a:t>Degree</a:t>
            </a:r>
            <a:r>
              <a:rPr lang="fr-FR" sz="2000" dirty="0"/>
              <a:t> in </a:t>
            </a:r>
            <a:r>
              <a:rPr lang="fr-FR" sz="2000" b="1" dirty="0"/>
              <a:t>Engineering Sciences</a:t>
            </a:r>
            <a:r>
              <a:rPr lang="fr-FR" sz="2000" dirty="0"/>
              <a:t>: the 1st </a:t>
            </a:r>
            <a:r>
              <a:rPr lang="fr-FR" sz="2000" dirty="0" err="1"/>
              <a:t>year</a:t>
            </a:r>
            <a:r>
              <a:rPr lang="fr-FR" sz="2000" dirty="0"/>
              <a:t> </a:t>
            </a:r>
            <a:r>
              <a:rPr lang="fr-FR" sz="2000" dirty="0" err="1"/>
              <a:t>could</a:t>
            </a:r>
            <a:r>
              <a:rPr lang="fr-FR" sz="2000" dirty="0"/>
              <a:t> </a:t>
            </a:r>
            <a:r>
              <a:rPr lang="fr-FR" sz="2000" dirty="0" err="1"/>
              <a:t>be</a:t>
            </a:r>
            <a:r>
              <a:rPr lang="fr-FR" sz="2000" dirty="0"/>
              <a:t> the </a:t>
            </a:r>
            <a:r>
              <a:rPr lang="fr-FR" sz="2000" dirty="0" err="1"/>
              <a:t>same</a:t>
            </a:r>
            <a:r>
              <a:rPr lang="fr-FR" sz="2000" dirty="0"/>
              <a:t> as B.Sc. in </a:t>
            </a:r>
            <a:r>
              <a:rPr lang="fr-FR" sz="2000" dirty="0" err="1"/>
              <a:t>Physics</a:t>
            </a:r>
            <a:r>
              <a:rPr lang="fr-FR" sz="2000" dirty="0"/>
              <a:t> and 2</a:t>
            </a:r>
            <a:r>
              <a:rPr lang="fr-FR" sz="2000" baseline="30000" dirty="0"/>
              <a:t>nd</a:t>
            </a:r>
            <a:r>
              <a:rPr lang="fr-FR" sz="2000" dirty="0"/>
              <a:t> </a:t>
            </a:r>
            <a:r>
              <a:rPr lang="fr-FR" sz="2000" dirty="0" err="1"/>
              <a:t>year</a:t>
            </a:r>
            <a:r>
              <a:rPr lang="fr-FR" sz="2000" dirty="0"/>
              <a:t> </a:t>
            </a:r>
            <a:r>
              <a:rPr lang="fr-FR" sz="2000" dirty="0" err="1"/>
              <a:t>would</a:t>
            </a:r>
            <a:r>
              <a:rPr lang="fr-FR" sz="2000" dirty="0"/>
              <a:t> </a:t>
            </a:r>
            <a:r>
              <a:rPr lang="fr-FR" sz="2000" dirty="0" err="1"/>
              <a:t>offer</a:t>
            </a:r>
            <a:r>
              <a:rPr lang="fr-FR" sz="2000" dirty="0"/>
              <a:t> </a:t>
            </a:r>
            <a:r>
              <a:rPr lang="fr-FR" sz="2000" dirty="0" err="1"/>
              <a:t>teaching</a:t>
            </a:r>
            <a:r>
              <a:rPr lang="fr-FR" sz="2000" dirty="0"/>
              <a:t> in engineering sciences. </a:t>
            </a:r>
          </a:p>
          <a:p>
            <a:pPr>
              <a:lnSpc>
                <a:spcPct val="150000"/>
              </a:lnSpc>
            </a:pP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dirty="0"/>
              <a:t>For ex., at the </a:t>
            </a:r>
            <a:r>
              <a:rPr lang="fr-FR" sz="2000" dirty="0" err="1"/>
              <a:t>faculty</a:t>
            </a:r>
            <a:r>
              <a:rPr lang="fr-FR" sz="2000" dirty="0"/>
              <a:t> of </a:t>
            </a:r>
            <a:r>
              <a:rPr lang="fr-FR" sz="2000" dirty="0" err="1"/>
              <a:t>physics</a:t>
            </a:r>
            <a:r>
              <a:rPr lang="fr-FR" sz="2000" dirty="0"/>
              <a:t> and engineering of U. of Strasbourg, </a:t>
            </a:r>
            <a:r>
              <a:rPr lang="fr-FR" sz="2000" dirty="0" err="1"/>
              <a:t>there</a:t>
            </a:r>
            <a:r>
              <a:rPr lang="fr-FR" sz="2000" dirty="0"/>
              <a:t> </a:t>
            </a:r>
            <a:r>
              <a:rPr lang="fr-FR" sz="2000" dirty="0" err="1"/>
              <a:t>is</a:t>
            </a:r>
            <a:r>
              <a:rPr lang="fr-FR" sz="2000" dirty="0"/>
              <a:t> </a:t>
            </a:r>
            <a:r>
              <a:rPr lang="fr-FR" sz="2000" dirty="0" err="1"/>
              <a:t>also</a:t>
            </a:r>
            <a:r>
              <a:rPr lang="fr-FR" sz="2000" dirty="0"/>
              <a:t> a </a:t>
            </a:r>
            <a:r>
              <a:rPr lang="fr-FR" sz="2000" b="1" dirty="0" err="1"/>
              <a:t>bachelor</a:t>
            </a:r>
            <a:r>
              <a:rPr lang="fr-FR" sz="2000" b="1" dirty="0"/>
              <a:t> in engineering sciences</a:t>
            </a:r>
            <a:r>
              <a:rPr lang="fr-FR" sz="2000" dirty="0"/>
              <a:t>. This one </a:t>
            </a:r>
            <a:r>
              <a:rPr lang="fr-FR" sz="2000" dirty="0" err="1"/>
              <a:t>is</a:t>
            </a:r>
            <a:r>
              <a:rPr lang="fr-FR" sz="2000" dirty="0"/>
              <a:t> best </a:t>
            </a:r>
            <a:r>
              <a:rPr lang="fr-FR" sz="2000" dirty="0" err="1"/>
              <a:t>suited</a:t>
            </a:r>
            <a:r>
              <a:rPr lang="fr-FR" sz="2000" dirty="0"/>
              <a:t> to </a:t>
            </a:r>
            <a:r>
              <a:rPr lang="fr-FR" sz="2000" dirty="0" err="1"/>
              <a:t>apply</a:t>
            </a:r>
            <a:r>
              <a:rPr lang="fr-FR" sz="2000" dirty="0"/>
              <a:t> for master in micro- and </a:t>
            </a:r>
            <a:r>
              <a:rPr lang="fr-FR" sz="2000" dirty="0" err="1"/>
              <a:t>nano-electronics</a:t>
            </a:r>
            <a:r>
              <a:rPr lang="fr-FR" sz="2000" dirty="0"/>
              <a:t>, master in </a:t>
            </a:r>
            <a:r>
              <a:rPr lang="fr-FR" sz="2000" dirty="0" err="1"/>
              <a:t>mecatronics</a:t>
            </a:r>
            <a:r>
              <a:rPr lang="fr-FR" sz="2000" dirty="0"/>
              <a:t>, master in </a:t>
            </a:r>
            <a:r>
              <a:rPr lang="fr-FR" sz="2000" dirty="0" err="1"/>
              <a:t>industrial</a:t>
            </a:r>
            <a:r>
              <a:rPr lang="fr-FR" sz="2000" dirty="0"/>
              <a:t> engineering. The B. Sc. Eng. curriculum </a:t>
            </a:r>
            <a:r>
              <a:rPr lang="fr-FR" sz="2000" dirty="0" err="1"/>
              <a:t>is</a:t>
            </a:r>
            <a:r>
              <a:rPr lang="fr-FR" sz="2000" dirty="0"/>
              <a:t> </a:t>
            </a:r>
            <a:r>
              <a:rPr lang="fr-FR" sz="2000" dirty="0" err="1"/>
              <a:t>described</a:t>
            </a:r>
            <a:r>
              <a:rPr lang="fr-FR" sz="2000" dirty="0"/>
              <a:t> </a:t>
            </a:r>
            <a:r>
              <a:rPr lang="fr-FR" sz="2000" dirty="0" err="1"/>
              <a:t>hereafter</a:t>
            </a:r>
            <a:endParaRPr lang="fr-FR" sz="2000" dirty="0"/>
          </a:p>
          <a:p>
            <a:pPr>
              <a:lnSpc>
                <a:spcPct val="150000"/>
              </a:lnSpc>
            </a:pP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dirty="0" err="1"/>
              <a:t>After</a:t>
            </a:r>
            <a:r>
              <a:rPr lang="fr-FR" sz="2000" dirty="0"/>
              <a:t> a </a:t>
            </a:r>
            <a:r>
              <a:rPr lang="fr-FR" sz="2000" dirty="0" err="1"/>
              <a:t>bachelor</a:t>
            </a:r>
            <a:r>
              <a:rPr lang="fr-FR" sz="2000" dirty="0"/>
              <a:t> in </a:t>
            </a:r>
            <a:r>
              <a:rPr lang="fr-FR" sz="2000" dirty="0" err="1"/>
              <a:t>physics</a:t>
            </a:r>
            <a:r>
              <a:rPr lang="fr-FR" sz="2000" dirty="0"/>
              <a:t>, </a:t>
            </a:r>
            <a:r>
              <a:rPr lang="fr-FR" sz="2000" dirty="0" err="1"/>
              <a:t>students</a:t>
            </a:r>
            <a:r>
              <a:rPr lang="fr-FR" sz="2000" dirty="0"/>
              <a:t> </a:t>
            </a:r>
            <a:r>
              <a:rPr lang="fr-FR" sz="2000" dirty="0" err="1"/>
              <a:t>may</a:t>
            </a:r>
            <a:r>
              <a:rPr lang="fr-FR" sz="2000" dirty="0"/>
              <a:t> </a:t>
            </a:r>
            <a:r>
              <a:rPr lang="fr-FR" sz="2000" dirty="0" err="1"/>
              <a:t>also</a:t>
            </a:r>
            <a:r>
              <a:rPr lang="fr-FR" sz="2000" dirty="0"/>
              <a:t> </a:t>
            </a:r>
            <a:r>
              <a:rPr lang="fr-FR" sz="2000" dirty="0" err="1"/>
              <a:t>apply</a:t>
            </a:r>
            <a:r>
              <a:rPr lang="fr-FR" sz="2000" dirty="0"/>
              <a:t> for a master in </a:t>
            </a:r>
            <a:r>
              <a:rPr lang="fr-FR" sz="2000" dirty="0" err="1"/>
              <a:t>materials</a:t>
            </a:r>
            <a:r>
              <a:rPr lang="fr-FR" sz="2000" dirty="0"/>
              <a:t> science at the </a:t>
            </a:r>
            <a:r>
              <a:rPr lang="fr-FR" sz="2000" dirty="0" err="1"/>
              <a:t>faculty</a:t>
            </a:r>
            <a:r>
              <a:rPr lang="fr-FR" sz="2000" dirty="0"/>
              <a:t> of </a:t>
            </a:r>
            <a:r>
              <a:rPr lang="fr-FR" sz="2000" dirty="0" err="1"/>
              <a:t>physics</a:t>
            </a:r>
            <a:r>
              <a:rPr lang="fr-FR" sz="2000" dirty="0"/>
              <a:t> and engineering (master in </a:t>
            </a:r>
            <a:r>
              <a:rPr lang="fr-FR" sz="2000" dirty="0" err="1"/>
              <a:t>materials</a:t>
            </a:r>
            <a:r>
              <a:rPr lang="fr-FR" sz="2000" dirty="0"/>
              <a:t> science &amp; engineering)</a:t>
            </a:r>
          </a:p>
        </p:txBody>
      </p:sp>
    </p:spTree>
    <p:extLst>
      <p:ext uri="{BB962C8B-B14F-4D97-AF65-F5344CB8AC3E}">
        <p14:creationId xmlns:p14="http://schemas.microsoft.com/office/powerpoint/2010/main" val="4208040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60359" y="77350"/>
            <a:ext cx="84116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/>
              <a:t>Bachelor</a:t>
            </a:r>
            <a:r>
              <a:rPr lang="fr-FR" sz="2400" dirty="0"/>
              <a:t> Engineering sciences / </a:t>
            </a:r>
            <a:r>
              <a:rPr lang="fr-FR" sz="2400" dirty="0" err="1"/>
              <a:t>electronics</a:t>
            </a:r>
            <a:r>
              <a:rPr lang="fr-FR" sz="2400" dirty="0"/>
              <a:t>, signal and </a:t>
            </a:r>
            <a:r>
              <a:rPr lang="fr-FR" sz="2400" dirty="0" err="1"/>
              <a:t>automatics</a:t>
            </a:r>
            <a:endParaRPr lang="en-US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1973179" y="486076"/>
            <a:ext cx="7280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1st </a:t>
            </a:r>
            <a:r>
              <a:rPr lang="fr-FR" sz="2400" b="1" dirty="0" err="1"/>
              <a:t>year</a:t>
            </a:r>
            <a:r>
              <a:rPr lang="fr-FR" sz="2400" b="1" dirty="0"/>
              <a:t> </a:t>
            </a:r>
            <a:r>
              <a:rPr lang="fr-FR" sz="2400" b="1" dirty="0" err="1"/>
              <a:t>identical</a:t>
            </a:r>
            <a:r>
              <a:rPr lang="fr-FR" sz="2400" b="1" dirty="0"/>
              <a:t> to first </a:t>
            </a:r>
            <a:r>
              <a:rPr lang="fr-FR" sz="2400" b="1" dirty="0" err="1"/>
              <a:t>year</a:t>
            </a:r>
            <a:r>
              <a:rPr lang="fr-FR" sz="2400" b="1" dirty="0"/>
              <a:t> of the </a:t>
            </a:r>
            <a:r>
              <a:rPr lang="fr-FR" sz="2400" b="1" dirty="0" err="1"/>
              <a:t>bachelor</a:t>
            </a:r>
            <a:r>
              <a:rPr lang="fr-FR" sz="2400" b="1" dirty="0"/>
              <a:t> in </a:t>
            </a:r>
            <a:r>
              <a:rPr lang="fr-FR" sz="2400" b="1" dirty="0" err="1"/>
              <a:t>physics</a:t>
            </a:r>
            <a:r>
              <a:rPr lang="fr-FR" sz="2400" b="1" dirty="0"/>
              <a:t> </a:t>
            </a:r>
            <a:endParaRPr lang="en-US" sz="2400" b="1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73253" y="1578542"/>
            <a:ext cx="5539341" cy="49185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800" b="1" dirty="0"/>
              <a:t>1 </a:t>
            </a:r>
            <a:r>
              <a:rPr lang="fr-FR" sz="1800" dirty="0"/>
              <a:t>– </a:t>
            </a:r>
            <a:r>
              <a:rPr lang="fr-FR" sz="1800" dirty="0" err="1"/>
              <a:t>Physics</a:t>
            </a:r>
            <a:r>
              <a:rPr lang="fr-FR" sz="1800" dirty="0"/>
              <a:t> 1 / </a:t>
            </a:r>
            <a:r>
              <a:rPr lang="fr-FR" sz="1800" b="1" dirty="0"/>
              <a:t>9 ECTS</a:t>
            </a:r>
          </a:p>
          <a:p>
            <a:r>
              <a:rPr lang="fr-FR" sz="1800" dirty="0" err="1"/>
              <a:t>Mechanics</a:t>
            </a:r>
            <a:r>
              <a:rPr lang="fr-FR" sz="1800" dirty="0"/>
              <a:t> 1</a:t>
            </a:r>
          </a:p>
          <a:p>
            <a:r>
              <a:rPr lang="fr-FR" sz="1800" dirty="0" err="1"/>
              <a:t>Electrostatics</a:t>
            </a:r>
            <a:endParaRPr lang="fr-FR" sz="1800" dirty="0"/>
          </a:p>
          <a:p>
            <a:r>
              <a:rPr lang="fr-FR" sz="1800" dirty="0" err="1"/>
              <a:t>Supervised</a:t>
            </a:r>
            <a:r>
              <a:rPr lang="fr-FR" sz="1800" dirty="0"/>
              <a:t> </a:t>
            </a:r>
            <a:r>
              <a:rPr lang="fr-FR" sz="1800" dirty="0" err="1"/>
              <a:t>personal</a:t>
            </a:r>
            <a:r>
              <a:rPr lang="fr-FR" sz="1800" dirty="0"/>
              <a:t> </a:t>
            </a:r>
            <a:r>
              <a:rPr lang="fr-FR" sz="1800" dirty="0" err="1"/>
              <a:t>work</a:t>
            </a:r>
            <a:endParaRPr lang="fr-FR" sz="1800" dirty="0"/>
          </a:p>
          <a:p>
            <a:r>
              <a:rPr lang="fr-FR" sz="1800" dirty="0" err="1"/>
              <a:t>Experimental</a:t>
            </a:r>
            <a:r>
              <a:rPr lang="fr-FR" sz="1800" dirty="0"/>
              <a:t> </a:t>
            </a:r>
            <a:r>
              <a:rPr lang="fr-FR" sz="1800" dirty="0" err="1"/>
              <a:t>physics</a:t>
            </a:r>
            <a:r>
              <a:rPr lang="fr-FR" sz="1800" dirty="0"/>
              <a:t>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800" b="1" dirty="0"/>
              <a:t>2 – </a:t>
            </a:r>
            <a:r>
              <a:rPr lang="fr-FR" sz="1800" dirty="0"/>
              <a:t>Maths 1 / </a:t>
            </a:r>
            <a:r>
              <a:rPr lang="fr-FR" sz="1800" b="1" dirty="0"/>
              <a:t>9 ECTS</a:t>
            </a:r>
          </a:p>
          <a:p>
            <a:r>
              <a:rPr lang="fr-FR" sz="1800" dirty="0"/>
              <a:t>Maths for sciences 1</a:t>
            </a:r>
          </a:p>
          <a:p>
            <a:r>
              <a:rPr lang="fr-FR" sz="1800" dirty="0" err="1"/>
              <a:t>Supervised</a:t>
            </a:r>
            <a:r>
              <a:rPr lang="fr-FR" sz="1800" dirty="0"/>
              <a:t> </a:t>
            </a:r>
            <a:r>
              <a:rPr lang="fr-FR" sz="1800" dirty="0" err="1"/>
              <a:t>personal</a:t>
            </a:r>
            <a:r>
              <a:rPr lang="fr-FR" sz="1800" dirty="0"/>
              <a:t> </a:t>
            </a:r>
            <a:r>
              <a:rPr lang="fr-FR" sz="1800" dirty="0" err="1"/>
              <a:t>work</a:t>
            </a:r>
            <a:endParaRPr lang="fr-FR" sz="1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800" b="1" dirty="0"/>
              <a:t>3</a:t>
            </a:r>
            <a:r>
              <a:rPr lang="fr-FR" sz="1800" dirty="0"/>
              <a:t> – </a:t>
            </a:r>
            <a:r>
              <a:rPr lang="fr-FR" sz="1800" dirty="0" err="1"/>
              <a:t>Chemistry</a:t>
            </a:r>
            <a:r>
              <a:rPr lang="fr-FR" sz="1800" dirty="0"/>
              <a:t> 1 </a:t>
            </a:r>
            <a:r>
              <a:rPr lang="fr-FR" sz="1800" b="1" dirty="0"/>
              <a:t>/ 6 ECTS</a:t>
            </a:r>
          </a:p>
          <a:p>
            <a:r>
              <a:rPr lang="fr-FR" sz="1800" dirty="0"/>
              <a:t>Architecture of </a:t>
            </a:r>
            <a:r>
              <a:rPr lang="fr-FR" sz="1800" dirty="0" err="1"/>
              <a:t>matter</a:t>
            </a:r>
            <a:endParaRPr lang="fr-FR" sz="1800" dirty="0"/>
          </a:p>
          <a:p>
            <a:r>
              <a:rPr lang="fr-FR" sz="1800" dirty="0"/>
              <a:t>Transformations of </a:t>
            </a:r>
            <a:r>
              <a:rPr lang="fr-FR" sz="1800" dirty="0" err="1"/>
              <a:t>matter</a:t>
            </a:r>
            <a:r>
              <a:rPr lang="fr-FR" sz="1800" dirty="0"/>
              <a:t> 1</a:t>
            </a:r>
          </a:p>
          <a:p>
            <a:r>
              <a:rPr lang="fr-FR" sz="1800" dirty="0" err="1"/>
              <a:t>Experimental</a:t>
            </a:r>
            <a:r>
              <a:rPr lang="fr-FR" sz="1800" dirty="0"/>
              <a:t> </a:t>
            </a:r>
            <a:r>
              <a:rPr lang="fr-FR" sz="1800" dirty="0" err="1"/>
              <a:t>chemistry</a:t>
            </a:r>
            <a:r>
              <a:rPr lang="fr-FR" sz="1800" dirty="0"/>
              <a:t>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800" b="1" dirty="0"/>
              <a:t>4</a:t>
            </a:r>
            <a:r>
              <a:rPr lang="fr-FR" sz="1800" dirty="0"/>
              <a:t> – </a:t>
            </a:r>
            <a:r>
              <a:rPr lang="fr-FR" sz="1800" dirty="0" err="1"/>
              <a:t>Languages</a:t>
            </a:r>
            <a:r>
              <a:rPr lang="fr-FR" sz="1800" dirty="0"/>
              <a:t> / </a:t>
            </a:r>
            <a:r>
              <a:rPr lang="fr-FR" sz="1800" b="1" dirty="0"/>
              <a:t>3 ECTS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800" b="1" dirty="0"/>
              <a:t>5</a:t>
            </a:r>
            <a:r>
              <a:rPr lang="fr-FR" sz="1800" dirty="0"/>
              <a:t> -  </a:t>
            </a:r>
            <a:r>
              <a:rPr lang="fr-FR" sz="1800" dirty="0" err="1"/>
              <a:t>University</a:t>
            </a:r>
            <a:r>
              <a:rPr lang="fr-FR" sz="1800" dirty="0"/>
              <a:t> </a:t>
            </a:r>
            <a:r>
              <a:rPr lang="fr-FR" sz="1800" dirty="0" err="1"/>
              <a:t>working</a:t>
            </a:r>
            <a:r>
              <a:rPr lang="fr-FR" sz="1800" dirty="0"/>
              <a:t> </a:t>
            </a:r>
            <a:r>
              <a:rPr lang="fr-FR" sz="1800" dirty="0" err="1"/>
              <a:t>methodology</a:t>
            </a:r>
            <a:r>
              <a:rPr lang="fr-FR" sz="1800" dirty="0"/>
              <a:t> / </a:t>
            </a:r>
            <a:r>
              <a:rPr lang="fr-FR" sz="1800" b="1" dirty="0"/>
              <a:t>3 ECTS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857" y="1043273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/>
              <a:t>S1	</a:t>
            </a:r>
            <a:endParaRPr lang="en-US" sz="24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173000" y="1578542"/>
            <a:ext cx="5539341" cy="49185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buFont typeface="Arial" panose="020B0604020202020204" pitchFamily="34" charset="0"/>
              <a:buNone/>
            </a:pPr>
            <a:r>
              <a:rPr lang="fr-FR" sz="1600" b="1" dirty="0"/>
              <a:t>1 </a:t>
            </a:r>
            <a:r>
              <a:rPr lang="fr-FR" sz="1600" dirty="0"/>
              <a:t>– </a:t>
            </a:r>
            <a:r>
              <a:rPr lang="fr-FR" sz="1600" dirty="0" err="1"/>
              <a:t>Physics</a:t>
            </a:r>
            <a:r>
              <a:rPr lang="fr-FR" sz="1600" dirty="0"/>
              <a:t> 2  / </a:t>
            </a:r>
            <a:r>
              <a:rPr lang="fr-FR" sz="1600" b="1" dirty="0"/>
              <a:t>9 ECTS</a:t>
            </a:r>
          </a:p>
          <a:p>
            <a:pPr>
              <a:lnSpc>
                <a:spcPts val="1300"/>
              </a:lnSpc>
            </a:pPr>
            <a:r>
              <a:rPr lang="fr-FR" sz="1600" dirty="0"/>
              <a:t>Vibrations &amp; </a:t>
            </a:r>
            <a:r>
              <a:rPr lang="fr-FR" sz="1600" dirty="0" err="1"/>
              <a:t>Waves</a:t>
            </a:r>
            <a:r>
              <a:rPr lang="fr-FR" sz="1600" dirty="0"/>
              <a:t> – </a:t>
            </a:r>
            <a:r>
              <a:rPr lang="fr-FR" sz="1600" dirty="0" err="1"/>
              <a:t>Geometrical</a:t>
            </a:r>
            <a:r>
              <a:rPr lang="fr-FR" sz="1600" dirty="0"/>
              <a:t> </a:t>
            </a:r>
            <a:r>
              <a:rPr lang="fr-FR" sz="1600" dirty="0" err="1"/>
              <a:t>optics</a:t>
            </a:r>
            <a:endParaRPr lang="fr-FR" sz="1600" dirty="0"/>
          </a:p>
          <a:p>
            <a:pPr>
              <a:lnSpc>
                <a:spcPts val="1300"/>
              </a:lnSpc>
            </a:pPr>
            <a:r>
              <a:rPr lang="fr-FR" sz="1600" dirty="0" err="1"/>
              <a:t>Mathematical</a:t>
            </a:r>
            <a:r>
              <a:rPr lang="fr-FR" sz="1600" dirty="0"/>
              <a:t> </a:t>
            </a:r>
            <a:r>
              <a:rPr lang="fr-FR" sz="1600" dirty="0" err="1"/>
              <a:t>methods</a:t>
            </a:r>
            <a:r>
              <a:rPr lang="fr-FR" sz="1600" dirty="0"/>
              <a:t> for </a:t>
            </a:r>
            <a:r>
              <a:rPr lang="fr-FR" sz="1600" dirty="0" err="1"/>
              <a:t>physics</a:t>
            </a:r>
            <a:endParaRPr lang="fr-FR" sz="1600" dirty="0"/>
          </a:p>
          <a:p>
            <a:pPr>
              <a:lnSpc>
                <a:spcPts val="1300"/>
              </a:lnSpc>
            </a:pPr>
            <a:r>
              <a:rPr lang="fr-FR" sz="1600" dirty="0" err="1"/>
              <a:t>Experimental</a:t>
            </a:r>
            <a:r>
              <a:rPr lang="fr-FR" sz="1600" dirty="0"/>
              <a:t> </a:t>
            </a:r>
            <a:r>
              <a:rPr lang="fr-FR" sz="1600" dirty="0" err="1"/>
              <a:t>physics</a:t>
            </a:r>
            <a:r>
              <a:rPr lang="fr-FR" sz="1600" dirty="0"/>
              <a:t> 2</a:t>
            </a:r>
          </a:p>
          <a:p>
            <a:pPr marL="0" indent="0">
              <a:lnSpc>
                <a:spcPts val="1300"/>
              </a:lnSpc>
              <a:buFont typeface="Arial" panose="020B0604020202020204" pitchFamily="34" charset="0"/>
              <a:buNone/>
            </a:pPr>
            <a:r>
              <a:rPr lang="fr-FR" sz="1600" b="1" dirty="0"/>
              <a:t>2</a:t>
            </a:r>
            <a:r>
              <a:rPr lang="fr-FR" sz="1600" dirty="0"/>
              <a:t> – Maths &amp; Computer science / </a:t>
            </a:r>
            <a:r>
              <a:rPr lang="fr-FR" sz="1600" b="1" dirty="0"/>
              <a:t>9 ECTS</a:t>
            </a:r>
          </a:p>
          <a:p>
            <a:pPr>
              <a:lnSpc>
                <a:spcPts val="1300"/>
              </a:lnSpc>
            </a:pPr>
            <a:r>
              <a:rPr lang="fr-FR" sz="1600" dirty="0"/>
              <a:t>Maths for sciences 2</a:t>
            </a:r>
          </a:p>
          <a:p>
            <a:pPr>
              <a:lnSpc>
                <a:spcPts val="1300"/>
              </a:lnSpc>
            </a:pPr>
            <a:r>
              <a:rPr lang="fr-FR" sz="1600" dirty="0"/>
              <a:t>Computer science (Linux </a:t>
            </a:r>
            <a:r>
              <a:rPr lang="fr-FR" sz="1600" dirty="0" err="1"/>
              <a:t>environment</a:t>
            </a:r>
            <a:r>
              <a:rPr lang="fr-FR" sz="1600" dirty="0"/>
              <a:t>)</a:t>
            </a:r>
          </a:p>
          <a:p>
            <a:pPr marL="0" indent="0">
              <a:lnSpc>
                <a:spcPts val="1300"/>
              </a:lnSpc>
              <a:buFont typeface="Arial" panose="020B0604020202020204" pitchFamily="34" charset="0"/>
              <a:buNone/>
            </a:pPr>
            <a:r>
              <a:rPr lang="fr-FR" sz="1600" b="1" dirty="0"/>
              <a:t>3</a:t>
            </a:r>
            <a:r>
              <a:rPr lang="fr-FR" sz="1600" dirty="0"/>
              <a:t> – </a:t>
            </a:r>
            <a:r>
              <a:rPr lang="fr-FR" sz="1600" dirty="0" err="1"/>
              <a:t>Molecules</a:t>
            </a:r>
            <a:r>
              <a:rPr lang="fr-FR" sz="1600" dirty="0"/>
              <a:t> and </a:t>
            </a:r>
            <a:r>
              <a:rPr lang="fr-FR" sz="1600" dirty="0" err="1"/>
              <a:t>bounds</a:t>
            </a:r>
            <a:r>
              <a:rPr lang="fr-FR" sz="1600" dirty="0"/>
              <a:t> / </a:t>
            </a:r>
            <a:r>
              <a:rPr lang="fr-FR" sz="1600" b="1" dirty="0"/>
              <a:t>3 ECTS</a:t>
            </a:r>
          </a:p>
          <a:p>
            <a:pPr marL="0" indent="0">
              <a:lnSpc>
                <a:spcPts val="1300"/>
              </a:lnSpc>
              <a:buFont typeface="Arial" panose="020B0604020202020204" pitchFamily="34" charset="0"/>
              <a:buNone/>
            </a:pPr>
            <a:r>
              <a:rPr lang="fr-FR" sz="1600" b="1" dirty="0"/>
              <a:t>4 </a:t>
            </a:r>
            <a:r>
              <a:rPr lang="fr-FR" sz="1600" dirty="0"/>
              <a:t>– </a:t>
            </a:r>
            <a:r>
              <a:rPr lang="fr-FR" sz="1600" dirty="0" err="1"/>
              <a:t>Languages</a:t>
            </a:r>
            <a:r>
              <a:rPr lang="fr-FR" sz="1600" dirty="0"/>
              <a:t> / </a:t>
            </a:r>
            <a:r>
              <a:rPr lang="fr-FR" sz="1600" b="1" dirty="0"/>
              <a:t>3 ECTS</a:t>
            </a:r>
          </a:p>
          <a:p>
            <a:pPr marL="0" indent="0">
              <a:lnSpc>
                <a:spcPts val="1300"/>
              </a:lnSpc>
              <a:buFont typeface="Arial" panose="020B0604020202020204" pitchFamily="34" charset="0"/>
              <a:buNone/>
            </a:pPr>
            <a:r>
              <a:rPr lang="fr-FR" sz="1600" b="1" dirty="0"/>
              <a:t>5</a:t>
            </a:r>
            <a:r>
              <a:rPr lang="fr-FR" sz="1600" dirty="0"/>
              <a:t> – Free option / </a:t>
            </a:r>
            <a:r>
              <a:rPr lang="fr-FR" sz="1600" b="1" dirty="0"/>
              <a:t>3 ECTS </a:t>
            </a:r>
            <a:r>
              <a:rPr lang="fr-FR" sz="1600" dirty="0" err="1"/>
              <a:t>among</a:t>
            </a:r>
            <a:endParaRPr lang="fr-FR" sz="1600" dirty="0"/>
          </a:p>
          <a:p>
            <a:pPr>
              <a:lnSpc>
                <a:spcPts val="1300"/>
              </a:lnSpc>
            </a:pPr>
            <a:r>
              <a:rPr lang="fr-FR" sz="1600" dirty="0"/>
              <a:t>Chemical </a:t>
            </a:r>
            <a:r>
              <a:rPr lang="fr-FR" sz="1600" dirty="0" err="1"/>
              <a:t>equilibria</a:t>
            </a:r>
            <a:endParaRPr lang="fr-FR" sz="1600" dirty="0"/>
          </a:p>
          <a:p>
            <a:pPr>
              <a:lnSpc>
                <a:spcPts val="1300"/>
              </a:lnSpc>
            </a:pPr>
            <a:r>
              <a:rPr lang="fr-FR" sz="1600" dirty="0" err="1"/>
              <a:t>Geosciences</a:t>
            </a:r>
            <a:r>
              <a:rPr lang="fr-FR" sz="1600" dirty="0"/>
              <a:t>: the </a:t>
            </a:r>
            <a:r>
              <a:rPr lang="fr-FR" sz="1600" dirty="0" err="1"/>
              <a:t>lithosphere</a:t>
            </a:r>
            <a:endParaRPr lang="fr-FR" sz="1600" dirty="0"/>
          </a:p>
          <a:p>
            <a:pPr>
              <a:lnSpc>
                <a:spcPts val="1300"/>
              </a:lnSpc>
            </a:pPr>
            <a:r>
              <a:rPr lang="fr-FR" sz="1600" dirty="0"/>
              <a:t>Case </a:t>
            </a:r>
            <a:r>
              <a:rPr lang="fr-FR" sz="1600" dirty="0" err="1"/>
              <a:t>studies</a:t>
            </a:r>
            <a:r>
              <a:rPr lang="fr-FR" sz="1600" dirty="0"/>
              <a:t> in engineering sciences</a:t>
            </a:r>
          </a:p>
          <a:p>
            <a:pPr>
              <a:lnSpc>
                <a:spcPts val="1300"/>
              </a:lnSpc>
            </a:pPr>
            <a:r>
              <a:rPr lang="fr-FR" sz="1600" dirty="0" err="1"/>
              <a:t>Materials</a:t>
            </a:r>
            <a:r>
              <a:rPr lang="fr-FR" sz="1600" dirty="0"/>
              <a:t> of the future</a:t>
            </a:r>
          </a:p>
          <a:p>
            <a:pPr>
              <a:lnSpc>
                <a:spcPts val="1300"/>
              </a:lnSpc>
            </a:pPr>
            <a:r>
              <a:rPr lang="fr-FR" sz="1600" dirty="0" err="1"/>
              <a:t>Mechanics</a:t>
            </a:r>
            <a:r>
              <a:rPr lang="fr-FR" sz="1600" dirty="0"/>
              <a:t> 2</a:t>
            </a:r>
          </a:p>
          <a:p>
            <a:pPr>
              <a:lnSpc>
                <a:spcPts val="1300"/>
              </a:lnSpc>
            </a:pPr>
            <a:r>
              <a:rPr lang="fr-FR" sz="1600" dirty="0" err="1"/>
              <a:t>Special</a:t>
            </a:r>
            <a:r>
              <a:rPr lang="fr-FR" sz="1600" dirty="0"/>
              <a:t> </a:t>
            </a:r>
            <a:r>
              <a:rPr lang="fr-FR" sz="1600" dirty="0" err="1"/>
              <a:t>relativity</a:t>
            </a:r>
            <a:endParaRPr lang="fr-FR" sz="1600" dirty="0"/>
          </a:p>
          <a:p>
            <a:pPr marL="0" indent="0">
              <a:lnSpc>
                <a:spcPts val="1300"/>
              </a:lnSpc>
              <a:buFont typeface="Arial" panose="020B0604020202020204" pitchFamily="34" charset="0"/>
              <a:buNone/>
            </a:pPr>
            <a:r>
              <a:rPr lang="fr-FR" sz="1600" b="1" dirty="0"/>
              <a:t>6</a:t>
            </a:r>
            <a:r>
              <a:rPr lang="fr-FR" sz="1600" dirty="0"/>
              <a:t> – </a:t>
            </a:r>
            <a:r>
              <a:rPr lang="fr-FR" sz="1600" dirty="0" err="1"/>
              <a:t>Personal</a:t>
            </a:r>
            <a:r>
              <a:rPr lang="fr-FR" sz="1600" dirty="0"/>
              <a:t> </a:t>
            </a:r>
            <a:r>
              <a:rPr lang="fr-FR" sz="1600" dirty="0" err="1"/>
              <a:t>profesional</a:t>
            </a:r>
            <a:r>
              <a:rPr lang="fr-FR" sz="1600" dirty="0"/>
              <a:t> </a:t>
            </a:r>
            <a:r>
              <a:rPr lang="fr-FR" sz="1600" dirty="0" err="1"/>
              <a:t>project</a:t>
            </a:r>
            <a:r>
              <a:rPr lang="fr-FR" sz="1600" dirty="0"/>
              <a:t> / </a:t>
            </a:r>
            <a:r>
              <a:rPr lang="fr-FR" sz="1600" b="1" dirty="0"/>
              <a:t>3 ECTS</a:t>
            </a:r>
          </a:p>
          <a:p>
            <a:pPr marL="0" indent="0">
              <a:lnSpc>
                <a:spcPts val="1300"/>
              </a:lnSpc>
              <a:buFont typeface="Arial" panose="020B0604020202020204" pitchFamily="34" charset="0"/>
              <a:buNone/>
            </a:pPr>
            <a:endParaRPr lang="fr-FR" sz="1600" dirty="0"/>
          </a:p>
        </p:txBody>
      </p:sp>
      <p:sp>
        <p:nvSpPr>
          <p:cNvPr id="7" name="Rectangle 6"/>
          <p:cNvSpPr/>
          <p:nvPr/>
        </p:nvSpPr>
        <p:spPr>
          <a:xfrm>
            <a:off x="6228604" y="1043273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/>
              <a:t>S2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5474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60359" y="77350"/>
            <a:ext cx="860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/>
              <a:t>Bachelor</a:t>
            </a:r>
            <a:r>
              <a:rPr lang="fr-FR" sz="2400" dirty="0"/>
              <a:t> Sciences for </a:t>
            </a:r>
            <a:r>
              <a:rPr lang="fr-FR" sz="2400" dirty="0" err="1"/>
              <a:t>engineers</a:t>
            </a:r>
            <a:r>
              <a:rPr lang="fr-FR" sz="2400" dirty="0"/>
              <a:t> / </a:t>
            </a:r>
            <a:r>
              <a:rPr lang="fr-FR" sz="2400" dirty="0" err="1"/>
              <a:t>electronics</a:t>
            </a:r>
            <a:r>
              <a:rPr lang="fr-FR" sz="2400" dirty="0"/>
              <a:t>, signal and </a:t>
            </a:r>
            <a:r>
              <a:rPr lang="fr-FR" sz="2400" dirty="0" err="1"/>
              <a:t>automatics</a:t>
            </a:r>
            <a:endParaRPr lang="en-US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1973179" y="486076"/>
            <a:ext cx="4732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2</a:t>
            </a:r>
            <a:r>
              <a:rPr lang="fr-FR" sz="2400" b="1" baseline="30000" dirty="0"/>
              <a:t>nd</a:t>
            </a:r>
            <a:r>
              <a:rPr lang="fr-FR" sz="2400" b="1" dirty="0"/>
              <a:t> &amp; 3rd </a:t>
            </a:r>
            <a:r>
              <a:rPr lang="fr-FR" sz="2400" b="1" dirty="0" err="1"/>
              <a:t>years</a:t>
            </a:r>
            <a:r>
              <a:rPr lang="fr-FR" sz="2400" b="1" dirty="0"/>
              <a:t> </a:t>
            </a:r>
            <a:r>
              <a:rPr lang="fr-FR" sz="2400" b="1" dirty="0" err="1"/>
              <a:t>specifics</a:t>
            </a:r>
            <a:r>
              <a:rPr lang="fr-FR" sz="2400" b="1" dirty="0"/>
              <a:t> to the </a:t>
            </a:r>
            <a:r>
              <a:rPr lang="fr-FR" sz="2400" b="1" dirty="0" err="1"/>
              <a:t>BScE</a:t>
            </a:r>
            <a:endParaRPr lang="en-US" sz="2400" b="1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73253" y="1578541"/>
            <a:ext cx="5736659" cy="50869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500"/>
              </a:lnSpc>
              <a:buFont typeface="Arial" panose="020B0604020202020204" pitchFamily="34" charset="0"/>
              <a:buNone/>
            </a:pPr>
            <a:r>
              <a:rPr lang="fr-FR" sz="1600" b="1" dirty="0"/>
              <a:t>1 </a:t>
            </a:r>
            <a:r>
              <a:rPr lang="fr-FR" sz="1600" dirty="0"/>
              <a:t>– Sciences for </a:t>
            </a:r>
            <a:r>
              <a:rPr lang="fr-FR" sz="1600" dirty="0" err="1"/>
              <a:t>engineers</a:t>
            </a:r>
            <a:r>
              <a:rPr lang="fr-FR" sz="1600" dirty="0"/>
              <a:t> 1 (</a:t>
            </a:r>
            <a:r>
              <a:rPr lang="fr-FR" sz="1600" dirty="0" err="1"/>
              <a:t>electrical</a:t>
            </a:r>
            <a:r>
              <a:rPr lang="fr-FR" sz="1600" dirty="0"/>
              <a:t> engineering) /</a:t>
            </a:r>
            <a:r>
              <a:rPr lang="fr-FR" sz="1600" b="1" dirty="0"/>
              <a:t>6</a:t>
            </a:r>
            <a:r>
              <a:rPr lang="fr-FR" sz="1600" dirty="0"/>
              <a:t> </a:t>
            </a:r>
            <a:r>
              <a:rPr lang="fr-FR" sz="1600" b="1" dirty="0"/>
              <a:t>ECTS</a:t>
            </a:r>
          </a:p>
          <a:p>
            <a:pPr>
              <a:lnSpc>
                <a:spcPts val="1500"/>
              </a:lnSpc>
            </a:pPr>
            <a:r>
              <a:rPr lang="fr-FR" sz="1600" dirty="0" err="1"/>
              <a:t>Electricity</a:t>
            </a:r>
            <a:r>
              <a:rPr lang="fr-FR" sz="1600" dirty="0"/>
              <a:t> &amp; </a:t>
            </a:r>
            <a:r>
              <a:rPr lang="fr-FR" sz="1600" dirty="0" err="1"/>
              <a:t>Electromagnetism</a:t>
            </a:r>
            <a:endParaRPr lang="fr-FR" sz="1600" dirty="0"/>
          </a:p>
          <a:p>
            <a:pPr>
              <a:lnSpc>
                <a:spcPts val="1500"/>
              </a:lnSpc>
            </a:pPr>
            <a:r>
              <a:rPr lang="fr-FR" sz="1600" dirty="0" err="1"/>
              <a:t>Study</a:t>
            </a:r>
            <a:r>
              <a:rPr lang="fr-FR" sz="1600" dirty="0"/>
              <a:t> of an amplification </a:t>
            </a:r>
            <a:r>
              <a:rPr lang="fr-FR" sz="1600" dirty="0" err="1"/>
              <a:t>chain</a:t>
            </a:r>
            <a:endParaRPr lang="fr-FR" sz="1600" dirty="0"/>
          </a:p>
          <a:p>
            <a:pPr marL="0" indent="0">
              <a:lnSpc>
                <a:spcPts val="1500"/>
              </a:lnSpc>
              <a:buNone/>
            </a:pPr>
            <a:r>
              <a:rPr lang="fr-FR" sz="1600" b="1" dirty="0"/>
              <a:t>2 </a:t>
            </a:r>
            <a:r>
              <a:rPr lang="fr-FR" sz="1600" dirty="0"/>
              <a:t>– Sciences for </a:t>
            </a:r>
            <a:r>
              <a:rPr lang="fr-FR" sz="1600" dirty="0" err="1"/>
              <a:t>engineers</a:t>
            </a:r>
            <a:r>
              <a:rPr lang="fr-FR" sz="1600" dirty="0"/>
              <a:t> 2 (</a:t>
            </a:r>
            <a:r>
              <a:rPr lang="fr-FR" sz="1600" dirty="0" err="1"/>
              <a:t>mechanical</a:t>
            </a:r>
            <a:r>
              <a:rPr lang="fr-FR" sz="1600" dirty="0"/>
              <a:t> engineering) / </a:t>
            </a:r>
            <a:r>
              <a:rPr lang="fr-FR" sz="1600" b="1" dirty="0"/>
              <a:t>6 ECTS</a:t>
            </a:r>
          </a:p>
          <a:p>
            <a:pPr>
              <a:lnSpc>
                <a:spcPts val="1500"/>
              </a:lnSpc>
            </a:pPr>
            <a:r>
              <a:rPr lang="fr-FR" sz="1600" dirty="0"/>
              <a:t>General </a:t>
            </a:r>
            <a:r>
              <a:rPr lang="fr-FR" sz="1600" dirty="0" err="1"/>
              <a:t>mechanics</a:t>
            </a:r>
            <a:endParaRPr lang="fr-FR" sz="1600" dirty="0"/>
          </a:p>
          <a:p>
            <a:pPr>
              <a:lnSpc>
                <a:spcPts val="1500"/>
              </a:lnSpc>
            </a:pPr>
            <a:r>
              <a:rPr lang="fr-FR" sz="1600" dirty="0" err="1"/>
              <a:t>Mechanical</a:t>
            </a:r>
            <a:r>
              <a:rPr lang="fr-FR" sz="1600" dirty="0"/>
              <a:t> construction</a:t>
            </a:r>
          </a:p>
          <a:p>
            <a:pPr marL="0" indent="0">
              <a:lnSpc>
                <a:spcPts val="1500"/>
              </a:lnSpc>
              <a:buNone/>
            </a:pPr>
            <a:r>
              <a:rPr lang="fr-FR" sz="1600" b="1" dirty="0"/>
              <a:t>3 – </a:t>
            </a:r>
            <a:r>
              <a:rPr lang="fr-FR" sz="1600" dirty="0"/>
              <a:t>Maths for </a:t>
            </a:r>
            <a:r>
              <a:rPr lang="fr-FR" sz="1600" dirty="0" err="1"/>
              <a:t>engineers</a:t>
            </a:r>
            <a:r>
              <a:rPr lang="fr-FR" sz="1600" dirty="0"/>
              <a:t> 1 / </a:t>
            </a:r>
            <a:r>
              <a:rPr lang="fr-FR" sz="1600" b="1" dirty="0"/>
              <a:t>6 ECTS</a:t>
            </a:r>
          </a:p>
          <a:p>
            <a:pPr>
              <a:lnSpc>
                <a:spcPts val="1500"/>
              </a:lnSpc>
            </a:pPr>
            <a:r>
              <a:rPr lang="fr-FR" sz="1600" dirty="0" err="1"/>
              <a:t>Analysis</a:t>
            </a:r>
            <a:endParaRPr lang="fr-FR" sz="1600" dirty="0"/>
          </a:p>
          <a:p>
            <a:pPr>
              <a:lnSpc>
                <a:spcPts val="1500"/>
              </a:lnSpc>
            </a:pPr>
            <a:r>
              <a:rPr lang="fr-FR" sz="1600" dirty="0" err="1"/>
              <a:t>Algebra</a:t>
            </a:r>
            <a:endParaRPr lang="fr-FR" sz="1600" dirty="0"/>
          </a:p>
          <a:p>
            <a:pPr marL="0" indent="0">
              <a:lnSpc>
                <a:spcPts val="1500"/>
              </a:lnSpc>
              <a:buFont typeface="Arial" panose="020B0604020202020204" pitchFamily="34" charset="0"/>
              <a:buNone/>
            </a:pPr>
            <a:r>
              <a:rPr lang="fr-FR" sz="1600" b="1" dirty="0"/>
              <a:t>4</a:t>
            </a:r>
            <a:r>
              <a:rPr lang="fr-FR" sz="1600" dirty="0"/>
              <a:t> – Computer science </a:t>
            </a:r>
            <a:r>
              <a:rPr lang="fr-FR" sz="1600" b="1" dirty="0"/>
              <a:t>/ 6 ECTS</a:t>
            </a:r>
          </a:p>
          <a:p>
            <a:pPr>
              <a:lnSpc>
                <a:spcPts val="1500"/>
              </a:lnSpc>
            </a:pPr>
            <a:r>
              <a:rPr lang="fr-FR" sz="1600" dirty="0"/>
              <a:t>Architecture of </a:t>
            </a:r>
            <a:r>
              <a:rPr lang="fr-FR" sz="1600" dirty="0" err="1"/>
              <a:t>computer’s</a:t>
            </a:r>
            <a:r>
              <a:rPr lang="fr-FR" sz="1600" dirty="0"/>
              <a:t> OS</a:t>
            </a:r>
          </a:p>
          <a:p>
            <a:pPr>
              <a:lnSpc>
                <a:spcPts val="1500"/>
              </a:lnSpc>
            </a:pPr>
            <a:r>
              <a:rPr lang="fr-FR" sz="1600" dirty="0" err="1"/>
              <a:t>Programming</a:t>
            </a:r>
            <a:endParaRPr lang="fr-FR" sz="1600" dirty="0"/>
          </a:p>
          <a:p>
            <a:pPr marL="0" indent="0">
              <a:lnSpc>
                <a:spcPts val="1500"/>
              </a:lnSpc>
              <a:buFont typeface="Arial" panose="020B0604020202020204" pitchFamily="34" charset="0"/>
              <a:buNone/>
            </a:pPr>
            <a:r>
              <a:rPr lang="fr-FR" sz="1600" b="1" dirty="0"/>
              <a:t>5</a:t>
            </a:r>
            <a:r>
              <a:rPr lang="fr-FR" sz="1600" dirty="0"/>
              <a:t> – </a:t>
            </a:r>
            <a:r>
              <a:rPr lang="fr-FR" sz="1600" dirty="0" err="1"/>
              <a:t>Languages</a:t>
            </a:r>
            <a:r>
              <a:rPr lang="fr-FR" sz="1600" dirty="0"/>
              <a:t> / </a:t>
            </a:r>
            <a:r>
              <a:rPr lang="fr-FR" sz="1600" b="1" dirty="0"/>
              <a:t>3 ECTS</a:t>
            </a:r>
          </a:p>
          <a:p>
            <a:pPr marL="0" indent="0">
              <a:lnSpc>
                <a:spcPts val="1500"/>
              </a:lnSpc>
              <a:buNone/>
            </a:pPr>
            <a:r>
              <a:rPr lang="fr-FR" sz="1600" b="1" dirty="0"/>
              <a:t>6</a:t>
            </a:r>
            <a:r>
              <a:rPr lang="fr-FR" sz="1600" dirty="0"/>
              <a:t> - </a:t>
            </a:r>
            <a:r>
              <a:rPr lang="fr-FR" sz="1600" dirty="0" err="1"/>
              <a:t>Personal</a:t>
            </a:r>
            <a:r>
              <a:rPr lang="fr-FR" sz="1600" dirty="0"/>
              <a:t> </a:t>
            </a:r>
            <a:r>
              <a:rPr lang="fr-FR" sz="1600" dirty="0" err="1"/>
              <a:t>profesional</a:t>
            </a:r>
            <a:r>
              <a:rPr lang="fr-FR" sz="1600" dirty="0"/>
              <a:t> </a:t>
            </a:r>
            <a:r>
              <a:rPr lang="fr-FR" sz="1600" dirty="0" err="1"/>
              <a:t>project</a:t>
            </a:r>
            <a:r>
              <a:rPr lang="fr-FR" sz="1600" dirty="0"/>
              <a:t> / </a:t>
            </a:r>
            <a:r>
              <a:rPr lang="fr-FR" sz="1600" b="1" dirty="0"/>
              <a:t>3 ECTS</a:t>
            </a:r>
          </a:p>
          <a:p>
            <a:pPr>
              <a:lnSpc>
                <a:spcPts val="1500"/>
              </a:lnSpc>
            </a:pPr>
            <a:r>
              <a:rPr lang="fr-FR" sz="1600" dirty="0" err="1"/>
              <a:t>Corporate</a:t>
            </a:r>
            <a:r>
              <a:rPr lang="fr-FR" sz="1600" dirty="0"/>
              <a:t> communication</a:t>
            </a:r>
          </a:p>
          <a:p>
            <a:pPr>
              <a:lnSpc>
                <a:spcPts val="1500"/>
              </a:lnSpc>
            </a:pPr>
            <a:r>
              <a:rPr lang="fr-FR" sz="1600" dirty="0" err="1"/>
              <a:t>Mentoring</a:t>
            </a:r>
            <a:r>
              <a:rPr lang="fr-FR" sz="1600" dirty="0"/>
              <a:t> of the </a:t>
            </a:r>
            <a:r>
              <a:rPr lang="fr-FR" sz="1600" dirty="0" err="1"/>
              <a:t>personal</a:t>
            </a:r>
            <a:r>
              <a:rPr lang="fr-FR" sz="1600" dirty="0"/>
              <a:t> </a:t>
            </a:r>
            <a:r>
              <a:rPr lang="fr-FR" sz="1600" dirty="0" err="1"/>
              <a:t>project</a:t>
            </a:r>
            <a:endParaRPr lang="fr-FR" sz="1600" dirty="0"/>
          </a:p>
        </p:txBody>
      </p:sp>
      <p:sp>
        <p:nvSpPr>
          <p:cNvPr id="5" name="Rectangle 4"/>
          <p:cNvSpPr/>
          <p:nvPr/>
        </p:nvSpPr>
        <p:spPr>
          <a:xfrm>
            <a:off x="228857" y="1043273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/>
              <a:t>S3	</a:t>
            </a:r>
            <a:endParaRPr lang="en-US" sz="24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228604" y="1600470"/>
            <a:ext cx="5539341" cy="49185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buNone/>
            </a:pPr>
            <a:r>
              <a:rPr lang="fr-FR" sz="1600" b="1" dirty="0"/>
              <a:t>1 </a:t>
            </a:r>
            <a:r>
              <a:rPr lang="fr-FR" sz="1600" dirty="0"/>
              <a:t>– </a:t>
            </a:r>
            <a:r>
              <a:rPr lang="fr-FR" sz="1600" dirty="0" err="1"/>
              <a:t>Electrical</a:t>
            </a:r>
            <a:r>
              <a:rPr lang="fr-FR" sz="1600" dirty="0"/>
              <a:t> engineering  2 / </a:t>
            </a:r>
            <a:r>
              <a:rPr lang="fr-FR" sz="1600" b="1" dirty="0"/>
              <a:t>6 ECTS</a:t>
            </a:r>
          </a:p>
          <a:p>
            <a:pPr>
              <a:lnSpc>
                <a:spcPts val="1300"/>
              </a:lnSpc>
            </a:pPr>
            <a:r>
              <a:rPr lang="fr-FR" sz="1600" dirty="0" err="1"/>
              <a:t>Fourier’s</a:t>
            </a:r>
            <a:r>
              <a:rPr lang="fr-FR" sz="1600" dirty="0"/>
              <a:t> </a:t>
            </a:r>
            <a:r>
              <a:rPr lang="fr-FR" sz="1600" dirty="0" err="1"/>
              <a:t>series</a:t>
            </a:r>
            <a:r>
              <a:rPr lang="fr-FR" sz="1600" dirty="0"/>
              <a:t> &amp; </a:t>
            </a:r>
            <a:r>
              <a:rPr lang="fr-FR" sz="1600" dirty="0" err="1"/>
              <a:t>tranforms</a:t>
            </a:r>
            <a:endParaRPr lang="fr-FR" sz="1600" dirty="0"/>
          </a:p>
          <a:p>
            <a:pPr>
              <a:lnSpc>
                <a:spcPts val="1300"/>
              </a:lnSpc>
            </a:pPr>
            <a:r>
              <a:rPr lang="fr-FR" sz="1600" dirty="0" err="1"/>
              <a:t>Electrotechnics</a:t>
            </a:r>
            <a:endParaRPr lang="fr-FR" sz="1600" dirty="0"/>
          </a:p>
          <a:p>
            <a:pPr marL="0" indent="0">
              <a:lnSpc>
                <a:spcPts val="1300"/>
              </a:lnSpc>
              <a:buFont typeface="Arial" panose="020B0604020202020204" pitchFamily="34" charset="0"/>
              <a:buNone/>
            </a:pPr>
            <a:r>
              <a:rPr lang="fr-FR" sz="1600" b="1" dirty="0"/>
              <a:t>2</a:t>
            </a:r>
            <a:r>
              <a:rPr lang="fr-FR" sz="1600" dirty="0"/>
              <a:t> – </a:t>
            </a:r>
            <a:r>
              <a:rPr lang="fr-FR" sz="1600" dirty="0" err="1"/>
              <a:t>Electrical</a:t>
            </a:r>
            <a:r>
              <a:rPr lang="fr-FR" sz="1600" dirty="0"/>
              <a:t> engineering 3 / </a:t>
            </a:r>
            <a:r>
              <a:rPr lang="fr-FR" sz="1600" b="1" dirty="0"/>
              <a:t>6 ECTS</a:t>
            </a:r>
          </a:p>
          <a:p>
            <a:pPr>
              <a:lnSpc>
                <a:spcPts val="1300"/>
              </a:lnSpc>
            </a:pPr>
            <a:r>
              <a:rPr lang="fr-FR" sz="1600" dirty="0"/>
              <a:t>Electronics</a:t>
            </a:r>
          </a:p>
          <a:p>
            <a:pPr>
              <a:lnSpc>
                <a:spcPts val="1300"/>
              </a:lnSpc>
            </a:pPr>
            <a:r>
              <a:rPr lang="fr-FR" sz="1600" dirty="0" err="1"/>
              <a:t>Microelectronics</a:t>
            </a:r>
            <a:endParaRPr lang="fr-FR" sz="1600" dirty="0"/>
          </a:p>
          <a:p>
            <a:pPr marL="0" indent="0">
              <a:lnSpc>
                <a:spcPts val="1300"/>
              </a:lnSpc>
              <a:buFont typeface="Arial" panose="020B0604020202020204" pitchFamily="34" charset="0"/>
              <a:buNone/>
            </a:pPr>
            <a:r>
              <a:rPr lang="fr-FR" sz="1600" b="1" dirty="0"/>
              <a:t>3</a:t>
            </a:r>
            <a:r>
              <a:rPr lang="fr-FR" sz="1600" dirty="0"/>
              <a:t> – Maths for </a:t>
            </a:r>
            <a:r>
              <a:rPr lang="fr-FR" sz="1600" dirty="0" err="1"/>
              <a:t>engineers</a:t>
            </a:r>
            <a:r>
              <a:rPr lang="fr-FR" sz="1600" dirty="0"/>
              <a:t> 2 / </a:t>
            </a:r>
            <a:r>
              <a:rPr lang="fr-FR" sz="1600" b="1" dirty="0"/>
              <a:t>3 ECTS</a:t>
            </a:r>
          </a:p>
          <a:p>
            <a:pPr>
              <a:lnSpc>
                <a:spcPts val="1300"/>
              </a:lnSpc>
            </a:pPr>
            <a:r>
              <a:rPr lang="fr-FR" sz="1600" dirty="0" err="1"/>
              <a:t>Functions</a:t>
            </a:r>
            <a:r>
              <a:rPr lang="fr-FR" sz="1600" dirty="0"/>
              <a:t> of </a:t>
            </a:r>
            <a:r>
              <a:rPr lang="fr-FR" sz="1600" dirty="0" err="1"/>
              <a:t>sevral</a:t>
            </a:r>
            <a:r>
              <a:rPr lang="fr-FR" sz="1600" dirty="0"/>
              <a:t> real variables</a:t>
            </a:r>
          </a:p>
          <a:p>
            <a:pPr marL="0" indent="0">
              <a:lnSpc>
                <a:spcPts val="1300"/>
              </a:lnSpc>
              <a:buFont typeface="Arial" panose="020B0604020202020204" pitchFamily="34" charset="0"/>
              <a:buNone/>
            </a:pPr>
            <a:r>
              <a:rPr lang="fr-FR" sz="1600" b="1" dirty="0"/>
              <a:t>4 – </a:t>
            </a:r>
            <a:r>
              <a:rPr lang="fr-FR" sz="1600" dirty="0" err="1"/>
              <a:t>Thermodynamics</a:t>
            </a:r>
            <a:r>
              <a:rPr lang="fr-FR" sz="1600" dirty="0"/>
              <a:t> / </a:t>
            </a:r>
            <a:r>
              <a:rPr lang="fr-FR" sz="1600" b="1" dirty="0"/>
              <a:t>3 ECTS</a:t>
            </a:r>
          </a:p>
          <a:p>
            <a:pPr marL="0" indent="0">
              <a:lnSpc>
                <a:spcPts val="1300"/>
              </a:lnSpc>
              <a:buFont typeface="Arial" panose="020B0604020202020204" pitchFamily="34" charset="0"/>
              <a:buNone/>
            </a:pPr>
            <a:r>
              <a:rPr lang="fr-FR" sz="1600" b="1" dirty="0"/>
              <a:t>5 – </a:t>
            </a:r>
            <a:r>
              <a:rPr lang="fr-FR" sz="1600" dirty="0" err="1"/>
              <a:t>Materials</a:t>
            </a:r>
            <a:r>
              <a:rPr lang="fr-FR" sz="1600" dirty="0"/>
              <a:t> &amp; </a:t>
            </a:r>
            <a:r>
              <a:rPr lang="fr-FR" sz="1600" dirty="0" err="1"/>
              <a:t>processes</a:t>
            </a:r>
            <a:r>
              <a:rPr lang="fr-FR" sz="1600" dirty="0"/>
              <a:t> / </a:t>
            </a:r>
            <a:r>
              <a:rPr lang="fr-FR" sz="1600" b="1" dirty="0"/>
              <a:t>6 ECTS</a:t>
            </a:r>
          </a:p>
          <a:p>
            <a:pPr>
              <a:lnSpc>
                <a:spcPts val="1300"/>
              </a:lnSpc>
            </a:pPr>
            <a:r>
              <a:rPr lang="fr-FR" sz="1600" dirty="0" err="1"/>
              <a:t>Materials</a:t>
            </a:r>
            <a:endParaRPr lang="fr-FR" sz="1600" dirty="0"/>
          </a:p>
          <a:p>
            <a:pPr>
              <a:lnSpc>
                <a:spcPts val="1300"/>
              </a:lnSpc>
            </a:pPr>
            <a:r>
              <a:rPr lang="fr-FR" sz="1600" dirty="0" err="1"/>
              <a:t>Manufacturing</a:t>
            </a:r>
            <a:r>
              <a:rPr lang="fr-FR" sz="1600" dirty="0"/>
              <a:t> </a:t>
            </a:r>
            <a:r>
              <a:rPr lang="fr-FR" sz="1600" dirty="0" err="1"/>
              <a:t>processes</a:t>
            </a:r>
            <a:r>
              <a:rPr lang="fr-FR" sz="1600" dirty="0"/>
              <a:t>, </a:t>
            </a:r>
            <a:r>
              <a:rPr lang="fr-FR" sz="1600" dirty="0" err="1"/>
              <a:t>assembly</a:t>
            </a:r>
            <a:r>
              <a:rPr lang="fr-FR" sz="1600" dirty="0"/>
              <a:t> </a:t>
            </a:r>
            <a:r>
              <a:rPr lang="fr-FR" sz="1600" dirty="0" err="1"/>
              <a:t>tecjhnologies</a:t>
            </a:r>
            <a:r>
              <a:rPr lang="fr-FR" sz="1600" dirty="0"/>
              <a:t> &amp; </a:t>
            </a:r>
            <a:r>
              <a:rPr lang="fr-FR" sz="1600" dirty="0" err="1"/>
              <a:t>metrology</a:t>
            </a:r>
            <a:endParaRPr lang="fr-FR" sz="1600" dirty="0"/>
          </a:p>
          <a:p>
            <a:pPr marL="0" indent="0">
              <a:lnSpc>
                <a:spcPts val="1300"/>
              </a:lnSpc>
              <a:buFont typeface="Arial" panose="020B0604020202020204" pitchFamily="34" charset="0"/>
              <a:buNone/>
            </a:pPr>
            <a:r>
              <a:rPr lang="fr-FR" sz="1600" b="1" dirty="0"/>
              <a:t>4 </a:t>
            </a:r>
            <a:r>
              <a:rPr lang="fr-FR" sz="1600" dirty="0"/>
              <a:t>– </a:t>
            </a:r>
            <a:r>
              <a:rPr lang="fr-FR" sz="1600" dirty="0" err="1"/>
              <a:t>Languages</a:t>
            </a:r>
            <a:r>
              <a:rPr lang="fr-FR" sz="1600" dirty="0"/>
              <a:t> / </a:t>
            </a:r>
            <a:r>
              <a:rPr lang="fr-FR" sz="1600" b="1" dirty="0"/>
              <a:t>3 ECTS</a:t>
            </a:r>
          </a:p>
          <a:p>
            <a:pPr marL="0" indent="0">
              <a:lnSpc>
                <a:spcPts val="1300"/>
              </a:lnSpc>
              <a:buFont typeface="Arial" panose="020B0604020202020204" pitchFamily="34" charset="0"/>
              <a:buNone/>
            </a:pPr>
            <a:r>
              <a:rPr lang="fr-FR" sz="1600" b="1" dirty="0"/>
              <a:t>5</a:t>
            </a:r>
            <a:r>
              <a:rPr lang="fr-FR" sz="1600" dirty="0"/>
              <a:t> – Professional </a:t>
            </a:r>
            <a:r>
              <a:rPr lang="fr-FR" sz="1600" dirty="0" err="1"/>
              <a:t>development</a:t>
            </a:r>
            <a:r>
              <a:rPr lang="fr-FR" sz="1600" dirty="0"/>
              <a:t> / </a:t>
            </a:r>
            <a:r>
              <a:rPr lang="fr-FR" sz="1600" b="1" dirty="0"/>
              <a:t>3 ECTS</a:t>
            </a:r>
          </a:p>
          <a:p>
            <a:pPr>
              <a:lnSpc>
                <a:spcPts val="1300"/>
              </a:lnSpc>
            </a:pPr>
            <a:r>
              <a:rPr lang="fr-FR" sz="1600" dirty="0" err="1"/>
              <a:t>Operator</a:t>
            </a:r>
            <a:r>
              <a:rPr lang="fr-FR" sz="1600" dirty="0"/>
              <a:t> </a:t>
            </a:r>
            <a:r>
              <a:rPr lang="fr-FR" sz="1600" dirty="0" err="1"/>
              <a:t>apprenticeship</a:t>
            </a:r>
            <a:r>
              <a:rPr lang="fr-FR" sz="1600" dirty="0"/>
              <a:t> (4 </a:t>
            </a:r>
            <a:r>
              <a:rPr lang="fr-FR" sz="1600" dirty="0" err="1"/>
              <a:t>weeks</a:t>
            </a:r>
            <a:r>
              <a:rPr lang="fr-FR" sz="1600" dirty="0"/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6228604" y="1043273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/>
              <a:t>S4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614104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1507</Words>
  <Application>Microsoft Office PowerPoint</Application>
  <PresentationFormat>Grand écran</PresentationFormat>
  <Paragraphs>245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Unistra A</vt:lpstr>
      <vt:lpstr>Thème Office</vt:lpstr>
      <vt:lpstr>Example of masters at the Faculty of Physics &amp; Engineering  University of Strasbourg (Unistra) </vt:lpstr>
      <vt:lpstr>Présentation PowerPoint</vt:lpstr>
      <vt:lpstr>Présentation PowerPoint</vt:lpstr>
      <vt:lpstr>Présentation PowerPoint</vt:lpstr>
      <vt:lpstr>U. of Strasbourg : Example of syllabus for 1st year of Master  Same curricula for all 5 specialisations in Physics in Semester 1 and Semester 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Other issues for graduates in Physics at the B. Sc. Level Fac. Phys&amp;Eng. / Univ. Strasbourg, France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Physics</dc:title>
  <dc:creator>Philippe Turek</dc:creator>
  <cp:lastModifiedBy>Philippe Turek</cp:lastModifiedBy>
  <cp:revision>61</cp:revision>
  <dcterms:created xsi:type="dcterms:W3CDTF">2019-06-11T10:16:51Z</dcterms:created>
  <dcterms:modified xsi:type="dcterms:W3CDTF">2019-06-13T13:20:23Z</dcterms:modified>
</cp:coreProperties>
</file>