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Lst>
  <p:notesMasterIdLst>
    <p:notesMasterId r:id="rId24"/>
  </p:notesMasterIdLst>
  <p:handoutMasterIdLst>
    <p:handoutMasterId r:id="rId25"/>
  </p:handoutMasterIdLst>
  <p:sldIdLst>
    <p:sldId id="294" r:id="rId3"/>
    <p:sldId id="259" r:id="rId4"/>
    <p:sldId id="305" r:id="rId5"/>
    <p:sldId id="304" r:id="rId6"/>
    <p:sldId id="276" r:id="rId7"/>
    <p:sldId id="274" r:id="rId8"/>
    <p:sldId id="300" r:id="rId9"/>
    <p:sldId id="303" r:id="rId10"/>
    <p:sldId id="301" r:id="rId11"/>
    <p:sldId id="302" r:id="rId12"/>
    <p:sldId id="299" r:id="rId13"/>
    <p:sldId id="277" r:id="rId14"/>
    <p:sldId id="266" r:id="rId15"/>
    <p:sldId id="267" r:id="rId16"/>
    <p:sldId id="272" r:id="rId17"/>
    <p:sldId id="260" r:id="rId18"/>
    <p:sldId id="295" r:id="rId19"/>
    <p:sldId id="307" r:id="rId20"/>
    <p:sldId id="297" r:id="rId21"/>
    <p:sldId id="282" r:id="rId22"/>
    <p:sldId id="306" r:id="rId23"/>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5348"/>
    <a:srgbClr val="6F6F6E"/>
    <a:srgbClr val="007150"/>
    <a:srgbClr val="CFF1DE"/>
    <a:srgbClr val="FFFFEA"/>
    <a:srgbClr val="008750"/>
    <a:srgbClr val="0092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701"/>
  </p:normalViewPr>
  <p:slideViewPr>
    <p:cSldViewPr snapToGrid="0" snapToObjects="1">
      <p:cViewPr varScale="1">
        <p:scale>
          <a:sx n="75" d="100"/>
          <a:sy n="75" d="100"/>
        </p:scale>
        <p:origin x="723"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0F594-C4A5-FA47-8565-49675E8B6483}" type="datetimeFigureOut">
              <a:rPr lang="fr-FR" smtClean="0"/>
              <a:t>02/03/2020</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427BEFA-63D8-6B4B-91C3-112954E33397}" type="slidenum">
              <a:rPr lang="fr-FR" smtClean="0"/>
              <a:t>‹N°›</a:t>
            </a:fld>
            <a:endParaRPr lang="fr-FR"/>
          </a:p>
        </p:txBody>
      </p:sp>
    </p:spTree>
    <p:extLst>
      <p:ext uri="{BB962C8B-B14F-4D97-AF65-F5344CB8AC3E}">
        <p14:creationId xmlns:p14="http://schemas.microsoft.com/office/powerpoint/2010/main" val="176952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799AF8-F75E-1942-AAEA-F48C95FF2CFF}" type="datetimeFigureOut">
              <a:rPr lang="fr-FR" smtClean="0"/>
              <a:t>02/03/2020</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19DBE-CB06-F44E-B851-20D46F04454D}" type="slidenum">
              <a:rPr lang="fr-FR" smtClean="0"/>
              <a:t>‹N°›</a:t>
            </a:fld>
            <a:endParaRPr lang="fr-FR"/>
          </a:p>
        </p:txBody>
      </p:sp>
    </p:spTree>
    <p:extLst>
      <p:ext uri="{BB962C8B-B14F-4D97-AF65-F5344CB8AC3E}">
        <p14:creationId xmlns:p14="http://schemas.microsoft.com/office/powerpoint/2010/main" val="1961651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C319DBE-CB06-F44E-B851-20D46F04454D}" type="slidenum">
              <a:rPr lang="fr-FR" smtClean="0"/>
              <a:t>14</a:t>
            </a:fld>
            <a:endParaRPr lang="fr-FR"/>
          </a:p>
        </p:txBody>
      </p:sp>
    </p:spTree>
    <p:extLst>
      <p:ext uri="{BB962C8B-B14F-4D97-AF65-F5344CB8AC3E}">
        <p14:creationId xmlns:p14="http://schemas.microsoft.com/office/powerpoint/2010/main" val="1743014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C319DBE-CB06-F44E-B851-20D46F04454D}" type="slidenum">
              <a:rPr lang="fr-FR" smtClean="0"/>
              <a:t>15</a:t>
            </a:fld>
            <a:endParaRPr lang="fr-FR"/>
          </a:p>
        </p:txBody>
      </p:sp>
    </p:spTree>
    <p:extLst>
      <p:ext uri="{BB962C8B-B14F-4D97-AF65-F5344CB8AC3E}">
        <p14:creationId xmlns:p14="http://schemas.microsoft.com/office/powerpoint/2010/main" val="2131912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E543904-AC91-479E-8DBC-A5B7D3998838}" type="slidenum">
              <a:rPr lang="fr-FR" smtClean="0"/>
              <a:t>19</a:t>
            </a:fld>
            <a:endParaRPr lang="fr-FR"/>
          </a:p>
        </p:txBody>
      </p:sp>
    </p:spTree>
    <p:extLst>
      <p:ext uri="{BB962C8B-B14F-4D97-AF65-F5344CB8AC3E}">
        <p14:creationId xmlns:p14="http://schemas.microsoft.com/office/powerpoint/2010/main" val="1441784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C319DBE-CB06-F44E-B851-20D46F04454D}" type="slidenum">
              <a:rPr lang="fr-FR" smtClean="0"/>
              <a:t>20</a:t>
            </a:fld>
            <a:endParaRPr lang="fr-FR"/>
          </a:p>
        </p:txBody>
      </p:sp>
    </p:spTree>
    <p:extLst>
      <p:ext uri="{BB962C8B-B14F-4D97-AF65-F5344CB8AC3E}">
        <p14:creationId xmlns:p14="http://schemas.microsoft.com/office/powerpoint/2010/main" val="757848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C319DBE-CB06-F44E-B851-20D46F04454D}" type="slidenum">
              <a:rPr lang="fr-FR" smtClean="0"/>
              <a:t>21</a:t>
            </a:fld>
            <a:endParaRPr lang="fr-FR"/>
          </a:p>
        </p:txBody>
      </p:sp>
    </p:spTree>
    <p:extLst>
      <p:ext uri="{BB962C8B-B14F-4D97-AF65-F5344CB8AC3E}">
        <p14:creationId xmlns:p14="http://schemas.microsoft.com/office/powerpoint/2010/main" val="2548283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dirty="0" smtClean="0"/>
              <a:t>Cliquez et modifiez le titre</a:t>
            </a:r>
            <a:endParaRPr lang="fr-FR" dirty="0"/>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4" name="Espace réservé de la date 3"/>
          <p:cNvSpPr>
            <a:spLocks noGrp="1"/>
          </p:cNvSpPr>
          <p:nvPr>
            <p:ph type="dt" sz="half" idx="10"/>
          </p:nvPr>
        </p:nvSpPr>
        <p:spPr/>
        <p:txBody>
          <a:bodyPr/>
          <a:lstStyle/>
          <a:p>
            <a:fld id="{7BA68BEE-4CA4-364B-8238-DADD86C60747}" type="datetimeFigureOut">
              <a:rPr lang="fr-FR" smtClean="0"/>
              <a:t>02/03/2020</a:t>
            </a:fld>
            <a:endParaRPr lang="fr-FR"/>
          </a:p>
        </p:txBody>
      </p:sp>
    </p:spTree>
    <p:extLst>
      <p:ext uri="{BB962C8B-B14F-4D97-AF65-F5344CB8AC3E}">
        <p14:creationId xmlns:p14="http://schemas.microsoft.com/office/powerpoint/2010/main" val="1203147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7"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rgbClr val="7F7F7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Cliquez pour modifier les styles du texte du masque</a:t>
            </a:r>
          </a:p>
        </p:txBody>
      </p:sp>
      <p:sp>
        <p:nvSpPr>
          <p:cNvPr id="10" name="Espace réservé de la date 3"/>
          <p:cNvSpPr>
            <a:spLocks noGrp="1"/>
          </p:cNvSpPr>
          <p:nvPr>
            <p:ph type="dt" sz="half" idx="10"/>
          </p:nvPr>
        </p:nvSpPr>
        <p:spPr>
          <a:xfrm>
            <a:off x="7230581" y="6353660"/>
            <a:ext cx="1763305" cy="365125"/>
          </a:xfrm>
        </p:spPr>
        <p:txBody>
          <a:bodyPr/>
          <a:lstStyle/>
          <a:p>
            <a:fld id="{7BA68BEE-4CA4-364B-8238-DADD86C60747}" type="datetimeFigureOut">
              <a:rPr lang="fr-FR" smtClean="0"/>
              <a:t>02/03/2020</a:t>
            </a:fld>
            <a:endParaRPr lang="fr-FR" dirty="0"/>
          </a:p>
        </p:txBody>
      </p:sp>
      <p:sp>
        <p:nvSpPr>
          <p:cNvPr id="19" name="Titre 1"/>
          <p:cNvSpPr>
            <a:spLocks noGrp="1"/>
          </p:cNvSpPr>
          <p:nvPr>
            <p:ph type="title"/>
          </p:nvPr>
        </p:nvSpPr>
        <p:spPr>
          <a:xfrm>
            <a:off x="284407" y="352398"/>
            <a:ext cx="5651039" cy="891762"/>
          </a:xfrm>
        </p:spPr>
        <p:txBody>
          <a:bodyPr>
            <a:normAutofit/>
          </a:bodyPr>
          <a:lstStyle>
            <a:lvl1pPr>
              <a:defRPr sz="3600"/>
            </a:lvl1pPr>
          </a:lstStyle>
          <a:p>
            <a:r>
              <a:rPr lang="fr-FR" dirty="0" smtClean="0"/>
              <a:t>Cliquez et modifiez le titre</a:t>
            </a:r>
            <a:endParaRPr lang="fr-FR" dirty="0"/>
          </a:p>
        </p:txBody>
      </p:sp>
    </p:spTree>
    <p:extLst>
      <p:ext uri="{BB962C8B-B14F-4D97-AF65-F5344CB8AC3E}">
        <p14:creationId xmlns:p14="http://schemas.microsoft.com/office/powerpoint/2010/main" val="1917807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8" name="Espace réservé du contenu 2"/>
          <p:cNvSpPr>
            <a:spLocks noGrp="1"/>
          </p:cNvSpPr>
          <p:nvPr>
            <p:ph sz="half" idx="1"/>
          </p:nvPr>
        </p:nvSpPr>
        <p:spPr>
          <a:xfrm>
            <a:off x="457200" y="1600200"/>
            <a:ext cx="4038600" cy="4525963"/>
          </a:xfrm>
          <a:prstGeom prst="rect">
            <a:avLst/>
          </a:prstGeom>
        </p:spPr>
        <p:txBody>
          <a:bodyPr/>
          <a:lstStyle>
            <a:lvl1pPr>
              <a:defRPr sz="2800">
                <a:solidFill>
                  <a:srgbClr val="7F7F7F"/>
                </a:solidFill>
              </a:defRPr>
            </a:lvl1pPr>
            <a:lvl2pPr>
              <a:defRPr sz="2400">
                <a:solidFill>
                  <a:srgbClr val="7F7F7F"/>
                </a:solidFill>
              </a:defRPr>
            </a:lvl2pPr>
            <a:lvl3pPr>
              <a:defRPr sz="2000">
                <a:solidFill>
                  <a:srgbClr val="7F7F7F"/>
                </a:solidFill>
              </a:defRPr>
            </a:lvl3pPr>
            <a:lvl4pPr>
              <a:defRPr sz="1800">
                <a:solidFill>
                  <a:srgbClr val="7F7F7F"/>
                </a:solidFill>
              </a:defRPr>
            </a:lvl4pPr>
            <a:lvl5pPr>
              <a:defRPr sz="1800">
                <a:solidFill>
                  <a:srgbClr val="7F7F7F"/>
                </a:solidFill>
              </a:defRPr>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contenu 3"/>
          <p:cNvSpPr>
            <a:spLocks noGrp="1"/>
          </p:cNvSpPr>
          <p:nvPr>
            <p:ph sz="half" idx="2"/>
          </p:nvPr>
        </p:nvSpPr>
        <p:spPr>
          <a:xfrm>
            <a:off x="4648200" y="1600200"/>
            <a:ext cx="4038600" cy="4525963"/>
          </a:xfrm>
          <a:prstGeom prst="rect">
            <a:avLst/>
          </a:prstGeom>
        </p:spPr>
        <p:txBody>
          <a:bodyPr/>
          <a:lstStyle>
            <a:lvl1pPr>
              <a:defRPr sz="2800">
                <a:solidFill>
                  <a:srgbClr val="7F7F7F"/>
                </a:solidFill>
              </a:defRPr>
            </a:lvl1pPr>
            <a:lvl2pPr>
              <a:defRPr sz="2400">
                <a:solidFill>
                  <a:srgbClr val="7F7F7F"/>
                </a:solidFill>
              </a:defRPr>
            </a:lvl2pPr>
            <a:lvl3pPr>
              <a:defRPr sz="2000">
                <a:solidFill>
                  <a:srgbClr val="7F7F7F"/>
                </a:solidFill>
              </a:defRPr>
            </a:lvl3pPr>
            <a:lvl4pPr>
              <a:defRPr sz="1800">
                <a:solidFill>
                  <a:srgbClr val="7F7F7F"/>
                </a:solidFill>
              </a:defRPr>
            </a:lvl4pPr>
            <a:lvl5pPr>
              <a:defRPr sz="1800">
                <a:solidFill>
                  <a:srgbClr val="7F7F7F"/>
                </a:solidFill>
              </a:defRPr>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e la date 4"/>
          <p:cNvSpPr>
            <a:spLocks noGrp="1"/>
          </p:cNvSpPr>
          <p:nvPr>
            <p:ph type="dt" sz="half" idx="10"/>
          </p:nvPr>
        </p:nvSpPr>
        <p:spPr>
          <a:xfrm>
            <a:off x="7230581" y="6353660"/>
            <a:ext cx="1763305" cy="365125"/>
          </a:xfrm>
        </p:spPr>
        <p:txBody>
          <a:bodyPr/>
          <a:lstStyle/>
          <a:p>
            <a:fld id="{7BA68BEE-4CA4-364B-8238-DADD86C60747}" type="datetimeFigureOut">
              <a:rPr lang="fr-FR" smtClean="0"/>
              <a:t>02/03/2020</a:t>
            </a:fld>
            <a:endParaRPr lang="fr-FR" dirty="0"/>
          </a:p>
        </p:txBody>
      </p:sp>
      <p:sp>
        <p:nvSpPr>
          <p:cNvPr id="12" name="Titre 1"/>
          <p:cNvSpPr>
            <a:spLocks noGrp="1"/>
          </p:cNvSpPr>
          <p:nvPr>
            <p:ph type="title"/>
          </p:nvPr>
        </p:nvSpPr>
        <p:spPr>
          <a:xfrm>
            <a:off x="284407" y="352398"/>
            <a:ext cx="5651039" cy="891762"/>
          </a:xfrm>
        </p:spPr>
        <p:txBody>
          <a:bodyPr>
            <a:normAutofit/>
          </a:bodyPr>
          <a:lstStyle>
            <a:lvl1pPr>
              <a:defRPr sz="3600"/>
            </a:lvl1pPr>
          </a:lstStyle>
          <a:p>
            <a:r>
              <a:rPr lang="fr-FR" dirty="0" smtClean="0"/>
              <a:t>Cliquez et modifiez le titre</a:t>
            </a:r>
            <a:endParaRPr lang="fr-FR" dirty="0"/>
          </a:p>
        </p:txBody>
      </p:sp>
    </p:spTree>
    <p:extLst>
      <p:ext uri="{BB962C8B-B14F-4D97-AF65-F5344CB8AC3E}">
        <p14:creationId xmlns:p14="http://schemas.microsoft.com/office/powerpoint/2010/main" val="158979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solidFill>
                  <a:srgbClr val="7F7F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4" name="Espace réservé du contenu 3"/>
          <p:cNvSpPr>
            <a:spLocks noGrp="1"/>
          </p:cNvSpPr>
          <p:nvPr>
            <p:ph sz="half" idx="2"/>
          </p:nvPr>
        </p:nvSpPr>
        <p:spPr>
          <a:xfrm>
            <a:off x="457200" y="2347675"/>
            <a:ext cx="4040188" cy="3951288"/>
          </a:xfrm>
          <a:prstGeom prst="rect">
            <a:avLst/>
          </a:prstGeom>
        </p:spPr>
        <p:txBody>
          <a:bodyPr/>
          <a:lstStyle>
            <a:lvl1pPr>
              <a:defRPr sz="2400">
                <a:solidFill>
                  <a:srgbClr val="7F7F7F"/>
                </a:solidFill>
              </a:defRPr>
            </a:lvl1pPr>
            <a:lvl2pPr>
              <a:defRPr sz="2000">
                <a:solidFill>
                  <a:srgbClr val="7F7F7F"/>
                </a:solidFill>
              </a:defRPr>
            </a:lvl2pPr>
            <a:lvl3pPr>
              <a:defRPr sz="1800">
                <a:solidFill>
                  <a:srgbClr val="7F7F7F"/>
                </a:solidFill>
              </a:defRPr>
            </a:lvl3pPr>
            <a:lvl4pPr>
              <a:defRPr sz="1600">
                <a:solidFill>
                  <a:srgbClr val="7F7F7F"/>
                </a:solidFill>
              </a:defRPr>
            </a:lvl4pPr>
            <a:lvl5pPr>
              <a:defRPr sz="1600">
                <a:solidFill>
                  <a:srgbClr val="7F7F7F"/>
                </a:solidFill>
              </a:defRPr>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rgbClr val="7F7F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6" name="Espace réservé du contenu 5"/>
          <p:cNvSpPr>
            <a:spLocks noGrp="1"/>
          </p:cNvSpPr>
          <p:nvPr>
            <p:ph sz="quarter" idx="4"/>
          </p:nvPr>
        </p:nvSpPr>
        <p:spPr>
          <a:xfrm>
            <a:off x="4645025" y="2347675"/>
            <a:ext cx="4041775" cy="3951288"/>
          </a:xfrm>
          <a:prstGeom prst="rect">
            <a:avLst/>
          </a:prstGeom>
        </p:spPr>
        <p:txBody>
          <a:bodyPr/>
          <a:lstStyle>
            <a:lvl1pPr>
              <a:defRPr sz="2400">
                <a:solidFill>
                  <a:srgbClr val="7F7F7F"/>
                </a:solidFill>
              </a:defRPr>
            </a:lvl1pPr>
            <a:lvl2pPr>
              <a:defRPr sz="2000">
                <a:solidFill>
                  <a:srgbClr val="7F7F7F"/>
                </a:solidFill>
              </a:defRPr>
            </a:lvl2pPr>
            <a:lvl3pPr>
              <a:defRPr sz="1800">
                <a:solidFill>
                  <a:srgbClr val="7F7F7F"/>
                </a:solidFill>
              </a:defRPr>
            </a:lvl3pPr>
            <a:lvl4pPr>
              <a:defRPr sz="1600">
                <a:solidFill>
                  <a:srgbClr val="7F7F7F"/>
                </a:solidFill>
              </a:defRPr>
            </a:lvl4pPr>
            <a:lvl5pPr>
              <a:defRPr sz="1600">
                <a:solidFill>
                  <a:srgbClr val="7F7F7F"/>
                </a:solidFill>
              </a:defRPr>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Titre 1"/>
          <p:cNvSpPr>
            <a:spLocks noGrp="1"/>
          </p:cNvSpPr>
          <p:nvPr>
            <p:ph type="title"/>
          </p:nvPr>
        </p:nvSpPr>
        <p:spPr>
          <a:xfrm>
            <a:off x="284407" y="352398"/>
            <a:ext cx="5651039" cy="891762"/>
          </a:xfrm>
        </p:spPr>
        <p:txBody>
          <a:bodyPr>
            <a:normAutofit/>
          </a:bodyPr>
          <a:lstStyle>
            <a:lvl1pPr>
              <a:defRPr sz="3600"/>
            </a:lvl1pPr>
          </a:lstStyle>
          <a:p>
            <a:r>
              <a:rPr lang="fr-FR" dirty="0" smtClean="0"/>
              <a:t>Cliquez et modifiez le titre</a:t>
            </a:r>
            <a:endParaRPr lang="fr-FR" dirty="0"/>
          </a:p>
        </p:txBody>
      </p:sp>
      <p:sp>
        <p:nvSpPr>
          <p:cNvPr id="11" name="Espace réservé de la date 4"/>
          <p:cNvSpPr>
            <a:spLocks noGrp="1"/>
          </p:cNvSpPr>
          <p:nvPr>
            <p:ph type="dt" sz="half" idx="10"/>
          </p:nvPr>
        </p:nvSpPr>
        <p:spPr>
          <a:xfrm>
            <a:off x="7230581" y="6353660"/>
            <a:ext cx="1763305" cy="365125"/>
          </a:xfrm>
        </p:spPr>
        <p:txBody>
          <a:bodyPr/>
          <a:lstStyle/>
          <a:p>
            <a:fld id="{7BA68BEE-4CA4-364B-8238-DADD86C60747}" type="datetimeFigureOut">
              <a:rPr lang="fr-FR" smtClean="0"/>
              <a:t>02/03/2020</a:t>
            </a:fld>
            <a:endParaRPr lang="fr-FR" dirty="0"/>
          </a:p>
        </p:txBody>
      </p:sp>
    </p:spTree>
    <p:extLst>
      <p:ext uri="{BB962C8B-B14F-4D97-AF65-F5344CB8AC3E}">
        <p14:creationId xmlns:p14="http://schemas.microsoft.com/office/powerpoint/2010/main" val="2075940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1183680"/>
            <a:ext cx="5111750" cy="5046163"/>
          </a:xfrm>
          <a:prstGeom prst="rect">
            <a:avLst/>
          </a:prstGeom>
        </p:spPr>
        <p:txBody>
          <a:bodyPr/>
          <a:lstStyle>
            <a:lvl1pPr>
              <a:defRPr sz="3200">
                <a:solidFill>
                  <a:srgbClr val="7F7F7F"/>
                </a:solidFill>
              </a:defRPr>
            </a:lvl1pPr>
            <a:lvl2pPr>
              <a:defRPr sz="2800">
                <a:solidFill>
                  <a:srgbClr val="7F7F7F"/>
                </a:solidFill>
              </a:defRPr>
            </a:lvl2pPr>
            <a:lvl3pPr>
              <a:defRPr sz="2400">
                <a:solidFill>
                  <a:srgbClr val="7F7F7F"/>
                </a:solidFill>
              </a:defRPr>
            </a:lvl3pPr>
            <a:lvl4pPr>
              <a:defRPr sz="2000">
                <a:solidFill>
                  <a:srgbClr val="7F7F7F"/>
                </a:solidFill>
              </a:defRPr>
            </a:lvl4pPr>
            <a:lvl5pPr>
              <a:defRPr sz="2000">
                <a:solidFill>
                  <a:srgbClr val="7F7F7F"/>
                </a:solidFill>
              </a:defRPr>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457200" y="1538780"/>
            <a:ext cx="3008313" cy="4691063"/>
          </a:xfrm>
          <a:prstGeom prst="rect">
            <a:avLst/>
          </a:prstGeom>
        </p:spPr>
        <p:txBody>
          <a:bodyPr/>
          <a:lstStyle>
            <a:lvl1pPr marL="0" indent="0">
              <a:buNone/>
              <a:defRPr sz="1400">
                <a:solidFill>
                  <a:srgbClr val="7F7F7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8" name="Espace réservé de la date 4"/>
          <p:cNvSpPr>
            <a:spLocks noGrp="1"/>
          </p:cNvSpPr>
          <p:nvPr>
            <p:ph type="dt" sz="half" idx="10"/>
          </p:nvPr>
        </p:nvSpPr>
        <p:spPr>
          <a:xfrm>
            <a:off x="7230581" y="6353660"/>
            <a:ext cx="1763305" cy="365125"/>
          </a:xfrm>
        </p:spPr>
        <p:txBody>
          <a:bodyPr/>
          <a:lstStyle/>
          <a:p>
            <a:fld id="{7BA68BEE-4CA4-364B-8238-DADD86C60747}" type="datetimeFigureOut">
              <a:rPr lang="fr-FR" smtClean="0"/>
              <a:t>02/03/2020</a:t>
            </a:fld>
            <a:endParaRPr lang="fr-FR" dirty="0"/>
          </a:p>
        </p:txBody>
      </p:sp>
    </p:spTree>
    <p:extLst>
      <p:ext uri="{BB962C8B-B14F-4D97-AF65-F5344CB8AC3E}">
        <p14:creationId xmlns:p14="http://schemas.microsoft.com/office/powerpoint/2010/main" val="3228199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9" name="Titre 1"/>
          <p:cNvSpPr>
            <a:spLocks noGrp="1"/>
          </p:cNvSpPr>
          <p:nvPr>
            <p:ph type="title"/>
          </p:nvPr>
        </p:nvSpPr>
        <p:spPr>
          <a:xfrm>
            <a:off x="703691" y="3995738"/>
            <a:ext cx="5486400" cy="566738"/>
          </a:xfrm>
        </p:spPr>
        <p:txBody>
          <a:bodyPr anchor="b"/>
          <a:lstStyle>
            <a:lvl1pPr algn="l">
              <a:defRPr sz="2000" b="1"/>
            </a:lvl1pPr>
          </a:lstStyle>
          <a:p>
            <a:r>
              <a:rPr lang="fr-FR" smtClean="0"/>
              <a:t>Cliquez et modifiez le titre</a:t>
            </a:r>
            <a:endParaRPr lang="fr-FR"/>
          </a:p>
        </p:txBody>
      </p:sp>
      <p:sp>
        <p:nvSpPr>
          <p:cNvPr id="10" name="Espace réservé pour une image  2"/>
          <p:cNvSpPr>
            <a:spLocks noGrp="1"/>
          </p:cNvSpPr>
          <p:nvPr>
            <p:ph type="pic" idx="1"/>
          </p:nvPr>
        </p:nvSpPr>
        <p:spPr>
          <a:xfrm>
            <a:off x="703691" y="603457"/>
            <a:ext cx="5486400" cy="331925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11" name="Espace réservé du texte 3"/>
          <p:cNvSpPr>
            <a:spLocks noGrp="1"/>
          </p:cNvSpPr>
          <p:nvPr>
            <p:ph type="body" sz="half" idx="2"/>
          </p:nvPr>
        </p:nvSpPr>
        <p:spPr>
          <a:xfrm>
            <a:off x="703691" y="4562476"/>
            <a:ext cx="5486400" cy="804862"/>
          </a:xfrm>
          <a:prstGeom prst="rect">
            <a:avLst/>
          </a:prstGeom>
        </p:spPr>
        <p:txBody>
          <a:bodyPr/>
          <a:lstStyle>
            <a:lvl1pPr marL="0" indent="0">
              <a:buNone/>
              <a:defRPr sz="1400">
                <a:solidFill>
                  <a:srgbClr val="7F7F7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12" name="Espace réservé de la date 4"/>
          <p:cNvSpPr>
            <a:spLocks noGrp="1"/>
          </p:cNvSpPr>
          <p:nvPr>
            <p:ph type="dt" sz="half" idx="10"/>
          </p:nvPr>
        </p:nvSpPr>
        <p:spPr>
          <a:xfrm>
            <a:off x="7230581" y="6353660"/>
            <a:ext cx="1763305" cy="365125"/>
          </a:xfrm>
        </p:spPr>
        <p:txBody>
          <a:bodyPr/>
          <a:lstStyle/>
          <a:p>
            <a:fld id="{7BA68BEE-4CA4-364B-8238-DADD86C60747}" type="datetimeFigureOut">
              <a:rPr lang="fr-FR" smtClean="0"/>
              <a:t>02/03/2020</a:t>
            </a:fld>
            <a:endParaRPr lang="fr-FR"/>
          </a:p>
        </p:txBody>
      </p:sp>
    </p:spTree>
    <p:extLst>
      <p:ext uri="{BB962C8B-B14F-4D97-AF65-F5344CB8AC3E}">
        <p14:creationId xmlns:p14="http://schemas.microsoft.com/office/powerpoint/2010/main" val="1324155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84407" y="352398"/>
            <a:ext cx="6268793" cy="891762"/>
          </a:xfrm>
        </p:spPr>
        <p:txBody>
          <a:bodyPr>
            <a:normAutofit/>
          </a:bodyPr>
          <a:lstStyle>
            <a:lvl1pPr>
              <a:defRPr sz="3600"/>
            </a:lvl1pPr>
          </a:lstStyle>
          <a:p>
            <a:r>
              <a:rPr lang="fr-FR" dirty="0" smtClean="0"/>
              <a:t>Cliquez et modifiez le titre</a:t>
            </a:r>
            <a:endParaRPr lang="fr-FR" dirty="0"/>
          </a:p>
        </p:txBody>
      </p:sp>
      <p:sp>
        <p:nvSpPr>
          <p:cNvPr id="3" name="Espace réservé du contenu 2"/>
          <p:cNvSpPr>
            <a:spLocks noGrp="1"/>
          </p:cNvSpPr>
          <p:nvPr>
            <p:ph idx="1"/>
          </p:nvPr>
        </p:nvSpPr>
        <p:spPr>
          <a:xfrm>
            <a:off x="457200" y="1600200"/>
            <a:ext cx="8229600" cy="452596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7BA68BEE-4CA4-364B-8238-DADD86C60747}" type="datetimeFigureOut">
              <a:rPr lang="fr-FR" smtClean="0"/>
              <a:t>02/03/2020</a:t>
            </a:fld>
            <a:endParaRPr lang="fr-FR"/>
          </a:p>
        </p:txBody>
      </p:sp>
    </p:spTree>
    <p:extLst>
      <p:ext uri="{BB962C8B-B14F-4D97-AF65-F5344CB8AC3E}">
        <p14:creationId xmlns:p14="http://schemas.microsoft.com/office/powerpoint/2010/main" val="2837289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Cliquez pour modifier les styles du texte du masque</a:t>
            </a:r>
          </a:p>
        </p:txBody>
      </p:sp>
      <p:sp>
        <p:nvSpPr>
          <p:cNvPr id="4" name="Espace réservé de la date 3"/>
          <p:cNvSpPr>
            <a:spLocks noGrp="1"/>
          </p:cNvSpPr>
          <p:nvPr>
            <p:ph type="dt" sz="half" idx="10"/>
          </p:nvPr>
        </p:nvSpPr>
        <p:spPr/>
        <p:txBody>
          <a:bodyPr/>
          <a:lstStyle/>
          <a:p>
            <a:fld id="{7BA68BEE-4CA4-364B-8238-DADD86C60747}" type="datetimeFigureOut">
              <a:rPr lang="fr-FR" smtClean="0"/>
              <a:t>02/03/2020</a:t>
            </a:fld>
            <a:endParaRPr lang="fr-FR" dirty="0"/>
          </a:p>
        </p:txBody>
      </p:sp>
      <p:sp>
        <p:nvSpPr>
          <p:cNvPr id="8" name="Titre 1"/>
          <p:cNvSpPr>
            <a:spLocks noGrp="1"/>
          </p:cNvSpPr>
          <p:nvPr>
            <p:ph type="title"/>
          </p:nvPr>
        </p:nvSpPr>
        <p:spPr>
          <a:xfrm>
            <a:off x="284407" y="352398"/>
            <a:ext cx="6268793" cy="891762"/>
          </a:xfrm>
        </p:spPr>
        <p:txBody>
          <a:bodyPr>
            <a:normAutofit/>
          </a:bodyPr>
          <a:lstStyle>
            <a:lvl1pPr>
              <a:defRPr sz="3600"/>
            </a:lvl1pPr>
          </a:lstStyle>
          <a:p>
            <a:r>
              <a:rPr lang="fr-FR" dirty="0" smtClean="0"/>
              <a:t>Cliquez et modifiez le titre</a:t>
            </a:r>
            <a:endParaRPr lang="fr-FR" dirty="0"/>
          </a:p>
        </p:txBody>
      </p:sp>
    </p:spTree>
    <p:extLst>
      <p:ext uri="{BB962C8B-B14F-4D97-AF65-F5344CB8AC3E}">
        <p14:creationId xmlns:p14="http://schemas.microsoft.com/office/powerpoint/2010/main" val="174339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e la date 4"/>
          <p:cNvSpPr>
            <a:spLocks noGrp="1"/>
          </p:cNvSpPr>
          <p:nvPr>
            <p:ph type="dt" sz="half" idx="10"/>
          </p:nvPr>
        </p:nvSpPr>
        <p:spPr/>
        <p:txBody>
          <a:bodyPr/>
          <a:lstStyle/>
          <a:p>
            <a:fld id="{7BA68BEE-4CA4-364B-8238-DADD86C60747}" type="datetimeFigureOut">
              <a:rPr lang="fr-FR" smtClean="0"/>
              <a:t>02/03/2020</a:t>
            </a:fld>
            <a:endParaRPr lang="fr-FR"/>
          </a:p>
        </p:txBody>
      </p:sp>
      <p:sp>
        <p:nvSpPr>
          <p:cNvPr id="9" name="Titre 1"/>
          <p:cNvSpPr>
            <a:spLocks noGrp="1"/>
          </p:cNvSpPr>
          <p:nvPr>
            <p:ph type="title"/>
          </p:nvPr>
        </p:nvSpPr>
        <p:spPr>
          <a:xfrm>
            <a:off x="284407" y="352398"/>
            <a:ext cx="6268793" cy="891762"/>
          </a:xfrm>
        </p:spPr>
        <p:txBody>
          <a:bodyPr>
            <a:normAutofit/>
          </a:bodyPr>
          <a:lstStyle>
            <a:lvl1pPr>
              <a:defRPr sz="3600"/>
            </a:lvl1pPr>
          </a:lstStyle>
          <a:p>
            <a:r>
              <a:rPr lang="fr-FR" dirty="0" smtClean="0"/>
              <a:t>Cliquez et modifiez le titre</a:t>
            </a:r>
            <a:endParaRPr lang="fr-FR" dirty="0"/>
          </a:p>
        </p:txBody>
      </p:sp>
    </p:spTree>
    <p:extLst>
      <p:ext uri="{BB962C8B-B14F-4D97-AF65-F5344CB8AC3E}">
        <p14:creationId xmlns:p14="http://schemas.microsoft.com/office/powerpoint/2010/main" val="1603952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4" name="Espace réservé du contenu 3"/>
          <p:cNvSpPr>
            <a:spLocks noGrp="1"/>
          </p:cNvSpPr>
          <p:nvPr>
            <p:ph sz="half" idx="2"/>
          </p:nvPr>
        </p:nvSpPr>
        <p:spPr>
          <a:xfrm>
            <a:off x="457200" y="2347675"/>
            <a:ext cx="4040188" cy="3951288"/>
          </a:xfrm>
          <a:prstGeom prst="rect">
            <a:avLst/>
          </a:prstGeom>
        </p:spPr>
        <p:txBody>
          <a:bodyPr/>
          <a:lstStyle>
            <a:lvl1pPr>
              <a:defRPr sz="2400">
                <a:solidFill>
                  <a:srgbClr val="FFFFFF"/>
                </a:solidFill>
              </a:defRPr>
            </a:lvl1pPr>
            <a:lvl2pPr>
              <a:defRPr sz="2000">
                <a:solidFill>
                  <a:srgbClr val="FFFFFF"/>
                </a:solidFill>
              </a:defRPr>
            </a:lvl2pPr>
            <a:lvl3pPr>
              <a:defRPr sz="1800">
                <a:solidFill>
                  <a:srgbClr val="FFFFFF"/>
                </a:solidFill>
              </a:defRPr>
            </a:lvl3pPr>
            <a:lvl4pPr>
              <a:defRPr sz="1600">
                <a:solidFill>
                  <a:srgbClr val="FFFFFF"/>
                </a:solidFill>
              </a:defRPr>
            </a:lvl4pPr>
            <a:lvl5pPr>
              <a:defRPr sz="1600">
                <a:solidFill>
                  <a:srgbClr val="FFFFFF"/>
                </a:solidFill>
              </a:defRPr>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6" name="Espace réservé du contenu 5"/>
          <p:cNvSpPr>
            <a:spLocks noGrp="1"/>
          </p:cNvSpPr>
          <p:nvPr>
            <p:ph sz="quarter" idx="4"/>
          </p:nvPr>
        </p:nvSpPr>
        <p:spPr>
          <a:xfrm>
            <a:off x="4645025" y="2347675"/>
            <a:ext cx="4041775" cy="3951288"/>
          </a:xfrm>
          <a:prstGeom prst="rect">
            <a:avLst/>
          </a:prstGeom>
        </p:spPr>
        <p:txBody>
          <a:bodyPr/>
          <a:lstStyle>
            <a:lvl1pPr>
              <a:defRPr sz="2400">
                <a:solidFill>
                  <a:srgbClr val="FFFFFF"/>
                </a:solidFill>
              </a:defRPr>
            </a:lvl1pPr>
            <a:lvl2pPr>
              <a:defRPr sz="2000">
                <a:solidFill>
                  <a:srgbClr val="FFFFFF"/>
                </a:solidFill>
              </a:defRPr>
            </a:lvl2pPr>
            <a:lvl3pPr>
              <a:defRPr sz="1800">
                <a:solidFill>
                  <a:srgbClr val="FFFFFF"/>
                </a:solidFill>
              </a:defRPr>
            </a:lvl3pPr>
            <a:lvl4pPr>
              <a:defRPr sz="1600">
                <a:solidFill>
                  <a:srgbClr val="FFFFFF"/>
                </a:solidFill>
              </a:defRPr>
            </a:lvl4pPr>
            <a:lvl5pPr>
              <a:defRPr sz="1600">
                <a:solidFill>
                  <a:srgbClr val="FFFFFF"/>
                </a:solidFill>
              </a:defRPr>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Espace réservé de la date 6"/>
          <p:cNvSpPr>
            <a:spLocks noGrp="1"/>
          </p:cNvSpPr>
          <p:nvPr>
            <p:ph type="dt" sz="half" idx="10"/>
          </p:nvPr>
        </p:nvSpPr>
        <p:spPr/>
        <p:txBody>
          <a:bodyPr/>
          <a:lstStyle/>
          <a:p>
            <a:fld id="{7BA68BEE-4CA4-364B-8238-DADD86C60747}" type="datetimeFigureOut">
              <a:rPr lang="fr-FR" smtClean="0"/>
              <a:t>02/03/2020</a:t>
            </a:fld>
            <a:endParaRPr lang="fr-FR"/>
          </a:p>
        </p:txBody>
      </p:sp>
      <p:sp>
        <p:nvSpPr>
          <p:cNvPr id="12" name="Titre 1"/>
          <p:cNvSpPr>
            <a:spLocks noGrp="1"/>
          </p:cNvSpPr>
          <p:nvPr>
            <p:ph type="title"/>
          </p:nvPr>
        </p:nvSpPr>
        <p:spPr>
          <a:xfrm>
            <a:off x="284407" y="352398"/>
            <a:ext cx="6268793" cy="891762"/>
          </a:xfrm>
        </p:spPr>
        <p:txBody>
          <a:bodyPr>
            <a:normAutofit/>
          </a:bodyPr>
          <a:lstStyle>
            <a:lvl1pPr>
              <a:defRPr sz="3600"/>
            </a:lvl1pPr>
          </a:lstStyle>
          <a:p>
            <a:r>
              <a:rPr lang="fr-FR" dirty="0" smtClean="0"/>
              <a:t>Cliquez et modifiez le titre</a:t>
            </a:r>
            <a:endParaRPr lang="fr-FR" dirty="0"/>
          </a:p>
        </p:txBody>
      </p:sp>
    </p:spTree>
    <p:extLst>
      <p:ext uri="{BB962C8B-B14F-4D97-AF65-F5344CB8AC3E}">
        <p14:creationId xmlns:p14="http://schemas.microsoft.com/office/powerpoint/2010/main" val="19850052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1581980"/>
            <a:ext cx="5111750" cy="4691063"/>
          </a:xfrm>
          <a:prstGeom prst="rect">
            <a:avLst/>
          </a:prstGeom>
        </p:spPr>
        <p:txBody>
          <a:bodyPr/>
          <a:lstStyle>
            <a:lvl1pPr>
              <a:defRPr sz="3200">
                <a:solidFill>
                  <a:srgbClr val="FFFFFF"/>
                </a:solidFill>
              </a:defRPr>
            </a:lvl1pPr>
            <a:lvl2pPr>
              <a:defRPr sz="2800">
                <a:solidFill>
                  <a:srgbClr val="FFFFFF"/>
                </a:solidFill>
              </a:defRPr>
            </a:lvl2pPr>
            <a:lvl3pPr>
              <a:defRPr sz="2400">
                <a:solidFill>
                  <a:srgbClr val="FFFFFF"/>
                </a:solidFill>
              </a:defRPr>
            </a:lvl3pPr>
            <a:lvl4pPr>
              <a:defRPr sz="2000">
                <a:solidFill>
                  <a:srgbClr val="FFFFFF"/>
                </a:solidFill>
              </a:defRPr>
            </a:lvl4pPr>
            <a:lvl5pPr>
              <a:defRPr sz="2000">
                <a:solidFill>
                  <a:srgbClr val="FFFFFF"/>
                </a:solidFill>
              </a:defRPr>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457200" y="1581980"/>
            <a:ext cx="3008313" cy="4691063"/>
          </a:xfrm>
          <a:prstGeom prst="rect">
            <a:avLst/>
          </a:prstGeom>
        </p:spPr>
        <p:txBody>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5" name="Espace réservé de la date 4"/>
          <p:cNvSpPr>
            <a:spLocks noGrp="1"/>
          </p:cNvSpPr>
          <p:nvPr>
            <p:ph type="dt" sz="half" idx="10"/>
          </p:nvPr>
        </p:nvSpPr>
        <p:spPr/>
        <p:txBody>
          <a:bodyPr/>
          <a:lstStyle/>
          <a:p>
            <a:fld id="{7BA68BEE-4CA4-364B-8238-DADD86C60747}" type="datetimeFigureOut">
              <a:rPr lang="fr-FR" smtClean="0"/>
              <a:t>02/03/2020</a:t>
            </a:fld>
            <a:endParaRPr lang="fr-FR"/>
          </a:p>
        </p:txBody>
      </p:sp>
    </p:spTree>
    <p:extLst>
      <p:ext uri="{BB962C8B-B14F-4D97-AF65-F5344CB8AC3E}">
        <p14:creationId xmlns:p14="http://schemas.microsoft.com/office/powerpoint/2010/main" val="438903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03691" y="3995738"/>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703691" y="603457"/>
            <a:ext cx="5486400" cy="331925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703691" y="4562476"/>
            <a:ext cx="5486400" cy="804862"/>
          </a:xfrm>
          <a:prstGeom prst="rect">
            <a:avLst/>
          </a:prstGeom>
        </p:spPr>
        <p:txBody>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5" name="Espace réservé de la date 4"/>
          <p:cNvSpPr>
            <a:spLocks noGrp="1"/>
          </p:cNvSpPr>
          <p:nvPr>
            <p:ph type="dt" sz="half" idx="10"/>
          </p:nvPr>
        </p:nvSpPr>
        <p:spPr/>
        <p:txBody>
          <a:bodyPr/>
          <a:lstStyle/>
          <a:p>
            <a:fld id="{7BA68BEE-4CA4-364B-8238-DADD86C60747}" type="datetimeFigureOut">
              <a:rPr lang="fr-FR" smtClean="0"/>
              <a:t>02/03/2020</a:t>
            </a:fld>
            <a:endParaRPr lang="fr-FR"/>
          </a:p>
        </p:txBody>
      </p:sp>
    </p:spTree>
    <p:extLst>
      <p:ext uri="{BB962C8B-B14F-4D97-AF65-F5344CB8AC3E}">
        <p14:creationId xmlns:p14="http://schemas.microsoft.com/office/powerpoint/2010/main" val="741953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Titre 1"/>
          <p:cNvSpPr>
            <a:spLocks noGrp="1"/>
          </p:cNvSpPr>
          <p:nvPr>
            <p:ph type="ctrTitle"/>
          </p:nvPr>
        </p:nvSpPr>
        <p:spPr>
          <a:xfrm>
            <a:off x="685800" y="2130425"/>
            <a:ext cx="7772400" cy="1470025"/>
          </a:xfrm>
        </p:spPr>
        <p:txBody>
          <a:bodyPr/>
          <a:lstStyle/>
          <a:p>
            <a:r>
              <a:rPr lang="fr-FR" dirty="0" smtClean="0"/>
              <a:t>Cliquez et modifiez le titre</a:t>
            </a:r>
            <a:endParaRPr lang="fr-FR" dirty="0"/>
          </a:p>
        </p:txBody>
      </p:sp>
      <p:sp>
        <p:nvSpPr>
          <p:cNvPr id="8"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9" name="Espace réservé de la date 3"/>
          <p:cNvSpPr>
            <a:spLocks noGrp="1"/>
          </p:cNvSpPr>
          <p:nvPr>
            <p:ph type="dt" sz="half" idx="10"/>
          </p:nvPr>
        </p:nvSpPr>
        <p:spPr>
          <a:xfrm>
            <a:off x="7230581" y="6353660"/>
            <a:ext cx="1763305" cy="365125"/>
          </a:xfrm>
        </p:spPr>
        <p:txBody>
          <a:bodyPr/>
          <a:lstStyle/>
          <a:p>
            <a:fld id="{7BA68BEE-4CA4-364B-8238-DADD86C60747}" type="datetimeFigureOut">
              <a:rPr lang="fr-FR" smtClean="0"/>
              <a:t>02/03/2020</a:t>
            </a:fld>
            <a:endParaRPr lang="fr-FR"/>
          </a:p>
        </p:txBody>
      </p:sp>
    </p:spTree>
    <p:extLst>
      <p:ext uri="{BB962C8B-B14F-4D97-AF65-F5344CB8AC3E}">
        <p14:creationId xmlns:p14="http://schemas.microsoft.com/office/powerpoint/2010/main" val="3248727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Titre 1"/>
          <p:cNvSpPr>
            <a:spLocks noGrp="1"/>
          </p:cNvSpPr>
          <p:nvPr>
            <p:ph type="title"/>
          </p:nvPr>
        </p:nvSpPr>
        <p:spPr>
          <a:xfrm>
            <a:off x="284407" y="352398"/>
            <a:ext cx="5651039" cy="891762"/>
          </a:xfrm>
        </p:spPr>
        <p:txBody>
          <a:bodyPr>
            <a:normAutofit/>
          </a:bodyPr>
          <a:lstStyle>
            <a:lvl1pPr>
              <a:defRPr sz="3600"/>
            </a:lvl1pPr>
          </a:lstStyle>
          <a:p>
            <a:r>
              <a:rPr lang="fr-FR" dirty="0" smtClean="0"/>
              <a:t>Cliquez et modifiez le titre</a:t>
            </a:r>
            <a:endParaRPr lang="fr-FR" dirty="0"/>
          </a:p>
        </p:txBody>
      </p:sp>
      <p:sp>
        <p:nvSpPr>
          <p:cNvPr id="8" name="Espace réservé du contenu 2"/>
          <p:cNvSpPr>
            <a:spLocks noGrp="1"/>
          </p:cNvSpPr>
          <p:nvPr>
            <p:ph idx="1"/>
          </p:nvPr>
        </p:nvSpPr>
        <p:spPr>
          <a:xfrm>
            <a:off x="457200" y="1600200"/>
            <a:ext cx="8229600" cy="4525963"/>
          </a:xfrm>
          <a:prstGeom prst="rect">
            <a:avLst/>
          </a:prstGeom>
        </p:spPr>
        <p:txBody>
          <a:bodyPr/>
          <a:lstStyle>
            <a:lvl1pPr>
              <a:defRPr>
                <a:solidFill>
                  <a:srgbClr val="7F7F7F"/>
                </a:solidFill>
              </a:defRPr>
            </a:lvl1pPr>
            <a:lvl2pPr>
              <a:defRPr>
                <a:solidFill>
                  <a:srgbClr val="7F7F7F"/>
                </a:solidFill>
              </a:defRPr>
            </a:lvl2pPr>
            <a:lvl3pPr>
              <a:defRPr>
                <a:solidFill>
                  <a:srgbClr val="7F7F7F"/>
                </a:solidFill>
              </a:defRPr>
            </a:lvl3pPr>
            <a:lvl4pPr>
              <a:defRPr>
                <a:solidFill>
                  <a:srgbClr val="7F7F7F"/>
                </a:solidFill>
              </a:defRPr>
            </a:lvl4pPr>
            <a:lvl5pPr>
              <a:defRPr>
                <a:solidFill>
                  <a:srgbClr val="7F7F7F"/>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e la date 3"/>
          <p:cNvSpPr>
            <a:spLocks noGrp="1"/>
          </p:cNvSpPr>
          <p:nvPr>
            <p:ph type="dt" sz="half" idx="10"/>
          </p:nvPr>
        </p:nvSpPr>
        <p:spPr>
          <a:xfrm>
            <a:off x="7230581" y="6353660"/>
            <a:ext cx="1763305" cy="365125"/>
          </a:xfrm>
        </p:spPr>
        <p:txBody>
          <a:bodyPr/>
          <a:lstStyle/>
          <a:p>
            <a:fld id="{7BA68BEE-4CA4-364B-8238-DADD86C60747}" type="datetimeFigureOut">
              <a:rPr lang="fr-FR" smtClean="0"/>
              <a:t>02/03/2020</a:t>
            </a:fld>
            <a:endParaRPr lang="fr-FR" dirty="0"/>
          </a:p>
        </p:txBody>
      </p:sp>
    </p:spTree>
    <p:extLst>
      <p:ext uri="{BB962C8B-B14F-4D97-AF65-F5344CB8AC3E}">
        <p14:creationId xmlns:p14="http://schemas.microsoft.com/office/powerpoint/2010/main" val="2117013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38235" y="120960"/>
            <a:ext cx="8855651" cy="6600515"/>
          </a:xfrm>
          <a:prstGeom prst="rect">
            <a:avLst/>
          </a:prstGeom>
          <a:solidFill>
            <a:srgbClr val="0092B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ZoneTexte 9"/>
          <p:cNvSpPr txBox="1"/>
          <p:nvPr userDrawn="1"/>
        </p:nvSpPr>
        <p:spPr>
          <a:xfrm>
            <a:off x="0" y="6524788"/>
            <a:ext cx="1780710" cy="307777"/>
          </a:xfrm>
          <a:prstGeom prst="rect">
            <a:avLst/>
          </a:prstGeom>
          <a:solidFill>
            <a:schemeClr val="bg1"/>
          </a:solidFill>
        </p:spPr>
        <p:txBody>
          <a:bodyPr wrap="square" rtlCol="0">
            <a:spAutoFit/>
          </a:bodyPr>
          <a:lstStyle/>
          <a:p>
            <a:r>
              <a:rPr lang="fr-FR" sz="1400" b="1" dirty="0" smtClean="0">
                <a:solidFill>
                  <a:srgbClr val="0092BB"/>
                </a:solidFill>
              </a:rPr>
              <a:t>www.ism.iae.uvsq.fr</a:t>
            </a:r>
            <a:endParaRPr lang="fr-FR" sz="1400" b="1" dirty="0">
              <a:solidFill>
                <a:srgbClr val="0092BB"/>
              </a:solidFill>
            </a:endParaRPr>
          </a:p>
        </p:txBody>
      </p:sp>
      <p:sp>
        <p:nvSpPr>
          <p:cNvPr id="2" name="Espace réservé du titre 1"/>
          <p:cNvSpPr>
            <a:spLocks noGrp="1"/>
          </p:cNvSpPr>
          <p:nvPr>
            <p:ph type="title"/>
          </p:nvPr>
        </p:nvSpPr>
        <p:spPr>
          <a:xfrm>
            <a:off x="284407" y="2114958"/>
            <a:ext cx="8571244" cy="891762"/>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4" name="Espace réservé de la date 3"/>
          <p:cNvSpPr>
            <a:spLocks noGrp="1"/>
          </p:cNvSpPr>
          <p:nvPr>
            <p:ph type="dt" sz="half" idx="2"/>
          </p:nvPr>
        </p:nvSpPr>
        <p:spPr>
          <a:xfrm>
            <a:off x="7230581" y="6353660"/>
            <a:ext cx="1763305" cy="365125"/>
          </a:xfrm>
          <a:prstGeom prst="rect">
            <a:avLst/>
          </a:prstGeom>
        </p:spPr>
        <p:txBody>
          <a:bodyPr vert="horz" lIns="91440" tIns="45720" rIns="91440" bIns="45720" rtlCol="0" anchor="ctr"/>
          <a:lstStyle>
            <a:lvl1pPr algn="l">
              <a:defRPr sz="1200">
                <a:solidFill>
                  <a:srgbClr val="FFFFFF"/>
                </a:solidFill>
              </a:defRPr>
            </a:lvl1pPr>
          </a:lstStyle>
          <a:p>
            <a:fld id="{7BA68BEE-4CA4-364B-8238-DADD86C60747}" type="datetimeFigureOut">
              <a:rPr lang="fr-FR" smtClean="0"/>
              <a:pPr/>
              <a:t>02/03/2020</a:t>
            </a:fld>
            <a:endParaRPr lang="fr-FR" dirty="0"/>
          </a:p>
        </p:txBody>
      </p:sp>
      <p:pic>
        <p:nvPicPr>
          <p:cNvPr id="3" name="Image 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400800" y="1157"/>
            <a:ext cx="2743200" cy="779069"/>
          </a:xfrm>
          <a:prstGeom prst="rect">
            <a:avLst/>
          </a:prstGeom>
        </p:spPr>
      </p:pic>
    </p:spTree>
    <p:extLst>
      <p:ext uri="{BB962C8B-B14F-4D97-AF65-F5344CB8AC3E}">
        <p14:creationId xmlns:p14="http://schemas.microsoft.com/office/powerpoint/2010/main" val="3937759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Lst>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24051" y="0"/>
            <a:ext cx="9201108" cy="6937920"/>
          </a:xfrm>
          <a:prstGeom prst="rect">
            <a:avLst/>
          </a:prstGeom>
          <a:solidFill>
            <a:srgbClr val="0092B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p:cNvSpPr/>
          <p:nvPr userDrawn="1"/>
        </p:nvSpPr>
        <p:spPr>
          <a:xfrm>
            <a:off x="112315" y="120960"/>
            <a:ext cx="8924768" cy="66397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Rectangle 13"/>
          <p:cNvSpPr/>
          <p:nvPr userDrawn="1"/>
        </p:nvSpPr>
        <p:spPr>
          <a:xfrm>
            <a:off x="7792973" y="0"/>
            <a:ext cx="1384084" cy="760320"/>
          </a:xfrm>
          <a:prstGeom prst="rect">
            <a:avLst/>
          </a:prstGeom>
          <a:solidFill>
            <a:srgbClr val="0092B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Espace réservé du titre 1"/>
          <p:cNvSpPr>
            <a:spLocks noGrp="1"/>
          </p:cNvSpPr>
          <p:nvPr>
            <p:ph type="title"/>
          </p:nvPr>
        </p:nvSpPr>
        <p:spPr>
          <a:xfrm>
            <a:off x="284407" y="2114958"/>
            <a:ext cx="8571244" cy="891762"/>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9" name="Espace réservé de la date 3"/>
          <p:cNvSpPr>
            <a:spLocks noGrp="1"/>
          </p:cNvSpPr>
          <p:nvPr>
            <p:ph type="dt" sz="half" idx="2"/>
          </p:nvPr>
        </p:nvSpPr>
        <p:spPr>
          <a:xfrm>
            <a:off x="7230581" y="6353660"/>
            <a:ext cx="1763305"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7BA68BEE-4CA4-364B-8238-DADD86C60747}" type="datetimeFigureOut">
              <a:rPr lang="fr-FR" smtClean="0"/>
              <a:pPr/>
              <a:t>02/03/2020</a:t>
            </a:fld>
            <a:endParaRPr lang="fr-FR" dirty="0"/>
          </a:p>
        </p:txBody>
      </p:sp>
      <p:pic>
        <p:nvPicPr>
          <p:cNvPr id="15" name="Image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429020" y="-4487"/>
            <a:ext cx="2743200" cy="779069"/>
          </a:xfrm>
          <a:prstGeom prst="rect">
            <a:avLst/>
          </a:prstGeom>
        </p:spPr>
      </p:pic>
      <p:sp>
        <p:nvSpPr>
          <p:cNvPr id="16" name="ZoneTexte 15"/>
          <p:cNvSpPr txBox="1"/>
          <p:nvPr userDrawn="1"/>
        </p:nvSpPr>
        <p:spPr>
          <a:xfrm>
            <a:off x="-27659" y="6630143"/>
            <a:ext cx="1780710" cy="307777"/>
          </a:xfrm>
          <a:prstGeom prst="rect">
            <a:avLst/>
          </a:prstGeom>
          <a:solidFill>
            <a:schemeClr val="bg1"/>
          </a:solidFill>
        </p:spPr>
        <p:txBody>
          <a:bodyPr wrap="square" rtlCol="0">
            <a:spAutoFit/>
          </a:bodyPr>
          <a:lstStyle/>
          <a:p>
            <a:r>
              <a:rPr lang="fr-FR" sz="1400" b="1" dirty="0" smtClean="0">
                <a:solidFill>
                  <a:srgbClr val="0092BB"/>
                </a:solidFill>
              </a:rPr>
              <a:t>www.ism.iae.uvsq.fr</a:t>
            </a:r>
            <a:endParaRPr lang="fr-FR" sz="1400" b="1" dirty="0">
              <a:solidFill>
                <a:srgbClr val="0092BB"/>
              </a:solidFill>
            </a:endParaRPr>
          </a:p>
        </p:txBody>
      </p:sp>
    </p:spTree>
    <p:extLst>
      <p:ext uri="{BB962C8B-B14F-4D97-AF65-F5344CB8AC3E}">
        <p14:creationId xmlns:p14="http://schemas.microsoft.com/office/powerpoint/2010/main" val="1869041853"/>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6" r:id="rId6"/>
    <p:sldLayoutId id="2147483667" r:id="rId7"/>
  </p:sldLayoutIdLst>
  <p:txStyles>
    <p:titleStyle>
      <a:lvl1pPr algn="ctr" defTabSz="457200" rtl="0" eaLnBrk="1" latinLnBrk="0" hangingPunct="1">
        <a:spcBef>
          <a:spcPct val="0"/>
        </a:spcBef>
        <a:buNone/>
        <a:defRPr sz="4400" kern="1200">
          <a:solidFill>
            <a:schemeClr val="tx1">
              <a:lumMod val="50000"/>
              <a:lumOff val="50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uvsq.fr/medias/photo/carte-78-saclay-def-mai16_1488467034651-jpg?ID_FICHE=8201&amp;INLINE=FALSE"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ctrTitle"/>
          </p:nvPr>
        </p:nvSpPr>
        <p:spPr>
          <a:xfrm>
            <a:off x="470854" y="1919309"/>
            <a:ext cx="8202289" cy="2833313"/>
          </a:xfrm>
          <a:solidFill>
            <a:schemeClr val="tx2"/>
          </a:solidFill>
        </p:spPr>
        <p:txBody>
          <a:bodyPr>
            <a:normAutofit/>
          </a:bodyPr>
          <a:lstStyle/>
          <a:p>
            <a:r>
              <a:rPr lang="fr-FR" dirty="0"/>
              <a:t/>
            </a:r>
            <a:br>
              <a:rPr lang="fr-FR" dirty="0"/>
            </a:br>
            <a:r>
              <a:rPr lang="fr-FR" dirty="0" err="1" smtClean="0"/>
              <a:t>Reception</a:t>
            </a:r>
            <a:r>
              <a:rPr lang="fr-FR" dirty="0" smtClean="0"/>
              <a:t> of the </a:t>
            </a:r>
            <a:r>
              <a:rPr lang="fr-FR" dirty="0" err="1" smtClean="0"/>
              <a:t>delegation</a:t>
            </a:r>
            <a:r>
              <a:rPr lang="fr-FR" dirty="0" smtClean="0"/>
              <a:t/>
            </a:r>
            <a:br>
              <a:rPr lang="fr-FR" dirty="0" smtClean="0"/>
            </a:br>
            <a:r>
              <a:rPr lang="fr-FR" dirty="0" smtClean="0"/>
              <a:t>of </a:t>
            </a:r>
            <a:r>
              <a:rPr lang="fr-FR" dirty="0" err="1" smtClean="0"/>
              <a:t>Azerbaijan</a:t>
            </a:r>
            <a:r>
              <a:rPr lang="fr-FR" dirty="0" smtClean="0"/>
              <a:t> - </a:t>
            </a:r>
            <a:r>
              <a:rPr lang="fr-FR" dirty="0" err="1" smtClean="0"/>
              <a:t>CIEP</a:t>
            </a:r>
            <a:r>
              <a:rPr lang="fr-FR" dirty="0"/>
              <a:t/>
            </a:r>
            <a:br>
              <a:rPr lang="fr-FR" dirty="0"/>
            </a:br>
            <a:endParaRPr lang="fr-FR" dirty="0"/>
          </a:p>
        </p:txBody>
      </p:sp>
      <p:sp>
        <p:nvSpPr>
          <p:cNvPr id="8" name="Sous-titre 2"/>
          <p:cNvSpPr>
            <a:spLocks noGrp="1"/>
          </p:cNvSpPr>
          <p:nvPr>
            <p:ph type="subTitle" idx="1"/>
          </p:nvPr>
        </p:nvSpPr>
        <p:spPr>
          <a:xfrm>
            <a:off x="2272551" y="4974231"/>
            <a:ext cx="4598893" cy="673534"/>
          </a:xfrm>
        </p:spPr>
        <p:txBody>
          <a:bodyPr/>
          <a:lstStyle/>
          <a:p>
            <a:r>
              <a:rPr lang="fr-FR" sz="2800" dirty="0" smtClean="0"/>
              <a:t>March 3, 2020</a:t>
            </a:r>
            <a:endParaRPr lang="fr-FR" sz="2800" dirty="0"/>
          </a:p>
        </p:txBody>
      </p:sp>
      <p:pic>
        <p:nvPicPr>
          <p:cNvPr id="12290" name="Picture 2" descr="Image associÃ©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9093" y="129920"/>
            <a:ext cx="1582132" cy="1118142"/>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3490" y="1156"/>
            <a:ext cx="4390509" cy="1246905"/>
          </a:xfrm>
          <a:prstGeom prst="rect">
            <a:avLst/>
          </a:prstGeom>
        </p:spPr>
      </p:pic>
    </p:spTree>
    <p:extLst>
      <p:ext uri="{BB962C8B-B14F-4D97-AF65-F5344CB8AC3E}">
        <p14:creationId xmlns:p14="http://schemas.microsoft.com/office/powerpoint/2010/main" val="373220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6816" y="663387"/>
            <a:ext cx="9097962" cy="6381257"/>
          </a:xfrm>
          <a:ln>
            <a:solidFill>
              <a:srgbClr val="0092BB"/>
            </a:solidFill>
          </a:ln>
        </p:spPr>
        <p:txBody>
          <a:bodyPr/>
          <a:lstStyle/>
          <a:p>
            <a:pPr marL="0" indent="0" fontAlgn="base">
              <a:spcBef>
                <a:spcPts val="0"/>
              </a:spcBef>
              <a:buNone/>
            </a:pPr>
            <a:r>
              <a:rPr lang="fr-FR" sz="2400" b="1" dirty="0" smtClean="0">
                <a:solidFill>
                  <a:schemeClr val="tx1"/>
                </a:solidFill>
              </a:rPr>
              <a:t>10 « Composantes » (</a:t>
            </a:r>
            <a:r>
              <a:rPr lang="fr-FR" sz="2400" b="1" dirty="0" err="1" smtClean="0">
                <a:solidFill>
                  <a:schemeClr val="tx1"/>
                </a:solidFill>
              </a:rPr>
              <a:t>Faculties</a:t>
            </a:r>
            <a:r>
              <a:rPr lang="fr-FR" sz="2400" b="1" dirty="0" smtClean="0">
                <a:solidFill>
                  <a:schemeClr val="tx1"/>
                </a:solidFill>
              </a:rPr>
              <a:t>) </a:t>
            </a:r>
            <a:r>
              <a:rPr lang="fr-FR" sz="2400" b="1" dirty="0" err="1" smtClean="0">
                <a:solidFill>
                  <a:schemeClr val="tx1"/>
                </a:solidFill>
              </a:rPr>
              <a:t>based</a:t>
            </a:r>
            <a:r>
              <a:rPr lang="fr-FR" sz="2400" b="1" dirty="0" smtClean="0">
                <a:solidFill>
                  <a:schemeClr val="tx1"/>
                </a:solidFill>
              </a:rPr>
              <a:t> on 8 sites in </a:t>
            </a:r>
            <a:br>
              <a:rPr lang="fr-FR" sz="2400" b="1" dirty="0" smtClean="0">
                <a:solidFill>
                  <a:schemeClr val="tx1"/>
                </a:solidFill>
              </a:rPr>
            </a:br>
            <a:r>
              <a:rPr lang="fr-FR" sz="2400" b="1" dirty="0" smtClean="0">
                <a:solidFill>
                  <a:schemeClr val="tx1"/>
                </a:solidFill>
              </a:rPr>
              <a:t>the </a:t>
            </a:r>
            <a:r>
              <a:rPr lang="fr-FR" sz="2400" b="1" dirty="0" err="1" smtClean="0">
                <a:solidFill>
                  <a:schemeClr val="tx1"/>
                </a:solidFill>
              </a:rPr>
              <a:t>department</a:t>
            </a:r>
            <a:r>
              <a:rPr lang="fr-FR" sz="2400" b="1" dirty="0" smtClean="0">
                <a:solidFill>
                  <a:schemeClr val="tx1"/>
                </a:solidFill>
              </a:rPr>
              <a:t> of Yvelines</a:t>
            </a:r>
          </a:p>
          <a:p>
            <a:pPr marL="0" indent="0" fontAlgn="base">
              <a:spcBef>
                <a:spcPts val="0"/>
              </a:spcBef>
              <a:buNone/>
            </a:pPr>
            <a:endParaRPr lang="fr-FR" sz="2000" b="1" dirty="0" smtClean="0">
              <a:solidFill>
                <a:schemeClr val="tx1"/>
              </a:solidFill>
            </a:endParaRPr>
          </a:p>
          <a:p>
            <a:pPr marL="0" indent="0" fontAlgn="base">
              <a:spcBef>
                <a:spcPts val="0"/>
              </a:spcBef>
              <a:buNone/>
            </a:pPr>
            <a:r>
              <a:rPr lang="fr-FR" sz="2000" b="1" dirty="0" smtClean="0">
                <a:solidFill>
                  <a:schemeClr val="tx1"/>
                </a:solidFill>
              </a:rPr>
              <a:t>   5 « Unités de Formation et de Recherche » (</a:t>
            </a:r>
            <a:r>
              <a:rPr lang="fr-FR" sz="2000" b="1" dirty="0" err="1" smtClean="0">
                <a:solidFill>
                  <a:schemeClr val="tx1"/>
                </a:solidFill>
              </a:rPr>
              <a:t>Faculties</a:t>
            </a:r>
            <a:r>
              <a:rPr lang="fr-FR" sz="2000" b="1" dirty="0" smtClean="0">
                <a:solidFill>
                  <a:schemeClr val="tx1"/>
                </a:solidFill>
              </a:rPr>
              <a:t>)</a:t>
            </a:r>
            <a:endParaRPr lang="fr-FR" sz="2000" b="1" dirty="0">
              <a:solidFill>
                <a:schemeClr val="tx1"/>
              </a:solidFill>
            </a:endParaRPr>
          </a:p>
          <a:p>
            <a:pPr marL="806450" fontAlgn="base">
              <a:spcBef>
                <a:spcPts val="0"/>
              </a:spcBef>
            </a:pPr>
            <a:r>
              <a:rPr lang="fr-FR" sz="2000" dirty="0">
                <a:solidFill>
                  <a:srgbClr val="002060"/>
                </a:solidFill>
              </a:rPr>
              <a:t>Faculté de droit et de science politique (</a:t>
            </a:r>
            <a:r>
              <a:rPr lang="fr-FR" sz="2000" dirty="0" err="1">
                <a:solidFill>
                  <a:srgbClr val="002060"/>
                </a:solidFill>
              </a:rPr>
              <a:t>DSP</a:t>
            </a:r>
            <a:r>
              <a:rPr lang="fr-FR" sz="2000" dirty="0">
                <a:solidFill>
                  <a:srgbClr val="002060"/>
                </a:solidFill>
              </a:rPr>
              <a:t>)</a:t>
            </a:r>
          </a:p>
          <a:p>
            <a:pPr marL="806450" fontAlgn="base">
              <a:spcBef>
                <a:spcPts val="0"/>
              </a:spcBef>
            </a:pPr>
            <a:r>
              <a:rPr lang="fr-FR" sz="2000" dirty="0">
                <a:solidFill>
                  <a:srgbClr val="002060"/>
                </a:solidFill>
              </a:rPr>
              <a:t>UFR Simone Veil - santé</a:t>
            </a:r>
          </a:p>
          <a:p>
            <a:pPr marL="806450" fontAlgn="base">
              <a:spcBef>
                <a:spcPts val="0"/>
              </a:spcBef>
            </a:pPr>
            <a:r>
              <a:rPr lang="fr-FR" sz="2000" dirty="0">
                <a:solidFill>
                  <a:srgbClr val="002060"/>
                </a:solidFill>
              </a:rPr>
              <a:t>UFR des sciences</a:t>
            </a:r>
          </a:p>
          <a:p>
            <a:pPr marL="806450" fontAlgn="base">
              <a:spcBef>
                <a:spcPts val="0"/>
              </a:spcBef>
            </a:pPr>
            <a:r>
              <a:rPr lang="fr-FR" sz="2000" dirty="0">
                <a:solidFill>
                  <a:srgbClr val="002060"/>
                </a:solidFill>
              </a:rPr>
              <a:t>UFR des sciences sociales</a:t>
            </a:r>
          </a:p>
          <a:p>
            <a:pPr marL="806450" fontAlgn="base">
              <a:spcBef>
                <a:spcPts val="0"/>
              </a:spcBef>
            </a:pPr>
            <a:r>
              <a:rPr lang="fr-FR" sz="2000" dirty="0">
                <a:solidFill>
                  <a:srgbClr val="002060"/>
                </a:solidFill>
              </a:rPr>
              <a:t>Institut d'études culturelles et internationales (</a:t>
            </a:r>
            <a:r>
              <a:rPr lang="fr-FR" sz="2000" dirty="0" err="1">
                <a:solidFill>
                  <a:srgbClr val="002060"/>
                </a:solidFill>
              </a:rPr>
              <a:t>IECI</a:t>
            </a:r>
            <a:r>
              <a:rPr lang="fr-FR" sz="2000" dirty="0">
                <a:solidFill>
                  <a:srgbClr val="002060"/>
                </a:solidFill>
              </a:rPr>
              <a:t>)</a:t>
            </a:r>
          </a:p>
          <a:p>
            <a:pPr marL="0" indent="0" fontAlgn="base">
              <a:spcBef>
                <a:spcPts val="0"/>
              </a:spcBef>
              <a:buNone/>
            </a:pPr>
            <a:r>
              <a:rPr lang="fr-FR" sz="2000" b="1" dirty="0" smtClean="0">
                <a:solidFill>
                  <a:schemeClr val="tx1"/>
                </a:solidFill>
              </a:rPr>
              <a:t>   1 Institut (</a:t>
            </a:r>
            <a:r>
              <a:rPr lang="fr-FR" sz="2000" b="1" dirty="0" err="1" smtClean="0">
                <a:solidFill>
                  <a:schemeClr val="tx1"/>
                </a:solidFill>
              </a:rPr>
              <a:t>L713</a:t>
            </a:r>
            <a:r>
              <a:rPr lang="fr-FR" sz="2000" b="1" dirty="0" smtClean="0">
                <a:solidFill>
                  <a:schemeClr val="tx1"/>
                </a:solidFill>
              </a:rPr>
              <a:t>-9)</a:t>
            </a:r>
          </a:p>
          <a:p>
            <a:pPr marL="806450" fontAlgn="base">
              <a:spcBef>
                <a:spcPts val="0"/>
              </a:spcBef>
            </a:pPr>
            <a:r>
              <a:rPr lang="fr-FR" sz="2000" dirty="0" smtClean="0">
                <a:solidFill>
                  <a:srgbClr val="002060"/>
                </a:solidFill>
              </a:rPr>
              <a:t>ISM-Institut d’Administration des Affaires </a:t>
            </a:r>
            <a:r>
              <a:rPr lang="fr-FR" sz="2000" dirty="0">
                <a:solidFill>
                  <a:srgbClr val="002060"/>
                </a:solidFill>
              </a:rPr>
              <a:t>(</a:t>
            </a:r>
            <a:r>
              <a:rPr lang="fr-FR" sz="2000" dirty="0" smtClean="0">
                <a:solidFill>
                  <a:srgbClr val="002060"/>
                </a:solidFill>
              </a:rPr>
              <a:t>ISM-IAE)</a:t>
            </a:r>
          </a:p>
          <a:p>
            <a:pPr marL="0" indent="0" fontAlgn="base">
              <a:spcBef>
                <a:spcPts val="0"/>
              </a:spcBef>
              <a:buNone/>
            </a:pPr>
            <a:r>
              <a:rPr lang="fr-FR" sz="2000" b="1" dirty="0" smtClean="0">
                <a:solidFill>
                  <a:schemeClr val="tx1"/>
                </a:solidFill>
              </a:rPr>
              <a:t>   2 Instituts Universitaires de Technologie (IUT)</a:t>
            </a:r>
            <a:endParaRPr lang="fr-FR" sz="2000" b="1" dirty="0">
              <a:solidFill>
                <a:schemeClr val="tx1"/>
              </a:solidFill>
            </a:endParaRPr>
          </a:p>
          <a:p>
            <a:pPr marL="806450" fontAlgn="base">
              <a:spcBef>
                <a:spcPts val="0"/>
              </a:spcBef>
            </a:pPr>
            <a:r>
              <a:rPr lang="fr-FR" sz="2000" dirty="0">
                <a:solidFill>
                  <a:srgbClr val="002060"/>
                </a:solidFill>
              </a:rPr>
              <a:t>IUT de Mantes en Yvelines</a:t>
            </a:r>
          </a:p>
          <a:p>
            <a:pPr marL="806450" fontAlgn="base">
              <a:spcBef>
                <a:spcPts val="0"/>
              </a:spcBef>
            </a:pPr>
            <a:r>
              <a:rPr lang="fr-FR" sz="2000" dirty="0">
                <a:solidFill>
                  <a:srgbClr val="002060"/>
                </a:solidFill>
              </a:rPr>
              <a:t>IUT de Vélizy et son antenne à Rambouillet </a:t>
            </a:r>
          </a:p>
          <a:p>
            <a:pPr marL="0" indent="0" fontAlgn="base">
              <a:spcBef>
                <a:spcPts val="0"/>
              </a:spcBef>
              <a:buNone/>
            </a:pPr>
            <a:r>
              <a:rPr lang="fr-FR" sz="2000" b="1" dirty="0" smtClean="0">
                <a:solidFill>
                  <a:schemeClr val="tx1"/>
                </a:solidFill>
              </a:rPr>
              <a:t>   1 </a:t>
            </a:r>
            <a:r>
              <a:rPr lang="fr-FR" sz="2000" b="1" dirty="0" smtClean="0">
                <a:solidFill>
                  <a:srgbClr val="002060"/>
                </a:solidFill>
              </a:rPr>
              <a:t>École d’ingénieurs (</a:t>
            </a:r>
            <a:r>
              <a:rPr lang="fr-FR" sz="2000" b="1" dirty="0" err="1">
                <a:solidFill>
                  <a:srgbClr val="002060"/>
                </a:solidFill>
              </a:rPr>
              <a:t>L713</a:t>
            </a:r>
            <a:r>
              <a:rPr lang="fr-FR" sz="2000" b="1" dirty="0">
                <a:solidFill>
                  <a:srgbClr val="002060"/>
                </a:solidFill>
              </a:rPr>
              <a:t>-9</a:t>
            </a:r>
            <a:r>
              <a:rPr lang="fr-FR" sz="2000" b="1" dirty="0" smtClean="0">
                <a:solidFill>
                  <a:srgbClr val="002060"/>
                </a:solidFill>
              </a:rPr>
              <a:t>) (Engineering </a:t>
            </a:r>
            <a:r>
              <a:rPr lang="fr-FR" sz="2000" b="1" dirty="0" err="1" smtClean="0">
                <a:solidFill>
                  <a:srgbClr val="002060"/>
                </a:solidFill>
              </a:rPr>
              <a:t>School</a:t>
            </a:r>
            <a:r>
              <a:rPr lang="fr-FR" sz="2000" b="1" dirty="0" smtClean="0">
                <a:solidFill>
                  <a:srgbClr val="002060"/>
                </a:solidFill>
              </a:rPr>
              <a:t>)</a:t>
            </a:r>
            <a:endParaRPr lang="fr-FR" sz="2000" b="1" dirty="0">
              <a:solidFill>
                <a:srgbClr val="002060"/>
              </a:solidFill>
            </a:endParaRPr>
          </a:p>
          <a:p>
            <a:pPr marL="806450" fontAlgn="base">
              <a:spcBef>
                <a:spcPts val="0"/>
              </a:spcBef>
              <a:tabLst>
                <a:tab pos="806450" algn="l"/>
              </a:tabLst>
            </a:pPr>
            <a:r>
              <a:rPr lang="fr-FR" sz="2000" dirty="0">
                <a:solidFill>
                  <a:srgbClr val="002060"/>
                </a:solidFill>
              </a:rPr>
              <a:t>Institut des sciences et techniques des Yvelines (</a:t>
            </a:r>
            <a:r>
              <a:rPr lang="fr-FR" sz="2000" dirty="0" err="1" smtClean="0">
                <a:solidFill>
                  <a:srgbClr val="002060"/>
                </a:solidFill>
              </a:rPr>
              <a:t>ISTY</a:t>
            </a:r>
            <a:r>
              <a:rPr lang="fr-FR" sz="2000" dirty="0" smtClean="0">
                <a:solidFill>
                  <a:srgbClr val="002060"/>
                </a:solidFill>
              </a:rPr>
              <a:t>)</a:t>
            </a:r>
          </a:p>
          <a:p>
            <a:pPr marL="0" indent="0" fontAlgn="base">
              <a:spcBef>
                <a:spcPts val="0"/>
              </a:spcBef>
              <a:buNone/>
            </a:pPr>
            <a:r>
              <a:rPr lang="fr-FR" sz="2000" b="1" dirty="0" smtClean="0">
                <a:solidFill>
                  <a:srgbClr val="002060"/>
                </a:solidFill>
              </a:rPr>
              <a:t>   1 Observatoire des Sciences de l’Univers (</a:t>
            </a:r>
            <a:r>
              <a:rPr lang="fr-FR" sz="2000" b="1" dirty="0" err="1" smtClean="0">
                <a:solidFill>
                  <a:srgbClr val="002060"/>
                </a:solidFill>
              </a:rPr>
              <a:t>OSU</a:t>
            </a:r>
            <a:r>
              <a:rPr lang="fr-FR" sz="2000" b="1" dirty="0" smtClean="0">
                <a:solidFill>
                  <a:srgbClr val="002060"/>
                </a:solidFill>
              </a:rPr>
              <a:t>)</a:t>
            </a:r>
            <a:r>
              <a:rPr lang="fr-FR" sz="2000" dirty="0">
                <a:solidFill>
                  <a:srgbClr val="002060"/>
                </a:solidFill>
              </a:rPr>
              <a:t> </a:t>
            </a:r>
            <a:endParaRPr lang="fr-FR" sz="2000" dirty="0" smtClean="0">
              <a:solidFill>
                <a:srgbClr val="002060"/>
              </a:solidFill>
            </a:endParaRPr>
          </a:p>
          <a:p>
            <a:pPr marL="806450" fontAlgn="base">
              <a:spcBef>
                <a:spcPts val="0"/>
              </a:spcBef>
              <a:buFont typeface="Wingdings" panose="05000000000000000000" pitchFamily="2" charset="2"/>
              <a:buChar char="§"/>
            </a:pPr>
            <a:r>
              <a:rPr lang="fr-FR" sz="2000" dirty="0" smtClean="0">
                <a:solidFill>
                  <a:srgbClr val="002060"/>
                </a:solidFill>
              </a:rPr>
              <a:t>Observatoire </a:t>
            </a:r>
            <a:r>
              <a:rPr lang="fr-FR" sz="2000" dirty="0">
                <a:solidFill>
                  <a:srgbClr val="002060"/>
                </a:solidFill>
              </a:rPr>
              <a:t>de Versailles </a:t>
            </a:r>
            <a:r>
              <a:rPr lang="fr-FR" sz="2000" dirty="0" smtClean="0">
                <a:solidFill>
                  <a:srgbClr val="002060"/>
                </a:solidFill>
              </a:rPr>
              <a:t>Saint-Quentin-en-Yvelines (OVSQ)</a:t>
            </a:r>
          </a:p>
        </p:txBody>
      </p:sp>
      <p:pic>
        <p:nvPicPr>
          <p:cNvPr id="2050" name="Picture 2" descr="http://www.uvsq.fr/medias/photo/carte-uvsq_1511791084890-png?ID_FICHE=8201">
            <a:hlinkClick r:id="rId2" tooltip="Télécharger 'Carte des campus de l'UVSQ' [JPG - 129 Ko]"/>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8" y="2147483647"/>
            <a:ext cx="5267325" cy="538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27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9964" y="908148"/>
            <a:ext cx="8471647" cy="5459800"/>
          </a:xfrm>
        </p:spPr>
        <p:txBody>
          <a:bodyPr/>
          <a:lstStyle/>
          <a:p>
            <a:pPr marL="0" indent="0">
              <a:buNone/>
            </a:pPr>
            <a:r>
              <a:rPr lang="en-US" sz="2400" b="1" dirty="0">
                <a:solidFill>
                  <a:srgbClr val="002060"/>
                </a:solidFill>
                <a:latin typeface="Arial" charset="0"/>
                <a:ea typeface="Arial" charset="0"/>
                <a:cs typeface="Arial" charset="0"/>
              </a:rPr>
              <a:t>Training at the </a:t>
            </a:r>
            <a:r>
              <a:rPr lang="en-US" sz="2400" b="1" dirty="0" err="1">
                <a:solidFill>
                  <a:srgbClr val="002060"/>
                </a:solidFill>
                <a:latin typeface="Arial" charset="0"/>
                <a:ea typeface="Arial" charset="0"/>
                <a:cs typeface="Arial" charset="0"/>
              </a:rPr>
              <a:t>UVSQ</a:t>
            </a:r>
            <a:endParaRPr lang="en-US" sz="2400" b="1" dirty="0">
              <a:solidFill>
                <a:srgbClr val="002060"/>
              </a:solidFill>
              <a:latin typeface="Arial" charset="0"/>
              <a:ea typeface="Arial" charset="0"/>
              <a:cs typeface="Arial" charset="0"/>
            </a:endParaRPr>
          </a:p>
          <a:p>
            <a:pPr marL="0" indent="0">
              <a:buNone/>
            </a:pPr>
            <a:endParaRPr lang="en-US" sz="2400" b="1" dirty="0">
              <a:solidFill>
                <a:srgbClr val="002060"/>
              </a:solidFill>
              <a:latin typeface="Arial" charset="0"/>
              <a:ea typeface="Arial" charset="0"/>
              <a:cs typeface="Arial" charset="0"/>
            </a:endParaRPr>
          </a:p>
          <a:p>
            <a:pPr marL="0" indent="0">
              <a:buNone/>
            </a:pPr>
            <a:r>
              <a:rPr lang="en-US" sz="2400" dirty="0">
                <a:solidFill>
                  <a:srgbClr val="002060"/>
                </a:solidFill>
                <a:latin typeface="Arial" charset="0"/>
                <a:ea typeface="Arial" charset="0"/>
                <a:cs typeface="Arial" charset="0"/>
              </a:rPr>
              <a:t>Multidisciplinary university: law, humanities, management, health, sciences for engineering, technology, etc. ;</a:t>
            </a:r>
          </a:p>
          <a:p>
            <a:pPr marL="0" indent="0">
              <a:buNone/>
            </a:pPr>
            <a:endParaRPr lang="en-US" sz="2400" dirty="0">
              <a:solidFill>
                <a:srgbClr val="002060"/>
              </a:solidFill>
              <a:latin typeface="Arial" charset="0"/>
              <a:ea typeface="Arial" charset="0"/>
              <a:cs typeface="Arial" charset="0"/>
            </a:endParaRPr>
          </a:p>
          <a:p>
            <a:pPr marL="0" indent="0">
              <a:buNone/>
            </a:pPr>
            <a:r>
              <a:rPr lang="en-US" sz="2400" dirty="0">
                <a:solidFill>
                  <a:srgbClr val="002060"/>
                </a:solidFill>
                <a:latin typeface="Arial" charset="0"/>
                <a:ea typeface="Arial" charset="0"/>
                <a:cs typeface="Arial" charset="0"/>
              </a:rPr>
              <a:t>in the top 3 of French universities for work-study programs and its proportion of apprentices;</a:t>
            </a:r>
          </a:p>
          <a:p>
            <a:pPr marL="0" indent="0">
              <a:buNone/>
            </a:pPr>
            <a:endParaRPr lang="en-US" sz="2400" dirty="0">
              <a:solidFill>
                <a:srgbClr val="002060"/>
              </a:solidFill>
              <a:latin typeface="Arial" charset="0"/>
              <a:ea typeface="Arial" charset="0"/>
              <a:cs typeface="Arial" charset="0"/>
            </a:endParaRPr>
          </a:p>
          <a:p>
            <a:pPr marL="0" indent="0">
              <a:buNone/>
            </a:pPr>
            <a:r>
              <a:rPr lang="en-US" sz="2400" dirty="0">
                <a:solidFill>
                  <a:srgbClr val="002060"/>
                </a:solidFill>
                <a:latin typeface="Arial" charset="0"/>
                <a:ea typeface="Arial" charset="0"/>
                <a:cs typeface="Arial" charset="0"/>
              </a:rPr>
              <a:t>More than 80% of master's graduates from the </a:t>
            </a:r>
            <a:r>
              <a:rPr lang="en-US" sz="2400" dirty="0" err="1">
                <a:solidFill>
                  <a:srgbClr val="002060"/>
                </a:solidFill>
                <a:latin typeface="Arial" charset="0"/>
                <a:ea typeface="Arial" charset="0"/>
                <a:cs typeface="Arial" charset="0"/>
              </a:rPr>
              <a:t>Institut</a:t>
            </a:r>
            <a:r>
              <a:rPr lang="en-US" sz="2400" dirty="0">
                <a:solidFill>
                  <a:srgbClr val="002060"/>
                </a:solidFill>
                <a:latin typeface="Arial" charset="0"/>
                <a:ea typeface="Arial" charset="0"/>
                <a:cs typeface="Arial" charset="0"/>
              </a:rPr>
              <a:t> </a:t>
            </a:r>
            <a:r>
              <a:rPr lang="en-US" sz="2400" dirty="0" err="1" smtClean="0">
                <a:solidFill>
                  <a:srgbClr val="002060"/>
                </a:solidFill>
                <a:latin typeface="Arial" charset="0"/>
                <a:ea typeface="Arial" charset="0"/>
                <a:cs typeface="Arial" charset="0"/>
              </a:rPr>
              <a:t>Supérieur</a:t>
            </a:r>
            <a:r>
              <a:rPr lang="en-US" sz="2400" dirty="0" smtClean="0">
                <a:solidFill>
                  <a:srgbClr val="002060"/>
                </a:solidFill>
                <a:latin typeface="Arial" charset="0"/>
                <a:ea typeface="Arial" charset="0"/>
                <a:cs typeface="Arial" charset="0"/>
              </a:rPr>
              <a:t> </a:t>
            </a:r>
            <a:r>
              <a:rPr lang="en-US" sz="2400" dirty="0">
                <a:solidFill>
                  <a:srgbClr val="002060"/>
                </a:solidFill>
                <a:latin typeface="Arial" charset="0"/>
                <a:ea typeface="Arial" charset="0"/>
                <a:cs typeface="Arial" charset="0"/>
              </a:rPr>
              <a:t>de Management (ISM-IAE) find a job within six months of graduation, depending on the course taken.</a:t>
            </a:r>
            <a:endParaRPr lang="fr-FR" sz="1800" dirty="0">
              <a:latin typeface="Arial" charset="0"/>
              <a:ea typeface="Arial" charset="0"/>
              <a:cs typeface="Arial" charset="0"/>
            </a:endParaRPr>
          </a:p>
          <a:p>
            <a:endParaRPr lang="fr-FR" sz="2000" dirty="0" smtClean="0">
              <a:latin typeface="Arial" charset="0"/>
              <a:ea typeface="Arial" charset="0"/>
              <a:cs typeface="Arial" charset="0"/>
            </a:endParaRPr>
          </a:p>
          <a:p>
            <a:endParaRPr lang="fr-FR" sz="2000" dirty="0">
              <a:latin typeface="Arial" charset="0"/>
              <a:ea typeface="Arial" charset="0"/>
              <a:cs typeface="Arial" charset="0"/>
            </a:endParaRPr>
          </a:p>
          <a:p>
            <a:pPr marL="0" indent="0">
              <a:buNone/>
            </a:pPr>
            <a:endParaRPr lang="fr-FR" sz="2000" dirty="0"/>
          </a:p>
          <a:p>
            <a:pPr marL="0" indent="0">
              <a:buNone/>
            </a:pPr>
            <a:endParaRPr lang="fr-FR" sz="2000" dirty="0"/>
          </a:p>
        </p:txBody>
      </p:sp>
    </p:spTree>
    <p:extLst>
      <p:ext uri="{BB962C8B-B14F-4D97-AF65-F5344CB8AC3E}">
        <p14:creationId xmlns:p14="http://schemas.microsoft.com/office/powerpoint/2010/main" val="3130044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5625" y="838698"/>
            <a:ext cx="8229600" cy="5654697"/>
          </a:xfrm>
        </p:spPr>
        <p:txBody>
          <a:bodyPr/>
          <a:lstStyle/>
          <a:p>
            <a:pPr marL="0" indent="0">
              <a:buNone/>
            </a:pPr>
            <a:r>
              <a:rPr lang="en-US" sz="2000" b="1" dirty="0">
                <a:solidFill>
                  <a:srgbClr val="002060"/>
                </a:solidFill>
                <a:latin typeface="Arial" charset="0"/>
                <a:ea typeface="Arial" charset="0"/>
                <a:cs typeface="Arial" charset="0"/>
              </a:rPr>
              <a:t>Research at the </a:t>
            </a:r>
            <a:r>
              <a:rPr lang="en-US" sz="2000" b="1" dirty="0" err="1">
                <a:solidFill>
                  <a:srgbClr val="002060"/>
                </a:solidFill>
                <a:latin typeface="Arial" charset="0"/>
                <a:ea typeface="Arial" charset="0"/>
                <a:cs typeface="Arial" charset="0"/>
              </a:rPr>
              <a:t>UVSQ</a:t>
            </a:r>
            <a:endParaRPr lang="en-US" sz="2000" b="1" dirty="0">
              <a:solidFill>
                <a:srgbClr val="002060"/>
              </a:solidFill>
              <a:latin typeface="Arial" charset="0"/>
              <a:ea typeface="Arial" charset="0"/>
              <a:cs typeface="Arial" charset="0"/>
            </a:endParaRPr>
          </a:p>
          <a:p>
            <a:pPr marL="0" indent="0">
              <a:buNone/>
            </a:pPr>
            <a:endParaRPr lang="en-US" sz="2000" b="1" dirty="0">
              <a:solidFill>
                <a:srgbClr val="002060"/>
              </a:solidFill>
              <a:latin typeface="Arial" charset="0"/>
              <a:ea typeface="Arial" charset="0"/>
              <a:cs typeface="Arial" charset="0"/>
            </a:endParaRPr>
          </a:p>
          <a:p>
            <a:pPr marL="0" indent="0">
              <a:buNone/>
            </a:pPr>
            <a:r>
              <a:rPr lang="en-US" sz="2000" b="1" i="1" dirty="0" smtClean="0">
                <a:solidFill>
                  <a:srgbClr val="002060"/>
                </a:solidFill>
                <a:latin typeface="Arial" charset="0"/>
                <a:ea typeface="Arial" charset="0"/>
                <a:cs typeface="Arial" charset="0"/>
              </a:rPr>
              <a:t>8 </a:t>
            </a:r>
            <a:r>
              <a:rPr lang="en-US" sz="2000" b="1" i="1" dirty="0">
                <a:solidFill>
                  <a:srgbClr val="002060"/>
                </a:solidFill>
                <a:latin typeface="Arial" charset="0"/>
                <a:ea typeface="Arial" charset="0"/>
                <a:cs typeface="Arial" charset="0"/>
              </a:rPr>
              <a:t>structuring and priority scientific axes :</a:t>
            </a:r>
          </a:p>
          <a:p>
            <a:pPr marL="0" indent="0">
              <a:buNone/>
            </a:pPr>
            <a:endParaRPr lang="en-US" sz="2000" b="1" dirty="0">
              <a:solidFill>
                <a:srgbClr val="002060"/>
              </a:solidFill>
              <a:latin typeface="Arial" charset="0"/>
              <a:ea typeface="Arial" charset="0"/>
              <a:cs typeface="Arial" charset="0"/>
            </a:endParaRPr>
          </a:p>
          <a:p>
            <a:r>
              <a:rPr lang="en-US" sz="2000" b="1" dirty="0" smtClean="0">
                <a:solidFill>
                  <a:srgbClr val="002060"/>
                </a:solidFill>
                <a:latin typeface="Arial" charset="0"/>
                <a:ea typeface="Arial" charset="0"/>
                <a:cs typeface="Arial" charset="0"/>
              </a:rPr>
              <a:t>	</a:t>
            </a:r>
            <a:r>
              <a:rPr lang="en-US" sz="2000" dirty="0" smtClean="0">
                <a:solidFill>
                  <a:srgbClr val="002060"/>
                </a:solidFill>
                <a:latin typeface="Arial" charset="0"/>
                <a:ea typeface="Arial" charset="0"/>
                <a:cs typeface="Arial" charset="0"/>
              </a:rPr>
              <a:t>Climate</a:t>
            </a:r>
            <a:r>
              <a:rPr lang="en-US" sz="2000" dirty="0">
                <a:solidFill>
                  <a:srgbClr val="002060"/>
                </a:solidFill>
                <a:latin typeface="Arial" charset="0"/>
                <a:ea typeface="Arial" charset="0"/>
                <a:cs typeface="Arial" charset="0"/>
              </a:rPr>
              <a:t>, environment, sustainable development ;</a:t>
            </a:r>
          </a:p>
          <a:p>
            <a:r>
              <a:rPr lang="en-US" sz="2000" dirty="0" smtClean="0">
                <a:solidFill>
                  <a:srgbClr val="002060"/>
                </a:solidFill>
                <a:latin typeface="Arial" charset="0"/>
                <a:ea typeface="Arial" charset="0"/>
                <a:cs typeface="Arial" charset="0"/>
              </a:rPr>
              <a:t>	</a:t>
            </a:r>
            <a:r>
              <a:rPr lang="en-US" sz="2000" b="1" dirty="0" smtClean="0">
                <a:solidFill>
                  <a:srgbClr val="002060"/>
                </a:solidFill>
                <a:latin typeface="Arial" charset="0"/>
                <a:ea typeface="Arial" charset="0"/>
                <a:cs typeface="Arial" charset="0"/>
              </a:rPr>
              <a:t>Culture</a:t>
            </a:r>
            <a:r>
              <a:rPr lang="en-US" sz="2000" dirty="0" smtClean="0">
                <a:solidFill>
                  <a:srgbClr val="002060"/>
                </a:solidFill>
                <a:latin typeface="Arial" charset="0"/>
                <a:ea typeface="Arial" charset="0"/>
                <a:cs typeface="Arial" charset="0"/>
              </a:rPr>
              <a:t> </a:t>
            </a:r>
            <a:r>
              <a:rPr lang="en-US" sz="2000" dirty="0">
                <a:solidFill>
                  <a:srgbClr val="002060"/>
                </a:solidFill>
                <a:latin typeface="Arial" charset="0"/>
                <a:ea typeface="Arial" charset="0"/>
                <a:cs typeface="Arial" charset="0"/>
              </a:rPr>
              <a:t>and heritage;</a:t>
            </a:r>
          </a:p>
          <a:p>
            <a:r>
              <a:rPr lang="en-US" sz="2000" dirty="0" smtClean="0">
                <a:solidFill>
                  <a:srgbClr val="002060"/>
                </a:solidFill>
                <a:latin typeface="Arial" charset="0"/>
                <a:ea typeface="Arial" charset="0"/>
                <a:cs typeface="Arial" charset="0"/>
              </a:rPr>
              <a:t>	Inflammation</a:t>
            </a:r>
            <a:r>
              <a:rPr lang="en-US" sz="2000" dirty="0">
                <a:solidFill>
                  <a:srgbClr val="002060"/>
                </a:solidFill>
                <a:latin typeface="Arial" charset="0"/>
                <a:ea typeface="Arial" charset="0"/>
                <a:cs typeface="Arial" charset="0"/>
              </a:rPr>
              <a:t>, infection, cancer;</a:t>
            </a:r>
          </a:p>
          <a:p>
            <a:r>
              <a:rPr lang="en-US" sz="2000" dirty="0" smtClean="0">
                <a:solidFill>
                  <a:srgbClr val="002060"/>
                </a:solidFill>
                <a:latin typeface="Arial" charset="0"/>
                <a:ea typeface="Arial" charset="0"/>
                <a:cs typeface="Arial" charset="0"/>
              </a:rPr>
              <a:t>	</a:t>
            </a:r>
            <a:r>
              <a:rPr lang="en-US" sz="2000" b="1" dirty="0" smtClean="0">
                <a:solidFill>
                  <a:srgbClr val="002060"/>
                </a:solidFill>
                <a:latin typeface="Arial" charset="0"/>
                <a:ea typeface="Arial" charset="0"/>
                <a:cs typeface="Arial" charset="0"/>
              </a:rPr>
              <a:t>Public </a:t>
            </a:r>
            <a:r>
              <a:rPr lang="en-US" sz="2000" b="1" dirty="0">
                <a:solidFill>
                  <a:srgbClr val="002060"/>
                </a:solidFill>
                <a:latin typeface="Arial" charset="0"/>
                <a:ea typeface="Arial" charset="0"/>
                <a:cs typeface="Arial" charset="0"/>
              </a:rPr>
              <a:t>health</a:t>
            </a:r>
            <a:r>
              <a:rPr lang="en-US" sz="2000" dirty="0">
                <a:solidFill>
                  <a:srgbClr val="002060"/>
                </a:solidFill>
                <a:latin typeface="Arial" charset="0"/>
                <a:ea typeface="Arial" charset="0"/>
                <a:cs typeface="Arial" charset="0"/>
              </a:rPr>
              <a:t>: epidemiology, </a:t>
            </a:r>
            <a:r>
              <a:rPr lang="en-US" sz="2000" dirty="0" smtClean="0">
                <a:solidFill>
                  <a:srgbClr val="002060"/>
                </a:solidFill>
                <a:latin typeface="Arial" charset="0"/>
                <a:ea typeface="Arial" charset="0"/>
                <a:cs typeface="Arial" charset="0"/>
              </a:rPr>
              <a:t>ageing;</a:t>
            </a:r>
            <a:endParaRPr lang="en-US" sz="2000" dirty="0">
              <a:solidFill>
                <a:srgbClr val="002060"/>
              </a:solidFill>
              <a:latin typeface="Arial" charset="0"/>
              <a:ea typeface="Arial" charset="0"/>
              <a:cs typeface="Arial" charset="0"/>
            </a:endParaRPr>
          </a:p>
          <a:p>
            <a:r>
              <a:rPr lang="en-US" sz="2000" dirty="0" smtClean="0">
                <a:solidFill>
                  <a:srgbClr val="002060"/>
                </a:solidFill>
                <a:latin typeface="Arial" charset="0"/>
                <a:ea typeface="Arial" charset="0"/>
                <a:cs typeface="Arial" charset="0"/>
              </a:rPr>
              <a:t>	Disability</a:t>
            </a:r>
            <a:r>
              <a:rPr lang="en-US" sz="2000" dirty="0">
                <a:solidFill>
                  <a:srgbClr val="002060"/>
                </a:solidFill>
                <a:latin typeface="Arial" charset="0"/>
                <a:ea typeface="Arial" charset="0"/>
                <a:cs typeface="Arial" charset="0"/>
              </a:rPr>
              <a:t>;</a:t>
            </a:r>
          </a:p>
          <a:p>
            <a:r>
              <a:rPr lang="en-US" sz="2000" b="1" dirty="0" smtClean="0">
                <a:solidFill>
                  <a:srgbClr val="002060"/>
                </a:solidFill>
                <a:latin typeface="Arial" charset="0"/>
                <a:ea typeface="Arial" charset="0"/>
                <a:cs typeface="Arial" charset="0"/>
              </a:rPr>
              <a:t>	Institutions</a:t>
            </a:r>
            <a:r>
              <a:rPr lang="en-US" sz="2000" b="1" dirty="0">
                <a:solidFill>
                  <a:srgbClr val="002060"/>
                </a:solidFill>
                <a:latin typeface="Arial" charset="0"/>
                <a:ea typeface="Arial" charset="0"/>
                <a:cs typeface="Arial" charset="0"/>
              </a:rPr>
              <a:t>, organizations and public policies;</a:t>
            </a:r>
          </a:p>
          <a:p>
            <a:r>
              <a:rPr lang="en-US" sz="2000" dirty="0" smtClean="0">
                <a:solidFill>
                  <a:srgbClr val="002060"/>
                </a:solidFill>
                <a:latin typeface="Arial" charset="0"/>
                <a:ea typeface="Arial" charset="0"/>
                <a:cs typeface="Arial" charset="0"/>
              </a:rPr>
              <a:t>	Innovative </a:t>
            </a:r>
            <a:r>
              <a:rPr lang="en-US" sz="2000" dirty="0">
                <a:solidFill>
                  <a:srgbClr val="002060"/>
                </a:solidFill>
                <a:latin typeface="Arial" charset="0"/>
                <a:ea typeface="Arial" charset="0"/>
                <a:cs typeface="Arial" charset="0"/>
              </a:rPr>
              <a:t>materials: from their genesis to applications;</a:t>
            </a:r>
          </a:p>
          <a:p>
            <a:r>
              <a:rPr lang="en-US" sz="2000" dirty="0" smtClean="0">
                <a:solidFill>
                  <a:srgbClr val="002060"/>
                </a:solidFill>
                <a:latin typeface="Arial" charset="0"/>
                <a:ea typeface="Arial" charset="0"/>
                <a:cs typeface="Arial" charset="0"/>
              </a:rPr>
              <a:t>	Modelling </a:t>
            </a:r>
            <a:r>
              <a:rPr lang="en-US" sz="2000" dirty="0">
                <a:solidFill>
                  <a:srgbClr val="002060"/>
                </a:solidFill>
                <a:latin typeface="Arial" charset="0"/>
                <a:ea typeface="Arial" charset="0"/>
                <a:cs typeface="Arial" charset="0"/>
              </a:rPr>
              <a:t>and simulation of complex systems. </a:t>
            </a:r>
          </a:p>
          <a:p>
            <a:endParaRPr lang="fr-FR" sz="1800" dirty="0">
              <a:latin typeface="Arial" charset="0"/>
              <a:ea typeface="Arial" charset="0"/>
              <a:cs typeface="Arial" charset="0"/>
            </a:endParaRPr>
          </a:p>
          <a:p>
            <a:endParaRPr lang="fr-FR" sz="2000" dirty="0" smtClean="0">
              <a:latin typeface="Arial" charset="0"/>
              <a:ea typeface="Arial" charset="0"/>
              <a:cs typeface="Arial" charset="0"/>
            </a:endParaRPr>
          </a:p>
          <a:p>
            <a:endParaRPr lang="fr-FR" sz="2000" dirty="0">
              <a:latin typeface="Arial" charset="0"/>
              <a:ea typeface="Arial" charset="0"/>
              <a:cs typeface="Arial" charset="0"/>
            </a:endParaRPr>
          </a:p>
          <a:p>
            <a:pPr marL="0" indent="0">
              <a:buNone/>
            </a:pPr>
            <a:endParaRPr lang="fr-FR" sz="2000" dirty="0"/>
          </a:p>
          <a:p>
            <a:pPr marL="0" indent="0">
              <a:buNone/>
            </a:pPr>
            <a:endParaRPr lang="fr-FR" sz="2000" dirty="0"/>
          </a:p>
        </p:txBody>
      </p:sp>
    </p:spTree>
    <p:extLst>
      <p:ext uri="{BB962C8B-B14F-4D97-AF65-F5344CB8AC3E}">
        <p14:creationId xmlns:p14="http://schemas.microsoft.com/office/powerpoint/2010/main" val="7395042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4051" y="1045802"/>
            <a:ext cx="8229600" cy="5227676"/>
          </a:xfrm>
        </p:spPr>
        <p:txBody>
          <a:bodyPr/>
          <a:lstStyle/>
          <a:p>
            <a:pPr marL="0" indent="0">
              <a:buNone/>
            </a:pPr>
            <a:r>
              <a:rPr lang="en-US" sz="2000" b="1" dirty="0" smtClean="0">
                <a:solidFill>
                  <a:schemeClr val="tx1"/>
                </a:solidFill>
                <a:latin typeface="Arial" charset="0"/>
                <a:ea typeface="Arial" charset="0"/>
                <a:cs typeface="Arial" charset="0"/>
              </a:rPr>
              <a:t>The </a:t>
            </a:r>
            <a:r>
              <a:rPr lang="en-US" sz="2000" b="1" dirty="0">
                <a:solidFill>
                  <a:schemeClr val="tx1"/>
                </a:solidFill>
                <a:latin typeface="Arial" charset="0"/>
                <a:ea typeface="Arial" charset="0"/>
                <a:cs typeface="Arial" charset="0"/>
              </a:rPr>
              <a:t>international dynamics of the </a:t>
            </a:r>
            <a:r>
              <a:rPr lang="en-US" sz="2000" b="1" dirty="0" err="1">
                <a:solidFill>
                  <a:schemeClr val="tx1"/>
                </a:solidFill>
                <a:latin typeface="Arial" charset="0"/>
                <a:ea typeface="Arial" charset="0"/>
                <a:cs typeface="Arial" charset="0"/>
              </a:rPr>
              <a:t>UVSQ</a:t>
            </a:r>
            <a:r>
              <a:rPr lang="en-US" sz="2000" b="1" dirty="0">
                <a:solidFill>
                  <a:schemeClr val="tx1"/>
                </a:solidFill>
                <a:latin typeface="Arial" charset="0"/>
                <a:ea typeface="Arial" charset="0"/>
                <a:cs typeface="Arial" charset="0"/>
              </a:rPr>
              <a:t> </a:t>
            </a:r>
          </a:p>
          <a:p>
            <a:pPr marL="0" indent="0">
              <a:buNone/>
            </a:pPr>
            <a:endParaRPr lang="en-US" sz="1800" b="1" i="1" dirty="0">
              <a:solidFill>
                <a:srgbClr val="D95348"/>
              </a:solidFill>
              <a:latin typeface="Arial" charset="0"/>
              <a:ea typeface="Arial" charset="0"/>
              <a:cs typeface="Arial" charset="0"/>
            </a:endParaRPr>
          </a:p>
          <a:p>
            <a:pPr marL="0" indent="0">
              <a:buNone/>
            </a:pPr>
            <a:r>
              <a:rPr lang="en-US" sz="1800" dirty="0">
                <a:solidFill>
                  <a:schemeClr val="tx1"/>
                </a:solidFill>
                <a:latin typeface="Arial" charset="0"/>
                <a:ea typeface="Arial" charset="0"/>
                <a:cs typeface="Arial" charset="0"/>
              </a:rPr>
              <a:t>More than 200 partnership agreements with universities in Europe and around the world: exchange </a:t>
            </a:r>
            <a:r>
              <a:rPr lang="en-US" sz="1800" dirty="0" err="1">
                <a:solidFill>
                  <a:schemeClr val="tx1"/>
                </a:solidFill>
                <a:latin typeface="Arial" charset="0"/>
                <a:ea typeface="Arial" charset="0"/>
                <a:cs typeface="Arial" charset="0"/>
              </a:rPr>
              <a:t>programmes</a:t>
            </a:r>
            <a:r>
              <a:rPr lang="en-US" sz="1800" dirty="0">
                <a:solidFill>
                  <a:schemeClr val="tx1"/>
                </a:solidFill>
                <a:latin typeface="Arial" charset="0"/>
                <a:ea typeface="Arial" charset="0"/>
                <a:cs typeface="Arial" charset="0"/>
              </a:rPr>
              <a:t> for students, but also for university teachers and researchers ;</a:t>
            </a:r>
          </a:p>
          <a:p>
            <a:pPr marL="0" indent="0">
              <a:buNone/>
            </a:pPr>
            <a:endParaRPr lang="en-US" sz="1800" dirty="0">
              <a:solidFill>
                <a:schemeClr val="tx1"/>
              </a:solidFill>
              <a:latin typeface="Arial" charset="0"/>
              <a:ea typeface="Arial" charset="0"/>
              <a:cs typeface="Arial" charset="0"/>
            </a:endParaRPr>
          </a:p>
          <a:p>
            <a:pPr marL="0" indent="0">
              <a:buNone/>
            </a:pPr>
            <a:r>
              <a:rPr lang="en-US" sz="1800" dirty="0">
                <a:solidFill>
                  <a:schemeClr val="tx1"/>
                </a:solidFill>
                <a:latin typeface="Arial" charset="0"/>
                <a:ea typeface="Arial" charset="0"/>
                <a:cs typeface="Arial" charset="0"/>
              </a:rPr>
              <a:t>Member of Paris-</a:t>
            </a:r>
            <a:r>
              <a:rPr lang="en-US" sz="1800" dirty="0" err="1">
                <a:solidFill>
                  <a:schemeClr val="tx1"/>
                </a:solidFill>
                <a:latin typeface="Arial" charset="0"/>
                <a:ea typeface="Arial" charset="0"/>
                <a:cs typeface="Arial" charset="0"/>
              </a:rPr>
              <a:t>Saclay</a:t>
            </a:r>
            <a:r>
              <a:rPr lang="en-US" sz="1800" dirty="0">
                <a:solidFill>
                  <a:schemeClr val="tx1"/>
                </a:solidFill>
                <a:latin typeface="Arial" charset="0"/>
                <a:ea typeface="Arial" charset="0"/>
                <a:cs typeface="Arial" charset="0"/>
              </a:rPr>
              <a:t> University (top 20): meeting the dual challenge of economic and technological competition and the acceleration of scientific developments at the global level;</a:t>
            </a:r>
          </a:p>
          <a:p>
            <a:pPr marL="0" indent="0">
              <a:buNone/>
            </a:pPr>
            <a:endParaRPr lang="en-US" sz="1800" dirty="0">
              <a:solidFill>
                <a:schemeClr val="tx1"/>
              </a:solidFill>
              <a:latin typeface="Arial" charset="0"/>
              <a:ea typeface="Arial" charset="0"/>
              <a:cs typeface="Arial" charset="0"/>
            </a:endParaRPr>
          </a:p>
          <a:p>
            <a:pPr marL="0" indent="0">
              <a:buNone/>
            </a:pPr>
            <a:r>
              <a:rPr lang="en-US" sz="1800" dirty="0">
                <a:solidFill>
                  <a:schemeClr val="tx1"/>
                </a:solidFill>
                <a:latin typeface="Arial" charset="0"/>
                <a:ea typeface="Arial" charset="0"/>
                <a:cs typeface="Arial" charset="0"/>
              </a:rPr>
              <a:t>A potential for innovative and international research (</a:t>
            </a:r>
            <a:r>
              <a:rPr lang="en-US" sz="1800" dirty="0" err="1">
                <a:solidFill>
                  <a:schemeClr val="tx1"/>
                </a:solidFill>
                <a:latin typeface="Arial" charset="0"/>
                <a:ea typeface="Arial" charset="0"/>
                <a:cs typeface="Arial" charset="0"/>
              </a:rPr>
              <a:t>UVSQ</a:t>
            </a:r>
            <a:r>
              <a:rPr lang="en-US" sz="1800" dirty="0">
                <a:solidFill>
                  <a:schemeClr val="tx1"/>
                </a:solidFill>
                <a:latin typeface="Arial" charset="0"/>
                <a:ea typeface="Arial" charset="0"/>
                <a:cs typeface="Arial" charset="0"/>
              </a:rPr>
              <a:t> joined the top 500 universities in the world in the Shanghai 2016 ranking): </a:t>
            </a:r>
          </a:p>
          <a:p>
            <a:pPr marL="0" indent="0">
              <a:buNone/>
            </a:pPr>
            <a:endParaRPr lang="en-US" sz="1800" dirty="0">
              <a:solidFill>
                <a:schemeClr val="tx1"/>
              </a:solidFill>
              <a:latin typeface="Arial" charset="0"/>
              <a:ea typeface="Arial" charset="0"/>
              <a:cs typeface="Arial" charset="0"/>
            </a:endParaRPr>
          </a:p>
          <a:p>
            <a:pPr marL="0" indent="0">
              <a:buNone/>
            </a:pPr>
            <a:r>
              <a:rPr lang="en-US" sz="1800" dirty="0" err="1">
                <a:solidFill>
                  <a:schemeClr val="tx1"/>
                </a:solidFill>
                <a:latin typeface="Arial" charset="0"/>
                <a:ea typeface="Arial" charset="0"/>
                <a:cs typeface="Arial" charset="0"/>
              </a:rPr>
              <a:t>Valorisation</a:t>
            </a:r>
            <a:r>
              <a:rPr lang="en-US" sz="1800" dirty="0">
                <a:solidFill>
                  <a:schemeClr val="tx1"/>
                </a:solidFill>
                <a:latin typeface="Arial" charset="0"/>
                <a:ea typeface="Arial" charset="0"/>
                <a:cs typeface="Arial" charset="0"/>
              </a:rPr>
              <a:t> strategy linked to technology transfer; </a:t>
            </a:r>
          </a:p>
          <a:p>
            <a:pPr marL="0" indent="0">
              <a:buNone/>
            </a:pPr>
            <a:r>
              <a:rPr lang="en-US" sz="1800" dirty="0">
                <a:solidFill>
                  <a:schemeClr val="tx1"/>
                </a:solidFill>
                <a:latin typeface="Arial" charset="0"/>
                <a:ea typeface="Arial" charset="0"/>
                <a:cs typeface="Arial" charset="0"/>
              </a:rPr>
              <a:t>Policy of professionalization and internationalization of training that give this university its character of excellence</a:t>
            </a:r>
            <a:endParaRPr lang="fr-FR" sz="1400" dirty="0">
              <a:solidFill>
                <a:schemeClr val="tx1"/>
              </a:solidFill>
              <a:latin typeface="Arial" charset="0"/>
              <a:ea typeface="Arial" charset="0"/>
              <a:cs typeface="Arial" charset="0"/>
            </a:endParaRPr>
          </a:p>
          <a:p>
            <a:endParaRPr lang="fr-FR" sz="2000" dirty="0"/>
          </a:p>
          <a:p>
            <a:endParaRPr lang="fr-FR" sz="2000" dirty="0" smtClean="0"/>
          </a:p>
          <a:p>
            <a:pPr marL="0" indent="0">
              <a:buNone/>
            </a:pPr>
            <a:endParaRPr lang="fr-FR" sz="2000" dirty="0"/>
          </a:p>
          <a:p>
            <a:pPr marL="0" indent="0">
              <a:buNone/>
            </a:pPr>
            <a:endParaRPr lang="fr-FR" sz="2000" dirty="0"/>
          </a:p>
        </p:txBody>
      </p:sp>
    </p:spTree>
    <p:extLst>
      <p:ext uri="{BB962C8B-B14F-4D97-AF65-F5344CB8AC3E}">
        <p14:creationId xmlns:p14="http://schemas.microsoft.com/office/powerpoint/2010/main" val="12153277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4407" y="539446"/>
            <a:ext cx="8536864" cy="5365375"/>
          </a:xfrm>
        </p:spPr>
        <p:txBody>
          <a:bodyPr/>
          <a:lstStyle/>
          <a:p>
            <a:pPr marL="0" indent="0">
              <a:buNone/>
            </a:pPr>
            <a:r>
              <a:rPr lang="en-US" sz="2000" b="1" dirty="0">
                <a:solidFill>
                  <a:schemeClr val="tx1"/>
                </a:solidFill>
                <a:latin typeface="Arial" charset="0"/>
                <a:ea typeface="Arial" charset="0"/>
                <a:cs typeface="Arial" charset="0"/>
              </a:rPr>
              <a:t>The </a:t>
            </a:r>
            <a:r>
              <a:rPr lang="en-US" sz="2000" b="1" dirty="0" err="1">
                <a:solidFill>
                  <a:schemeClr val="tx1"/>
                </a:solidFill>
                <a:latin typeface="Arial" charset="0"/>
                <a:ea typeface="Arial" charset="0"/>
                <a:cs typeface="Arial" charset="0"/>
              </a:rPr>
              <a:t>Institut</a:t>
            </a:r>
            <a:r>
              <a:rPr lang="en-US" sz="2000" b="1" dirty="0">
                <a:solidFill>
                  <a:schemeClr val="tx1"/>
                </a:solidFill>
                <a:latin typeface="Arial" charset="0"/>
                <a:ea typeface="Arial" charset="0"/>
                <a:cs typeface="Arial" charset="0"/>
              </a:rPr>
              <a:t> </a:t>
            </a:r>
            <a:r>
              <a:rPr lang="en-US" sz="2000" b="1" dirty="0" err="1">
                <a:solidFill>
                  <a:schemeClr val="tx1"/>
                </a:solidFill>
                <a:latin typeface="Arial" charset="0"/>
                <a:ea typeface="Arial" charset="0"/>
                <a:cs typeface="Arial" charset="0"/>
              </a:rPr>
              <a:t>Supérieur</a:t>
            </a:r>
            <a:r>
              <a:rPr lang="en-US" sz="2000" b="1" dirty="0">
                <a:solidFill>
                  <a:schemeClr val="tx1"/>
                </a:solidFill>
                <a:latin typeface="Arial" charset="0"/>
                <a:ea typeface="Arial" charset="0"/>
                <a:cs typeface="Arial" charset="0"/>
              </a:rPr>
              <a:t> de </a:t>
            </a:r>
            <a:r>
              <a:rPr lang="en-US" sz="2000" b="1" dirty="0" smtClean="0">
                <a:solidFill>
                  <a:schemeClr val="tx1"/>
                </a:solidFill>
                <a:latin typeface="Arial" charset="0"/>
                <a:ea typeface="Arial" charset="0"/>
                <a:cs typeface="Arial" charset="0"/>
              </a:rPr>
              <a:t>Management</a:t>
            </a:r>
          </a:p>
          <a:p>
            <a:pPr marL="0" indent="0">
              <a:buNone/>
            </a:pPr>
            <a:r>
              <a:rPr lang="en-US" sz="2000" b="1" dirty="0" err="1" smtClean="0">
                <a:solidFill>
                  <a:schemeClr val="tx1"/>
                </a:solidFill>
                <a:latin typeface="Arial" charset="0"/>
                <a:ea typeface="Arial" charset="0"/>
                <a:cs typeface="Arial" charset="0"/>
              </a:rPr>
              <a:t>Institut</a:t>
            </a:r>
            <a:r>
              <a:rPr lang="en-US" sz="2000" b="1" dirty="0" smtClean="0">
                <a:solidFill>
                  <a:schemeClr val="tx1"/>
                </a:solidFill>
                <a:latin typeface="Arial" charset="0"/>
                <a:ea typeface="Arial" charset="0"/>
                <a:cs typeface="Arial" charset="0"/>
              </a:rPr>
              <a:t> </a:t>
            </a:r>
            <a:r>
              <a:rPr lang="en-US" sz="2000" b="1" dirty="0" err="1">
                <a:solidFill>
                  <a:schemeClr val="tx1"/>
                </a:solidFill>
                <a:latin typeface="Arial" charset="0"/>
                <a:ea typeface="Arial" charset="0"/>
                <a:cs typeface="Arial" charset="0"/>
              </a:rPr>
              <a:t>d'Administration</a:t>
            </a:r>
            <a:r>
              <a:rPr lang="en-US" sz="2000" b="1" dirty="0">
                <a:solidFill>
                  <a:schemeClr val="tx1"/>
                </a:solidFill>
                <a:latin typeface="Arial" charset="0"/>
                <a:ea typeface="Arial" charset="0"/>
                <a:cs typeface="Arial" charset="0"/>
              </a:rPr>
              <a:t> des </a:t>
            </a:r>
            <a:r>
              <a:rPr lang="en-US" sz="2000" b="1" dirty="0" err="1">
                <a:solidFill>
                  <a:schemeClr val="tx1"/>
                </a:solidFill>
                <a:latin typeface="Arial" charset="0"/>
                <a:ea typeface="Arial" charset="0"/>
                <a:cs typeface="Arial" charset="0"/>
              </a:rPr>
              <a:t>Entreprises</a:t>
            </a:r>
            <a:r>
              <a:rPr lang="en-US" sz="2000" b="1" dirty="0">
                <a:solidFill>
                  <a:schemeClr val="tx1"/>
                </a:solidFill>
                <a:latin typeface="Arial" charset="0"/>
                <a:ea typeface="Arial" charset="0"/>
                <a:cs typeface="Arial" charset="0"/>
              </a:rPr>
              <a:t> </a:t>
            </a:r>
            <a:r>
              <a:rPr lang="en-US" sz="2000" b="1" dirty="0" smtClean="0">
                <a:solidFill>
                  <a:schemeClr val="tx1"/>
                </a:solidFill>
                <a:latin typeface="Arial" charset="0"/>
                <a:ea typeface="Arial" charset="0"/>
                <a:cs typeface="Arial" charset="0"/>
              </a:rPr>
              <a:t>(</a:t>
            </a:r>
            <a:r>
              <a:rPr lang="en-US" sz="2000" b="1" dirty="0">
                <a:solidFill>
                  <a:schemeClr val="tx1"/>
                </a:solidFill>
                <a:latin typeface="Arial" charset="0"/>
                <a:ea typeface="Arial" charset="0"/>
                <a:cs typeface="Arial" charset="0"/>
              </a:rPr>
              <a:t>ISM-</a:t>
            </a:r>
            <a:r>
              <a:rPr lang="en-US" sz="2000" b="1" dirty="0" err="1">
                <a:solidFill>
                  <a:schemeClr val="tx1"/>
                </a:solidFill>
                <a:latin typeface="Arial" charset="0"/>
                <a:ea typeface="Arial" charset="0"/>
                <a:cs typeface="Arial" charset="0"/>
              </a:rPr>
              <a:t>IAE</a:t>
            </a:r>
            <a:r>
              <a:rPr lang="en-US" sz="2000" b="1" dirty="0">
                <a:solidFill>
                  <a:schemeClr val="tx1"/>
                </a:solidFill>
                <a:latin typeface="Arial" charset="0"/>
                <a:ea typeface="Arial" charset="0"/>
                <a:cs typeface="Arial" charset="0"/>
              </a:rPr>
              <a:t>) within the </a:t>
            </a:r>
            <a:r>
              <a:rPr lang="en-US" sz="2000" b="1" dirty="0" err="1">
                <a:solidFill>
                  <a:schemeClr val="tx1"/>
                </a:solidFill>
                <a:latin typeface="Arial" charset="0"/>
                <a:ea typeface="Arial" charset="0"/>
                <a:cs typeface="Arial" charset="0"/>
              </a:rPr>
              <a:t>UVSQ</a:t>
            </a:r>
            <a:r>
              <a:rPr lang="en-US" sz="2000" b="1" dirty="0">
                <a:solidFill>
                  <a:schemeClr val="tx1"/>
                </a:solidFill>
                <a:latin typeface="Arial" charset="0"/>
                <a:ea typeface="Arial" charset="0"/>
                <a:cs typeface="Arial" charset="0"/>
              </a:rPr>
              <a:t>  </a:t>
            </a:r>
          </a:p>
          <a:p>
            <a:pPr marL="0" indent="0">
              <a:buNone/>
            </a:pPr>
            <a:endParaRPr lang="en-US" sz="1800" dirty="0">
              <a:solidFill>
                <a:schemeClr val="tx1"/>
              </a:solidFill>
              <a:latin typeface="Arial" charset="0"/>
              <a:ea typeface="Arial" charset="0"/>
              <a:cs typeface="Arial" charset="0"/>
            </a:endParaRPr>
          </a:p>
          <a:p>
            <a:pPr marL="0" indent="0">
              <a:buNone/>
            </a:pPr>
            <a:r>
              <a:rPr lang="en-US" sz="1800" dirty="0" err="1">
                <a:solidFill>
                  <a:schemeClr val="tx1"/>
                </a:solidFill>
                <a:latin typeface="Arial" charset="0"/>
                <a:ea typeface="Arial" charset="0"/>
                <a:cs typeface="Arial" charset="0"/>
              </a:rPr>
              <a:t>UFR</a:t>
            </a:r>
            <a:r>
              <a:rPr lang="en-US" sz="1800" dirty="0">
                <a:solidFill>
                  <a:schemeClr val="tx1"/>
                </a:solidFill>
                <a:latin typeface="Arial" charset="0"/>
                <a:ea typeface="Arial" charset="0"/>
                <a:cs typeface="Arial" charset="0"/>
              </a:rPr>
              <a:t> created in May 2010; </a:t>
            </a:r>
            <a:r>
              <a:rPr lang="en-US" sz="1800" dirty="0" err="1">
                <a:solidFill>
                  <a:schemeClr val="tx1"/>
                </a:solidFill>
                <a:latin typeface="Arial" charset="0"/>
                <a:ea typeface="Arial" charset="0"/>
                <a:cs typeface="Arial" charset="0"/>
              </a:rPr>
              <a:t>IAE</a:t>
            </a:r>
            <a:r>
              <a:rPr lang="en-US" sz="1800" dirty="0">
                <a:solidFill>
                  <a:schemeClr val="tx1"/>
                </a:solidFill>
                <a:latin typeface="Arial" charset="0"/>
                <a:ea typeface="Arial" charset="0"/>
                <a:cs typeface="Arial" charset="0"/>
              </a:rPr>
              <a:t> status since April 2018</a:t>
            </a:r>
          </a:p>
          <a:p>
            <a:pPr marL="0" indent="0">
              <a:buNone/>
            </a:pPr>
            <a:endParaRPr lang="en-US" sz="1800" dirty="0">
              <a:solidFill>
                <a:schemeClr val="tx1"/>
              </a:solidFill>
              <a:latin typeface="Arial" charset="0"/>
              <a:ea typeface="Arial" charset="0"/>
              <a:cs typeface="Arial" charset="0"/>
            </a:endParaRPr>
          </a:p>
          <a:p>
            <a:pPr marL="0" indent="0">
              <a:buNone/>
            </a:pPr>
            <a:r>
              <a:rPr lang="en-US" sz="1800" dirty="0" err="1">
                <a:solidFill>
                  <a:schemeClr val="tx1"/>
                </a:solidFill>
                <a:latin typeface="Arial" charset="0"/>
                <a:ea typeface="Arial" charset="0"/>
                <a:cs typeface="Arial" charset="0"/>
              </a:rPr>
              <a:t>LAREQUOI</a:t>
            </a:r>
            <a:r>
              <a:rPr lang="en-US" sz="1800" dirty="0">
                <a:solidFill>
                  <a:schemeClr val="tx1"/>
                </a:solidFill>
                <a:latin typeface="Arial" charset="0"/>
                <a:ea typeface="Arial" charset="0"/>
                <a:cs typeface="Arial" charset="0"/>
              </a:rPr>
              <a:t> Management Research Laboratory, created in 1998, recognized as "</a:t>
            </a:r>
            <a:r>
              <a:rPr lang="en-US" sz="1800" dirty="0" err="1">
                <a:solidFill>
                  <a:schemeClr val="tx1"/>
                </a:solidFill>
                <a:latin typeface="Arial" charset="0"/>
                <a:ea typeface="Arial" charset="0"/>
                <a:cs typeface="Arial" charset="0"/>
              </a:rPr>
              <a:t>Équipe</a:t>
            </a:r>
            <a:r>
              <a:rPr lang="en-US" sz="1800" dirty="0">
                <a:solidFill>
                  <a:schemeClr val="tx1"/>
                </a:solidFill>
                <a:latin typeface="Arial" charset="0"/>
                <a:ea typeface="Arial" charset="0"/>
                <a:cs typeface="Arial" charset="0"/>
              </a:rPr>
              <a:t> </a:t>
            </a:r>
            <a:r>
              <a:rPr lang="en-US" sz="1800" dirty="0" err="1">
                <a:solidFill>
                  <a:schemeClr val="tx1"/>
                </a:solidFill>
                <a:latin typeface="Arial" charset="0"/>
                <a:ea typeface="Arial" charset="0"/>
                <a:cs typeface="Arial" charset="0"/>
              </a:rPr>
              <a:t>d'Accueil</a:t>
            </a:r>
            <a:r>
              <a:rPr lang="en-US" sz="1800" dirty="0">
                <a:solidFill>
                  <a:schemeClr val="tx1"/>
                </a:solidFill>
                <a:latin typeface="Arial" charset="0"/>
                <a:ea typeface="Arial" charset="0"/>
                <a:cs typeface="Arial" charset="0"/>
              </a:rPr>
              <a:t>" n° 2452; </a:t>
            </a:r>
          </a:p>
          <a:p>
            <a:pPr marL="0" indent="0">
              <a:buNone/>
            </a:pPr>
            <a:endParaRPr lang="en-US" sz="1800" dirty="0">
              <a:solidFill>
                <a:schemeClr val="tx1"/>
              </a:solidFill>
              <a:latin typeface="Arial" charset="0"/>
              <a:ea typeface="Arial" charset="0"/>
              <a:cs typeface="Arial" charset="0"/>
            </a:endParaRPr>
          </a:p>
          <a:p>
            <a:pPr marL="0" indent="0">
              <a:buNone/>
            </a:pPr>
            <a:r>
              <a:rPr lang="en-US" sz="1800" dirty="0">
                <a:solidFill>
                  <a:schemeClr val="tx1"/>
                </a:solidFill>
                <a:latin typeface="Arial" charset="0"/>
                <a:ea typeface="Arial" charset="0"/>
                <a:cs typeface="Arial" charset="0"/>
              </a:rPr>
              <a:t>20 training courses (state diploma courses) from the bachelor's degree to the doctorate;</a:t>
            </a:r>
          </a:p>
          <a:p>
            <a:pPr marL="0" indent="0">
              <a:buNone/>
            </a:pPr>
            <a:endParaRPr lang="en-US" sz="1800" dirty="0">
              <a:solidFill>
                <a:schemeClr val="tx1"/>
              </a:solidFill>
              <a:latin typeface="Arial" charset="0"/>
              <a:ea typeface="Arial" charset="0"/>
              <a:cs typeface="Arial" charset="0"/>
            </a:endParaRPr>
          </a:p>
          <a:p>
            <a:pPr marL="0" indent="0">
              <a:buNone/>
            </a:pPr>
            <a:r>
              <a:rPr lang="en-US" sz="1800" dirty="0">
                <a:solidFill>
                  <a:schemeClr val="tx1"/>
                </a:solidFill>
                <a:latin typeface="Arial" charset="0"/>
                <a:ea typeface="Arial" charset="0"/>
                <a:cs typeface="Arial" charset="0"/>
              </a:rPr>
              <a:t>Approximately 1,100 students, more than two-thirds of whom are in work-study programs and more than a hundred in continuing education;</a:t>
            </a:r>
          </a:p>
          <a:p>
            <a:pPr marL="0" indent="0">
              <a:buNone/>
            </a:pPr>
            <a:endParaRPr lang="en-US" sz="1800" dirty="0">
              <a:solidFill>
                <a:schemeClr val="tx1"/>
              </a:solidFill>
              <a:latin typeface="Arial" charset="0"/>
              <a:ea typeface="Arial" charset="0"/>
              <a:cs typeface="Arial" charset="0"/>
            </a:endParaRPr>
          </a:p>
          <a:p>
            <a:pPr marL="0" indent="0">
              <a:buNone/>
            </a:pPr>
            <a:r>
              <a:rPr lang="en-US" sz="1800" dirty="0">
                <a:solidFill>
                  <a:schemeClr val="tx1"/>
                </a:solidFill>
                <a:latin typeface="Arial" charset="0"/>
                <a:ea typeface="Arial" charset="0"/>
                <a:cs typeface="Arial" charset="0"/>
              </a:rPr>
              <a:t>Partnership with Apprenticeship Training Centers (CFA) of the Paris Ile-de-France Chamber of Commerce and Industry (</a:t>
            </a:r>
            <a:r>
              <a:rPr lang="en-US" sz="1800" dirty="0" err="1">
                <a:solidFill>
                  <a:schemeClr val="tx1"/>
                </a:solidFill>
                <a:latin typeface="Arial" charset="0"/>
                <a:ea typeface="Arial" charset="0"/>
                <a:cs typeface="Arial" charset="0"/>
              </a:rPr>
              <a:t>ESSYM</a:t>
            </a:r>
            <a:r>
              <a:rPr lang="en-US" sz="1800" dirty="0">
                <a:solidFill>
                  <a:schemeClr val="tx1"/>
                </a:solidFill>
                <a:latin typeface="Arial" charset="0"/>
                <a:ea typeface="Arial" charset="0"/>
                <a:cs typeface="Arial" charset="0"/>
              </a:rPr>
              <a:t>, Sup de </a:t>
            </a:r>
            <a:r>
              <a:rPr lang="en-US" sz="1800" dirty="0" err="1">
                <a:solidFill>
                  <a:schemeClr val="tx1"/>
                </a:solidFill>
                <a:latin typeface="Arial" charset="0"/>
                <a:ea typeface="Arial" charset="0"/>
                <a:cs typeface="Arial" charset="0"/>
              </a:rPr>
              <a:t>Vente</a:t>
            </a:r>
            <a:r>
              <a:rPr lang="en-US" sz="1800" dirty="0">
                <a:solidFill>
                  <a:schemeClr val="tx1"/>
                </a:solidFill>
                <a:latin typeface="Arial" charset="0"/>
                <a:ea typeface="Arial" charset="0"/>
                <a:cs typeface="Arial" charset="0"/>
              </a:rPr>
              <a:t>),  with </a:t>
            </a:r>
            <a:r>
              <a:rPr lang="en-US" sz="1800" dirty="0" err="1">
                <a:solidFill>
                  <a:schemeClr val="tx1"/>
                </a:solidFill>
                <a:latin typeface="Arial" charset="0"/>
                <a:ea typeface="Arial" charset="0"/>
                <a:cs typeface="Arial" charset="0"/>
              </a:rPr>
              <a:t>Proméo</a:t>
            </a:r>
            <a:r>
              <a:rPr lang="en-US" sz="1800" dirty="0">
                <a:solidFill>
                  <a:schemeClr val="tx1"/>
                </a:solidFill>
                <a:latin typeface="Arial" charset="0"/>
                <a:ea typeface="Arial" charset="0"/>
                <a:cs typeface="Arial" charset="0"/>
              </a:rPr>
              <a:t> formation + MBA groups in continuing education with </a:t>
            </a:r>
            <a:r>
              <a:rPr lang="en-US" sz="1800" dirty="0" err="1">
                <a:solidFill>
                  <a:schemeClr val="tx1"/>
                </a:solidFill>
                <a:latin typeface="Arial" charset="0"/>
                <a:ea typeface="Arial" charset="0"/>
                <a:cs typeface="Arial" charset="0"/>
              </a:rPr>
              <a:t>IFG</a:t>
            </a:r>
            <a:r>
              <a:rPr lang="en-US" sz="1800" dirty="0">
                <a:solidFill>
                  <a:schemeClr val="tx1"/>
                </a:solidFill>
                <a:latin typeface="Arial" charset="0"/>
                <a:ea typeface="Arial" charset="0"/>
                <a:cs typeface="Arial" charset="0"/>
              </a:rPr>
              <a:t> (HR master), as well as with </a:t>
            </a:r>
            <a:r>
              <a:rPr lang="en-US" sz="1800" dirty="0" err="1">
                <a:solidFill>
                  <a:schemeClr val="tx1"/>
                </a:solidFill>
                <a:latin typeface="Arial" charset="0"/>
                <a:ea typeface="Arial" charset="0"/>
                <a:cs typeface="Arial" charset="0"/>
              </a:rPr>
              <a:t>INET</a:t>
            </a:r>
            <a:r>
              <a:rPr lang="en-US" sz="1800" dirty="0">
                <a:solidFill>
                  <a:schemeClr val="tx1"/>
                </a:solidFill>
                <a:latin typeface="Arial" charset="0"/>
                <a:ea typeface="Arial" charset="0"/>
                <a:cs typeface="Arial" charset="0"/>
              </a:rPr>
              <a:t> (</a:t>
            </a:r>
            <a:r>
              <a:rPr lang="en-US" sz="1800" dirty="0" err="1">
                <a:solidFill>
                  <a:schemeClr val="tx1"/>
                </a:solidFill>
                <a:latin typeface="Arial" charset="0"/>
                <a:ea typeface="Arial" charset="0"/>
                <a:cs typeface="Arial" charset="0"/>
              </a:rPr>
              <a:t>MPT</a:t>
            </a:r>
            <a:r>
              <a:rPr lang="en-US" sz="1800" dirty="0">
                <a:solidFill>
                  <a:schemeClr val="tx1"/>
                </a:solidFill>
                <a:latin typeface="Arial" charset="0"/>
                <a:ea typeface="Arial" charset="0"/>
                <a:cs typeface="Arial" charset="0"/>
              </a:rPr>
              <a:t> master) and </a:t>
            </a:r>
            <a:r>
              <a:rPr lang="en-US" sz="1800" dirty="0" err="1">
                <a:solidFill>
                  <a:schemeClr val="tx1"/>
                </a:solidFill>
                <a:latin typeface="Arial" charset="0"/>
                <a:ea typeface="Arial" charset="0"/>
                <a:cs typeface="Arial" charset="0"/>
              </a:rPr>
              <a:t>IH2F</a:t>
            </a:r>
            <a:r>
              <a:rPr lang="en-US" sz="1800" dirty="0">
                <a:solidFill>
                  <a:schemeClr val="tx1"/>
                </a:solidFill>
                <a:latin typeface="Arial" charset="0"/>
                <a:ea typeface="Arial" charset="0"/>
                <a:cs typeface="Arial" charset="0"/>
              </a:rPr>
              <a:t> (</a:t>
            </a:r>
            <a:r>
              <a:rPr lang="en-US" sz="1800" dirty="0" err="1">
                <a:solidFill>
                  <a:schemeClr val="tx1"/>
                </a:solidFill>
                <a:latin typeface="Arial" charset="0"/>
                <a:ea typeface="Arial" charset="0"/>
                <a:cs typeface="Arial" charset="0"/>
              </a:rPr>
              <a:t>M@DOS</a:t>
            </a:r>
            <a:r>
              <a:rPr lang="en-US" sz="1800" dirty="0">
                <a:solidFill>
                  <a:schemeClr val="tx1"/>
                </a:solidFill>
                <a:latin typeface="Arial" charset="0"/>
                <a:ea typeface="Arial" charset="0"/>
                <a:cs typeface="Arial" charset="0"/>
              </a:rPr>
              <a:t> master).</a:t>
            </a:r>
            <a:endParaRPr lang="fr-FR" sz="1800" dirty="0">
              <a:solidFill>
                <a:schemeClr val="tx1"/>
              </a:solidFill>
              <a:latin typeface="Arial" charset="0"/>
              <a:ea typeface="Arial" charset="0"/>
              <a:cs typeface="Arial" charset="0"/>
            </a:endParaRPr>
          </a:p>
          <a:p>
            <a:endParaRPr lang="fr-FR" sz="2000" dirty="0"/>
          </a:p>
          <a:p>
            <a:endParaRPr lang="fr-FR" sz="2000" dirty="0"/>
          </a:p>
          <a:p>
            <a:endParaRPr lang="fr-FR" sz="2000" dirty="0"/>
          </a:p>
          <a:p>
            <a:endParaRPr lang="fr-FR" sz="2000" dirty="0"/>
          </a:p>
          <a:p>
            <a:endParaRPr lang="fr-FR" sz="2000" dirty="0" smtClean="0"/>
          </a:p>
          <a:p>
            <a:pPr marL="0" indent="0">
              <a:buNone/>
            </a:pPr>
            <a:endParaRPr lang="fr-FR" sz="2000" dirty="0"/>
          </a:p>
          <a:p>
            <a:pPr marL="0" indent="0">
              <a:buNone/>
            </a:pPr>
            <a:endParaRPr lang="fr-FR" sz="2000" dirty="0"/>
          </a:p>
        </p:txBody>
      </p:sp>
    </p:spTree>
    <p:extLst>
      <p:ext uri="{BB962C8B-B14F-4D97-AF65-F5344CB8AC3E}">
        <p14:creationId xmlns:p14="http://schemas.microsoft.com/office/powerpoint/2010/main" val="9407201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4407" y="332551"/>
            <a:ext cx="8229600" cy="449999"/>
          </a:xfrm>
        </p:spPr>
        <p:txBody>
          <a:bodyPr/>
          <a:lstStyle/>
          <a:p>
            <a:pPr marL="0" indent="0">
              <a:buNone/>
            </a:pPr>
            <a:r>
              <a:rPr lang="fr-FR" sz="2000" b="1" dirty="0" smtClean="0">
                <a:solidFill>
                  <a:srgbClr val="002060"/>
                </a:solidFill>
                <a:latin typeface="Arial" charset="0"/>
                <a:ea typeface="Arial" charset="0"/>
                <a:cs typeface="Arial" charset="0"/>
              </a:rPr>
              <a:t>The </a:t>
            </a:r>
            <a:r>
              <a:rPr lang="fr-FR" sz="2000" b="1" dirty="0" err="1" smtClean="0">
                <a:solidFill>
                  <a:srgbClr val="002060"/>
                </a:solidFill>
                <a:latin typeface="Arial" charset="0"/>
                <a:ea typeface="Arial" charset="0"/>
                <a:cs typeface="Arial" charset="0"/>
              </a:rPr>
              <a:t>ISM-IAE</a:t>
            </a:r>
            <a:r>
              <a:rPr lang="fr-FR" sz="2000" b="1" dirty="0" smtClean="0">
                <a:solidFill>
                  <a:srgbClr val="002060"/>
                </a:solidFill>
                <a:latin typeface="Arial" charset="0"/>
                <a:ea typeface="Arial" charset="0"/>
                <a:cs typeface="Arial" charset="0"/>
              </a:rPr>
              <a:t> </a:t>
            </a:r>
            <a:r>
              <a:rPr lang="fr-FR" sz="2000" b="1" dirty="0" err="1" smtClean="0">
                <a:solidFill>
                  <a:srgbClr val="002060"/>
                </a:solidFill>
                <a:latin typeface="Arial" charset="0"/>
                <a:ea typeface="Arial" charset="0"/>
                <a:cs typeface="Arial" charset="0"/>
              </a:rPr>
              <a:t>within</a:t>
            </a:r>
            <a:r>
              <a:rPr lang="fr-FR" sz="2000" b="1" dirty="0" smtClean="0">
                <a:solidFill>
                  <a:srgbClr val="002060"/>
                </a:solidFill>
                <a:latin typeface="Arial" charset="0"/>
                <a:ea typeface="Arial" charset="0"/>
                <a:cs typeface="Arial" charset="0"/>
              </a:rPr>
              <a:t> the </a:t>
            </a:r>
            <a:r>
              <a:rPr lang="fr-FR" sz="2000" b="1" dirty="0" err="1" smtClean="0">
                <a:solidFill>
                  <a:srgbClr val="002060"/>
                </a:solidFill>
                <a:latin typeface="Arial" charset="0"/>
                <a:ea typeface="Arial" charset="0"/>
                <a:cs typeface="Arial" charset="0"/>
              </a:rPr>
              <a:t>UVSQ</a:t>
            </a:r>
            <a:r>
              <a:rPr lang="fr-FR" sz="2000" b="1" dirty="0" smtClean="0">
                <a:solidFill>
                  <a:srgbClr val="002060"/>
                </a:solidFill>
                <a:latin typeface="Arial" charset="0"/>
                <a:ea typeface="Arial" charset="0"/>
                <a:cs typeface="Arial" charset="0"/>
              </a:rPr>
              <a:t>  </a:t>
            </a:r>
          </a:p>
          <a:p>
            <a:pPr marL="0" indent="0">
              <a:buNone/>
            </a:pPr>
            <a:endParaRPr lang="fr-FR" sz="2000" b="1" dirty="0">
              <a:latin typeface="Arial" charset="0"/>
              <a:ea typeface="Arial" charset="0"/>
              <a:cs typeface="Arial" charset="0"/>
            </a:endParaRPr>
          </a:p>
          <a:p>
            <a:pPr marL="0" indent="0">
              <a:buNone/>
            </a:pPr>
            <a:endParaRPr lang="fr-FR" sz="2000" dirty="0" smtClean="0"/>
          </a:p>
        </p:txBody>
      </p:sp>
      <p:sp>
        <p:nvSpPr>
          <p:cNvPr id="4" name="Espace réservé du contenu 2"/>
          <p:cNvSpPr txBox="1">
            <a:spLocks/>
          </p:cNvSpPr>
          <p:nvPr/>
        </p:nvSpPr>
        <p:spPr>
          <a:xfrm>
            <a:off x="400981" y="911190"/>
            <a:ext cx="3998226" cy="5385437"/>
          </a:xfrm>
          <a:prstGeom prst="rect">
            <a:avLst/>
          </a:prstGeom>
          <a:ln>
            <a:solidFill>
              <a:srgbClr val="0092BB"/>
            </a:solidFill>
          </a:ln>
        </p:spPr>
        <p:txBody>
          <a:bodyPr/>
          <a:lstStyle>
            <a:lvl1pPr marL="342900" indent="-342900" algn="l" defTabSz="457200" rtl="0" eaLnBrk="1" latinLnBrk="0" hangingPunct="1">
              <a:spcBef>
                <a:spcPct val="20000"/>
              </a:spcBef>
              <a:buFont typeface="Arial"/>
              <a:buChar char="•"/>
              <a:defRPr sz="3200" kern="1200">
                <a:solidFill>
                  <a:srgbClr val="7F7F7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7F7F7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7F7F7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7F7F7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7F7F7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800" b="1" i="1" dirty="0">
                <a:solidFill>
                  <a:schemeClr val="accent2"/>
                </a:solidFill>
                <a:latin typeface="Arial" charset="0"/>
                <a:ea typeface="Arial" charset="0"/>
                <a:cs typeface="Arial" charset="0"/>
              </a:rPr>
              <a:t>Core missions</a:t>
            </a:r>
          </a:p>
          <a:p>
            <a:pPr marL="0" indent="0">
              <a:spcBef>
                <a:spcPts val="0"/>
              </a:spcBef>
              <a:buNone/>
            </a:pPr>
            <a:endParaRPr lang="en-US" sz="1600" i="1" dirty="0">
              <a:solidFill>
                <a:schemeClr val="accent2"/>
              </a:solidFill>
              <a:latin typeface="Arial" charset="0"/>
              <a:ea typeface="Arial" charset="0"/>
              <a:cs typeface="Arial" charset="0"/>
            </a:endParaRPr>
          </a:p>
          <a:p>
            <a:pPr marL="0" indent="0">
              <a:spcBef>
                <a:spcPts val="0"/>
              </a:spcBef>
              <a:buNone/>
            </a:pPr>
            <a:r>
              <a:rPr lang="en-US" sz="1600" i="1" dirty="0">
                <a:solidFill>
                  <a:schemeClr val="accent2"/>
                </a:solidFill>
                <a:latin typeface="Arial" charset="0"/>
                <a:ea typeface="Arial" charset="0"/>
                <a:cs typeface="Arial" charset="0"/>
              </a:rPr>
              <a:t>- To develop research, training, dissemination and </a:t>
            </a:r>
            <a:r>
              <a:rPr lang="en-US" sz="1600" i="1" dirty="0" err="1">
                <a:solidFill>
                  <a:schemeClr val="accent2"/>
                </a:solidFill>
                <a:latin typeface="Arial" charset="0"/>
                <a:ea typeface="Arial" charset="0"/>
                <a:cs typeface="Arial" charset="0"/>
              </a:rPr>
              <a:t>valorisation</a:t>
            </a:r>
            <a:r>
              <a:rPr lang="en-US" sz="1600" i="1" dirty="0">
                <a:solidFill>
                  <a:schemeClr val="accent2"/>
                </a:solidFill>
                <a:latin typeface="Arial" charset="0"/>
                <a:ea typeface="Arial" charset="0"/>
                <a:cs typeface="Arial" charset="0"/>
              </a:rPr>
              <a:t> of knowledge and know-how in the various fields of management and management;</a:t>
            </a:r>
          </a:p>
          <a:p>
            <a:pPr marL="0" indent="0">
              <a:spcBef>
                <a:spcPts val="0"/>
              </a:spcBef>
              <a:buNone/>
            </a:pPr>
            <a:endParaRPr lang="en-US" sz="1600" i="1" dirty="0">
              <a:solidFill>
                <a:schemeClr val="accent2"/>
              </a:solidFill>
              <a:latin typeface="Arial" charset="0"/>
              <a:ea typeface="Arial" charset="0"/>
              <a:cs typeface="Arial" charset="0"/>
            </a:endParaRPr>
          </a:p>
          <a:p>
            <a:pPr marL="0" indent="0">
              <a:spcBef>
                <a:spcPts val="0"/>
              </a:spcBef>
              <a:buNone/>
            </a:pPr>
            <a:r>
              <a:rPr lang="en-US" sz="1600" i="1" dirty="0">
                <a:solidFill>
                  <a:schemeClr val="accent2"/>
                </a:solidFill>
                <a:latin typeface="Arial" charset="0"/>
                <a:ea typeface="Arial" charset="0"/>
                <a:cs typeface="Arial" charset="0"/>
              </a:rPr>
              <a:t>- To promote "responsible and integrated management";</a:t>
            </a:r>
          </a:p>
          <a:p>
            <a:pPr marL="0" indent="0">
              <a:spcBef>
                <a:spcPts val="0"/>
              </a:spcBef>
              <a:buNone/>
            </a:pPr>
            <a:endParaRPr lang="en-US" sz="1600" i="1" dirty="0">
              <a:solidFill>
                <a:schemeClr val="accent2"/>
              </a:solidFill>
              <a:latin typeface="Arial" charset="0"/>
              <a:ea typeface="Arial" charset="0"/>
              <a:cs typeface="Arial" charset="0"/>
            </a:endParaRPr>
          </a:p>
          <a:p>
            <a:pPr marL="0" indent="0">
              <a:spcBef>
                <a:spcPts val="0"/>
              </a:spcBef>
              <a:buNone/>
            </a:pPr>
            <a:r>
              <a:rPr lang="en-US" sz="1600" i="1" dirty="0">
                <a:solidFill>
                  <a:schemeClr val="accent2"/>
                </a:solidFill>
                <a:latin typeface="Arial" charset="0"/>
                <a:ea typeface="Arial" charset="0"/>
                <a:cs typeface="Arial" charset="0"/>
              </a:rPr>
              <a:t>- To organize and develop university and institutional cooperation: </a:t>
            </a:r>
          </a:p>
          <a:p>
            <a:pPr marL="0" indent="0">
              <a:spcBef>
                <a:spcPts val="0"/>
              </a:spcBef>
              <a:buNone/>
            </a:pPr>
            <a:r>
              <a:rPr lang="en-US" sz="1400" i="1" dirty="0" smtClean="0">
                <a:solidFill>
                  <a:schemeClr val="accent2"/>
                </a:solidFill>
                <a:latin typeface="Arial" charset="0"/>
                <a:ea typeface="Arial" charset="0"/>
                <a:cs typeface="Arial" charset="0"/>
              </a:rPr>
              <a:t>	</a:t>
            </a:r>
            <a:r>
              <a:rPr lang="en-US" sz="1600" dirty="0" smtClean="0">
                <a:solidFill>
                  <a:schemeClr val="accent2"/>
                </a:solidFill>
                <a:latin typeface="Arial" charset="0"/>
                <a:ea typeface="Arial" charset="0"/>
                <a:cs typeface="Arial" charset="0"/>
              </a:rPr>
              <a:t>- </a:t>
            </a:r>
            <a:r>
              <a:rPr lang="en-US" sz="1600" dirty="0">
                <a:solidFill>
                  <a:schemeClr val="accent2"/>
                </a:solidFill>
                <a:latin typeface="Arial" charset="0"/>
                <a:ea typeface="Arial" charset="0"/>
                <a:cs typeface="Arial" charset="0"/>
              </a:rPr>
              <a:t>At the European and international levels; </a:t>
            </a:r>
          </a:p>
          <a:p>
            <a:pPr marL="0" indent="0">
              <a:spcBef>
                <a:spcPts val="0"/>
              </a:spcBef>
              <a:buNone/>
            </a:pPr>
            <a:r>
              <a:rPr lang="en-US" sz="1600" dirty="0">
                <a:solidFill>
                  <a:schemeClr val="accent2"/>
                </a:solidFill>
                <a:latin typeface="Arial" charset="0"/>
                <a:ea typeface="Arial" charset="0"/>
                <a:cs typeface="Arial" charset="0"/>
              </a:rPr>
              <a:t>	</a:t>
            </a:r>
            <a:r>
              <a:rPr lang="en-US" sz="1600" dirty="0" smtClean="0">
                <a:solidFill>
                  <a:schemeClr val="accent2"/>
                </a:solidFill>
                <a:latin typeface="Arial" charset="0"/>
                <a:ea typeface="Arial" charset="0"/>
                <a:cs typeface="Arial" charset="0"/>
              </a:rPr>
              <a:t>- </a:t>
            </a:r>
            <a:r>
              <a:rPr lang="en-US" sz="1600" dirty="0">
                <a:solidFill>
                  <a:schemeClr val="accent2"/>
                </a:solidFill>
                <a:latin typeface="Arial" charset="0"/>
                <a:ea typeface="Arial" charset="0"/>
                <a:cs typeface="Arial" charset="0"/>
              </a:rPr>
              <a:t>In terms of research, training and cooperation with the socio-economic environment, in particular in the economic basin where the </a:t>
            </a:r>
            <a:r>
              <a:rPr lang="en-US" sz="1600" dirty="0" err="1">
                <a:solidFill>
                  <a:schemeClr val="accent2"/>
                </a:solidFill>
                <a:latin typeface="Arial" charset="0"/>
                <a:ea typeface="Arial" charset="0"/>
                <a:cs typeface="Arial" charset="0"/>
              </a:rPr>
              <a:t>UVSQ</a:t>
            </a:r>
            <a:r>
              <a:rPr lang="en-US" sz="1600" dirty="0">
                <a:solidFill>
                  <a:schemeClr val="accent2"/>
                </a:solidFill>
                <a:latin typeface="Arial" charset="0"/>
                <a:ea typeface="Arial" charset="0"/>
                <a:cs typeface="Arial" charset="0"/>
              </a:rPr>
              <a:t> is located and in Saint-Quentin-</a:t>
            </a:r>
            <a:r>
              <a:rPr lang="en-US" sz="1600" dirty="0" err="1">
                <a:solidFill>
                  <a:schemeClr val="accent2"/>
                </a:solidFill>
                <a:latin typeface="Arial" charset="0"/>
                <a:ea typeface="Arial" charset="0"/>
                <a:cs typeface="Arial" charset="0"/>
              </a:rPr>
              <a:t>en</a:t>
            </a:r>
            <a:r>
              <a:rPr lang="en-US" sz="1600" dirty="0">
                <a:solidFill>
                  <a:schemeClr val="accent2"/>
                </a:solidFill>
                <a:latin typeface="Arial" charset="0"/>
                <a:ea typeface="Arial" charset="0"/>
                <a:cs typeface="Arial" charset="0"/>
              </a:rPr>
              <a:t>-Yvelines.</a:t>
            </a:r>
            <a:endParaRPr lang="fr-FR" sz="1600" dirty="0">
              <a:solidFill>
                <a:schemeClr val="accent2"/>
              </a:solidFill>
              <a:latin typeface="Arial" charset="0"/>
              <a:ea typeface="Arial" charset="0"/>
              <a:cs typeface="Arial" charset="0"/>
            </a:endParaRPr>
          </a:p>
        </p:txBody>
      </p:sp>
      <p:sp>
        <p:nvSpPr>
          <p:cNvPr id="5" name="Espace réservé du contenu 2"/>
          <p:cNvSpPr txBox="1">
            <a:spLocks/>
          </p:cNvSpPr>
          <p:nvPr/>
        </p:nvSpPr>
        <p:spPr>
          <a:xfrm>
            <a:off x="4648065" y="911191"/>
            <a:ext cx="4120585" cy="5385437"/>
          </a:xfrm>
          <a:prstGeom prst="rect">
            <a:avLst/>
          </a:prstGeom>
          <a:ln>
            <a:solidFill>
              <a:srgbClr val="0092BB"/>
            </a:solidFill>
          </a:ln>
        </p:spPr>
        <p:txBody>
          <a:bodyPr/>
          <a:lstStyle>
            <a:lvl1pPr marL="342900" indent="-342900" algn="l" defTabSz="457200" rtl="0" eaLnBrk="1" latinLnBrk="0" hangingPunct="1">
              <a:spcBef>
                <a:spcPct val="20000"/>
              </a:spcBef>
              <a:buFont typeface="Arial"/>
              <a:buChar char="•"/>
              <a:defRPr sz="3200" kern="1200">
                <a:solidFill>
                  <a:srgbClr val="7F7F7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7F7F7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7F7F7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7F7F7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7F7F7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i="1" dirty="0">
                <a:solidFill>
                  <a:srgbClr val="0070C0"/>
                </a:solidFill>
                <a:latin typeface="Arial" charset="0"/>
                <a:ea typeface="Arial" charset="0"/>
                <a:cs typeface="Arial" charset="0"/>
              </a:rPr>
              <a:t>Development </a:t>
            </a:r>
          </a:p>
          <a:p>
            <a:pPr marL="0" indent="0">
              <a:spcBef>
                <a:spcPts val="0"/>
              </a:spcBef>
              <a:buNone/>
            </a:pPr>
            <a:endParaRPr lang="en-US" sz="1600" i="1" dirty="0">
              <a:solidFill>
                <a:srgbClr val="0070C0"/>
              </a:solidFill>
              <a:latin typeface="Arial" charset="0"/>
              <a:ea typeface="Arial" charset="0"/>
              <a:cs typeface="Arial" charset="0"/>
            </a:endParaRPr>
          </a:p>
          <a:p>
            <a:pPr marL="0" indent="0">
              <a:spcBef>
                <a:spcPts val="0"/>
              </a:spcBef>
              <a:buNone/>
            </a:pPr>
            <a:r>
              <a:rPr lang="en-US" sz="1600" i="1" dirty="0" smtClean="0">
                <a:solidFill>
                  <a:srgbClr val="0070C0"/>
                </a:solidFill>
                <a:latin typeface="Arial" charset="0"/>
                <a:ea typeface="Arial" charset="0"/>
                <a:cs typeface="Arial" charset="0"/>
              </a:rPr>
              <a:t>- Openness </a:t>
            </a:r>
            <a:r>
              <a:rPr lang="en-US" sz="1600" i="1" dirty="0">
                <a:solidFill>
                  <a:srgbClr val="0070C0"/>
                </a:solidFill>
                <a:latin typeface="Arial" charset="0"/>
                <a:ea typeface="Arial" charset="0"/>
                <a:cs typeface="Arial" charset="0"/>
              </a:rPr>
              <a:t>to local, national and international environments ;</a:t>
            </a:r>
          </a:p>
          <a:p>
            <a:pPr marL="0" indent="0">
              <a:spcBef>
                <a:spcPts val="0"/>
              </a:spcBef>
              <a:buNone/>
            </a:pPr>
            <a:endParaRPr lang="en-US" sz="1600" i="1" dirty="0" smtClean="0">
              <a:solidFill>
                <a:srgbClr val="0070C0"/>
              </a:solidFill>
              <a:latin typeface="Arial" charset="0"/>
              <a:ea typeface="Arial" charset="0"/>
              <a:cs typeface="Arial" charset="0"/>
            </a:endParaRPr>
          </a:p>
          <a:p>
            <a:pPr marL="0" indent="0">
              <a:spcBef>
                <a:spcPts val="0"/>
              </a:spcBef>
              <a:buNone/>
            </a:pPr>
            <a:r>
              <a:rPr lang="en-US" sz="1600" i="1" dirty="0" smtClean="0">
                <a:solidFill>
                  <a:srgbClr val="0070C0"/>
                </a:solidFill>
                <a:latin typeface="Arial" charset="0"/>
                <a:ea typeface="Arial" charset="0"/>
                <a:cs typeface="Arial" charset="0"/>
              </a:rPr>
              <a:t>- Partnerships </a:t>
            </a:r>
            <a:r>
              <a:rPr lang="en-US" sz="1600" i="1" dirty="0">
                <a:solidFill>
                  <a:srgbClr val="0070C0"/>
                </a:solidFill>
                <a:latin typeface="Arial" charset="0"/>
                <a:ea typeface="Arial" charset="0"/>
                <a:cs typeface="Arial" charset="0"/>
              </a:rPr>
              <a:t>with public and private organizations and with companies;</a:t>
            </a:r>
          </a:p>
          <a:p>
            <a:pPr marL="0" indent="0">
              <a:spcBef>
                <a:spcPts val="0"/>
              </a:spcBef>
              <a:buNone/>
            </a:pPr>
            <a:endParaRPr lang="en-US" sz="1600" i="1" dirty="0" smtClean="0">
              <a:solidFill>
                <a:srgbClr val="0070C0"/>
              </a:solidFill>
              <a:latin typeface="Arial" charset="0"/>
              <a:ea typeface="Arial" charset="0"/>
              <a:cs typeface="Arial" charset="0"/>
            </a:endParaRPr>
          </a:p>
          <a:p>
            <a:pPr marL="0" indent="0">
              <a:spcBef>
                <a:spcPts val="0"/>
              </a:spcBef>
              <a:buNone/>
            </a:pPr>
            <a:r>
              <a:rPr lang="en-US" sz="1600" i="1" dirty="0" smtClean="0">
                <a:solidFill>
                  <a:srgbClr val="0070C0"/>
                </a:solidFill>
                <a:latin typeface="Arial" charset="0"/>
                <a:ea typeface="Arial" charset="0"/>
                <a:cs typeface="Arial" charset="0"/>
              </a:rPr>
              <a:t>- International </a:t>
            </a:r>
            <a:r>
              <a:rPr lang="en-US" sz="1600" i="1" dirty="0">
                <a:solidFill>
                  <a:srgbClr val="0070C0"/>
                </a:solidFill>
                <a:latin typeface="Arial" charset="0"/>
                <a:ea typeface="Arial" charset="0"/>
                <a:cs typeface="Arial" charset="0"/>
              </a:rPr>
              <a:t>development (Europe, America, Asia);</a:t>
            </a:r>
          </a:p>
          <a:p>
            <a:pPr marL="0" indent="0">
              <a:spcBef>
                <a:spcPts val="0"/>
              </a:spcBef>
              <a:buNone/>
            </a:pPr>
            <a:endParaRPr lang="en-US" sz="1600" i="1" dirty="0" smtClean="0">
              <a:solidFill>
                <a:srgbClr val="0070C0"/>
              </a:solidFill>
              <a:latin typeface="Arial" charset="0"/>
              <a:ea typeface="Arial" charset="0"/>
              <a:cs typeface="Arial" charset="0"/>
            </a:endParaRPr>
          </a:p>
          <a:p>
            <a:pPr marL="0" indent="0">
              <a:spcBef>
                <a:spcPts val="0"/>
              </a:spcBef>
              <a:buNone/>
            </a:pPr>
            <a:r>
              <a:rPr lang="en-US" sz="1600" i="1" dirty="0" smtClean="0">
                <a:solidFill>
                  <a:srgbClr val="0070C0"/>
                </a:solidFill>
                <a:latin typeface="Arial" charset="0"/>
                <a:ea typeface="Arial" charset="0"/>
                <a:cs typeface="Arial" charset="0"/>
              </a:rPr>
              <a:t>- Partnerships</a:t>
            </a:r>
            <a:r>
              <a:rPr lang="en-US" sz="1600" i="1" dirty="0">
                <a:solidFill>
                  <a:srgbClr val="0070C0"/>
                </a:solidFill>
                <a:latin typeface="Arial" charset="0"/>
                <a:ea typeface="Arial" charset="0"/>
                <a:cs typeface="Arial" charset="0"/>
              </a:rPr>
              <a:t>, for example, with Georgetown University (Washington D.C., USA), </a:t>
            </a:r>
            <a:r>
              <a:rPr lang="en-US" sz="1600" i="1" dirty="0" err="1">
                <a:solidFill>
                  <a:srgbClr val="0070C0"/>
                </a:solidFill>
                <a:latin typeface="Arial" charset="0"/>
                <a:ea typeface="Arial" charset="0"/>
                <a:cs typeface="Arial" charset="0"/>
              </a:rPr>
              <a:t>Matej</a:t>
            </a:r>
            <a:r>
              <a:rPr lang="en-US" sz="1600" i="1" dirty="0">
                <a:solidFill>
                  <a:srgbClr val="0070C0"/>
                </a:solidFill>
                <a:latin typeface="Arial" charset="0"/>
                <a:ea typeface="Arial" charset="0"/>
                <a:cs typeface="Arial" charset="0"/>
              </a:rPr>
              <a:t> Bel University, </a:t>
            </a:r>
            <a:r>
              <a:rPr lang="en-US" sz="1600" i="1" dirty="0" err="1">
                <a:solidFill>
                  <a:srgbClr val="0070C0"/>
                </a:solidFill>
                <a:latin typeface="Arial" charset="0"/>
                <a:ea typeface="Arial" charset="0"/>
                <a:cs typeface="Arial" charset="0"/>
              </a:rPr>
              <a:t>Banska</a:t>
            </a:r>
            <a:r>
              <a:rPr lang="en-US" sz="1600" i="1" dirty="0">
                <a:solidFill>
                  <a:srgbClr val="0070C0"/>
                </a:solidFill>
                <a:latin typeface="Arial" charset="0"/>
                <a:ea typeface="Arial" charset="0"/>
                <a:cs typeface="Arial" charset="0"/>
              </a:rPr>
              <a:t> </a:t>
            </a:r>
            <a:r>
              <a:rPr lang="en-US" sz="1600" i="1" dirty="0" err="1">
                <a:solidFill>
                  <a:srgbClr val="0070C0"/>
                </a:solidFill>
                <a:latin typeface="Arial" charset="0"/>
                <a:ea typeface="Arial" charset="0"/>
                <a:cs typeface="Arial" charset="0"/>
              </a:rPr>
              <a:t>Bystrica</a:t>
            </a:r>
            <a:r>
              <a:rPr lang="en-US" sz="1600" i="1" dirty="0">
                <a:solidFill>
                  <a:srgbClr val="0070C0"/>
                </a:solidFill>
                <a:latin typeface="Arial" charset="0"/>
                <a:ea typeface="Arial" charset="0"/>
                <a:cs typeface="Arial" charset="0"/>
              </a:rPr>
              <a:t>, University of </a:t>
            </a:r>
            <a:r>
              <a:rPr lang="en-US" sz="1600" i="1" dirty="0" err="1">
                <a:solidFill>
                  <a:srgbClr val="0070C0"/>
                </a:solidFill>
                <a:latin typeface="Arial" charset="0"/>
                <a:ea typeface="Arial" charset="0"/>
                <a:cs typeface="Arial" charset="0"/>
              </a:rPr>
              <a:t>Postdam</a:t>
            </a:r>
            <a:r>
              <a:rPr lang="en-US" sz="1600" i="1" dirty="0">
                <a:solidFill>
                  <a:srgbClr val="0070C0"/>
                </a:solidFill>
                <a:latin typeface="Arial" charset="0"/>
                <a:ea typeface="Arial" charset="0"/>
                <a:cs typeface="Arial" charset="0"/>
              </a:rPr>
              <a:t>, University of </a:t>
            </a:r>
            <a:r>
              <a:rPr lang="en-US" sz="1600" i="1" dirty="0" err="1">
                <a:solidFill>
                  <a:srgbClr val="0070C0"/>
                </a:solidFill>
                <a:latin typeface="Arial" charset="0"/>
                <a:ea typeface="Arial" charset="0"/>
                <a:cs typeface="Arial" charset="0"/>
              </a:rPr>
              <a:t>Chongqinq</a:t>
            </a:r>
            <a:r>
              <a:rPr lang="en-US" sz="1600" i="1" dirty="0">
                <a:solidFill>
                  <a:srgbClr val="0070C0"/>
                </a:solidFill>
                <a:latin typeface="Arial" charset="0"/>
                <a:ea typeface="Arial" charset="0"/>
                <a:cs typeface="Arial" charset="0"/>
              </a:rPr>
              <a:t> and Sofia University.</a:t>
            </a:r>
          </a:p>
          <a:p>
            <a:pPr marL="0" indent="0">
              <a:spcBef>
                <a:spcPts val="0"/>
              </a:spcBef>
              <a:buNone/>
            </a:pPr>
            <a:endParaRPr lang="en-US" sz="1600" i="1" dirty="0" smtClean="0">
              <a:solidFill>
                <a:srgbClr val="0070C0"/>
              </a:solidFill>
              <a:latin typeface="Arial" charset="0"/>
              <a:ea typeface="Arial" charset="0"/>
              <a:cs typeface="Arial" charset="0"/>
            </a:endParaRPr>
          </a:p>
          <a:p>
            <a:pPr marL="0" indent="0">
              <a:spcBef>
                <a:spcPts val="0"/>
              </a:spcBef>
              <a:buNone/>
            </a:pPr>
            <a:r>
              <a:rPr lang="en-US" sz="1600" i="1" dirty="0" smtClean="0">
                <a:solidFill>
                  <a:srgbClr val="0070C0"/>
                </a:solidFill>
                <a:latin typeface="Arial" charset="0"/>
                <a:ea typeface="Arial" charset="0"/>
                <a:cs typeface="Arial" charset="0"/>
              </a:rPr>
              <a:t>- Jean </a:t>
            </a:r>
            <a:r>
              <a:rPr lang="en-US" sz="1600" i="1" dirty="0">
                <a:solidFill>
                  <a:srgbClr val="0070C0"/>
                </a:solidFill>
                <a:latin typeface="Arial" charset="0"/>
                <a:ea typeface="Arial" charset="0"/>
                <a:cs typeface="Arial" charset="0"/>
              </a:rPr>
              <a:t>Monnet Chair;</a:t>
            </a:r>
          </a:p>
          <a:p>
            <a:pPr marL="0" indent="0">
              <a:spcBef>
                <a:spcPts val="0"/>
              </a:spcBef>
              <a:buNone/>
            </a:pPr>
            <a:endParaRPr lang="en-US" sz="1600" i="1" dirty="0" smtClean="0">
              <a:solidFill>
                <a:srgbClr val="0070C0"/>
              </a:solidFill>
              <a:latin typeface="Arial" charset="0"/>
              <a:ea typeface="Arial" charset="0"/>
              <a:cs typeface="Arial" charset="0"/>
            </a:endParaRPr>
          </a:p>
          <a:p>
            <a:pPr marL="0" indent="0">
              <a:spcBef>
                <a:spcPts val="0"/>
              </a:spcBef>
              <a:buNone/>
            </a:pPr>
            <a:r>
              <a:rPr lang="en-US" sz="1600" i="1" dirty="0" smtClean="0">
                <a:solidFill>
                  <a:srgbClr val="0070C0"/>
                </a:solidFill>
                <a:latin typeface="Arial" charset="0"/>
                <a:ea typeface="Arial" charset="0"/>
                <a:cs typeface="Arial" charset="0"/>
              </a:rPr>
              <a:t>- La </a:t>
            </a:r>
            <a:r>
              <a:rPr lang="en-US" sz="1600" i="1" dirty="0">
                <a:solidFill>
                  <a:srgbClr val="0070C0"/>
                </a:solidFill>
                <a:latin typeface="Arial" charset="0"/>
                <a:ea typeface="Arial" charset="0"/>
                <a:cs typeface="Arial" charset="0"/>
              </a:rPr>
              <a:t>Poste Chair "Quality and Customer Experience".</a:t>
            </a:r>
            <a:endParaRPr lang="fr-FR" sz="1400" dirty="0">
              <a:latin typeface="Arial" charset="0"/>
              <a:ea typeface="Arial" charset="0"/>
              <a:cs typeface="Arial" charset="0"/>
            </a:endParaRPr>
          </a:p>
        </p:txBody>
      </p:sp>
      <p:sp>
        <p:nvSpPr>
          <p:cNvPr id="6" name="Espace réservé du contenu 2"/>
          <p:cNvSpPr txBox="1">
            <a:spLocks/>
          </p:cNvSpPr>
          <p:nvPr/>
        </p:nvSpPr>
        <p:spPr>
          <a:xfrm>
            <a:off x="284407" y="1608882"/>
            <a:ext cx="4624086" cy="4687746"/>
          </a:xfrm>
          <a:prstGeom prst="rect">
            <a:avLst/>
          </a:prstGeom>
        </p:spPr>
        <p:txBody>
          <a:bodyPr/>
          <a:lstStyle>
            <a:lvl1pPr marL="342900" indent="-342900" algn="l" defTabSz="457200" rtl="0" eaLnBrk="1" latinLnBrk="0" hangingPunct="1">
              <a:spcBef>
                <a:spcPct val="20000"/>
              </a:spcBef>
              <a:buFont typeface="Arial"/>
              <a:buChar char="•"/>
              <a:defRPr sz="3200" kern="1200">
                <a:solidFill>
                  <a:srgbClr val="7F7F7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7F7F7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7F7F7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7F7F7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7F7F7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fr-FR" sz="2000" b="1" dirty="0" smtClean="0">
              <a:latin typeface="Arial" charset="0"/>
              <a:ea typeface="Arial" charset="0"/>
              <a:cs typeface="Arial" charset="0"/>
            </a:endParaRPr>
          </a:p>
          <a:p>
            <a:pPr marL="0" indent="0">
              <a:buFont typeface="Arial"/>
              <a:buNone/>
            </a:pPr>
            <a:endParaRPr lang="fr-FR" sz="2000" dirty="0" smtClean="0"/>
          </a:p>
        </p:txBody>
      </p:sp>
    </p:spTree>
    <p:extLst>
      <p:ext uri="{BB962C8B-B14F-4D97-AF65-F5344CB8AC3E}">
        <p14:creationId xmlns:p14="http://schemas.microsoft.com/office/powerpoint/2010/main" val="764034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7079" y="951614"/>
            <a:ext cx="8229600" cy="4525963"/>
          </a:xfrm>
        </p:spPr>
        <p:txBody>
          <a:bodyPr/>
          <a:lstStyle/>
          <a:p>
            <a:pPr marL="0" indent="0">
              <a:buNone/>
            </a:pPr>
            <a:r>
              <a:rPr lang="en-US" sz="2000" b="1" dirty="0">
                <a:solidFill>
                  <a:srgbClr val="002060"/>
                </a:solidFill>
                <a:latin typeface="Arial" charset="0"/>
                <a:ea typeface="Arial" charset="0"/>
                <a:cs typeface="Arial" charset="0"/>
              </a:rPr>
              <a:t>ISM-</a:t>
            </a:r>
            <a:r>
              <a:rPr lang="en-US" sz="2000" b="1" dirty="0" err="1">
                <a:solidFill>
                  <a:srgbClr val="002060"/>
                </a:solidFill>
                <a:latin typeface="Arial" charset="0"/>
                <a:ea typeface="Arial" charset="0"/>
                <a:cs typeface="Arial" charset="0"/>
              </a:rPr>
              <a:t>IAE</a:t>
            </a:r>
            <a:r>
              <a:rPr lang="en-US" sz="2000" b="1" dirty="0">
                <a:solidFill>
                  <a:srgbClr val="002060"/>
                </a:solidFill>
                <a:latin typeface="Arial" charset="0"/>
                <a:ea typeface="Arial" charset="0"/>
                <a:cs typeface="Arial" charset="0"/>
              </a:rPr>
              <a:t> Strategic Directions</a:t>
            </a:r>
          </a:p>
          <a:p>
            <a:pPr marL="0" indent="0">
              <a:buNone/>
            </a:pPr>
            <a:endParaRPr lang="en-US" sz="2000" dirty="0">
              <a:solidFill>
                <a:srgbClr val="002060"/>
              </a:solidFill>
              <a:latin typeface="Arial" charset="0"/>
              <a:ea typeface="Arial" charset="0"/>
              <a:cs typeface="Arial" charset="0"/>
            </a:endParaRPr>
          </a:p>
          <a:p>
            <a:pPr marL="0" indent="0">
              <a:buNone/>
            </a:pPr>
            <a:r>
              <a:rPr lang="en-US" sz="2000" dirty="0" smtClean="0">
                <a:solidFill>
                  <a:srgbClr val="002060"/>
                </a:solidFill>
                <a:latin typeface="Arial" charset="0"/>
                <a:ea typeface="Arial" charset="0"/>
                <a:cs typeface="Arial" charset="0"/>
              </a:rPr>
              <a:t>- Continue </a:t>
            </a:r>
            <a:r>
              <a:rPr lang="en-US" sz="2000" dirty="0">
                <a:solidFill>
                  <a:srgbClr val="002060"/>
                </a:solidFill>
                <a:latin typeface="Arial" charset="0"/>
                <a:ea typeface="Arial" charset="0"/>
                <a:cs typeface="Arial" charset="0"/>
              </a:rPr>
              <a:t>and consolidate the territorial and local anchoring of the </a:t>
            </a:r>
            <a:r>
              <a:rPr lang="en-US" sz="2000" dirty="0" smtClean="0">
                <a:solidFill>
                  <a:srgbClr val="002060"/>
                </a:solidFill>
                <a:latin typeface="Arial" charset="0"/>
                <a:ea typeface="Arial" charset="0"/>
                <a:cs typeface="Arial" charset="0"/>
              </a:rPr>
              <a:t>ISM-</a:t>
            </a:r>
            <a:r>
              <a:rPr lang="en-US" sz="2000" dirty="0" err="1" smtClean="0">
                <a:solidFill>
                  <a:srgbClr val="002060"/>
                </a:solidFill>
                <a:latin typeface="Arial" charset="0"/>
                <a:ea typeface="Arial" charset="0"/>
                <a:cs typeface="Arial" charset="0"/>
              </a:rPr>
              <a:t>IAE</a:t>
            </a:r>
            <a:r>
              <a:rPr lang="en-US" sz="2000" dirty="0" smtClean="0">
                <a:solidFill>
                  <a:srgbClr val="002060"/>
                </a:solidFill>
                <a:latin typeface="Arial" charset="0"/>
                <a:ea typeface="Arial" charset="0"/>
                <a:cs typeface="Arial" charset="0"/>
              </a:rPr>
              <a:t>;</a:t>
            </a:r>
            <a:endParaRPr lang="en-US" sz="2000" dirty="0">
              <a:solidFill>
                <a:srgbClr val="002060"/>
              </a:solidFill>
              <a:latin typeface="Arial" charset="0"/>
              <a:ea typeface="Arial" charset="0"/>
              <a:cs typeface="Arial" charset="0"/>
            </a:endParaRPr>
          </a:p>
          <a:p>
            <a:pPr marL="0" indent="0">
              <a:buNone/>
            </a:pPr>
            <a:endParaRPr lang="en-US" sz="2000" dirty="0">
              <a:solidFill>
                <a:srgbClr val="002060"/>
              </a:solidFill>
              <a:latin typeface="Arial" charset="0"/>
              <a:ea typeface="Arial" charset="0"/>
              <a:cs typeface="Arial" charset="0"/>
            </a:endParaRPr>
          </a:p>
          <a:p>
            <a:pPr marL="0" indent="0">
              <a:buNone/>
            </a:pPr>
            <a:r>
              <a:rPr lang="en-US" sz="2000" dirty="0" smtClean="0">
                <a:solidFill>
                  <a:srgbClr val="002060"/>
                </a:solidFill>
                <a:latin typeface="Arial" charset="0"/>
                <a:ea typeface="Arial" charset="0"/>
                <a:cs typeface="Arial" charset="0"/>
              </a:rPr>
              <a:t>- To deepen the articulation between research </a:t>
            </a:r>
            <a:r>
              <a:rPr lang="en-US" sz="2000" dirty="0">
                <a:solidFill>
                  <a:srgbClr val="002060"/>
                </a:solidFill>
                <a:latin typeface="Arial" charset="0"/>
                <a:ea typeface="Arial" charset="0"/>
                <a:cs typeface="Arial" charset="0"/>
              </a:rPr>
              <a:t>and training;</a:t>
            </a:r>
          </a:p>
          <a:p>
            <a:pPr marL="0" indent="0">
              <a:buNone/>
            </a:pPr>
            <a:endParaRPr lang="en-US" sz="2000" dirty="0">
              <a:solidFill>
                <a:srgbClr val="002060"/>
              </a:solidFill>
              <a:latin typeface="Arial" charset="0"/>
              <a:ea typeface="Arial" charset="0"/>
              <a:cs typeface="Arial" charset="0"/>
            </a:endParaRPr>
          </a:p>
          <a:p>
            <a:pPr marL="0" indent="0">
              <a:buNone/>
            </a:pPr>
            <a:r>
              <a:rPr lang="en-US" sz="2000" dirty="0" smtClean="0">
                <a:solidFill>
                  <a:srgbClr val="002060"/>
                </a:solidFill>
                <a:latin typeface="Arial" charset="0"/>
                <a:ea typeface="Arial" charset="0"/>
                <a:cs typeface="Arial" charset="0"/>
              </a:rPr>
              <a:t>- To </a:t>
            </a:r>
            <a:r>
              <a:rPr lang="en-US" sz="2000" dirty="0">
                <a:solidFill>
                  <a:srgbClr val="002060"/>
                </a:solidFill>
                <a:latin typeface="Arial" charset="0"/>
                <a:ea typeface="Arial" charset="0"/>
                <a:cs typeface="Arial" charset="0"/>
              </a:rPr>
              <a:t>pursue international development;</a:t>
            </a:r>
          </a:p>
          <a:p>
            <a:pPr marL="0" indent="0">
              <a:buNone/>
            </a:pPr>
            <a:endParaRPr lang="en-US" sz="2000" dirty="0">
              <a:solidFill>
                <a:srgbClr val="002060"/>
              </a:solidFill>
              <a:latin typeface="Arial" charset="0"/>
              <a:ea typeface="Arial" charset="0"/>
              <a:cs typeface="Arial" charset="0"/>
            </a:endParaRPr>
          </a:p>
          <a:p>
            <a:pPr marL="0" indent="0">
              <a:buNone/>
            </a:pPr>
            <a:r>
              <a:rPr lang="en-US" sz="2000" dirty="0" smtClean="0">
                <a:solidFill>
                  <a:srgbClr val="002060"/>
                </a:solidFill>
                <a:latin typeface="Arial" charset="0"/>
                <a:ea typeface="Arial" charset="0"/>
                <a:cs typeface="Arial" charset="0"/>
              </a:rPr>
              <a:t>- To </a:t>
            </a:r>
            <a:r>
              <a:rPr lang="en-US" sz="2000" dirty="0" err="1" smtClean="0">
                <a:solidFill>
                  <a:srgbClr val="002060"/>
                </a:solidFill>
                <a:latin typeface="Arial" charset="0"/>
                <a:ea typeface="Arial" charset="0"/>
                <a:cs typeface="Arial" charset="0"/>
              </a:rPr>
              <a:t>dynamize</a:t>
            </a:r>
            <a:r>
              <a:rPr lang="en-US" sz="2000" dirty="0" smtClean="0">
                <a:solidFill>
                  <a:srgbClr val="002060"/>
                </a:solidFill>
                <a:latin typeface="Arial" charset="0"/>
                <a:ea typeface="Arial" charset="0"/>
                <a:cs typeface="Arial" charset="0"/>
              </a:rPr>
              <a:t> </a:t>
            </a:r>
            <a:r>
              <a:rPr lang="en-US" sz="2000" dirty="0">
                <a:solidFill>
                  <a:srgbClr val="002060"/>
                </a:solidFill>
                <a:latin typeface="Arial" charset="0"/>
                <a:ea typeface="Arial" charset="0"/>
                <a:cs typeface="Arial" charset="0"/>
              </a:rPr>
              <a:t>the pedagogy and the organization of training in relation to the demands and needs;</a:t>
            </a:r>
          </a:p>
          <a:p>
            <a:pPr marL="0" indent="0">
              <a:buNone/>
            </a:pPr>
            <a:endParaRPr lang="en-US" sz="2000" dirty="0">
              <a:solidFill>
                <a:srgbClr val="002060"/>
              </a:solidFill>
              <a:latin typeface="Arial" charset="0"/>
              <a:ea typeface="Arial" charset="0"/>
              <a:cs typeface="Arial" charset="0"/>
            </a:endParaRPr>
          </a:p>
          <a:p>
            <a:pPr marL="0" indent="0">
              <a:buNone/>
            </a:pPr>
            <a:r>
              <a:rPr lang="en-US" sz="2000" dirty="0" smtClean="0">
                <a:solidFill>
                  <a:srgbClr val="002060"/>
                </a:solidFill>
                <a:latin typeface="Arial" charset="0"/>
                <a:ea typeface="Arial" charset="0"/>
                <a:cs typeface="Arial" charset="0"/>
              </a:rPr>
              <a:t>- To </a:t>
            </a:r>
            <a:r>
              <a:rPr lang="en-US" sz="2000" dirty="0">
                <a:solidFill>
                  <a:srgbClr val="002060"/>
                </a:solidFill>
                <a:latin typeface="Arial" charset="0"/>
                <a:ea typeface="Arial" charset="0"/>
                <a:cs typeface="Arial" charset="0"/>
              </a:rPr>
              <a:t>continue the development of research, qualitatively and quantitatively.</a:t>
            </a:r>
            <a:endParaRPr lang="fr-FR" sz="2000" dirty="0"/>
          </a:p>
        </p:txBody>
      </p:sp>
    </p:spTree>
    <p:extLst>
      <p:ext uri="{BB962C8B-B14F-4D97-AF65-F5344CB8AC3E}">
        <p14:creationId xmlns:p14="http://schemas.microsoft.com/office/powerpoint/2010/main" val="13059461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6724" y="1001072"/>
            <a:ext cx="2760568" cy="4803496"/>
          </a:xfrm>
          <a:ln>
            <a:solidFill>
              <a:srgbClr val="0092BB"/>
            </a:solidFill>
          </a:ln>
        </p:spPr>
        <p:txBody>
          <a:bodyPr/>
          <a:lstStyle/>
          <a:p>
            <a:pPr marL="0" indent="0">
              <a:buNone/>
            </a:pPr>
            <a:r>
              <a:rPr lang="fr-FR" sz="2000" b="1" dirty="0" err="1" smtClean="0">
                <a:solidFill>
                  <a:srgbClr val="002060"/>
                </a:solidFill>
                <a:latin typeface="Arial" charset="0"/>
                <a:ea typeface="Arial" charset="0"/>
                <a:cs typeface="Arial" charset="0"/>
              </a:rPr>
              <a:t>Governance</a:t>
            </a:r>
            <a:endParaRPr lang="fr-FR" sz="2000" b="1" dirty="0" smtClean="0">
              <a:solidFill>
                <a:srgbClr val="002060"/>
              </a:solidFill>
              <a:latin typeface="Arial" charset="0"/>
              <a:ea typeface="Arial" charset="0"/>
              <a:cs typeface="Arial" charset="0"/>
            </a:endParaRPr>
          </a:p>
          <a:p>
            <a:pPr marL="0" indent="0">
              <a:buNone/>
            </a:pPr>
            <a:endParaRPr lang="fr-FR" sz="1800" b="1" dirty="0">
              <a:latin typeface="Arial" charset="0"/>
              <a:ea typeface="Arial" charset="0"/>
              <a:cs typeface="Arial" charset="0"/>
            </a:endParaRPr>
          </a:p>
          <a:p>
            <a:pPr>
              <a:buFont typeface="Arial" charset="0"/>
              <a:buChar char="•"/>
            </a:pPr>
            <a:r>
              <a:rPr lang="en-US" sz="1600" dirty="0" smtClean="0">
                <a:solidFill>
                  <a:schemeClr val="tx1"/>
                </a:solidFill>
                <a:latin typeface="Arial" charset="0"/>
                <a:ea typeface="Arial" charset="0"/>
                <a:cs typeface="Arial" charset="0"/>
              </a:rPr>
              <a:t>ISM-</a:t>
            </a:r>
            <a:r>
              <a:rPr lang="en-US" sz="1600" dirty="0" err="1" smtClean="0">
                <a:solidFill>
                  <a:schemeClr val="tx1"/>
                </a:solidFill>
                <a:latin typeface="Arial" charset="0"/>
                <a:ea typeface="Arial" charset="0"/>
                <a:cs typeface="Arial" charset="0"/>
              </a:rPr>
              <a:t>IAE</a:t>
            </a:r>
            <a:r>
              <a:rPr lang="en-US" sz="1600" dirty="0" smtClean="0">
                <a:solidFill>
                  <a:schemeClr val="tx1"/>
                </a:solidFill>
                <a:latin typeface="Arial" charset="0"/>
                <a:ea typeface="Arial" charset="0"/>
                <a:cs typeface="Arial" charset="0"/>
              </a:rPr>
              <a:t> Board of Administrators;</a:t>
            </a:r>
            <a:endParaRPr lang="en-US" sz="1600" dirty="0">
              <a:solidFill>
                <a:schemeClr val="tx1"/>
              </a:solidFill>
              <a:latin typeface="Arial" charset="0"/>
              <a:ea typeface="Arial" charset="0"/>
              <a:cs typeface="Arial" charset="0"/>
            </a:endParaRPr>
          </a:p>
          <a:p>
            <a:pPr>
              <a:buFont typeface="Arial" charset="0"/>
              <a:buChar char="•"/>
            </a:pPr>
            <a:endParaRPr lang="en-US" sz="1600" dirty="0">
              <a:solidFill>
                <a:schemeClr val="tx1"/>
              </a:solidFill>
              <a:latin typeface="Arial" charset="0"/>
              <a:ea typeface="Arial" charset="0"/>
              <a:cs typeface="Arial" charset="0"/>
            </a:endParaRPr>
          </a:p>
          <a:p>
            <a:pPr>
              <a:buFont typeface="Arial" charset="0"/>
              <a:buChar char="•"/>
            </a:pPr>
            <a:r>
              <a:rPr lang="en-US" sz="1600" dirty="0">
                <a:solidFill>
                  <a:schemeClr val="tx1"/>
                </a:solidFill>
                <a:latin typeface="Arial" charset="0"/>
                <a:ea typeface="Arial" charset="0"/>
                <a:cs typeface="Arial" charset="0"/>
              </a:rPr>
              <a:t>Steering Committee;</a:t>
            </a:r>
          </a:p>
          <a:p>
            <a:pPr>
              <a:buFont typeface="Arial" charset="0"/>
              <a:buChar char="•"/>
            </a:pPr>
            <a:endParaRPr lang="en-US" sz="1600" dirty="0">
              <a:solidFill>
                <a:schemeClr val="tx1"/>
              </a:solidFill>
              <a:latin typeface="Arial" charset="0"/>
              <a:ea typeface="Arial" charset="0"/>
              <a:cs typeface="Arial" charset="0"/>
            </a:endParaRPr>
          </a:p>
          <a:p>
            <a:pPr>
              <a:buFont typeface="Arial" charset="0"/>
              <a:buChar char="•"/>
            </a:pPr>
            <a:r>
              <a:rPr lang="en-US" sz="1600" dirty="0" smtClean="0">
                <a:solidFill>
                  <a:schemeClr val="tx1"/>
                </a:solidFill>
                <a:latin typeface="Arial" charset="0"/>
                <a:ea typeface="Arial" charset="0"/>
                <a:cs typeface="Arial" charset="0"/>
              </a:rPr>
              <a:t>Committee of “mentions” (Training programs);</a:t>
            </a:r>
            <a:endParaRPr lang="en-US" sz="1600" dirty="0">
              <a:solidFill>
                <a:schemeClr val="tx1"/>
              </a:solidFill>
              <a:latin typeface="Arial" charset="0"/>
              <a:ea typeface="Arial" charset="0"/>
              <a:cs typeface="Arial" charset="0"/>
            </a:endParaRPr>
          </a:p>
          <a:p>
            <a:pPr>
              <a:buFont typeface="Arial" charset="0"/>
              <a:buChar char="•"/>
            </a:pPr>
            <a:endParaRPr lang="en-US" sz="1600" dirty="0">
              <a:solidFill>
                <a:schemeClr val="tx1"/>
              </a:solidFill>
              <a:latin typeface="Arial" charset="0"/>
              <a:ea typeface="Arial" charset="0"/>
              <a:cs typeface="Arial" charset="0"/>
            </a:endParaRPr>
          </a:p>
          <a:p>
            <a:pPr>
              <a:buFont typeface="Arial" charset="0"/>
              <a:buChar char="•"/>
            </a:pPr>
            <a:r>
              <a:rPr lang="en-US" sz="1600" dirty="0">
                <a:solidFill>
                  <a:schemeClr val="tx1"/>
                </a:solidFill>
                <a:latin typeface="Arial" charset="0"/>
                <a:ea typeface="Arial" charset="0"/>
                <a:cs typeface="Arial" charset="0"/>
              </a:rPr>
              <a:t>General Assembly;</a:t>
            </a:r>
          </a:p>
          <a:p>
            <a:pPr>
              <a:buFont typeface="Arial" charset="0"/>
              <a:buChar char="•"/>
            </a:pPr>
            <a:endParaRPr lang="en-US" sz="1600" dirty="0">
              <a:solidFill>
                <a:schemeClr val="tx1"/>
              </a:solidFill>
              <a:latin typeface="Arial" charset="0"/>
              <a:ea typeface="Arial" charset="0"/>
              <a:cs typeface="Arial" charset="0"/>
            </a:endParaRPr>
          </a:p>
          <a:p>
            <a:pPr>
              <a:buFont typeface="Arial" charset="0"/>
              <a:buChar char="•"/>
            </a:pPr>
            <a:r>
              <a:rPr lang="en-US" sz="1600" dirty="0">
                <a:solidFill>
                  <a:schemeClr val="tx1"/>
                </a:solidFill>
                <a:latin typeface="Arial" charset="0"/>
                <a:ea typeface="Arial" charset="0"/>
                <a:cs typeface="Arial" charset="0"/>
              </a:rPr>
              <a:t>Laboratory Committee</a:t>
            </a:r>
            <a:r>
              <a:rPr lang="fr-FR" sz="1600" dirty="0" smtClean="0">
                <a:solidFill>
                  <a:schemeClr val="tx1"/>
                </a:solidFill>
                <a:latin typeface="Arial" charset="0"/>
                <a:ea typeface="Arial" charset="0"/>
                <a:cs typeface="Arial" charset="0"/>
              </a:rPr>
              <a:t>.</a:t>
            </a:r>
            <a:endParaRPr lang="fr-FR" sz="1600" dirty="0">
              <a:solidFill>
                <a:schemeClr val="tx1"/>
              </a:solidFill>
              <a:latin typeface="Arial" charset="0"/>
              <a:ea typeface="Arial" charset="0"/>
              <a:cs typeface="Arial" charset="0"/>
            </a:endParaRPr>
          </a:p>
          <a:p>
            <a:pPr marL="0" indent="0">
              <a:buNone/>
            </a:pPr>
            <a:endParaRPr lang="fr-FR" sz="2000" b="1" dirty="0">
              <a:solidFill>
                <a:schemeClr val="tx1"/>
              </a:solidFill>
            </a:endParaRPr>
          </a:p>
        </p:txBody>
      </p:sp>
      <p:sp>
        <p:nvSpPr>
          <p:cNvPr id="6" name="Espace réservé du contenu 2"/>
          <p:cNvSpPr txBox="1">
            <a:spLocks/>
          </p:cNvSpPr>
          <p:nvPr/>
        </p:nvSpPr>
        <p:spPr>
          <a:xfrm>
            <a:off x="3364403" y="989634"/>
            <a:ext cx="5480612" cy="4803496"/>
          </a:xfrm>
          <a:prstGeom prst="rect">
            <a:avLst/>
          </a:prstGeom>
          <a:ln>
            <a:solidFill>
              <a:srgbClr val="0092BB"/>
            </a:solidFill>
          </a:ln>
        </p:spPr>
        <p:txBody>
          <a:bodyPr/>
          <a:lstStyle>
            <a:lvl1pPr marL="342900" indent="-342900" algn="l" defTabSz="457200" rtl="0" eaLnBrk="1" latinLnBrk="0" hangingPunct="1">
              <a:spcBef>
                <a:spcPct val="20000"/>
              </a:spcBef>
              <a:buFont typeface="Arial"/>
              <a:buChar char="•"/>
              <a:defRPr sz="3200" kern="1200">
                <a:solidFill>
                  <a:srgbClr val="7F7F7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7F7F7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7F7F7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7F7F7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7F7F7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a:solidFill>
                  <a:srgbClr val="002060"/>
                </a:solidFill>
                <a:latin typeface="Arial" charset="0"/>
                <a:ea typeface="Arial" charset="0"/>
                <a:cs typeface="Arial" charset="0"/>
              </a:rPr>
              <a:t>Decision-making and stakeholder information </a:t>
            </a:r>
            <a:r>
              <a:rPr lang="en-US" sz="1800" b="1" dirty="0" smtClean="0">
                <a:solidFill>
                  <a:srgbClr val="002060"/>
                </a:solidFill>
                <a:latin typeface="Arial" charset="0"/>
                <a:ea typeface="Arial" charset="0"/>
                <a:cs typeface="Arial" charset="0"/>
              </a:rPr>
              <a:t>process</a:t>
            </a:r>
          </a:p>
          <a:p>
            <a:pPr marL="0" indent="0">
              <a:buNone/>
            </a:pPr>
            <a:endParaRPr lang="fr-FR" sz="1000" dirty="0" smtClean="0">
              <a:latin typeface="Arial" charset="0"/>
              <a:ea typeface="Arial" charset="0"/>
              <a:cs typeface="Arial" charset="0"/>
            </a:endParaRPr>
          </a:p>
          <a:p>
            <a:pPr>
              <a:buFont typeface="Arial" charset="0"/>
              <a:buChar char="•"/>
            </a:pPr>
            <a:r>
              <a:rPr lang="en-US" sz="1600" dirty="0">
                <a:latin typeface="Arial" charset="0"/>
                <a:ea typeface="Arial" charset="0"/>
                <a:cs typeface="Arial" charset="0"/>
              </a:rPr>
              <a:t>The two Annual General </a:t>
            </a:r>
            <a:r>
              <a:rPr lang="en-US" sz="1600" dirty="0" smtClean="0">
                <a:latin typeface="Arial" charset="0"/>
                <a:ea typeface="Arial" charset="0"/>
                <a:cs typeface="Arial" charset="0"/>
              </a:rPr>
              <a:t>Meetings; </a:t>
            </a:r>
          </a:p>
          <a:p>
            <a:pPr>
              <a:buFont typeface="Arial" charset="0"/>
              <a:buChar char="•"/>
            </a:pPr>
            <a:r>
              <a:rPr lang="en-US" sz="1600" dirty="0" smtClean="0">
                <a:latin typeface="Arial" charset="0"/>
                <a:ea typeface="Arial" charset="0"/>
                <a:cs typeface="Arial" charset="0"/>
              </a:rPr>
              <a:t>The Development </a:t>
            </a:r>
            <a:r>
              <a:rPr lang="fr-FR" sz="1600" dirty="0" err="1" smtClean="0">
                <a:latin typeface="Arial" charset="0"/>
                <a:ea typeface="Arial" charset="0"/>
                <a:cs typeface="Arial" charset="0"/>
              </a:rPr>
              <a:t>Councils</a:t>
            </a:r>
            <a:r>
              <a:rPr lang="fr-FR" sz="1600" dirty="0" smtClean="0">
                <a:latin typeface="Arial" charset="0"/>
                <a:ea typeface="Arial" charset="0"/>
                <a:cs typeface="Arial" charset="0"/>
              </a:rPr>
              <a:t> (for </a:t>
            </a:r>
            <a:r>
              <a:rPr lang="fr-FR" sz="1600" dirty="0" err="1" smtClean="0">
                <a:latin typeface="Arial" charset="0"/>
                <a:ea typeface="Arial" charset="0"/>
                <a:cs typeface="Arial" charset="0"/>
              </a:rPr>
              <a:t>each</a:t>
            </a:r>
            <a:r>
              <a:rPr lang="fr-FR" sz="1600" dirty="0" smtClean="0">
                <a:latin typeface="Arial" charset="0"/>
                <a:ea typeface="Arial" charset="0"/>
                <a:cs typeface="Arial" charset="0"/>
              </a:rPr>
              <a:t> training program</a:t>
            </a:r>
            <a:r>
              <a:rPr lang="fr-FR" sz="1600" dirty="0">
                <a:latin typeface="Arial" charset="0"/>
                <a:ea typeface="Arial" charset="0"/>
                <a:cs typeface="Arial" charset="0"/>
              </a:rPr>
              <a:t>, </a:t>
            </a:r>
            <a:r>
              <a:rPr lang="fr-FR" sz="1600" dirty="0" err="1">
                <a:latin typeface="Arial" charset="0"/>
                <a:ea typeface="Arial" charset="0"/>
                <a:cs typeface="Arial" charset="0"/>
              </a:rPr>
              <a:t>evaluation</a:t>
            </a:r>
            <a:r>
              <a:rPr lang="fr-FR" sz="1600" dirty="0">
                <a:latin typeface="Arial" charset="0"/>
                <a:ea typeface="Arial" charset="0"/>
                <a:cs typeface="Arial" charset="0"/>
              </a:rPr>
              <a:t> and </a:t>
            </a:r>
            <a:r>
              <a:rPr lang="fr-FR" sz="1600" dirty="0" err="1">
                <a:latin typeface="Arial" charset="0"/>
                <a:ea typeface="Arial" charset="0"/>
                <a:cs typeface="Arial" charset="0"/>
              </a:rPr>
              <a:t>continuous</a:t>
            </a:r>
            <a:r>
              <a:rPr lang="fr-FR" sz="1600" dirty="0">
                <a:latin typeface="Arial" charset="0"/>
                <a:ea typeface="Arial" charset="0"/>
                <a:cs typeface="Arial" charset="0"/>
              </a:rPr>
              <a:t> </a:t>
            </a:r>
            <a:r>
              <a:rPr lang="fr-FR" sz="1600" dirty="0" err="1" smtClean="0">
                <a:latin typeface="Arial" charset="0"/>
                <a:ea typeface="Arial" charset="0"/>
                <a:cs typeface="Arial" charset="0"/>
              </a:rPr>
              <a:t>evolution</a:t>
            </a:r>
            <a:r>
              <a:rPr lang="fr-FR" sz="1600" dirty="0" smtClean="0">
                <a:latin typeface="Arial" charset="0"/>
                <a:ea typeface="Arial" charset="0"/>
                <a:cs typeface="Arial" charset="0"/>
              </a:rPr>
              <a:t>);</a:t>
            </a:r>
          </a:p>
          <a:p>
            <a:pPr>
              <a:buFont typeface="Arial" charset="0"/>
              <a:buChar char="•"/>
            </a:pPr>
            <a:r>
              <a:rPr lang="fr-FR" sz="1600" dirty="0" err="1" smtClean="0">
                <a:latin typeface="Arial" charset="0"/>
                <a:ea typeface="Arial" charset="0"/>
                <a:cs typeface="Arial" charset="0"/>
              </a:rPr>
              <a:t>Elections</a:t>
            </a:r>
            <a:r>
              <a:rPr lang="fr-FR" sz="1600" dirty="0" smtClean="0">
                <a:latin typeface="Arial" charset="0"/>
                <a:ea typeface="Arial" charset="0"/>
                <a:cs typeface="Arial" charset="0"/>
              </a:rPr>
              <a:t> for the </a:t>
            </a:r>
            <a:r>
              <a:rPr lang="fr-FR" sz="1600" dirty="0" err="1" smtClean="0">
                <a:latin typeface="Arial" charset="0"/>
                <a:ea typeface="Arial" charset="0"/>
                <a:cs typeface="Arial" charset="0"/>
              </a:rPr>
              <a:t>Board</a:t>
            </a:r>
            <a:r>
              <a:rPr lang="fr-FR" sz="1600" dirty="0" smtClean="0">
                <a:latin typeface="Arial" charset="0"/>
                <a:ea typeface="Arial" charset="0"/>
                <a:cs typeface="Arial" charset="0"/>
              </a:rPr>
              <a:t> of </a:t>
            </a:r>
            <a:r>
              <a:rPr lang="fr-FR" sz="1600" dirty="0" err="1" smtClean="0">
                <a:latin typeface="Arial" charset="0"/>
                <a:ea typeface="Arial" charset="0"/>
                <a:cs typeface="Arial" charset="0"/>
              </a:rPr>
              <a:t>Administrators</a:t>
            </a:r>
            <a:endParaRPr lang="fr-FR" sz="1600" dirty="0" smtClean="0">
              <a:latin typeface="Arial" charset="0"/>
              <a:ea typeface="Arial" charset="0"/>
              <a:cs typeface="Arial" charset="0"/>
            </a:endParaRPr>
          </a:p>
          <a:p>
            <a:pPr>
              <a:buFont typeface="Arial" charset="0"/>
              <a:buChar char="•"/>
            </a:pPr>
            <a:r>
              <a:rPr lang="en-US" sz="1600" dirty="0">
                <a:latin typeface="Arial" charset="0"/>
                <a:ea typeface="Arial" charset="0"/>
                <a:cs typeface="Arial" charset="0"/>
              </a:rPr>
              <a:t>The solemn re-entry (Bachelor's and Master's) and graduation (Master's) </a:t>
            </a:r>
            <a:r>
              <a:rPr lang="en-US" sz="1600" dirty="0" smtClean="0">
                <a:latin typeface="Arial" charset="0"/>
                <a:ea typeface="Arial" charset="0"/>
                <a:cs typeface="Arial" charset="0"/>
              </a:rPr>
              <a:t>ceremonies</a:t>
            </a:r>
            <a:r>
              <a:rPr lang="fr-FR" sz="1600" dirty="0" smtClean="0">
                <a:latin typeface="Arial" charset="0"/>
                <a:ea typeface="Arial" charset="0"/>
                <a:cs typeface="Arial" charset="0"/>
              </a:rPr>
              <a:t>;</a:t>
            </a:r>
          </a:p>
          <a:p>
            <a:pPr>
              <a:buFont typeface="Arial" charset="0"/>
              <a:buChar char="•"/>
            </a:pPr>
            <a:r>
              <a:rPr lang="en-US" sz="1600" dirty="0">
                <a:latin typeface="Arial" charset="0"/>
                <a:ea typeface="Arial" charset="0"/>
                <a:cs typeface="Arial" charset="0"/>
              </a:rPr>
              <a:t>The ISM website and an Alumni </a:t>
            </a:r>
            <a:r>
              <a:rPr lang="en-US" sz="1600" dirty="0" smtClean="0">
                <a:latin typeface="Arial" charset="0"/>
                <a:ea typeface="Arial" charset="0"/>
                <a:cs typeface="Arial" charset="0"/>
              </a:rPr>
              <a:t>scheme</a:t>
            </a:r>
            <a:r>
              <a:rPr lang="fr-FR" sz="1600" dirty="0" smtClean="0">
                <a:latin typeface="Arial" charset="0"/>
                <a:ea typeface="Arial" charset="0"/>
                <a:cs typeface="Arial" charset="0"/>
              </a:rPr>
              <a:t>;</a:t>
            </a:r>
          </a:p>
          <a:p>
            <a:pPr>
              <a:buFont typeface="Arial" charset="0"/>
              <a:buChar char="•"/>
            </a:pPr>
            <a:r>
              <a:rPr lang="en-US" sz="1600" dirty="0">
                <a:latin typeface="Arial" charset="0"/>
                <a:ea typeface="Arial" charset="0"/>
                <a:cs typeface="Arial" charset="0"/>
              </a:rPr>
              <a:t>Meetings and conferences with professionals; </a:t>
            </a:r>
            <a:endParaRPr lang="en-US" sz="1600" dirty="0" smtClean="0">
              <a:latin typeface="Arial" charset="0"/>
              <a:ea typeface="Arial" charset="0"/>
              <a:cs typeface="Arial" charset="0"/>
            </a:endParaRPr>
          </a:p>
          <a:p>
            <a:pPr>
              <a:buFont typeface="Arial" charset="0"/>
              <a:buChar char="•"/>
            </a:pPr>
            <a:r>
              <a:rPr lang="en-US" sz="1600" dirty="0">
                <a:latin typeface="Arial" charset="0"/>
                <a:ea typeface="Arial" charset="0"/>
                <a:cs typeface="Arial" charset="0"/>
              </a:rPr>
              <a:t>Targeted information for </a:t>
            </a:r>
            <a:r>
              <a:rPr lang="en-US" sz="1600" dirty="0" smtClean="0">
                <a:latin typeface="Arial" charset="0"/>
                <a:ea typeface="Arial" charset="0"/>
                <a:cs typeface="Arial" charset="0"/>
              </a:rPr>
              <a:t>“tutors” </a:t>
            </a:r>
            <a:r>
              <a:rPr lang="en-US" sz="1600" dirty="0">
                <a:latin typeface="Arial" charset="0"/>
                <a:ea typeface="Arial" charset="0"/>
                <a:cs typeface="Arial" charset="0"/>
              </a:rPr>
              <a:t>and internship managers; </a:t>
            </a:r>
            <a:endParaRPr lang="en-US" sz="1600" dirty="0" smtClean="0">
              <a:latin typeface="Arial" charset="0"/>
              <a:ea typeface="Arial" charset="0"/>
              <a:cs typeface="Arial" charset="0"/>
            </a:endParaRPr>
          </a:p>
          <a:p>
            <a:pPr>
              <a:buFont typeface="Arial" charset="0"/>
              <a:buChar char="•"/>
            </a:pPr>
            <a:r>
              <a:rPr lang="en-US" sz="1600" dirty="0">
                <a:latin typeface="Arial" charset="0"/>
                <a:ea typeface="Arial" charset="0"/>
                <a:cs typeface="Arial" charset="0"/>
              </a:rPr>
              <a:t>For research, the laboratory committee, the monthly doctoral workshops and plenary seminars as well as numerous scientific events (symposia, study days, </a:t>
            </a:r>
            <a:r>
              <a:rPr lang="en-US" sz="1600" dirty="0" err="1">
                <a:latin typeface="Arial" charset="0"/>
                <a:ea typeface="Arial" charset="0"/>
                <a:cs typeface="Arial" charset="0"/>
              </a:rPr>
              <a:t>etc</a:t>
            </a:r>
            <a:r>
              <a:rPr lang="en-US" sz="1600" dirty="0" smtClean="0">
                <a:latin typeface="Arial" charset="0"/>
                <a:ea typeface="Arial" charset="0"/>
                <a:cs typeface="Arial" charset="0"/>
              </a:rPr>
              <a:t>).</a:t>
            </a:r>
            <a:endParaRPr lang="fr-FR" sz="1600" b="1" dirty="0">
              <a:latin typeface="Arial" charset="0"/>
              <a:ea typeface="Arial" charset="0"/>
              <a:cs typeface="Arial" charset="0"/>
            </a:endParaRPr>
          </a:p>
        </p:txBody>
      </p:sp>
    </p:spTree>
    <p:extLst>
      <p:ext uri="{BB962C8B-B14F-4D97-AF65-F5344CB8AC3E}">
        <p14:creationId xmlns:p14="http://schemas.microsoft.com/office/powerpoint/2010/main" val="1849814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26123" y="129297"/>
            <a:ext cx="8944305" cy="5998234"/>
          </a:xfrm>
          <a:prstGeom prst="rect">
            <a:avLst/>
          </a:prstGeom>
        </p:spPr>
      </p:pic>
    </p:spTree>
    <p:extLst>
      <p:ext uri="{BB962C8B-B14F-4D97-AF65-F5344CB8AC3E}">
        <p14:creationId xmlns:p14="http://schemas.microsoft.com/office/powerpoint/2010/main" val="35164882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3881641760"/>
              </p:ext>
            </p:extLst>
          </p:nvPr>
        </p:nvGraphicFramePr>
        <p:xfrm>
          <a:off x="121906" y="91683"/>
          <a:ext cx="8926470" cy="6550235"/>
        </p:xfrm>
        <a:graphic>
          <a:graphicData uri="http://schemas.openxmlformats.org/drawingml/2006/table">
            <a:tbl>
              <a:tblPr>
                <a:tableStyleId>{5C22544A-7EE6-4342-B048-85BDC9FD1C3A}</a:tableStyleId>
              </a:tblPr>
              <a:tblGrid>
                <a:gridCol w="1244189">
                  <a:extLst>
                    <a:ext uri="{9D8B030D-6E8A-4147-A177-3AD203B41FA5}">
                      <a16:colId xmlns:a16="http://schemas.microsoft.com/office/drawing/2014/main" val="20000"/>
                    </a:ext>
                  </a:extLst>
                </a:gridCol>
                <a:gridCol w="1426585">
                  <a:extLst>
                    <a:ext uri="{9D8B030D-6E8A-4147-A177-3AD203B41FA5}">
                      <a16:colId xmlns:a16="http://schemas.microsoft.com/office/drawing/2014/main" val="20001"/>
                    </a:ext>
                  </a:extLst>
                </a:gridCol>
                <a:gridCol w="616666">
                  <a:extLst>
                    <a:ext uri="{9D8B030D-6E8A-4147-A177-3AD203B41FA5}">
                      <a16:colId xmlns:a16="http://schemas.microsoft.com/office/drawing/2014/main" val="20002"/>
                    </a:ext>
                  </a:extLst>
                </a:gridCol>
                <a:gridCol w="1113909">
                  <a:extLst>
                    <a:ext uri="{9D8B030D-6E8A-4147-A177-3AD203B41FA5}">
                      <a16:colId xmlns:a16="http://schemas.microsoft.com/office/drawing/2014/main" val="20003"/>
                    </a:ext>
                  </a:extLst>
                </a:gridCol>
                <a:gridCol w="112911">
                  <a:extLst>
                    <a:ext uri="{9D8B030D-6E8A-4147-A177-3AD203B41FA5}">
                      <a16:colId xmlns:a16="http://schemas.microsoft.com/office/drawing/2014/main" val="20004"/>
                    </a:ext>
                  </a:extLst>
                </a:gridCol>
                <a:gridCol w="1363616">
                  <a:extLst>
                    <a:ext uri="{9D8B030D-6E8A-4147-A177-3AD203B41FA5}">
                      <a16:colId xmlns:a16="http://schemas.microsoft.com/office/drawing/2014/main" val="20005"/>
                    </a:ext>
                  </a:extLst>
                </a:gridCol>
                <a:gridCol w="1502583">
                  <a:extLst>
                    <a:ext uri="{9D8B030D-6E8A-4147-A177-3AD203B41FA5}">
                      <a16:colId xmlns:a16="http://schemas.microsoft.com/office/drawing/2014/main" val="20006"/>
                    </a:ext>
                  </a:extLst>
                </a:gridCol>
                <a:gridCol w="573240">
                  <a:extLst>
                    <a:ext uri="{9D8B030D-6E8A-4147-A177-3AD203B41FA5}">
                      <a16:colId xmlns:a16="http://schemas.microsoft.com/office/drawing/2014/main" val="20007"/>
                    </a:ext>
                  </a:extLst>
                </a:gridCol>
                <a:gridCol w="972771">
                  <a:extLst>
                    <a:ext uri="{9D8B030D-6E8A-4147-A177-3AD203B41FA5}">
                      <a16:colId xmlns:a16="http://schemas.microsoft.com/office/drawing/2014/main" val="20008"/>
                    </a:ext>
                  </a:extLst>
                </a:gridCol>
              </a:tblGrid>
              <a:tr h="345355">
                <a:tc gridSpan="9">
                  <a:txBody>
                    <a:bodyPr/>
                    <a:lstStyle/>
                    <a:p>
                      <a:pPr algn="ctr" fontAlgn="b"/>
                      <a:r>
                        <a:rPr lang="fr-FR" sz="1800" b="1" u="none" strike="noStrike" dirty="0">
                          <a:effectLst/>
                          <a:latin typeface="+mn-lt"/>
                        </a:rPr>
                        <a:t>ISM-IAE : </a:t>
                      </a:r>
                      <a:r>
                        <a:rPr lang="fr-FR" sz="1800" b="1" u="none" strike="noStrike" dirty="0" smtClean="0">
                          <a:effectLst/>
                          <a:latin typeface="+mn-lt"/>
                        </a:rPr>
                        <a:t>Training programs</a:t>
                      </a:r>
                      <a:r>
                        <a:rPr lang="fr-FR" sz="1800" b="1" u="none" strike="noStrike" baseline="0" dirty="0" smtClean="0">
                          <a:effectLst/>
                          <a:latin typeface="+mn-lt"/>
                        </a:rPr>
                        <a:t> </a:t>
                      </a:r>
                      <a:r>
                        <a:rPr lang="fr-FR" sz="1800" b="1" u="none" strike="noStrike" dirty="0" smtClean="0">
                          <a:effectLst/>
                          <a:latin typeface="+mn-lt"/>
                        </a:rPr>
                        <a:t>2020-2025</a:t>
                      </a:r>
                      <a:endParaRPr lang="fr-FR" sz="1800" b="1" i="0" u="none" strike="noStrike" dirty="0">
                        <a:solidFill>
                          <a:srgbClr val="000000"/>
                        </a:solidFill>
                        <a:effectLst/>
                        <a:latin typeface="+mn-lt"/>
                      </a:endParaRPr>
                    </a:p>
                  </a:txBody>
                  <a:tcPr marL="3697" marR="3697" marT="3697" marB="0" anchor="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69630">
                <a:tc gridSpan="4">
                  <a:txBody>
                    <a:bodyPr/>
                    <a:lstStyle/>
                    <a:p>
                      <a:pPr algn="ctr" fontAlgn="b"/>
                      <a:r>
                        <a:rPr lang="fr-FR" sz="1600" b="1" u="none" strike="noStrike" dirty="0">
                          <a:effectLst/>
                          <a:latin typeface="+mn-lt"/>
                        </a:rPr>
                        <a:t>Accréditation Saclay</a:t>
                      </a:r>
                      <a:endParaRPr lang="fr-FR" sz="1600" b="1" i="0" u="none" strike="noStrike" dirty="0">
                        <a:solidFill>
                          <a:srgbClr val="000000"/>
                        </a:solidFill>
                        <a:effectLst/>
                        <a:latin typeface="+mn-lt"/>
                      </a:endParaRPr>
                    </a:p>
                  </a:txBody>
                  <a:tcPr marL="3697" marR="3697" marT="3697" marB="0" anchor="b">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1600" b="1" i="0" u="none" strike="noStrike">
                        <a:solidFill>
                          <a:srgbClr val="000000"/>
                        </a:solidFill>
                        <a:effectLst/>
                        <a:latin typeface="+mn-lt"/>
                      </a:endParaRPr>
                    </a:p>
                  </a:txBody>
                  <a:tcPr marL="3697" marR="3697" marT="3697" marB="0" anchor="b">
                    <a:solidFill>
                      <a:schemeClr val="bg1"/>
                    </a:solidFill>
                  </a:tcPr>
                </a:tc>
                <a:tc gridSpan="4">
                  <a:txBody>
                    <a:bodyPr/>
                    <a:lstStyle/>
                    <a:p>
                      <a:pPr algn="ctr" fontAlgn="b"/>
                      <a:r>
                        <a:rPr lang="fr-FR" sz="1600" b="1" u="none" strike="noStrike" dirty="0">
                          <a:effectLst/>
                          <a:latin typeface="+mn-lt"/>
                        </a:rPr>
                        <a:t>Accréditation UVSQ</a:t>
                      </a:r>
                      <a:endParaRPr lang="fr-FR" sz="1600" b="1" i="0" u="none" strike="noStrike" dirty="0">
                        <a:solidFill>
                          <a:srgbClr val="000000"/>
                        </a:solidFill>
                        <a:effectLst/>
                        <a:latin typeface="+mn-lt"/>
                      </a:endParaRPr>
                    </a:p>
                  </a:txBody>
                  <a:tcPr marL="3697" marR="3697" marT="3697" marB="0" anchor="b">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1"/>
                  </a:ext>
                </a:extLst>
              </a:tr>
              <a:tr h="212836">
                <a:tc>
                  <a:txBody>
                    <a:bodyPr/>
                    <a:lstStyle/>
                    <a:p>
                      <a:pPr algn="ctr" fontAlgn="b"/>
                      <a:r>
                        <a:rPr lang="fr-FR" sz="1200" b="1" i="1" u="none" strike="noStrike" dirty="0">
                          <a:effectLst/>
                          <a:latin typeface="+mn-lt"/>
                        </a:rPr>
                        <a:t>Mentions</a:t>
                      </a:r>
                      <a:endParaRPr lang="fr-FR" sz="1200" b="1" i="1" u="none" strike="noStrike" dirty="0">
                        <a:solidFill>
                          <a:srgbClr val="000000"/>
                        </a:solidFill>
                        <a:effectLst/>
                        <a:latin typeface="+mn-lt"/>
                      </a:endParaRPr>
                    </a:p>
                  </a:txBody>
                  <a:tcPr marL="3697" marR="3697" marT="36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200" b="1" i="1" u="none" strike="noStrike" dirty="0">
                          <a:effectLst/>
                          <a:latin typeface="+mn-lt"/>
                        </a:rPr>
                        <a:t>Parcours</a:t>
                      </a:r>
                      <a:endParaRPr lang="fr-FR" sz="1200" b="1" i="1" u="none" strike="noStrike" dirty="0">
                        <a:solidFill>
                          <a:srgbClr val="000000"/>
                        </a:solidFill>
                        <a:effectLst/>
                        <a:latin typeface="+mn-lt"/>
                      </a:endParaRPr>
                    </a:p>
                  </a:txBody>
                  <a:tcPr marL="3697" marR="3697" marT="36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200" b="1" i="1" u="none" strike="noStrike" dirty="0">
                          <a:effectLst/>
                          <a:latin typeface="+mn-lt"/>
                        </a:rPr>
                        <a:t>Sigles</a:t>
                      </a:r>
                      <a:endParaRPr lang="fr-FR" sz="1200" b="1" i="1" u="none" strike="noStrike" dirty="0">
                        <a:solidFill>
                          <a:srgbClr val="000000"/>
                        </a:solidFill>
                        <a:effectLst/>
                        <a:latin typeface="+mn-lt"/>
                      </a:endParaRPr>
                    </a:p>
                  </a:txBody>
                  <a:tcPr marL="3697" marR="3697" marT="36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200" b="1" i="1" u="none" strike="noStrike" dirty="0">
                          <a:solidFill>
                            <a:schemeClr val="dk1"/>
                          </a:solidFill>
                          <a:effectLst/>
                          <a:latin typeface="+mn-lt"/>
                        </a:rPr>
                        <a:t>Responsables</a:t>
                      </a:r>
                      <a:endParaRPr lang="fr-FR" sz="1200" b="1" i="1" u="none" strike="noStrike" dirty="0">
                        <a:solidFill>
                          <a:srgbClr val="000000"/>
                        </a:solidFill>
                        <a:effectLst/>
                        <a:latin typeface="+mn-lt"/>
                      </a:endParaRPr>
                    </a:p>
                  </a:txBody>
                  <a:tcPr marL="3697" marR="3697" marT="36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200" b="1" i="1" u="none" strike="noStrike" dirty="0">
                          <a:effectLst/>
                          <a:latin typeface="+mn-lt"/>
                        </a:rPr>
                        <a:t> </a:t>
                      </a:r>
                      <a:endParaRPr lang="fr-FR" sz="1200" b="1" i="1" u="none" strike="noStrike" dirty="0">
                        <a:solidFill>
                          <a:srgbClr val="000000"/>
                        </a:solidFill>
                        <a:effectLst/>
                        <a:latin typeface="+mn-lt"/>
                      </a:endParaRPr>
                    </a:p>
                  </a:txBody>
                  <a:tcPr marL="3697" marR="3697" marT="36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fr-FR" sz="1200" b="1" i="1" u="none" strike="noStrike" dirty="0">
                          <a:effectLst/>
                          <a:latin typeface="+mn-lt"/>
                        </a:rPr>
                        <a:t>Mentions</a:t>
                      </a:r>
                      <a:endParaRPr lang="fr-FR" sz="1200" b="1" i="1" u="none" strike="noStrike" dirty="0">
                        <a:solidFill>
                          <a:srgbClr val="000000"/>
                        </a:solidFill>
                        <a:effectLst/>
                        <a:latin typeface="+mn-lt"/>
                      </a:endParaRPr>
                    </a:p>
                  </a:txBody>
                  <a:tcPr marL="3697" marR="3697" marT="36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200" b="1" i="1" u="none" strike="noStrike" dirty="0">
                          <a:effectLst/>
                          <a:latin typeface="+mn-lt"/>
                        </a:rPr>
                        <a:t>Parcours</a:t>
                      </a:r>
                      <a:endParaRPr lang="fr-FR" sz="1200" b="1" i="1" u="none" strike="noStrike" dirty="0">
                        <a:solidFill>
                          <a:srgbClr val="000000"/>
                        </a:solidFill>
                        <a:effectLst/>
                        <a:latin typeface="+mn-lt"/>
                      </a:endParaRPr>
                    </a:p>
                  </a:txBody>
                  <a:tcPr marL="3697" marR="3697" marT="36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200" b="1" i="1" u="none" strike="noStrike" dirty="0">
                          <a:effectLst/>
                          <a:latin typeface="+mn-lt"/>
                        </a:rPr>
                        <a:t>Sigles</a:t>
                      </a:r>
                      <a:endParaRPr lang="fr-FR" sz="1200" b="1" i="1" u="none" strike="noStrike" dirty="0">
                        <a:solidFill>
                          <a:srgbClr val="000000"/>
                        </a:solidFill>
                        <a:effectLst/>
                        <a:latin typeface="+mn-lt"/>
                      </a:endParaRPr>
                    </a:p>
                  </a:txBody>
                  <a:tcPr marL="3697" marR="3697" marT="36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200" b="1" i="1" u="none" strike="noStrike" dirty="0">
                          <a:effectLst/>
                          <a:latin typeface="+mn-lt"/>
                        </a:rPr>
                        <a:t>Responsables</a:t>
                      </a:r>
                      <a:endParaRPr lang="fr-FR" sz="1200" b="1" i="1" u="none" strike="noStrike" dirty="0">
                        <a:solidFill>
                          <a:srgbClr val="000000"/>
                        </a:solidFill>
                        <a:effectLst/>
                        <a:latin typeface="+mn-lt"/>
                      </a:endParaRPr>
                    </a:p>
                  </a:txBody>
                  <a:tcPr marL="3697" marR="3697" marT="36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14270">
                <a:tc>
                  <a:txBody>
                    <a:bodyPr/>
                    <a:lstStyle/>
                    <a:p>
                      <a:pPr algn="ctr" fontAlgn="ctr"/>
                      <a:r>
                        <a:rPr lang="fr-FR" sz="1000" b="0" i="1" u="none" strike="noStrike" dirty="0">
                          <a:effectLst/>
                          <a:latin typeface="+mn-lt"/>
                        </a:rPr>
                        <a:t>Gestion de Production, Logistique, Achat</a:t>
                      </a:r>
                    </a:p>
                    <a:p>
                      <a:pPr algn="ctr" fontAlgn="ctr"/>
                      <a:r>
                        <a:rPr lang="fr-FR" sz="1000" b="0" i="1" u="none" strike="noStrike" dirty="0">
                          <a:solidFill>
                            <a:srgbClr val="000000"/>
                          </a:solidFill>
                          <a:effectLst/>
                          <a:latin typeface="+mn-lt"/>
                        </a:rPr>
                        <a:t>Mourad </a:t>
                      </a:r>
                      <a:r>
                        <a:rPr lang="fr-FR" sz="1000" b="0" i="1" u="none" strike="noStrike" dirty="0" err="1">
                          <a:solidFill>
                            <a:srgbClr val="000000"/>
                          </a:solidFill>
                          <a:effectLst/>
                          <a:latin typeface="+mn-lt"/>
                        </a:rPr>
                        <a:t>Attarça</a:t>
                      </a:r>
                      <a:endParaRPr lang="fr-FR" sz="1000" b="0" i="1"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000" u="none" strike="noStrike" dirty="0">
                          <a:effectLst/>
                          <a:latin typeface="+mn-lt"/>
                        </a:rPr>
                        <a:t>Management des achats et de la qualité fournisseurs</a:t>
                      </a:r>
                      <a:endParaRPr lang="fr-FR" sz="10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900" u="none" strike="noStrike" dirty="0">
                          <a:effectLst/>
                          <a:latin typeface="+mn-lt"/>
                        </a:rPr>
                        <a:t>GPLA-MAQF</a:t>
                      </a:r>
                      <a:endParaRPr lang="fr-FR" sz="9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900" u="none" strike="noStrike" dirty="0">
                          <a:effectLst/>
                          <a:latin typeface="+mn-lt"/>
                        </a:rPr>
                        <a:t>Mourad </a:t>
                      </a:r>
                      <a:r>
                        <a:rPr lang="fr-FR" sz="900" u="none" strike="noStrike" dirty="0" err="1">
                          <a:effectLst/>
                          <a:latin typeface="+mn-lt"/>
                        </a:rPr>
                        <a:t>Attarça</a:t>
                      </a:r>
                      <a:endParaRPr lang="fr-FR" sz="9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fr-FR" sz="900" u="none" strike="noStrike">
                          <a:effectLst/>
                          <a:latin typeface="+mn-lt"/>
                        </a:rPr>
                        <a:t> </a:t>
                      </a:r>
                      <a:endParaRPr lang="fr-FR" sz="900" b="1" i="0" u="none" strike="noStrike">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fr-FR" sz="1000" i="1" u="none" strike="noStrike" dirty="0">
                          <a:effectLst/>
                          <a:latin typeface="+mn-lt"/>
                        </a:rPr>
                        <a:t>Licence Gestion</a:t>
                      </a:r>
                    </a:p>
                    <a:p>
                      <a:pPr algn="ctr" fontAlgn="ctr"/>
                      <a:r>
                        <a:rPr lang="fr-FR" sz="1000" b="0" i="1" u="none" strike="noStrike" dirty="0">
                          <a:solidFill>
                            <a:srgbClr val="000000"/>
                          </a:solidFill>
                          <a:effectLst/>
                          <a:latin typeface="+mn-lt"/>
                        </a:rPr>
                        <a:t>Emmanuel</a:t>
                      </a:r>
                      <a:r>
                        <a:rPr lang="fr-FR" sz="1000" b="0" i="1" u="none" strike="noStrike" baseline="0" dirty="0">
                          <a:solidFill>
                            <a:srgbClr val="000000"/>
                          </a:solidFill>
                          <a:effectLst/>
                          <a:latin typeface="+mn-lt"/>
                        </a:rPr>
                        <a:t> </a:t>
                      </a:r>
                      <a:r>
                        <a:rPr lang="fr-FR" sz="1000" b="0" i="1" u="none" strike="noStrike" baseline="0" dirty="0" err="1">
                          <a:solidFill>
                            <a:srgbClr val="000000"/>
                          </a:solidFill>
                          <a:effectLst/>
                          <a:latin typeface="+mn-lt"/>
                        </a:rPr>
                        <a:t>Chaplain</a:t>
                      </a:r>
                      <a:endParaRPr lang="fr-FR" sz="1000" b="0" i="1"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000" u="none" strike="noStrike" dirty="0">
                          <a:effectLst/>
                          <a:latin typeface="+mn-lt"/>
                        </a:rPr>
                        <a:t>Spécialisation progressive</a:t>
                      </a:r>
                      <a:endParaRPr lang="fr-FR" sz="10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900" u="none" strike="noStrike" dirty="0">
                          <a:effectLst/>
                          <a:latin typeface="+mn-lt"/>
                        </a:rPr>
                        <a:t>LG</a:t>
                      </a:r>
                      <a:endParaRPr lang="fr-FR" sz="9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900" u="none" strike="noStrike" dirty="0">
                          <a:effectLst/>
                          <a:latin typeface="+mn-lt"/>
                        </a:rPr>
                        <a:t>Emmanuel </a:t>
                      </a:r>
                      <a:r>
                        <a:rPr lang="fr-FR" sz="900" u="none" strike="noStrike" dirty="0" err="1">
                          <a:effectLst/>
                          <a:latin typeface="+mn-lt"/>
                        </a:rPr>
                        <a:t>Chaplain</a:t>
                      </a:r>
                      <a:endParaRPr lang="fr-FR" sz="9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55944">
                <a:tc>
                  <a:txBody>
                    <a:bodyPr/>
                    <a:lstStyle/>
                    <a:p>
                      <a:pPr algn="ctr" fontAlgn="ctr"/>
                      <a:r>
                        <a:rPr lang="fr-FR" sz="1000" i="1" u="none" strike="noStrike" dirty="0">
                          <a:effectLst/>
                          <a:latin typeface="+mn-lt"/>
                        </a:rPr>
                        <a:t>Marketing, Vente</a:t>
                      </a:r>
                    </a:p>
                    <a:p>
                      <a:pPr algn="ctr" fontAlgn="ctr"/>
                      <a:r>
                        <a:rPr lang="fr-FR" sz="1000" b="0" i="1" u="none" strike="noStrike" dirty="0">
                          <a:solidFill>
                            <a:srgbClr val="000000"/>
                          </a:solidFill>
                          <a:effectLst/>
                          <a:latin typeface="+mn-lt"/>
                        </a:rPr>
                        <a:t>Florence Durieux</a:t>
                      </a: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000" u="none" strike="noStrike" dirty="0">
                          <a:effectLst/>
                          <a:latin typeface="+mn-lt"/>
                        </a:rPr>
                        <a:t>Management Relations Clients, Digital, Qualité</a:t>
                      </a:r>
                      <a:endParaRPr lang="fr-FR" sz="10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900" u="none" strike="noStrike" dirty="0">
                          <a:effectLst/>
                          <a:latin typeface="+mn-lt"/>
                        </a:rPr>
                        <a:t>MV-MRCDQ</a:t>
                      </a:r>
                      <a:endParaRPr lang="fr-FR" sz="9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900" u="none" strike="noStrike" dirty="0">
                          <a:effectLst/>
                          <a:latin typeface="+mn-lt"/>
                        </a:rPr>
                        <a:t>Mourad </a:t>
                      </a:r>
                      <a:r>
                        <a:rPr lang="fr-FR" sz="900" u="none" strike="noStrike" dirty="0" err="1">
                          <a:effectLst/>
                          <a:latin typeface="+mn-lt"/>
                        </a:rPr>
                        <a:t>Attarça</a:t>
                      </a:r>
                      <a:endParaRPr lang="fr-FR" sz="9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fr-FR" sz="900" u="none" strike="noStrike" dirty="0">
                          <a:effectLst/>
                          <a:latin typeface="+mn-lt"/>
                        </a:rPr>
                        <a:t> </a:t>
                      </a:r>
                      <a:endParaRPr lang="fr-FR" sz="900" b="1"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fr-FR" sz="1000" i="1" u="none" strike="noStrike" dirty="0">
                          <a:effectLst/>
                          <a:latin typeface="+mn-lt"/>
                        </a:rPr>
                        <a:t>Licence professionnelle RH</a:t>
                      </a:r>
                    </a:p>
                    <a:p>
                      <a:pPr algn="ctr" fontAlgn="ctr"/>
                      <a:r>
                        <a:rPr lang="fr-FR" sz="1000" b="0" i="1" u="none" strike="noStrike" dirty="0">
                          <a:solidFill>
                            <a:srgbClr val="000000"/>
                          </a:solidFill>
                          <a:effectLst/>
                          <a:latin typeface="+mn-lt"/>
                        </a:rPr>
                        <a:t>Bernard</a:t>
                      </a:r>
                      <a:r>
                        <a:rPr lang="fr-FR" sz="1000" b="0" i="1" u="none" strike="noStrike" baseline="0" dirty="0">
                          <a:solidFill>
                            <a:srgbClr val="000000"/>
                          </a:solidFill>
                          <a:effectLst/>
                          <a:latin typeface="+mn-lt"/>
                        </a:rPr>
                        <a:t> Alemany</a:t>
                      </a:r>
                      <a:endParaRPr lang="fr-FR" sz="1000" b="0" i="1"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000" u="none" strike="noStrike" dirty="0">
                          <a:effectLst/>
                          <a:latin typeface="+mn-lt"/>
                        </a:rPr>
                        <a:t>Assistant RH</a:t>
                      </a:r>
                      <a:endParaRPr lang="fr-FR" sz="10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900" u="none" strike="noStrike" dirty="0">
                          <a:effectLst/>
                          <a:latin typeface="+mn-lt"/>
                        </a:rPr>
                        <a:t>LP-RH</a:t>
                      </a:r>
                      <a:endParaRPr lang="fr-FR" sz="9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900" u="none" strike="noStrike" dirty="0">
                          <a:effectLst/>
                          <a:latin typeface="+mn-lt"/>
                        </a:rPr>
                        <a:t>Bernard</a:t>
                      </a:r>
                      <a:r>
                        <a:rPr lang="fr-FR" sz="900" u="none" strike="noStrike" baseline="0" dirty="0">
                          <a:effectLst/>
                          <a:latin typeface="+mn-lt"/>
                        </a:rPr>
                        <a:t> Alemany</a:t>
                      </a:r>
                      <a:endParaRPr lang="fr-FR" sz="9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55944">
                <a:tc>
                  <a:txBody>
                    <a:bodyPr/>
                    <a:lstStyle/>
                    <a:p>
                      <a:pPr algn="ctr" fontAlgn="ctr"/>
                      <a:r>
                        <a:rPr lang="fr-FR" sz="1000" i="1" u="none" strike="noStrike" dirty="0">
                          <a:effectLst/>
                          <a:latin typeface="+mn-lt"/>
                        </a:rPr>
                        <a:t>Management Stratégique</a:t>
                      </a:r>
                    </a:p>
                    <a:p>
                      <a:pPr algn="ctr" fontAlgn="ctr"/>
                      <a:r>
                        <a:rPr lang="fr-FR" sz="1000" b="0" i="1" u="none" strike="noStrike" dirty="0">
                          <a:solidFill>
                            <a:srgbClr val="000000"/>
                          </a:solidFill>
                          <a:effectLst/>
                          <a:latin typeface="+mn-lt"/>
                        </a:rPr>
                        <a:t>Jean-Philippe</a:t>
                      </a:r>
                      <a:r>
                        <a:rPr lang="fr-FR" sz="1000" b="0" i="1" u="none" strike="noStrike" baseline="0" dirty="0">
                          <a:solidFill>
                            <a:srgbClr val="000000"/>
                          </a:solidFill>
                          <a:effectLst/>
                          <a:latin typeface="+mn-lt"/>
                        </a:rPr>
                        <a:t> Denis</a:t>
                      </a:r>
                      <a:endParaRPr lang="fr-FR" sz="1000" b="0" i="1"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000" u="none" strike="noStrike" dirty="0">
                          <a:effectLst/>
                          <a:latin typeface="+mn-lt"/>
                        </a:rPr>
                        <a:t>Master of International Business</a:t>
                      </a:r>
                      <a:endParaRPr lang="fr-FR" sz="10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900" u="none" strike="noStrike" dirty="0">
                          <a:effectLst/>
                          <a:latin typeface="+mn-lt"/>
                        </a:rPr>
                        <a:t>MS-MIB</a:t>
                      </a:r>
                      <a:endParaRPr lang="fr-FR" sz="9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900" u="none" strike="noStrike" dirty="0">
                          <a:effectLst/>
                          <a:latin typeface="+mn-lt"/>
                        </a:rPr>
                        <a:t>Michael </a:t>
                      </a:r>
                      <a:r>
                        <a:rPr lang="fr-FR" sz="900" u="none" strike="noStrike" dirty="0" err="1">
                          <a:effectLst/>
                          <a:latin typeface="+mn-lt"/>
                        </a:rPr>
                        <a:t>Viegas</a:t>
                      </a:r>
                      <a:r>
                        <a:rPr lang="fr-FR" sz="900" u="none" strike="noStrike" dirty="0">
                          <a:effectLst/>
                          <a:latin typeface="+mn-lt"/>
                        </a:rPr>
                        <a:t>-Pires &amp; François </a:t>
                      </a:r>
                      <a:r>
                        <a:rPr lang="fr-FR" sz="900" u="none" strike="noStrike" dirty="0" err="1">
                          <a:effectLst/>
                          <a:latin typeface="+mn-lt"/>
                        </a:rPr>
                        <a:t>Goxe</a:t>
                      </a:r>
                      <a:endParaRPr lang="fr-FR" sz="9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fr-FR" sz="900" u="none" strike="noStrike" dirty="0">
                          <a:effectLst/>
                          <a:latin typeface="+mn-lt"/>
                        </a:rPr>
                        <a:t> </a:t>
                      </a:r>
                      <a:endParaRPr lang="fr-FR" sz="900" b="1"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fr-FR" sz="1000" i="1" u="none" strike="noStrike" dirty="0">
                          <a:effectLst/>
                          <a:latin typeface="+mn-lt"/>
                        </a:rPr>
                        <a:t>Licence professionnelle RH</a:t>
                      </a:r>
                    </a:p>
                    <a:p>
                      <a:pPr algn="ctr" fontAlgn="ctr"/>
                      <a:r>
                        <a:rPr lang="fr-FR" sz="1000" b="0" i="1" u="none" strike="noStrike" dirty="0">
                          <a:solidFill>
                            <a:srgbClr val="000000"/>
                          </a:solidFill>
                          <a:effectLst/>
                          <a:latin typeface="+mn-lt"/>
                        </a:rPr>
                        <a:t>Bernard</a:t>
                      </a:r>
                      <a:r>
                        <a:rPr lang="fr-FR" sz="1000" b="0" i="1" u="none" strike="noStrike" baseline="0" dirty="0">
                          <a:solidFill>
                            <a:srgbClr val="000000"/>
                          </a:solidFill>
                          <a:effectLst/>
                          <a:latin typeface="+mn-lt"/>
                        </a:rPr>
                        <a:t> Alemany</a:t>
                      </a:r>
                      <a:endParaRPr lang="fr-FR" sz="1000" b="0" i="1"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000" u="none" strike="noStrike" dirty="0">
                          <a:effectLst/>
                          <a:latin typeface="+mn-lt"/>
                        </a:rPr>
                        <a:t>Formation Compétences Emploi</a:t>
                      </a:r>
                      <a:endParaRPr lang="fr-FR" sz="10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900" u="none" strike="noStrike" dirty="0">
                          <a:effectLst/>
                          <a:latin typeface="+mn-lt"/>
                        </a:rPr>
                        <a:t>LP-FCE</a:t>
                      </a:r>
                      <a:endParaRPr lang="fr-FR" sz="9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900" u="none" strike="noStrike" dirty="0">
                          <a:effectLst/>
                          <a:latin typeface="+mn-lt"/>
                        </a:rPr>
                        <a:t>Bernard Alemany</a:t>
                      </a:r>
                      <a:endParaRPr lang="fr-FR" sz="9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31550">
                <a:tc>
                  <a:txBody>
                    <a:bodyPr/>
                    <a:lstStyle/>
                    <a:p>
                      <a:pPr algn="ctr" fontAlgn="ctr"/>
                      <a:r>
                        <a:rPr lang="fr-FR" sz="1000" i="1" u="none" strike="noStrike" dirty="0">
                          <a:effectLst/>
                          <a:latin typeface="+mn-lt"/>
                        </a:rPr>
                        <a:t>Management Stratégique</a:t>
                      </a:r>
                    </a:p>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1" u="none" strike="noStrike" dirty="0">
                          <a:solidFill>
                            <a:srgbClr val="000000"/>
                          </a:solidFill>
                          <a:effectLst/>
                          <a:latin typeface="+mn-lt"/>
                        </a:rPr>
                        <a:t>Jean-Philippe</a:t>
                      </a:r>
                      <a:r>
                        <a:rPr lang="fr-FR" sz="1000" b="0" i="1" u="none" strike="noStrike" baseline="0" dirty="0">
                          <a:solidFill>
                            <a:srgbClr val="000000"/>
                          </a:solidFill>
                          <a:effectLst/>
                          <a:latin typeface="+mn-lt"/>
                        </a:rPr>
                        <a:t> Denis</a:t>
                      </a:r>
                      <a:endParaRPr lang="fr-FR" sz="1000" b="0" i="1"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000" u="none" strike="noStrike" dirty="0">
                          <a:effectLst/>
                          <a:latin typeface="+mn-lt"/>
                        </a:rPr>
                        <a:t>Management, Stratégie et Changement</a:t>
                      </a:r>
                      <a:endParaRPr lang="fr-FR" sz="10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900" u="none" strike="noStrike" dirty="0">
                          <a:effectLst/>
                          <a:latin typeface="+mn-lt"/>
                        </a:rPr>
                        <a:t>MS-MSC</a:t>
                      </a:r>
                      <a:endParaRPr lang="fr-FR" sz="9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900" u="none" strike="noStrike" dirty="0">
                          <a:effectLst/>
                          <a:latin typeface="+mn-lt"/>
                        </a:rPr>
                        <a:t>Lydie-Marie Lavoisier</a:t>
                      </a:r>
                      <a:r>
                        <a:rPr lang="fr-FR" sz="900" u="none" strike="noStrike" baseline="0" dirty="0">
                          <a:effectLst/>
                          <a:latin typeface="+mn-lt"/>
                        </a:rPr>
                        <a:t> &amp; Hervé </a:t>
                      </a:r>
                      <a:r>
                        <a:rPr lang="fr-FR" sz="900" u="none" strike="noStrike" baseline="0" dirty="0" err="1">
                          <a:effectLst/>
                          <a:latin typeface="+mn-lt"/>
                        </a:rPr>
                        <a:t>Chomienne</a:t>
                      </a:r>
                      <a:endParaRPr lang="fr-FR" sz="9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fr-FR" sz="900" u="none" strike="noStrike" dirty="0">
                          <a:effectLst/>
                          <a:latin typeface="+mn-lt"/>
                        </a:rPr>
                        <a:t> </a:t>
                      </a:r>
                      <a:endParaRPr lang="fr-FR" sz="9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fr-FR" sz="1000" i="1" u="none" strike="noStrike" dirty="0">
                          <a:effectLst/>
                          <a:latin typeface="+mn-lt"/>
                        </a:rPr>
                        <a:t>Management</a:t>
                      </a:r>
                    </a:p>
                    <a:p>
                      <a:pPr algn="ctr" fontAlgn="ctr"/>
                      <a:r>
                        <a:rPr lang="fr-FR" sz="1000" b="0" i="1" u="none" strike="noStrike" dirty="0">
                          <a:solidFill>
                            <a:srgbClr val="000000"/>
                          </a:solidFill>
                          <a:effectLst/>
                          <a:latin typeface="+mn-lt"/>
                        </a:rPr>
                        <a:t>Hervé </a:t>
                      </a:r>
                      <a:r>
                        <a:rPr lang="fr-FR" sz="1000" b="0" i="1" u="none" strike="noStrike" dirty="0" err="1">
                          <a:solidFill>
                            <a:srgbClr val="000000"/>
                          </a:solidFill>
                          <a:effectLst/>
                          <a:latin typeface="+mn-lt"/>
                        </a:rPr>
                        <a:t>Chomienne</a:t>
                      </a:r>
                      <a:endParaRPr lang="fr-FR" sz="1000" b="0" i="1"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000" u="none" strike="noStrike" dirty="0">
                          <a:effectLst/>
                          <a:latin typeface="+mn-lt"/>
                        </a:rPr>
                        <a:t>Évolutions technologiques organisationnelles et stratégiques</a:t>
                      </a:r>
                      <a:endParaRPr lang="fr-FR" sz="10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900" u="none" strike="noStrike" dirty="0">
                          <a:effectLst/>
                          <a:latin typeface="+mn-lt"/>
                        </a:rPr>
                        <a:t>M-ETOS</a:t>
                      </a:r>
                      <a:endParaRPr lang="fr-FR" sz="9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900" u="none" strike="noStrike" dirty="0">
                          <a:effectLst/>
                          <a:latin typeface="+mn-lt"/>
                        </a:rPr>
                        <a:t>Christophe </a:t>
                      </a:r>
                      <a:r>
                        <a:rPr lang="fr-FR" sz="900" u="none" strike="noStrike" dirty="0" err="1">
                          <a:effectLst/>
                          <a:latin typeface="+mn-lt"/>
                        </a:rPr>
                        <a:t>Assens</a:t>
                      </a:r>
                      <a:r>
                        <a:rPr lang="fr-FR" sz="900" u="none" strike="noStrike" dirty="0">
                          <a:effectLst/>
                          <a:latin typeface="+mn-lt"/>
                        </a:rPr>
                        <a:t> &amp; Gilles</a:t>
                      </a:r>
                      <a:r>
                        <a:rPr lang="fr-FR" sz="900" u="none" strike="noStrike" baseline="0" dirty="0">
                          <a:effectLst/>
                          <a:latin typeface="+mn-lt"/>
                        </a:rPr>
                        <a:t> Rouet</a:t>
                      </a:r>
                      <a:endParaRPr lang="fr-FR" sz="9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15736">
                <a:tc>
                  <a:txBody>
                    <a:bodyPr/>
                    <a:lstStyle/>
                    <a:p>
                      <a:pPr algn="ctr" fontAlgn="ctr"/>
                      <a:r>
                        <a:rPr lang="fr-FR" sz="1000" i="1" u="none" strike="noStrike" dirty="0">
                          <a:effectLst/>
                          <a:latin typeface="+mn-lt"/>
                        </a:rPr>
                        <a:t>Contrôle de gestion et audit organisationnel</a:t>
                      </a:r>
                    </a:p>
                    <a:p>
                      <a:pPr algn="ctr" fontAlgn="ctr"/>
                      <a:r>
                        <a:rPr lang="fr-FR" sz="1000" b="0" i="1" u="none" strike="noStrike" dirty="0">
                          <a:solidFill>
                            <a:srgbClr val="000000"/>
                          </a:solidFill>
                          <a:effectLst/>
                          <a:latin typeface="+mn-lt"/>
                        </a:rPr>
                        <a:t>Philippe Jacquinot</a:t>
                      </a: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000" u="none" strike="noStrike" dirty="0">
                          <a:effectLst/>
                          <a:latin typeface="+mn-lt"/>
                        </a:rPr>
                        <a:t>Management, contrôle et audit organisationnel</a:t>
                      </a:r>
                      <a:endParaRPr lang="fr-FR" sz="10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900" u="none" strike="noStrike" dirty="0">
                          <a:effectLst/>
                          <a:latin typeface="+mn-lt"/>
                        </a:rPr>
                        <a:t>CGAO-MCAO</a:t>
                      </a:r>
                      <a:endParaRPr lang="fr-FR" sz="9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900" u="none" strike="noStrike" dirty="0">
                          <a:effectLst/>
                          <a:latin typeface="+mn-lt"/>
                        </a:rPr>
                        <a:t>Karim Saïd</a:t>
                      </a:r>
                      <a:endParaRPr lang="fr-FR" sz="9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fr-FR" sz="900" u="none" strike="noStrike" dirty="0">
                          <a:effectLst/>
                          <a:latin typeface="+mn-lt"/>
                        </a:rPr>
                        <a:t> </a:t>
                      </a:r>
                      <a:endParaRPr lang="fr-FR" sz="9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fr-FR" sz="1000" i="1" u="none" strike="noStrike" dirty="0">
                          <a:effectLst/>
                          <a:latin typeface="+mn-lt"/>
                        </a:rPr>
                        <a:t>Management</a:t>
                      </a:r>
                    </a:p>
                    <a:p>
                      <a:pPr algn="ctr" fontAlgn="ctr"/>
                      <a:r>
                        <a:rPr lang="fr-FR" sz="1000" b="0" i="1" u="none" strike="noStrike" dirty="0">
                          <a:solidFill>
                            <a:srgbClr val="000000"/>
                          </a:solidFill>
                          <a:effectLst/>
                          <a:latin typeface="+mn-lt"/>
                        </a:rPr>
                        <a:t>Hervé </a:t>
                      </a:r>
                      <a:r>
                        <a:rPr lang="fr-FR" sz="1000" b="0" i="1" u="none" strike="noStrike" dirty="0" err="1">
                          <a:solidFill>
                            <a:srgbClr val="000000"/>
                          </a:solidFill>
                          <a:effectLst/>
                          <a:latin typeface="+mn-lt"/>
                        </a:rPr>
                        <a:t>Chomienne</a:t>
                      </a:r>
                      <a:endParaRPr lang="fr-FR" sz="1000" b="0" i="1"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000" u="none" strike="noStrike" dirty="0">
                          <a:effectLst/>
                          <a:latin typeface="+mn-lt"/>
                        </a:rPr>
                        <a:t>Management du Changement et Conseil en Organisation</a:t>
                      </a:r>
                      <a:endParaRPr lang="fr-FR" sz="10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900" u="none" strike="noStrike" dirty="0">
                          <a:effectLst/>
                          <a:latin typeface="+mn-lt"/>
                        </a:rPr>
                        <a:t>M-MCCO</a:t>
                      </a:r>
                      <a:endParaRPr lang="fr-FR" sz="9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900" u="none" strike="noStrike" dirty="0">
                          <a:effectLst/>
                          <a:latin typeface="+mn-lt"/>
                        </a:rPr>
                        <a:t>Hervé </a:t>
                      </a:r>
                      <a:r>
                        <a:rPr lang="fr-FR" sz="900" u="none" strike="noStrike" dirty="0" err="1">
                          <a:effectLst/>
                          <a:latin typeface="+mn-lt"/>
                        </a:rPr>
                        <a:t>Chomienne</a:t>
                      </a:r>
                      <a:endParaRPr lang="fr-FR" sz="9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636387">
                <a:tc>
                  <a:txBody>
                    <a:bodyPr/>
                    <a:lstStyle/>
                    <a:p>
                      <a:pPr algn="ctr" fontAlgn="ctr"/>
                      <a:r>
                        <a:rPr lang="fr-FR" sz="1000" b="0" i="1" u="none" strike="noStrike" dirty="0">
                          <a:effectLst/>
                          <a:latin typeface="+mn-lt"/>
                        </a:rPr>
                        <a:t>Gestion des Ressources Humaines</a:t>
                      </a:r>
                    </a:p>
                    <a:p>
                      <a:pPr algn="ctr" fontAlgn="ctr"/>
                      <a:r>
                        <a:rPr lang="fr-FR" sz="1000" b="0" i="1" u="none" strike="noStrike" dirty="0">
                          <a:solidFill>
                            <a:srgbClr val="000000"/>
                          </a:solidFill>
                          <a:effectLst/>
                          <a:latin typeface="+mn-lt"/>
                        </a:rPr>
                        <a:t>Delphine de Saint-Julien</a:t>
                      </a: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000" u="none" strike="noStrike" dirty="0">
                          <a:effectLst/>
                          <a:latin typeface="+mn-lt"/>
                        </a:rPr>
                        <a:t>Management et développement des Ressources Humaines</a:t>
                      </a:r>
                      <a:endParaRPr lang="fr-FR" sz="10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900" u="none" strike="noStrike" dirty="0">
                          <a:effectLst/>
                          <a:latin typeface="+mn-lt"/>
                        </a:rPr>
                        <a:t>GRH-MDRH</a:t>
                      </a:r>
                      <a:endParaRPr lang="fr-FR" sz="9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900" u="none" strike="noStrike" dirty="0">
                          <a:effectLst/>
                          <a:latin typeface="+mn-lt"/>
                        </a:rPr>
                        <a:t>Delphine de</a:t>
                      </a:r>
                      <a:r>
                        <a:rPr lang="fr-FR" sz="900" u="none" strike="noStrike" baseline="0" dirty="0">
                          <a:effectLst/>
                          <a:latin typeface="+mn-lt"/>
                        </a:rPr>
                        <a:t> Saint-Julien &amp; Aline </a:t>
                      </a:r>
                      <a:r>
                        <a:rPr lang="fr-FR" sz="900" u="none" strike="noStrike" baseline="0" dirty="0" err="1">
                          <a:effectLst/>
                          <a:latin typeface="+mn-lt"/>
                        </a:rPr>
                        <a:t>Lemeur</a:t>
                      </a:r>
                      <a:endParaRPr lang="fr-FR" sz="9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fr-FR" sz="900" u="none" strike="noStrike" dirty="0">
                          <a:effectLst/>
                          <a:latin typeface="+mn-lt"/>
                        </a:rPr>
                        <a:t> </a:t>
                      </a:r>
                      <a:endParaRPr lang="fr-FR" sz="9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fr-FR" sz="1000" i="1" u="none" strike="noStrike" dirty="0">
                          <a:effectLst/>
                          <a:latin typeface="+mn-lt"/>
                        </a:rPr>
                        <a:t>Management et Administration des Entreprises, </a:t>
                      </a:r>
                      <a:r>
                        <a:rPr lang="fr-FR" sz="1000" b="0" i="1" u="none" strike="noStrike" dirty="0" err="1">
                          <a:solidFill>
                            <a:srgbClr val="000000"/>
                          </a:solidFill>
                          <a:effectLst/>
                          <a:latin typeface="+mn-lt"/>
                        </a:rPr>
                        <a:t>Stela</a:t>
                      </a:r>
                      <a:r>
                        <a:rPr lang="fr-FR" sz="1000" b="0" i="1" u="none" strike="noStrike" dirty="0">
                          <a:solidFill>
                            <a:srgbClr val="000000"/>
                          </a:solidFill>
                          <a:effectLst/>
                          <a:latin typeface="+mn-lt"/>
                        </a:rPr>
                        <a:t> </a:t>
                      </a:r>
                      <a:r>
                        <a:rPr lang="fr-FR" sz="1000" b="0" i="1" u="none" strike="noStrike" dirty="0" err="1">
                          <a:solidFill>
                            <a:srgbClr val="000000"/>
                          </a:solidFill>
                          <a:effectLst/>
                          <a:latin typeface="+mn-lt"/>
                        </a:rPr>
                        <a:t>Raytcheva</a:t>
                      </a:r>
                      <a:endParaRPr lang="fr-FR" sz="1000" b="0" i="1"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000" u="none" strike="noStrike" dirty="0">
                          <a:effectLst/>
                          <a:latin typeface="+mn-lt"/>
                        </a:rPr>
                        <a:t>Management Des Organisations</a:t>
                      </a:r>
                      <a:endParaRPr lang="fr-FR" sz="10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900" u="none" strike="noStrike" dirty="0">
                          <a:effectLst/>
                          <a:latin typeface="+mn-lt"/>
                        </a:rPr>
                        <a:t>MAE-MDO</a:t>
                      </a:r>
                      <a:endParaRPr lang="fr-FR" sz="9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900" u="none" strike="noStrike" dirty="0">
                          <a:effectLst/>
                          <a:latin typeface="+mn-lt"/>
                        </a:rPr>
                        <a:t>Christelle</a:t>
                      </a:r>
                      <a:r>
                        <a:rPr lang="fr-FR" sz="900" u="none" strike="noStrike" baseline="0" dirty="0">
                          <a:effectLst/>
                          <a:latin typeface="+mn-lt"/>
                        </a:rPr>
                        <a:t> </a:t>
                      </a:r>
                      <a:r>
                        <a:rPr lang="fr-FR" sz="900" u="none" strike="noStrike" baseline="0" dirty="0" err="1">
                          <a:effectLst/>
                          <a:latin typeface="+mn-lt"/>
                        </a:rPr>
                        <a:t>Thouvenot</a:t>
                      </a:r>
                      <a:r>
                        <a:rPr lang="fr-FR" sz="900" u="none" strike="noStrike" baseline="0" dirty="0">
                          <a:effectLst/>
                          <a:latin typeface="+mn-lt"/>
                        </a:rPr>
                        <a:t> &amp; Patricia </a:t>
                      </a:r>
                      <a:r>
                        <a:rPr lang="fr-FR" sz="900" u="none" strike="noStrike" baseline="0" dirty="0" err="1">
                          <a:effectLst/>
                          <a:latin typeface="+mn-lt"/>
                        </a:rPr>
                        <a:t>Marcerou</a:t>
                      </a:r>
                      <a:r>
                        <a:rPr lang="fr-FR" sz="900" u="none" strike="noStrike" baseline="0" dirty="0">
                          <a:effectLst/>
                          <a:latin typeface="+mn-lt"/>
                        </a:rPr>
                        <a:t>,</a:t>
                      </a:r>
                    </a:p>
                    <a:p>
                      <a:pPr algn="ctr" fontAlgn="ctr"/>
                      <a:r>
                        <a:rPr lang="fr-FR" sz="900" u="none" strike="noStrike" baseline="0" dirty="0" err="1">
                          <a:effectLst/>
                          <a:latin typeface="+mn-lt"/>
                        </a:rPr>
                        <a:t>Jihen</a:t>
                      </a:r>
                      <a:r>
                        <a:rPr lang="fr-FR" sz="900" u="none" strike="noStrike" baseline="0" dirty="0">
                          <a:effectLst/>
                          <a:latin typeface="+mn-lt"/>
                        </a:rPr>
                        <a:t> </a:t>
                      </a:r>
                      <a:r>
                        <a:rPr lang="fr-FR" sz="900" u="none" strike="noStrike" baseline="0" dirty="0" err="1">
                          <a:effectLst/>
                          <a:latin typeface="+mn-lt"/>
                        </a:rPr>
                        <a:t>Sebai</a:t>
                      </a:r>
                      <a:r>
                        <a:rPr lang="fr-FR" sz="900" u="none" strike="noStrike" baseline="0" dirty="0">
                          <a:effectLst/>
                          <a:latin typeface="+mn-lt"/>
                        </a:rPr>
                        <a:t> </a:t>
                      </a:r>
                    </a:p>
                    <a:p>
                      <a:pPr algn="ctr" fontAlgn="ctr"/>
                      <a:r>
                        <a:rPr lang="fr-FR" sz="900" u="none" strike="noStrike" baseline="0" dirty="0">
                          <a:effectLst/>
                          <a:latin typeface="+mn-lt"/>
                        </a:rPr>
                        <a:t>&amp; Gilles Rouet </a:t>
                      </a:r>
                      <a:endParaRPr lang="fr-FR" sz="9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531550">
                <a:tc>
                  <a:txBody>
                    <a:bodyPr/>
                    <a:lstStyle/>
                    <a:p>
                      <a:pPr algn="ctr" fontAlgn="ctr"/>
                      <a:r>
                        <a:rPr lang="fr-FR" sz="1000" b="0" i="1" u="none" strike="noStrike" dirty="0">
                          <a:effectLst/>
                          <a:latin typeface="+mn-lt"/>
                        </a:rPr>
                        <a:t>Gestion des Ressources Humaines</a:t>
                      </a:r>
                    </a:p>
                    <a:p>
                      <a:pPr algn="ctr" fontAlgn="ctr"/>
                      <a:r>
                        <a:rPr lang="fr-FR" sz="1000" b="0" i="1" u="none" strike="noStrike" dirty="0">
                          <a:solidFill>
                            <a:srgbClr val="000000"/>
                          </a:solidFill>
                          <a:effectLst/>
                          <a:latin typeface="+mn-lt"/>
                        </a:rPr>
                        <a:t>Delphine de Saint-Julien</a:t>
                      </a: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000" u="none" strike="noStrike" dirty="0">
                          <a:effectLst/>
                          <a:latin typeface="+mn-lt"/>
                        </a:rPr>
                        <a:t>Management des Ressources Humaines et Transformations Digitales</a:t>
                      </a:r>
                      <a:endParaRPr lang="fr-FR" sz="10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900" u="none" strike="noStrike" dirty="0">
                          <a:effectLst/>
                          <a:latin typeface="+mn-lt"/>
                        </a:rPr>
                        <a:t>GRH-MRHTD</a:t>
                      </a:r>
                      <a:endParaRPr lang="fr-FR" sz="9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900" u="none" strike="noStrike" dirty="0">
                          <a:effectLst/>
                          <a:latin typeface="+mn-lt"/>
                        </a:rPr>
                        <a:t>Delphine de</a:t>
                      </a:r>
                      <a:r>
                        <a:rPr lang="fr-FR" sz="900" u="none" strike="noStrike" baseline="0" dirty="0">
                          <a:effectLst/>
                          <a:latin typeface="+mn-lt"/>
                        </a:rPr>
                        <a:t> Saint-Julien &amp; Aline </a:t>
                      </a:r>
                      <a:r>
                        <a:rPr lang="fr-FR" sz="900" u="none" strike="noStrike" baseline="0" dirty="0" err="1">
                          <a:effectLst/>
                          <a:latin typeface="+mn-lt"/>
                        </a:rPr>
                        <a:t>Lemeur</a:t>
                      </a:r>
                      <a:endParaRPr lang="fr-FR" sz="900" b="0" i="0" u="none" strike="noStrike" dirty="0">
                        <a:solidFill>
                          <a:srgbClr val="000000"/>
                        </a:solidFill>
                        <a:effectLst/>
                        <a:latin typeface="+mn-lt"/>
                      </a:endParaRPr>
                    </a:p>
                    <a:p>
                      <a:pPr algn="ctr" fontAlgn="ctr"/>
                      <a:endParaRPr lang="fr-FR" sz="9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fr-FR" sz="900" u="none" strike="noStrike" dirty="0">
                          <a:effectLst/>
                          <a:latin typeface="+mn-lt"/>
                        </a:rPr>
                        <a:t> </a:t>
                      </a:r>
                      <a:endParaRPr lang="fr-FR" sz="9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i="1" u="none" strike="noStrike" dirty="0">
                          <a:effectLst/>
                          <a:latin typeface="+mn-lt"/>
                        </a:rPr>
                        <a:t>Management et Administration des Entreprises, </a:t>
                      </a:r>
                      <a:r>
                        <a:rPr lang="fr-FR" sz="1000" b="0" i="1" u="none" strike="noStrike" dirty="0" err="1">
                          <a:solidFill>
                            <a:srgbClr val="000000"/>
                          </a:solidFill>
                          <a:effectLst/>
                          <a:latin typeface="+mn-lt"/>
                        </a:rPr>
                        <a:t>Stela</a:t>
                      </a:r>
                      <a:r>
                        <a:rPr lang="fr-FR" sz="1000" b="0" i="1" u="none" strike="noStrike" dirty="0">
                          <a:solidFill>
                            <a:srgbClr val="000000"/>
                          </a:solidFill>
                          <a:effectLst/>
                          <a:latin typeface="+mn-lt"/>
                        </a:rPr>
                        <a:t> </a:t>
                      </a:r>
                      <a:r>
                        <a:rPr lang="fr-FR" sz="1000" b="0" i="1" u="none" strike="noStrike" dirty="0" err="1">
                          <a:solidFill>
                            <a:srgbClr val="000000"/>
                          </a:solidFill>
                          <a:effectLst/>
                          <a:latin typeface="+mn-lt"/>
                        </a:rPr>
                        <a:t>Raytcheva</a:t>
                      </a:r>
                      <a:endParaRPr lang="fr-FR" sz="1000" b="0" i="1"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000" u="none" strike="noStrike" dirty="0">
                          <a:effectLst/>
                          <a:latin typeface="+mn-lt"/>
                        </a:rPr>
                        <a:t>Management Qualité, Sécurité, Environnement </a:t>
                      </a:r>
                      <a:endParaRPr lang="fr-FR" sz="10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900" u="none" strike="noStrike" dirty="0">
                          <a:effectLst/>
                          <a:latin typeface="+mn-lt"/>
                        </a:rPr>
                        <a:t>MAE-MQSE</a:t>
                      </a:r>
                      <a:endParaRPr lang="fr-FR" sz="9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900" u="none" strike="noStrike" dirty="0" err="1">
                          <a:effectLst/>
                          <a:latin typeface="+mn-lt"/>
                        </a:rPr>
                        <a:t>Jihen</a:t>
                      </a:r>
                      <a:r>
                        <a:rPr lang="fr-FR" sz="900" u="none" strike="noStrike" dirty="0">
                          <a:effectLst/>
                          <a:latin typeface="+mn-lt"/>
                        </a:rPr>
                        <a:t> </a:t>
                      </a:r>
                      <a:r>
                        <a:rPr lang="fr-FR" sz="900" u="none" strike="noStrike" dirty="0" err="1">
                          <a:effectLst/>
                          <a:latin typeface="+mn-lt"/>
                        </a:rPr>
                        <a:t>Sebai</a:t>
                      </a:r>
                      <a:r>
                        <a:rPr lang="fr-FR" sz="900" u="none" strike="noStrike" dirty="0">
                          <a:effectLst/>
                          <a:latin typeface="+mn-lt"/>
                        </a:rPr>
                        <a:t> </a:t>
                      </a:r>
                    </a:p>
                    <a:p>
                      <a:pPr algn="ctr" fontAlgn="ctr"/>
                      <a:r>
                        <a:rPr lang="fr-FR" sz="900" u="none" strike="noStrike" dirty="0">
                          <a:effectLst/>
                          <a:latin typeface="+mn-lt"/>
                        </a:rPr>
                        <a:t>&amp; Philippe </a:t>
                      </a:r>
                      <a:r>
                        <a:rPr lang="fr-FR" sz="900" u="none" strike="noStrike" dirty="0" err="1">
                          <a:effectLst/>
                          <a:latin typeface="+mn-lt"/>
                        </a:rPr>
                        <a:t>Hermel</a:t>
                      </a:r>
                      <a:endParaRPr lang="fr-FR" sz="9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603112">
                <a:tc>
                  <a:txBody>
                    <a:bodyPr/>
                    <a:lstStyle/>
                    <a:p>
                      <a:pPr algn="ctr" fontAlgn="ctr"/>
                      <a:r>
                        <a:rPr lang="fr-FR" sz="1000" b="0" i="1" u="none" strike="noStrike" dirty="0">
                          <a:effectLst/>
                          <a:latin typeface="+mn-lt"/>
                        </a:rPr>
                        <a:t>Communication des Organisation</a:t>
                      </a:r>
                    </a:p>
                    <a:p>
                      <a:pPr algn="ctr" fontAlgn="ctr"/>
                      <a:r>
                        <a:rPr lang="fr-FR" sz="1000" b="0" i="1" u="none" strike="noStrike" dirty="0">
                          <a:solidFill>
                            <a:srgbClr val="000000"/>
                          </a:solidFill>
                          <a:effectLst/>
                          <a:latin typeface="+mn-lt"/>
                        </a:rPr>
                        <a:t>Stéphane</a:t>
                      </a:r>
                      <a:r>
                        <a:rPr lang="fr-FR" sz="1000" b="0" i="1" u="none" strike="noStrike" baseline="0" dirty="0">
                          <a:solidFill>
                            <a:srgbClr val="000000"/>
                          </a:solidFill>
                          <a:effectLst/>
                          <a:latin typeface="+mn-lt"/>
                        </a:rPr>
                        <a:t> </a:t>
                      </a:r>
                      <a:r>
                        <a:rPr lang="fr-FR" sz="1000" b="0" i="1" u="none" strike="noStrike" baseline="0" dirty="0" err="1">
                          <a:solidFill>
                            <a:srgbClr val="000000"/>
                          </a:solidFill>
                          <a:effectLst/>
                          <a:latin typeface="+mn-lt"/>
                        </a:rPr>
                        <a:t>Olivesi</a:t>
                      </a:r>
                      <a:endParaRPr lang="fr-FR" sz="1000" b="0" i="1"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000" u="none" strike="noStrike" dirty="0">
                          <a:effectLst/>
                          <a:latin typeface="+mn-lt"/>
                        </a:rPr>
                        <a:t>Management et Communication des Organisations</a:t>
                      </a:r>
                      <a:endParaRPr lang="fr-FR" sz="10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900" u="none" strike="noStrike" dirty="0" err="1">
                          <a:effectLst/>
                          <a:latin typeface="+mn-lt"/>
                        </a:rPr>
                        <a:t>CdO</a:t>
                      </a:r>
                      <a:r>
                        <a:rPr lang="fr-FR" sz="900" u="none" strike="noStrike" dirty="0">
                          <a:effectLst/>
                          <a:latin typeface="+mn-lt"/>
                        </a:rPr>
                        <a:t>-MCO</a:t>
                      </a:r>
                      <a:endParaRPr lang="fr-FR" sz="9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900" u="none" strike="noStrike" dirty="0" err="1">
                          <a:effectLst/>
                          <a:latin typeface="+mn-lt"/>
                        </a:rPr>
                        <a:t>Sela</a:t>
                      </a:r>
                      <a:r>
                        <a:rPr lang="fr-FR" sz="900" u="none" strike="noStrike" dirty="0">
                          <a:effectLst/>
                          <a:latin typeface="+mn-lt"/>
                        </a:rPr>
                        <a:t> </a:t>
                      </a:r>
                      <a:r>
                        <a:rPr lang="fr-FR" sz="900" u="none" strike="noStrike" dirty="0" err="1">
                          <a:effectLst/>
                          <a:latin typeface="+mn-lt"/>
                        </a:rPr>
                        <a:t>Raytcheva</a:t>
                      </a:r>
                      <a:endParaRPr lang="fr-FR" sz="9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fr-FR" sz="900" u="none" strike="noStrike" dirty="0">
                          <a:effectLst/>
                          <a:latin typeface="+mn-lt"/>
                        </a:rPr>
                        <a:t> </a:t>
                      </a:r>
                      <a:endParaRPr lang="fr-FR" sz="9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i="1" u="none" strike="noStrike" dirty="0">
                          <a:effectLst/>
                          <a:latin typeface="+mn-lt"/>
                        </a:rPr>
                        <a:t>Management et Administration des Entreprises, </a:t>
                      </a:r>
                      <a:r>
                        <a:rPr lang="fr-FR" sz="1000" b="0" i="1" u="none" strike="noStrike" dirty="0" err="1">
                          <a:solidFill>
                            <a:srgbClr val="000000"/>
                          </a:solidFill>
                          <a:effectLst/>
                          <a:latin typeface="+mn-lt"/>
                        </a:rPr>
                        <a:t>Stela</a:t>
                      </a:r>
                      <a:r>
                        <a:rPr lang="fr-FR" sz="1000" b="0" i="1" u="none" strike="noStrike" dirty="0">
                          <a:solidFill>
                            <a:srgbClr val="000000"/>
                          </a:solidFill>
                          <a:effectLst/>
                          <a:latin typeface="+mn-lt"/>
                        </a:rPr>
                        <a:t> </a:t>
                      </a:r>
                      <a:r>
                        <a:rPr lang="fr-FR" sz="1000" b="0" i="1" u="none" strike="noStrike" dirty="0" err="1">
                          <a:solidFill>
                            <a:srgbClr val="000000"/>
                          </a:solidFill>
                          <a:effectLst/>
                          <a:latin typeface="+mn-lt"/>
                        </a:rPr>
                        <a:t>Raytcheva</a:t>
                      </a:r>
                      <a:endParaRPr lang="fr-FR" sz="1000" b="0" i="1"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000" u="none" strike="noStrike" dirty="0">
                          <a:effectLst/>
                          <a:latin typeface="+mn-lt"/>
                        </a:rPr>
                        <a:t>Administration des Entreprises</a:t>
                      </a:r>
                      <a:endParaRPr lang="fr-FR" sz="10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900" u="none" strike="noStrike" dirty="0">
                          <a:effectLst/>
                          <a:latin typeface="+mn-lt"/>
                        </a:rPr>
                        <a:t>MAE-AE</a:t>
                      </a:r>
                      <a:endParaRPr lang="fr-FR" sz="9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900" u="none" strike="noStrike" dirty="0">
                          <a:effectLst/>
                          <a:latin typeface="+mn-lt"/>
                        </a:rPr>
                        <a:t>François</a:t>
                      </a:r>
                      <a:r>
                        <a:rPr lang="fr-FR" sz="900" u="none" strike="noStrike" baseline="0" dirty="0">
                          <a:effectLst/>
                          <a:latin typeface="+mn-lt"/>
                        </a:rPr>
                        <a:t> </a:t>
                      </a:r>
                      <a:r>
                        <a:rPr lang="fr-FR" sz="900" u="none" strike="noStrike" baseline="0" dirty="0" err="1">
                          <a:effectLst/>
                          <a:latin typeface="+mn-lt"/>
                        </a:rPr>
                        <a:t>Goxe</a:t>
                      </a:r>
                      <a:endParaRPr lang="fr-FR" sz="9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45355">
                <a:tc>
                  <a:txBody>
                    <a:bodyPr/>
                    <a:lstStyle/>
                    <a:p>
                      <a:pPr algn="l" fontAlgn="ctr"/>
                      <a:endParaRPr lang="fr-FR" sz="1200" b="0" i="0" u="none" strike="noStrike" dirty="0">
                        <a:solidFill>
                          <a:srgbClr val="000000"/>
                        </a:solidFill>
                        <a:effectLst/>
                        <a:latin typeface="+mn-lt"/>
                      </a:endParaRPr>
                    </a:p>
                  </a:txBody>
                  <a:tcPr marL="3697" marR="3697" marT="3697" marB="0" anchor="ctr">
                    <a:lnT w="12700" cap="flat" cmpd="sng" algn="ctr">
                      <a:solidFill>
                        <a:schemeClr val="tx1"/>
                      </a:solidFill>
                      <a:prstDash val="solid"/>
                      <a:round/>
                      <a:headEnd type="none" w="med" len="med"/>
                      <a:tailEnd type="none" w="med" len="med"/>
                    </a:lnT>
                    <a:solidFill>
                      <a:schemeClr val="bg1"/>
                    </a:solidFill>
                  </a:tcPr>
                </a:tc>
                <a:tc>
                  <a:txBody>
                    <a:bodyPr/>
                    <a:lstStyle/>
                    <a:p>
                      <a:pPr algn="l" fontAlgn="ctr"/>
                      <a:endParaRPr lang="fr-FR" sz="1200" b="0" i="0" u="none" strike="noStrike" dirty="0">
                        <a:solidFill>
                          <a:srgbClr val="000000"/>
                        </a:solidFill>
                        <a:effectLst/>
                        <a:latin typeface="+mn-lt"/>
                      </a:endParaRPr>
                    </a:p>
                  </a:txBody>
                  <a:tcPr marL="3697" marR="3697" marT="3697" marB="0" anchor="ctr">
                    <a:lnT w="12700" cap="flat" cmpd="sng" algn="ctr">
                      <a:solidFill>
                        <a:schemeClr val="tx1"/>
                      </a:solidFill>
                      <a:prstDash val="solid"/>
                      <a:round/>
                      <a:headEnd type="none" w="med" len="med"/>
                      <a:tailEnd type="none" w="med" len="med"/>
                    </a:lnT>
                    <a:solidFill>
                      <a:schemeClr val="bg1"/>
                    </a:solidFill>
                  </a:tcPr>
                </a:tc>
                <a:tc>
                  <a:txBody>
                    <a:bodyPr/>
                    <a:lstStyle/>
                    <a:p>
                      <a:pPr algn="l" fontAlgn="ctr"/>
                      <a:endParaRPr lang="fr-FR" sz="1200" b="0" i="0" u="none" strike="noStrike" dirty="0">
                        <a:solidFill>
                          <a:srgbClr val="000000"/>
                        </a:solidFill>
                        <a:effectLst/>
                        <a:latin typeface="+mn-lt"/>
                      </a:endParaRPr>
                    </a:p>
                  </a:txBody>
                  <a:tcPr marL="3697" marR="3697" marT="3697" marB="0" anchor="ctr">
                    <a:lnT w="12700" cap="flat" cmpd="sng" algn="ctr">
                      <a:solidFill>
                        <a:schemeClr val="tx1"/>
                      </a:solidFill>
                      <a:prstDash val="solid"/>
                      <a:round/>
                      <a:headEnd type="none" w="med" len="med"/>
                      <a:tailEnd type="none" w="med" len="med"/>
                    </a:lnT>
                    <a:solidFill>
                      <a:schemeClr val="bg1"/>
                    </a:solidFill>
                  </a:tcPr>
                </a:tc>
                <a:tc>
                  <a:txBody>
                    <a:bodyPr/>
                    <a:lstStyle/>
                    <a:p>
                      <a:pPr algn="l" fontAlgn="ctr"/>
                      <a:endParaRPr lang="fr-FR" sz="1200" b="0" i="0" u="none" strike="noStrike" dirty="0">
                        <a:solidFill>
                          <a:srgbClr val="000000"/>
                        </a:solidFill>
                        <a:effectLst/>
                        <a:latin typeface="+mn-lt"/>
                      </a:endParaRPr>
                    </a:p>
                  </a:txBody>
                  <a:tcPr marL="3697" marR="3697" marT="3697" marB="0" anchor="ctr">
                    <a:lnT w="12700" cap="flat" cmpd="sng" algn="ctr">
                      <a:solidFill>
                        <a:schemeClr val="tx1"/>
                      </a:solidFill>
                      <a:prstDash val="solid"/>
                      <a:round/>
                      <a:headEnd type="none" w="med" len="med"/>
                      <a:tailEnd type="none" w="med" len="med"/>
                    </a:lnT>
                    <a:solidFill>
                      <a:schemeClr val="bg1"/>
                    </a:solidFill>
                  </a:tcPr>
                </a:tc>
                <a:tc>
                  <a:txBody>
                    <a:bodyPr/>
                    <a:lstStyle/>
                    <a:p>
                      <a:pPr algn="l" fontAlgn="ctr"/>
                      <a:endParaRPr lang="fr-FR" sz="1200" b="0" i="0" u="none" strike="noStrike" dirty="0">
                        <a:solidFill>
                          <a:srgbClr val="000000"/>
                        </a:solidFill>
                        <a:effectLst/>
                        <a:latin typeface="+mn-lt"/>
                      </a:endParaRPr>
                    </a:p>
                  </a:txBody>
                  <a:tcPr marL="3697" marR="3697" marT="3697"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fr-FR" sz="1000" i="1" u="none" strike="noStrike" dirty="0">
                          <a:effectLst/>
                          <a:latin typeface="+mn-lt"/>
                        </a:rPr>
                        <a:t>Management Public</a:t>
                      </a:r>
                    </a:p>
                    <a:p>
                      <a:pPr algn="ctr" fontAlgn="ctr"/>
                      <a:r>
                        <a:rPr lang="fr-FR" sz="1000" b="0" i="1" u="none" strike="noStrike" dirty="0">
                          <a:solidFill>
                            <a:srgbClr val="000000"/>
                          </a:solidFill>
                          <a:effectLst/>
                          <a:latin typeface="+mn-lt"/>
                        </a:rPr>
                        <a:t>Christelle</a:t>
                      </a:r>
                      <a:r>
                        <a:rPr lang="fr-FR" sz="1000" b="0" i="1" u="none" strike="noStrike" baseline="0" dirty="0">
                          <a:solidFill>
                            <a:srgbClr val="000000"/>
                          </a:solidFill>
                          <a:effectLst/>
                          <a:latin typeface="+mn-lt"/>
                        </a:rPr>
                        <a:t> </a:t>
                      </a:r>
                      <a:r>
                        <a:rPr lang="fr-FR" sz="1000" b="0" i="1" u="none" strike="noStrike" baseline="0" dirty="0" err="1">
                          <a:solidFill>
                            <a:srgbClr val="000000"/>
                          </a:solidFill>
                          <a:effectLst/>
                          <a:latin typeface="+mn-lt"/>
                        </a:rPr>
                        <a:t>Thouvenot</a:t>
                      </a:r>
                      <a:endParaRPr lang="fr-FR" sz="1000" b="0" i="1"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000" u="none" strike="noStrike" dirty="0">
                          <a:effectLst/>
                          <a:latin typeface="+mn-lt"/>
                        </a:rPr>
                        <a:t>Management Public Territorial</a:t>
                      </a:r>
                      <a:endParaRPr lang="fr-FR" sz="10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900" u="none" strike="noStrike" dirty="0">
                          <a:effectLst/>
                          <a:latin typeface="+mn-lt"/>
                        </a:rPr>
                        <a:t>MP-MPT</a:t>
                      </a:r>
                      <a:endParaRPr lang="fr-FR" sz="9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900" u="none" strike="noStrike" dirty="0">
                          <a:effectLst/>
                          <a:latin typeface="+mn-lt"/>
                        </a:rPr>
                        <a:t>Christelle </a:t>
                      </a:r>
                      <a:r>
                        <a:rPr lang="fr-FR" sz="900" u="none" strike="noStrike" dirty="0" err="1">
                          <a:effectLst/>
                          <a:latin typeface="+mn-lt"/>
                        </a:rPr>
                        <a:t>Thouvenot</a:t>
                      </a:r>
                      <a:endParaRPr lang="fr-FR" sz="9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413770">
                <a:tc>
                  <a:txBody>
                    <a:bodyPr/>
                    <a:lstStyle/>
                    <a:p>
                      <a:pPr algn="l" fontAlgn="ctr"/>
                      <a:endParaRPr lang="fr-FR" sz="1200" b="0" i="0" u="none" strike="noStrike" dirty="0">
                        <a:solidFill>
                          <a:srgbClr val="000000"/>
                        </a:solidFill>
                        <a:effectLst/>
                        <a:latin typeface="+mn-lt"/>
                      </a:endParaRPr>
                    </a:p>
                  </a:txBody>
                  <a:tcPr marL="3697" marR="3697" marT="3697" marB="0" anchor="ctr">
                    <a:solidFill>
                      <a:schemeClr val="bg1"/>
                    </a:solidFill>
                  </a:tcPr>
                </a:tc>
                <a:tc>
                  <a:txBody>
                    <a:bodyPr/>
                    <a:lstStyle/>
                    <a:p>
                      <a:pPr algn="l" fontAlgn="ctr"/>
                      <a:endParaRPr lang="fr-FR" sz="1200" b="0" i="0" u="none" strike="noStrike" dirty="0">
                        <a:solidFill>
                          <a:srgbClr val="000000"/>
                        </a:solidFill>
                        <a:effectLst/>
                        <a:latin typeface="+mn-lt"/>
                      </a:endParaRPr>
                    </a:p>
                  </a:txBody>
                  <a:tcPr marL="3697" marR="3697" marT="3697" marB="0" anchor="ctr">
                    <a:solidFill>
                      <a:schemeClr val="bg1"/>
                    </a:solidFill>
                  </a:tcPr>
                </a:tc>
                <a:tc>
                  <a:txBody>
                    <a:bodyPr/>
                    <a:lstStyle/>
                    <a:p>
                      <a:pPr algn="l" fontAlgn="ctr"/>
                      <a:endParaRPr lang="fr-FR" sz="1200" b="0" i="0" u="none" strike="noStrike" dirty="0">
                        <a:solidFill>
                          <a:srgbClr val="000000"/>
                        </a:solidFill>
                        <a:effectLst/>
                        <a:latin typeface="+mn-lt"/>
                      </a:endParaRPr>
                    </a:p>
                  </a:txBody>
                  <a:tcPr marL="3697" marR="3697" marT="3697" marB="0" anchor="ctr">
                    <a:solidFill>
                      <a:schemeClr val="bg1"/>
                    </a:solidFill>
                  </a:tcPr>
                </a:tc>
                <a:tc>
                  <a:txBody>
                    <a:bodyPr/>
                    <a:lstStyle/>
                    <a:p>
                      <a:pPr algn="l" fontAlgn="ctr"/>
                      <a:endParaRPr lang="fr-FR" sz="1200" b="0" i="0" u="none" strike="noStrike" dirty="0">
                        <a:solidFill>
                          <a:srgbClr val="000000"/>
                        </a:solidFill>
                        <a:effectLst/>
                        <a:latin typeface="+mn-lt"/>
                      </a:endParaRPr>
                    </a:p>
                  </a:txBody>
                  <a:tcPr marL="3697" marR="3697" marT="3697" marB="0" anchor="ctr">
                    <a:solidFill>
                      <a:schemeClr val="bg1"/>
                    </a:solidFill>
                  </a:tcPr>
                </a:tc>
                <a:tc>
                  <a:txBody>
                    <a:bodyPr/>
                    <a:lstStyle/>
                    <a:p>
                      <a:pPr algn="l" fontAlgn="ctr"/>
                      <a:endParaRPr lang="fr-FR" sz="1200" b="0" i="0" u="none" strike="noStrike" dirty="0">
                        <a:solidFill>
                          <a:srgbClr val="000000"/>
                        </a:solidFill>
                        <a:effectLst/>
                        <a:latin typeface="+mn-lt"/>
                      </a:endParaRPr>
                    </a:p>
                  </a:txBody>
                  <a:tcPr marL="3697" marR="3697" marT="3697"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fr-FR" sz="1000" i="1" u="none" strike="noStrike" dirty="0">
                          <a:effectLst/>
                          <a:latin typeface="+mn-lt"/>
                        </a:rPr>
                        <a:t>Management Public</a:t>
                      </a:r>
                    </a:p>
                    <a:p>
                      <a:pPr algn="ctr" fontAlgn="ctr"/>
                      <a:r>
                        <a:rPr lang="fr-FR" sz="1000" b="0" i="1" u="none" strike="noStrike" dirty="0">
                          <a:solidFill>
                            <a:srgbClr val="000000"/>
                          </a:solidFill>
                          <a:effectLst/>
                          <a:latin typeface="+mn-lt"/>
                        </a:rPr>
                        <a:t>Christelle </a:t>
                      </a:r>
                      <a:r>
                        <a:rPr lang="fr-FR" sz="1000" b="0" i="1" u="none" strike="noStrike" dirty="0" err="1">
                          <a:solidFill>
                            <a:srgbClr val="000000"/>
                          </a:solidFill>
                          <a:effectLst/>
                          <a:latin typeface="+mn-lt"/>
                        </a:rPr>
                        <a:t>Thouvenot</a:t>
                      </a:r>
                      <a:endParaRPr lang="fr-FR" sz="1000" b="0" i="1"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000" u="none" strike="noStrike" dirty="0">
                          <a:effectLst/>
                          <a:latin typeface="+mn-lt"/>
                        </a:rPr>
                        <a:t>Management des Organisations Scolaires</a:t>
                      </a:r>
                      <a:endParaRPr lang="fr-FR" sz="10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900" u="none" strike="noStrike" dirty="0">
                          <a:effectLst/>
                          <a:latin typeface="+mn-lt"/>
                        </a:rPr>
                        <a:t>MP-M@DOS</a:t>
                      </a:r>
                      <a:endParaRPr lang="fr-FR" sz="9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900" u="none" strike="noStrike" dirty="0">
                          <a:effectLst/>
                          <a:latin typeface="+mn-lt"/>
                        </a:rPr>
                        <a:t>Gilles Rouet</a:t>
                      </a:r>
                      <a:endParaRPr lang="fr-FR" sz="9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568801">
                <a:tc>
                  <a:txBody>
                    <a:bodyPr/>
                    <a:lstStyle/>
                    <a:p>
                      <a:pPr algn="l" fontAlgn="ctr"/>
                      <a:endParaRPr lang="fr-FR" sz="1200" b="0" i="0" u="none" strike="noStrike" dirty="0">
                        <a:solidFill>
                          <a:srgbClr val="000000"/>
                        </a:solidFill>
                        <a:effectLst/>
                        <a:latin typeface="+mn-lt"/>
                      </a:endParaRPr>
                    </a:p>
                  </a:txBody>
                  <a:tcPr marL="3697" marR="3697" marT="3697" marB="0" anchor="ctr">
                    <a:solidFill>
                      <a:schemeClr val="bg1"/>
                    </a:solidFill>
                  </a:tcPr>
                </a:tc>
                <a:tc>
                  <a:txBody>
                    <a:bodyPr/>
                    <a:lstStyle/>
                    <a:p>
                      <a:pPr algn="l" fontAlgn="ctr"/>
                      <a:endParaRPr lang="fr-FR" sz="1200" b="0" i="0" u="none" strike="noStrike" dirty="0">
                        <a:solidFill>
                          <a:srgbClr val="000000"/>
                        </a:solidFill>
                        <a:effectLst/>
                        <a:latin typeface="+mn-lt"/>
                      </a:endParaRPr>
                    </a:p>
                  </a:txBody>
                  <a:tcPr marL="3697" marR="3697" marT="3697" marB="0" anchor="ctr">
                    <a:solidFill>
                      <a:schemeClr val="bg1"/>
                    </a:solidFill>
                  </a:tcPr>
                </a:tc>
                <a:tc>
                  <a:txBody>
                    <a:bodyPr/>
                    <a:lstStyle/>
                    <a:p>
                      <a:pPr algn="l" fontAlgn="ctr"/>
                      <a:endParaRPr lang="fr-FR" sz="1200" b="0" i="0" u="none" strike="noStrike" dirty="0">
                        <a:solidFill>
                          <a:srgbClr val="000000"/>
                        </a:solidFill>
                        <a:effectLst/>
                        <a:latin typeface="+mn-lt"/>
                      </a:endParaRPr>
                    </a:p>
                  </a:txBody>
                  <a:tcPr marL="3697" marR="3697" marT="3697" marB="0" anchor="ctr">
                    <a:solidFill>
                      <a:schemeClr val="bg1"/>
                    </a:solidFill>
                  </a:tcPr>
                </a:tc>
                <a:tc>
                  <a:txBody>
                    <a:bodyPr/>
                    <a:lstStyle/>
                    <a:p>
                      <a:pPr algn="l" fontAlgn="ctr"/>
                      <a:endParaRPr lang="fr-FR" sz="1200" b="0" i="0" u="none" strike="noStrike" dirty="0">
                        <a:solidFill>
                          <a:srgbClr val="000000"/>
                        </a:solidFill>
                        <a:effectLst/>
                        <a:latin typeface="+mn-lt"/>
                      </a:endParaRPr>
                    </a:p>
                  </a:txBody>
                  <a:tcPr marL="3697" marR="3697" marT="3697" marB="0" anchor="ctr">
                    <a:solidFill>
                      <a:schemeClr val="bg1"/>
                    </a:solidFill>
                  </a:tcPr>
                </a:tc>
                <a:tc>
                  <a:txBody>
                    <a:bodyPr/>
                    <a:lstStyle/>
                    <a:p>
                      <a:pPr algn="l" fontAlgn="ctr"/>
                      <a:endParaRPr lang="fr-FR" sz="1200" b="0" i="0" u="none" strike="noStrike" dirty="0">
                        <a:solidFill>
                          <a:srgbClr val="000000"/>
                        </a:solidFill>
                        <a:effectLst/>
                        <a:latin typeface="+mn-lt"/>
                      </a:endParaRPr>
                    </a:p>
                  </a:txBody>
                  <a:tcPr marL="3697" marR="3697" marT="3697"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fr-FR" sz="1000" i="1" u="none" strike="noStrike" dirty="0">
                          <a:effectLst/>
                          <a:latin typeface="+mn-lt"/>
                        </a:rPr>
                        <a:t>Management Sectoriel</a:t>
                      </a:r>
                    </a:p>
                    <a:p>
                      <a:pPr algn="ctr" fontAlgn="ctr"/>
                      <a:r>
                        <a:rPr lang="fr-FR" sz="1000" b="0" i="1" u="none" strike="noStrike" dirty="0">
                          <a:solidFill>
                            <a:srgbClr val="000000"/>
                          </a:solidFill>
                          <a:effectLst/>
                          <a:latin typeface="+mn-lt"/>
                        </a:rPr>
                        <a:t>Gilles Rouet</a:t>
                      </a: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000" u="none" strike="noStrike" dirty="0">
                          <a:effectLst/>
                          <a:latin typeface="+mn-lt"/>
                        </a:rPr>
                        <a:t>Management des Organisations Culturelles et Artistiques</a:t>
                      </a:r>
                      <a:endParaRPr lang="fr-FR" sz="10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900" u="none" strike="noStrike" dirty="0">
                          <a:effectLst/>
                          <a:latin typeface="+mn-lt"/>
                        </a:rPr>
                        <a:t>MOCA</a:t>
                      </a:r>
                      <a:endParaRPr lang="fr-FR" sz="9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chemeClr val="dk1"/>
                          </a:solidFill>
                          <a:effectLst/>
                          <a:latin typeface="+mn-lt"/>
                        </a:rPr>
                        <a:t>Corinne</a:t>
                      </a:r>
                      <a:r>
                        <a:rPr lang="fr-FR" sz="900" b="0" i="0" u="none" strike="noStrike" baseline="0" dirty="0">
                          <a:solidFill>
                            <a:schemeClr val="dk1"/>
                          </a:solidFill>
                          <a:effectLst/>
                          <a:latin typeface="+mn-lt"/>
                        </a:rPr>
                        <a:t> </a:t>
                      </a:r>
                      <a:r>
                        <a:rPr lang="fr-FR" sz="900" b="0" i="0" u="none" strike="noStrike" baseline="0" dirty="0" err="1">
                          <a:solidFill>
                            <a:schemeClr val="dk1"/>
                          </a:solidFill>
                          <a:effectLst/>
                          <a:latin typeface="+mn-lt"/>
                        </a:rPr>
                        <a:t>Brizard</a:t>
                      </a:r>
                      <a:r>
                        <a:rPr lang="fr-FR" sz="900" b="0" i="0" u="none" strike="noStrike" baseline="0" dirty="0">
                          <a:solidFill>
                            <a:schemeClr val="dk1"/>
                          </a:solidFill>
                          <a:effectLst/>
                          <a:latin typeface="+mn-lt"/>
                        </a:rPr>
                        <a:t>, </a:t>
                      </a:r>
                      <a:r>
                        <a:rPr lang="fr-FR" sz="900" b="0" i="0" u="none" strike="noStrike" baseline="0" dirty="0" err="1">
                          <a:solidFill>
                            <a:schemeClr val="dk1"/>
                          </a:solidFill>
                          <a:effectLst/>
                          <a:latin typeface="+mn-lt"/>
                        </a:rPr>
                        <a:t>Stela</a:t>
                      </a:r>
                      <a:r>
                        <a:rPr lang="fr-FR" sz="900" b="0" i="0" u="none" strike="noStrike" baseline="0" dirty="0">
                          <a:solidFill>
                            <a:schemeClr val="dk1"/>
                          </a:solidFill>
                          <a:effectLst/>
                          <a:latin typeface="+mn-lt"/>
                        </a:rPr>
                        <a:t> </a:t>
                      </a:r>
                      <a:r>
                        <a:rPr lang="fr-FR" sz="900" b="0" i="0" u="none" strike="noStrike" baseline="0" dirty="0" err="1">
                          <a:solidFill>
                            <a:schemeClr val="dk1"/>
                          </a:solidFill>
                          <a:effectLst/>
                          <a:latin typeface="+mn-lt"/>
                        </a:rPr>
                        <a:t>Raytcheva</a:t>
                      </a:r>
                      <a:r>
                        <a:rPr lang="fr-FR" sz="900" b="0" i="0" u="none" strike="noStrike" baseline="0" dirty="0">
                          <a:solidFill>
                            <a:schemeClr val="dk1"/>
                          </a:solidFill>
                          <a:effectLst/>
                          <a:latin typeface="+mn-lt"/>
                        </a:rPr>
                        <a:t> &amp; Gilles Rouet </a:t>
                      </a:r>
                      <a:endParaRPr lang="fr-FR" sz="900" b="0" i="0" u="none" strike="noStrike" dirty="0">
                        <a:solidFill>
                          <a:srgbClr val="000000"/>
                        </a:solidFill>
                        <a:effectLst/>
                        <a:latin typeface="+mn-lt"/>
                      </a:endParaRPr>
                    </a:p>
                  </a:txBody>
                  <a:tcPr marL="3697" marR="3697" marT="3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67796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24908" y="4326270"/>
            <a:ext cx="3744419" cy="4771134"/>
          </a:xfrm>
        </p:spPr>
        <p:txBody>
          <a:bodyPr/>
          <a:lstStyle/>
          <a:p>
            <a:pPr marL="0" indent="0">
              <a:buNone/>
            </a:pPr>
            <a:endParaRPr lang="fr-FR" sz="1000" b="1" dirty="0" smtClean="0">
              <a:latin typeface="Arial" charset="0"/>
              <a:ea typeface="Arial" charset="0"/>
              <a:cs typeface="Arial" charset="0"/>
            </a:endParaRPr>
          </a:p>
          <a:p>
            <a:pPr marL="0" indent="0">
              <a:buNone/>
            </a:pPr>
            <a:endParaRPr lang="fr-FR" sz="2000" dirty="0"/>
          </a:p>
          <a:p>
            <a:pPr marL="0" indent="0">
              <a:buNone/>
            </a:pPr>
            <a:endParaRPr lang="fr-FR" sz="2000" dirty="0"/>
          </a:p>
        </p:txBody>
      </p:sp>
      <p:sp>
        <p:nvSpPr>
          <p:cNvPr id="5" name="Espace réservé du contenu 2"/>
          <p:cNvSpPr txBox="1">
            <a:spLocks/>
          </p:cNvSpPr>
          <p:nvPr/>
        </p:nvSpPr>
        <p:spPr>
          <a:xfrm>
            <a:off x="85061" y="896291"/>
            <a:ext cx="8973878" cy="1596961"/>
          </a:xfrm>
          <a:prstGeom prst="rect">
            <a:avLst/>
          </a:prstGeom>
        </p:spPr>
        <p:txBody>
          <a:bodyPr/>
          <a:lstStyle>
            <a:lvl1pPr marL="342900" indent="-342900" algn="l" defTabSz="457200" rtl="0" eaLnBrk="1" latinLnBrk="0" hangingPunct="1">
              <a:spcBef>
                <a:spcPct val="20000"/>
              </a:spcBef>
              <a:buFont typeface="Arial"/>
              <a:buChar char="•"/>
              <a:defRPr sz="3200" kern="1200">
                <a:solidFill>
                  <a:srgbClr val="7F7F7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7F7F7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7F7F7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7F7F7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7F7F7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b="1" dirty="0">
                <a:solidFill>
                  <a:srgbClr val="002060"/>
                </a:solidFill>
                <a:latin typeface="Arial" charset="0"/>
                <a:ea typeface="Arial" charset="0"/>
                <a:cs typeface="Arial" charset="0"/>
              </a:rPr>
              <a:t>Paris </a:t>
            </a:r>
            <a:r>
              <a:rPr lang="en-US" sz="2400" b="1" dirty="0" err="1">
                <a:solidFill>
                  <a:srgbClr val="002060"/>
                </a:solidFill>
                <a:latin typeface="Arial" charset="0"/>
                <a:ea typeface="Arial" charset="0"/>
                <a:cs typeface="Arial" charset="0"/>
              </a:rPr>
              <a:t>Saclay</a:t>
            </a:r>
            <a:r>
              <a:rPr lang="en-US" sz="2400" b="1" dirty="0">
                <a:solidFill>
                  <a:srgbClr val="002060"/>
                </a:solidFill>
                <a:latin typeface="Arial" charset="0"/>
                <a:ea typeface="Arial" charset="0"/>
                <a:cs typeface="Arial" charset="0"/>
              </a:rPr>
              <a:t> University </a:t>
            </a:r>
          </a:p>
          <a:p>
            <a:pPr marL="0" indent="0" algn="ctr">
              <a:buNone/>
            </a:pPr>
            <a:r>
              <a:rPr lang="en-US" sz="1800" dirty="0">
                <a:solidFill>
                  <a:srgbClr val="002060"/>
                </a:solidFill>
                <a:latin typeface="Arial" charset="0"/>
                <a:ea typeface="Arial" charset="0"/>
                <a:cs typeface="Arial" charset="0"/>
              </a:rPr>
              <a:t>14 members</a:t>
            </a:r>
          </a:p>
          <a:p>
            <a:pPr marL="0" indent="0" algn="ctr">
              <a:buNone/>
            </a:pPr>
            <a:r>
              <a:rPr lang="en-US" sz="1800" dirty="0">
                <a:solidFill>
                  <a:srgbClr val="002060"/>
                </a:solidFill>
                <a:latin typeface="Arial" charset="0"/>
                <a:ea typeface="Arial" charset="0"/>
                <a:cs typeface="Arial" charset="0"/>
              </a:rPr>
              <a:t>Top 20 worldwide</a:t>
            </a:r>
          </a:p>
          <a:p>
            <a:pPr marL="0" indent="0" algn="ctr">
              <a:buNone/>
            </a:pPr>
            <a:r>
              <a:rPr lang="en-US" sz="1800" dirty="0">
                <a:solidFill>
                  <a:srgbClr val="002060"/>
                </a:solidFill>
                <a:latin typeface="Arial" charset="0"/>
                <a:ea typeface="Arial" charset="0"/>
                <a:cs typeface="Arial" charset="0"/>
              </a:rPr>
              <a:t> 65,000 </a:t>
            </a:r>
            <a:r>
              <a:rPr lang="en-US" sz="1800" dirty="0" smtClean="0">
                <a:solidFill>
                  <a:srgbClr val="002060"/>
                </a:solidFill>
                <a:latin typeface="Arial" charset="0"/>
                <a:ea typeface="Arial" charset="0"/>
                <a:cs typeface="Arial" charset="0"/>
              </a:rPr>
              <a:t>students</a:t>
            </a:r>
          </a:p>
          <a:p>
            <a:pPr marL="0" indent="0" algn="ctr">
              <a:buNone/>
            </a:pPr>
            <a:r>
              <a:rPr lang="en-US" sz="1800" dirty="0" smtClean="0">
                <a:solidFill>
                  <a:srgbClr val="002060"/>
                </a:solidFill>
                <a:latin typeface="Arial" charset="0"/>
                <a:ea typeface="Arial" charset="0"/>
                <a:cs typeface="Arial" charset="0"/>
              </a:rPr>
              <a:t>9,000 </a:t>
            </a:r>
            <a:r>
              <a:rPr lang="en-US" sz="1800" dirty="0">
                <a:solidFill>
                  <a:srgbClr val="002060"/>
                </a:solidFill>
                <a:latin typeface="Arial" charset="0"/>
                <a:ea typeface="Arial" charset="0"/>
                <a:cs typeface="Arial" charset="0"/>
              </a:rPr>
              <a:t>researchers and </a:t>
            </a:r>
            <a:r>
              <a:rPr lang="en-US" sz="1800" dirty="0" smtClean="0">
                <a:solidFill>
                  <a:srgbClr val="002060"/>
                </a:solidFill>
                <a:latin typeface="Arial" charset="0"/>
                <a:ea typeface="Arial" charset="0"/>
                <a:cs typeface="Arial" charset="0"/>
              </a:rPr>
              <a:t>EC (teachers &amp; researchers) </a:t>
            </a:r>
          </a:p>
          <a:p>
            <a:pPr marL="0" indent="0" algn="ctr">
              <a:buNone/>
            </a:pPr>
            <a:r>
              <a:rPr lang="en-US" sz="1800" dirty="0" smtClean="0">
                <a:solidFill>
                  <a:srgbClr val="002060"/>
                </a:solidFill>
                <a:latin typeface="Arial" charset="0"/>
                <a:ea typeface="Arial" charset="0"/>
                <a:cs typeface="Arial" charset="0"/>
              </a:rPr>
              <a:t>8,000 </a:t>
            </a:r>
            <a:r>
              <a:rPr lang="en-US" sz="1800" dirty="0">
                <a:solidFill>
                  <a:srgbClr val="002060"/>
                </a:solidFill>
                <a:latin typeface="Arial" charset="0"/>
                <a:ea typeface="Arial" charset="0"/>
                <a:cs typeface="Arial" charset="0"/>
              </a:rPr>
              <a:t>publications per </a:t>
            </a:r>
            <a:r>
              <a:rPr lang="en-US" sz="1800" dirty="0" smtClean="0">
                <a:solidFill>
                  <a:srgbClr val="002060"/>
                </a:solidFill>
                <a:latin typeface="Arial" charset="0"/>
                <a:ea typeface="Arial" charset="0"/>
                <a:cs typeface="Arial" charset="0"/>
              </a:rPr>
              <a:t>year</a:t>
            </a:r>
          </a:p>
          <a:p>
            <a:pPr marL="0" indent="0" algn="ctr">
              <a:buNone/>
            </a:pPr>
            <a:r>
              <a:rPr lang="en-US" sz="1800" dirty="0" smtClean="0">
                <a:solidFill>
                  <a:srgbClr val="002060"/>
                </a:solidFill>
                <a:latin typeface="Arial" charset="0"/>
                <a:ea typeface="Arial" charset="0"/>
                <a:cs typeface="Arial" charset="0"/>
              </a:rPr>
              <a:t>More than 10 </a:t>
            </a:r>
            <a:r>
              <a:rPr lang="en-US" sz="1800" dirty="0">
                <a:solidFill>
                  <a:srgbClr val="002060"/>
                </a:solidFill>
                <a:latin typeface="Arial" charset="0"/>
                <a:ea typeface="Arial" charset="0"/>
                <a:cs typeface="Arial" charset="0"/>
              </a:rPr>
              <a:t>% of French public </a:t>
            </a:r>
            <a:r>
              <a:rPr lang="en-US" sz="1800" dirty="0" smtClean="0">
                <a:solidFill>
                  <a:srgbClr val="002060"/>
                </a:solidFill>
                <a:latin typeface="Arial" charset="0"/>
                <a:ea typeface="Arial" charset="0"/>
                <a:cs typeface="Arial" charset="0"/>
              </a:rPr>
              <a:t>research</a:t>
            </a:r>
          </a:p>
          <a:p>
            <a:pPr marL="0" indent="0" algn="ctr">
              <a:buNone/>
            </a:pPr>
            <a:r>
              <a:rPr lang="en-US" sz="1800" dirty="0" smtClean="0">
                <a:solidFill>
                  <a:srgbClr val="002060"/>
                </a:solidFill>
                <a:latin typeface="Arial" charset="0"/>
                <a:ea typeface="Arial" charset="0"/>
                <a:cs typeface="Arial" charset="0"/>
              </a:rPr>
              <a:t>4 </a:t>
            </a:r>
            <a:r>
              <a:rPr lang="en-US" sz="1800" dirty="0">
                <a:solidFill>
                  <a:srgbClr val="002060"/>
                </a:solidFill>
                <a:latin typeface="Arial" charset="0"/>
                <a:ea typeface="Arial" charset="0"/>
                <a:cs typeface="Arial" charset="0"/>
              </a:rPr>
              <a:t>600 doctoral </a:t>
            </a:r>
            <a:r>
              <a:rPr lang="en-US" sz="1800" dirty="0" smtClean="0">
                <a:solidFill>
                  <a:srgbClr val="002060"/>
                </a:solidFill>
                <a:latin typeface="Arial" charset="0"/>
                <a:ea typeface="Arial" charset="0"/>
                <a:cs typeface="Arial" charset="0"/>
              </a:rPr>
              <a:t>students</a:t>
            </a:r>
          </a:p>
          <a:p>
            <a:pPr marL="0" indent="0" algn="ctr">
              <a:buNone/>
            </a:pPr>
            <a:r>
              <a:rPr lang="en-US" sz="1800" dirty="0" smtClean="0">
                <a:solidFill>
                  <a:srgbClr val="002060"/>
                </a:solidFill>
                <a:latin typeface="Arial" charset="0"/>
                <a:ea typeface="Arial" charset="0"/>
                <a:cs typeface="Arial" charset="0"/>
              </a:rPr>
              <a:t>25,000 </a:t>
            </a:r>
            <a:r>
              <a:rPr lang="en-US" sz="1800" dirty="0">
                <a:solidFill>
                  <a:srgbClr val="002060"/>
                </a:solidFill>
                <a:latin typeface="Arial" charset="0"/>
                <a:ea typeface="Arial" charset="0"/>
                <a:cs typeface="Arial" charset="0"/>
              </a:rPr>
              <a:t>Master's </a:t>
            </a:r>
            <a:r>
              <a:rPr lang="en-US" sz="1800" dirty="0" smtClean="0">
                <a:solidFill>
                  <a:srgbClr val="002060"/>
                </a:solidFill>
                <a:latin typeface="Arial" charset="0"/>
                <a:ea typeface="Arial" charset="0"/>
                <a:cs typeface="Arial" charset="0"/>
              </a:rPr>
              <a:t>students</a:t>
            </a:r>
          </a:p>
          <a:p>
            <a:pPr marL="0" indent="0" algn="ctr">
              <a:buNone/>
            </a:pPr>
            <a:r>
              <a:rPr lang="en-US" sz="1800" dirty="0" smtClean="0">
                <a:solidFill>
                  <a:srgbClr val="002060"/>
                </a:solidFill>
                <a:latin typeface="Arial" charset="0"/>
                <a:ea typeface="Arial" charset="0"/>
                <a:cs typeface="Arial" charset="0"/>
              </a:rPr>
              <a:t>Foreign </a:t>
            </a:r>
            <a:r>
              <a:rPr lang="en-US" sz="1800" dirty="0">
                <a:solidFill>
                  <a:srgbClr val="002060"/>
                </a:solidFill>
                <a:latin typeface="Arial" charset="0"/>
                <a:ea typeface="Arial" charset="0"/>
                <a:cs typeface="Arial" charset="0"/>
              </a:rPr>
              <a:t>students and researchers: 23% of the total </a:t>
            </a:r>
            <a:r>
              <a:rPr lang="en-US" sz="1800" dirty="0" smtClean="0">
                <a:solidFill>
                  <a:srgbClr val="002060"/>
                </a:solidFill>
                <a:latin typeface="Arial" charset="0"/>
                <a:ea typeface="Arial" charset="0"/>
                <a:cs typeface="Arial" charset="0"/>
              </a:rPr>
              <a:t>population of the university</a:t>
            </a:r>
            <a:endParaRPr lang="fr-FR" sz="2000" dirty="0">
              <a:solidFill>
                <a:srgbClr val="002060"/>
              </a:solidFill>
            </a:endParaRPr>
          </a:p>
        </p:txBody>
      </p:sp>
      <p:pic>
        <p:nvPicPr>
          <p:cNvPr id="4098" name="Picture 2" descr="http://www.uvsq.fr/medias/photo/14-upsaclay_1528465695098-png?ID_FICHE=1646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83" y="4437780"/>
            <a:ext cx="8431434" cy="1778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6807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06724" y="297484"/>
            <a:ext cx="8486756" cy="4803496"/>
          </a:xfrm>
          <a:ln>
            <a:noFill/>
          </a:ln>
        </p:spPr>
        <p:txBody>
          <a:bodyPr/>
          <a:lstStyle/>
          <a:p>
            <a:pPr marL="0" indent="0">
              <a:buNone/>
            </a:pPr>
            <a:r>
              <a:rPr lang="en-US" sz="2000" b="1" dirty="0" smtClean="0">
                <a:solidFill>
                  <a:srgbClr val="002060"/>
                </a:solidFill>
                <a:latin typeface="Arial" charset="0"/>
                <a:ea typeface="Arial" charset="0"/>
                <a:cs typeface="Arial" charset="0"/>
              </a:rPr>
              <a:t>Pedagogy</a:t>
            </a:r>
          </a:p>
          <a:p>
            <a:pPr marL="0" indent="0">
              <a:buNone/>
            </a:pPr>
            <a:endParaRPr lang="fr-FR" sz="1800" b="1" dirty="0" smtClean="0">
              <a:latin typeface="Arial" charset="0"/>
              <a:ea typeface="Arial" charset="0"/>
              <a:cs typeface="Arial" charset="0"/>
            </a:endParaRPr>
          </a:p>
          <a:p>
            <a:pPr>
              <a:spcBef>
                <a:spcPts val="0"/>
              </a:spcBef>
            </a:pPr>
            <a:r>
              <a:rPr lang="en-US" sz="1800" dirty="0">
                <a:solidFill>
                  <a:srgbClr val="002060"/>
                </a:solidFill>
                <a:latin typeface="Arial" charset="0"/>
                <a:ea typeface="Arial" charset="0"/>
                <a:cs typeface="Arial" charset="0"/>
              </a:rPr>
              <a:t>Design of training programs and implementation according to the </a:t>
            </a:r>
            <a:r>
              <a:rPr lang="en-US" sz="1800" dirty="0" err="1">
                <a:solidFill>
                  <a:srgbClr val="002060"/>
                </a:solidFill>
                <a:latin typeface="Arial" charset="0"/>
                <a:ea typeface="Arial" charset="0"/>
                <a:cs typeface="Arial" charset="0"/>
              </a:rPr>
              <a:t>Programme</a:t>
            </a:r>
            <a:r>
              <a:rPr lang="en-US" sz="1800" dirty="0">
                <a:solidFill>
                  <a:srgbClr val="002060"/>
                </a:solidFill>
                <a:latin typeface="Arial" charset="0"/>
                <a:ea typeface="Arial" charset="0"/>
                <a:cs typeface="Arial" charset="0"/>
              </a:rPr>
              <a:t>-Skills </a:t>
            </a:r>
            <a:r>
              <a:rPr lang="en-US" sz="1800" dirty="0" smtClean="0">
                <a:solidFill>
                  <a:srgbClr val="002060"/>
                </a:solidFill>
                <a:latin typeface="Arial" charset="0"/>
                <a:ea typeface="Arial" charset="0"/>
                <a:cs typeface="Arial" charset="0"/>
              </a:rPr>
              <a:t>approach</a:t>
            </a:r>
          </a:p>
          <a:p>
            <a:pPr>
              <a:spcBef>
                <a:spcPts val="0"/>
              </a:spcBef>
            </a:pPr>
            <a:endParaRPr lang="en-US" sz="1800" dirty="0">
              <a:solidFill>
                <a:srgbClr val="002060"/>
              </a:solidFill>
              <a:latin typeface="Arial" charset="0"/>
              <a:ea typeface="Arial" charset="0"/>
              <a:cs typeface="Arial" charset="0"/>
            </a:endParaRPr>
          </a:p>
          <a:p>
            <a:pPr>
              <a:spcBef>
                <a:spcPts val="0"/>
              </a:spcBef>
            </a:pPr>
            <a:r>
              <a:rPr lang="en-US" sz="1800" dirty="0" smtClean="0">
                <a:solidFill>
                  <a:srgbClr val="002060"/>
                </a:solidFill>
                <a:latin typeface="Arial" charset="0"/>
                <a:ea typeface="Arial" charset="0"/>
                <a:cs typeface="Arial" charset="0"/>
              </a:rPr>
              <a:t>Establishment </a:t>
            </a:r>
            <a:r>
              <a:rPr lang="en-US" sz="1800" dirty="0">
                <a:solidFill>
                  <a:srgbClr val="002060"/>
                </a:solidFill>
                <a:latin typeface="Arial" charset="0"/>
                <a:ea typeface="Arial" charset="0"/>
                <a:cs typeface="Arial" charset="0"/>
              </a:rPr>
              <a:t>of an innovation pole and new pedagogical modalities development </a:t>
            </a:r>
            <a:endParaRPr lang="en-US" sz="1800" dirty="0" smtClean="0">
              <a:solidFill>
                <a:srgbClr val="002060"/>
              </a:solidFill>
              <a:latin typeface="Arial" charset="0"/>
              <a:ea typeface="Arial" charset="0"/>
              <a:cs typeface="Arial" charset="0"/>
            </a:endParaRPr>
          </a:p>
          <a:p>
            <a:pPr>
              <a:spcBef>
                <a:spcPts val="0"/>
              </a:spcBef>
            </a:pPr>
            <a:endParaRPr lang="en-US" sz="1800" dirty="0">
              <a:solidFill>
                <a:srgbClr val="002060"/>
              </a:solidFill>
              <a:latin typeface="Arial" charset="0"/>
              <a:ea typeface="Arial" charset="0"/>
              <a:cs typeface="Arial" charset="0"/>
            </a:endParaRPr>
          </a:p>
          <a:p>
            <a:pPr>
              <a:spcBef>
                <a:spcPts val="0"/>
              </a:spcBef>
            </a:pPr>
            <a:r>
              <a:rPr lang="en-US" sz="1800" dirty="0" smtClean="0">
                <a:solidFill>
                  <a:schemeClr val="tx1"/>
                </a:solidFill>
                <a:latin typeface="Arial" charset="0"/>
                <a:ea typeface="Arial" charset="0"/>
                <a:cs typeface="Arial" charset="0"/>
              </a:rPr>
              <a:t>Placement </a:t>
            </a:r>
            <a:r>
              <a:rPr lang="en-US" sz="1800" dirty="0">
                <a:solidFill>
                  <a:schemeClr val="tx1"/>
                </a:solidFill>
                <a:latin typeface="Arial" charset="0"/>
                <a:ea typeface="Arial" charset="0"/>
                <a:cs typeface="Arial" charset="0"/>
              </a:rPr>
              <a:t>of our work-study students in companies and maintenance of the relationship with the apprenticeship supervisor by our CFA partners;</a:t>
            </a:r>
          </a:p>
          <a:p>
            <a:pPr>
              <a:spcBef>
                <a:spcPts val="0"/>
              </a:spcBef>
            </a:pPr>
            <a:endParaRPr lang="en-US" sz="1800" dirty="0">
              <a:solidFill>
                <a:schemeClr val="tx1"/>
              </a:solidFill>
              <a:latin typeface="Arial" charset="0"/>
              <a:ea typeface="Arial" charset="0"/>
              <a:cs typeface="Arial" charset="0"/>
            </a:endParaRPr>
          </a:p>
          <a:p>
            <a:pPr>
              <a:spcBef>
                <a:spcPts val="0"/>
              </a:spcBef>
            </a:pPr>
            <a:r>
              <a:rPr lang="en-US" sz="1800" dirty="0">
                <a:solidFill>
                  <a:schemeClr val="tx1"/>
                </a:solidFill>
                <a:latin typeface="Arial" charset="0"/>
                <a:ea typeface="Arial" charset="0"/>
                <a:cs typeface="Arial" charset="0"/>
              </a:rPr>
              <a:t>Planning of meetings with the apprenticeship masters by the heads of diplomas and CFA partners;</a:t>
            </a:r>
          </a:p>
          <a:p>
            <a:pPr>
              <a:spcBef>
                <a:spcPts val="0"/>
              </a:spcBef>
            </a:pPr>
            <a:endParaRPr lang="en-US" sz="1800" dirty="0">
              <a:solidFill>
                <a:schemeClr val="tx1"/>
              </a:solidFill>
              <a:latin typeface="Arial" charset="0"/>
              <a:ea typeface="Arial" charset="0"/>
              <a:cs typeface="Arial" charset="0"/>
            </a:endParaRPr>
          </a:p>
          <a:p>
            <a:pPr>
              <a:spcBef>
                <a:spcPts val="0"/>
              </a:spcBef>
            </a:pPr>
            <a:r>
              <a:rPr lang="en-US" sz="1800" dirty="0">
                <a:solidFill>
                  <a:schemeClr val="tx1"/>
                </a:solidFill>
                <a:latin typeface="Arial" charset="0"/>
                <a:ea typeface="Arial" charset="0"/>
                <a:cs typeface="Arial" charset="0"/>
              </a:rPr>
              <a:t>Mid-term reviews carried out with the students to improve the training offer and adapt it to professional developments;</a:t>
            </a:r>
          </a:p>
          <a:p>
            <a:pPr>
              <a:spcBef>
                <a:spcPts val="0"/>
              </a:spcBef>
            </a:pPr>
            <a:endParaRPr lang="en-US" sz="1800" dirty="0">
              <a:solidFill>
                <a:schemeClr val="tx1"/>
              </a:solidFill>
              <a:latin typeface="Arial" charset="0"/>
              <a:ea typeface="Arial" charset="0"/>
              <a:cs typeface="Arial" charset="0"/>
            </a:endParaRPr>
          </a:p>
          <a:p>
            <a:pPr>
              <a:spcBef>
                <a:spcPts val="0"/>
              </a:spcBef>
            </a:pPr>
            <a:r>
              <a:rPr lang="en-US" sz="1800" dirty="0">
                <a:solidFill>
                  <a:schemeClr val="tx1"/>
                </a:solidFill>
                <a:latin typeface="Arial" charset="0"/>
                <a:ea typeface="Arial" charset="0"/>
                <a:cs typeface="Arial" charset="0"/>
              </a:rPr>
              <a:t>Face-to-face or telephone interviews with company tutors by the CFA partners;</a:t>
            </a:r>
          </a:p>
          <a:p>
            <a:pPr>
              <a:spcBef>
                <a:spcPts val="0"/>
              </a:spcBef>
            </a:pPr>
            <a:endParaRPr lang="en-US" sz="1800" dirty="0">
              <a:solidFill>
                <a:schemeClr val="tx1"/>
              </a:solidFill>
              <a:latin typeface="Arial" charset="0"/>
              <a:ea typeface="Arial" charset="0"/>
              <a:cs typeface="Arial" charset="0"/>
            </a:endParaRPr>
          </a:p>
          <a:p>
            <a:pPr>
              <a:spcBef>
                <a:spcPts val="0"/>
              </a:spcBef>
            </a:pPr>
            <a:r>
              <a:rPr lang="en-US" sz="1800" dirty="0">
                <a:solidFill>
                  <a:schemeClr val="tx1"/>
                </a:solidFill>
                <a:latin typeface="Arial" charset="0"/>
                <a:ea typeface="Arial" charset="0"/>
                <a:cs typeface="Arial" charset="0"/>
              </a:rPr>
              <a:t>Regular exchanges between company tutors and diploma supervisors. </a:t>
            </a:r>
            <a:endParaRPr lang="fr-FR" sz="2400" b="1"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9534833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38256" y="2224071"/>
            <a:ext cx="8486756" cy="1079371"/>
          </a:xfrm>
          <a:ln>
            <a:noFill/>
          </a:ln>
        </p:spPr>
        <p:txBody>
          <a:bodyPr/>
          <a:lstStyle/>
          <a:p>
            <a:pPr marL="0" indent="0" algn="ctr">
              <a:buNone/>
            </a:pPr>
            <a:r>
              <a:rPr lang="fr-FR" sz="2000" dirty="0"/>
              <a:t/>
            </a:r>
            <a:br>
              <a:rPr lang="fr-FR" sz="2000" dirty="0"/>
            </a:br>
            <a:r>
              <a:rPr lang="fr-FR" sz="3600" b="1" dirty="0" err="1">
                <a:solidFill>
                  <a:schemeClr val="tx1"/>
                </a:solidFill>
              </a:rPr>
              <a:t>Diqqətinizə</a:t>
            </a:r>
            <a:r>
              <a:rPr lang="fr-FR" sz="3600" b="1" dirty="0">
                <a:solidFill>
                  <a:schemeClr val="tx1"/>
                </a:solidFill>
              </a:rPr>
              <a:t> </a:t>
            </a:r>
            <a:r>
              <a:rPr lang="fr-FR" sz="3600" b="1" dirty="0" err="1">
                <a:solidFill>
                  <a:schemeClr val="tx1"/>
                </a:solidFill>
              </a:rPr>
              <a:t>görə</a:t>
            </a:r>
            <a:r>
              <a:rPr lang="fr-FR" sz="3600" b="1" dirty="0">
                <a:solidFill>
                  <a:schemeClr val="tx1"/>
                </a:solidFill>
              </a:rPr>
              <a:t> </a:t>
            </a:r>
            <a:r>
              <a:rPr lang="fr-FR" sz="3600" b="1" dirty="0" err="1">
                <a:solidFill>
                  <a:schemeClr val="tx1"/>
                </a:solidFill>
              </a:rPr>
              <a:t>təşəkkür</a:t>
            </a:r>
            <a:r>
              <a:rPr lang="fr-FR" sz="3600" b="1" dirty="0">
                <a:solidFill>
                  <a:schemeClr val="tx1"/>
                </a:solidFill>
              </a:rPr>
              <a:t> </a:t>
            </a:r>
            <a:r>
              <a:rPr lang="fr-FR" sz="3600" b="1" dirty="0" err="1">
                <a:solidFill>
                  <a:schemeClr val="tx1"/>
                </a:solidFill>
              </a:rPr>
              <a:t>edirəm</a:t>
            </a:r>
            <a:endParaRPr lang="fr-FR" sz="4000" b="1"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7311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24908" y="4326270"/>
            <a:ext cx="3744419" cy="4771134"/>
          </a:xfrm>
        </p:spPr>
        <p:txBody>
          <a:bodyPr/>
          <a:lstStyle/>
          <a:p>
            <a:pPr marL="0" indent="0">
              <a:buNone/>
            </a:pPr>
            <a:endParaRPr lang="fr-FR" sz="1000" b="1" dirty="0" smtClean="0">
              <a:latin typeface="Arial" charset="0"/>
              <a:ea typeface="Arial" charset="0"/>
              <a:cs typeface="Arial" charset="0"/>
            </a:endParaRPr>
          </a:p>
          <a:p>
            <a:pPr marL="0" indent="0">
              <a:buNone/>
            </a:pPr>
            <a:endParaRPr lang="fr-FR" sz="2000" dirty="0"/>
          </a:p>
          <a:p>
            <a:pPr marL="0" indent="0">
              <a:buNone/>
            </a:pPr>
            <a:endParaRPr lang="fr-FR" sz="2000" dirty="0"/>
          </a:p>
        </p:txBody>
      </p:sp>
      <p:pic>
        <p:nvPicPr>
          <p:cNvPr id="5122" name="Picture 2" descr="L’Université Paris-Saclay V2 est (presque) né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25412"/>
            <a:ext cx="8818304" cy="6074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136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4406" y="1441066"/>
            <a:ext cx="3492751" cy="4771134"/>
          </a:xfrm>
        </p:spPr>
        <p:txBody>
          <a:bodyPr/>
          <a:lstStyle/>
          <a:p>
            <a:pPr marL="0" indent="0">
              <a:buNone/>
            </a:pPr>
            <a:endParaRPr lang="fr-FR" sz="1000" b="1" dirty="0" smtClean="0">
              <a:solidFill>
                <a:schemeClr val="tx1"/>
              </a:solidFill>
              <a:latin typeface="Arial" charset="0"/>
              <a:ea typeface="Arial" charset="0"/>
              <a:cs typeface="Arial" charset="0"/>
            </a:endParaRPr>
          </a:p>
          <a:p>
            <a:pPr marL="0" indent="0">
              <a:buNone/>
            </a:pPr>
            <a:r>
              <a:rPr lang="en-US" sz="1800" dirty="0">
                <a:solidFill>
                  <a:schemeClr val="tx1"/>
                </a:solidFill>
                <a:latin typeface="Arial" charset="0"/>
                <a:ea typeface="Arial" charset="0"/>
                <a:cs typeface="Arial" charset="0"/>
              </a:rPr>
              <a:t>Founded in 1991</a:t>
            </a:r>
            <a:r>
              <a:rPr lang="en-US" sz="1800" dirty="0" smtClean="0">
                <a:solidFill>
                  <a:schemeClr val="tx1"/>
                </a:solidFill>
                <a:latin typeface="Arial" charset="0"/>
                <a:ea typeface="Arial" charset="0"/>
                <a:cs typeface="Arial" charset="0"/>
              </a:rPr>
              <a:t>:</a:t>
            </a:r>
          </a:p>
          <a:p>
            <a:pPr marL="0" indent="0">
              <a:buNone/>
            </a:pPr>
            <a:endParaRPr lang="en-US" sz="1800" dirty="0">
              <a:solidFill>
                <a:schemeClr val="tx1"/>
              </a:solidFill>
              <a:latin typeface="Arial" charset="0"/>
              <a:ea typeface="Arial" charset="0"/>
              <a:cs typeface="Arial" charset="0"/>
            </a:endParaRPr>
          </a:p>
          <a:p>
            <a:pPr marL="0" indent="0">
              <a:buNone/>
            </a:pPr>
            <a:r>
              <a:rPr lang="en-US" sz="1800" dirty="0" smtClean="0">
                <a:solidFill>
                  <a:schemeClr val="tx1"/>
                </a:solidFill>
                <a:latin typeface="Arial" charset="0"/>
                <a:ea typeface="Arial" charset="0"/>
                <a:cs typeface="Arial" charset="0"/>
              </a:rPr>
              <a:t>Development </a:t>
            </a:r>
            <a:r>
              <a:rPr lang="en-US" sz="1800" dirty="0">
                <a:solidFill>
                  <a:schemeClr val="tx1"/>
                </a:solidFill>
                <a:latin typeface="Arial" charset="0"/>
                <a:ea typeface="Arial" charset="0"/>
                <a:cs typeface="Arial" charset="0"/>
              </a:rPr>
              <a:t>of training programs 1st - 2nd cycle and  professionalization;</a:t>
            </a:r>
          </a:p>
          <a:p>
            <a:pPr marL="0" indent="0">
              <a:buNone/>
            </a:pPr>
            <a:endParaRPr lang="en-US" sz="1800" dirty="0" smtClean="0">
              <a:solidFill>
                <a:schemeClr val="tx1"/>
              </a:solidFill>
              <a:latin typeface="Arial" charset="0"/>
              <a:ea typeface="Arial" charset="0"/>
              <a:cs typeface="Arial" charset="0"/>
            </a:endParaRPr>
          </a:p>
          <a:p>
            <a:pPr marL="0" indent="0">
              <a:buNone/>
            </a:pPr>
            <a:r>
              <a:rPr lang="en-US" sz="1800" dirty="0" smtClean="0">
                <a:solidFill>
                  <a:schemeClr val="tx1"/>
                </a:solidFill>
                <a:latin typeface="Arial" charset="0"/>
                <a:ea typeface="Arial" charset="0"/>
                <a:cs typeface="Arial" charset="0"/>
              </a:rPr>
              <a:t>Excellence </a:t>
            </a:r>
            <a:r>
              <a:rPr lang="en-US" sz="1800" dirty="0">
                <a:solidFill>
                  <a:schemeClr val="tx1"/>
                </a:solidFill>
                <a:latin typeface="Arial" charset="0"/>
                <a:ea typeface="Arial" charset="0"/>
                <a:cs typeface="Arial" charset="0"/>
              </a:rPr>
              <a:t>in research: strategy of scientific development niches linked to a strong social and economic </a:t>
            </a:r>
            <a:r>
              <a:rPr lang="en-US" sz="1800" dirty="0" err="1">
                <a:solidFill>
                  <a:schemeClr val="tx1"/>
                </a:solidFill>
                <a:latin typeface="Arial" charset="0"/>
                <a:ea typeface="Arial" charset="0"/>
                <a:cs typeface="Arial" charset="0"/>
              </a:rPr>
              <a:t>valorisation</a:t>
            </a:r>
            <a:r>
              <a:rPr lang="en-US" sz="1800" dirty="0">
                <a:solidFill>
                  <a:schemeClr val="tx1"/>
                </a:solidFill>
                <a:latin typeface="Arial" charset="0"/>
                <a:ea typeface="Arial" charset="0"/>
                <a:cs typeface="Arial" charset="0"/>
              </a:rPr>
              <a:t>.</a:t>
            </a:r>
          </a:p>
          <a:p>
            <a:endParaRPr lang="en-US" sz="1800" dirty="0">
              <a:solidFill>
                <a:schemeClr val="tx1"/>
              </a:solidFill>
              <a:latin typeface="Arial" charset="0"/>
              <a:ea typeface="Arial" charset="0"/>
              <a:cs typeface="Arial" charset="0"/>
            </a:endParaRPr>
          </a:p>
          <a:p>
            <a:pPr marL="0" indent="0">
              <a:buNone/>
            </a:pPr>
            <a:r>
              <a:rPr lang="en-US" sz="1800" dirty="0">
                <a:solidFill>
                  <a:schemeClr val="tx1"/>
                </a:solidFill>
                <a:latin typeface="Arial" charset="0"/>
                <a:ea typeface="Arial" charset="0"/>
                <a:cs typeface="Arial" charset="0"/>
              </a:rPr>
              <a:t>Participation in the economic, social and cultural planning and development of the Yvelines region.</a:t>
            </a:r>
            <a:endParaRPr lang="fr-FR" sz="2000" dirty="0">
              <a:solidFill>
                <a:schemeClr val="tx1"/>
              </a:solidFill>
            </a:endParaRPr>
          </a:p>
          <a:p>
            <a:pPr marL="0" indent="0">
              <a:buNone/>
            </a:pPr>
            <a:endParaRPr lang="fr-FR" sz="20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6573" y="1459496"/>
            <a:ext cx="5085486" cy="4461741"/>
          </a:xfrm>
          <a:prstGeom prst="rect">
            <a:avLst/>
          </a:prstGeom>
          <a:ln>
            <a:solidFill>
              <a:srgbClr val="0092BB"/>
            </a:solidFill>
          </a:ln>
        </p:spPr>
      </p:pic>
      <p:sp>
        <p:nvSpPr>
          <p:cNvPr id="5" name="Espace réservé du contenu 2"/>
          <p:cNvSpPr txBox="1">
            <a:spLocks/>
          </p:cNvSpPr>
          <p:nvPr/>
        </p:nvSpPr>
        <p:spPr>
          <a:xfrm>
            <a:off x="284406" y="956208"/>
            <a:ext cx="7540079" cy="503288"/>
          </a:xfrm>
          <a:prstGeom prst="rect">
            <a:avLst/>
          </a:prstGeom>
        </p:spPr>
        <p:txBody>
          <a:bodyPr/>
          <a:lstStyle>
            <a:lvl1pPr marL="342900" indent="-342900" algn="l" defTabSz="457200" rtl="0" eaLnBrk="1" latinLnBrk="0" hangingPunct="1">
              <a:spcBef>
                <a:spcPct val="20000"/>
              </a:spcBef>
              <a:buFont typeface="Arial"/>
              <a:buChar char="•"/>
              <a:defRPr sz="3200" kern="1200">
                <a:solidFill>
                  <a:srgbClr val="7F7F7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7F7F7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7F7F7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7F7F7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7F7F7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fr-FR" sz="1800" b="1" dirty="0" err="1" smtClean="0">
                <a:solidFill>
                  <a:schemeClr val="tx1"/>
                </a:solidFill>
                <a:latin typeface="Arial" charset="0"/>
                <a:ea typeface="Arial" charset="0"/>
                <a:cs typeface="Arial" charset="0"/>
              </a:rPr>
              <a:t>University</a:t>
            </a:r>
            <a:r>
              <a:rPr lang="fr-FR" sz="1800" b="1" dirty="0" smtClean="0">
                <a:solidFill>
                  <a:schemeClr val="tx1"/>
                </a:solidFill>
                <a:latin typeface="Arial" charset="0"/>
                <a:ea typeface="Arial" charset="0"/>
                <a:cs typeface="Arial" charset="0"/>
              </a:rPr>
              <a:t> of  Versailles Saint-Quentin-en-Yvelines (UVSQ) </a:t>
            </a:r>
          </a:p>
          <a:p>
            <a:pPr marL="0" indent="0">
              <a:buFont typeface="Arial"/>
              <a:buNone/>
            </a:pPr>
            <a:endParaRPr lang="fr-FR" sz="1000" b="1" dirty="0" smtClean="0">
              <a:latin typeface="Arial" charset="0"/>
              <a:ea typeface="Arial" charset="0"/>
              <a:cs typeface="Arial" charset="0"/>
            </a:endParaRPr>
          </a:p>
          <a:p>
            <a:pPr marL="0" indent="0">
              <a:buFont typeface="Arial"/>
              <a:buNone/>
            </a:pPr>
            <a:endParaRPr lang="fr-FR" sz="2000" dirty="0" smtClean="0"/>
          </a:p>
          <a:p>
            <a:pPr marL="0" indent="0">
              <a:buFont typeface="Arial"/>
              <a:buNone/>
            </a:pPr>
            <a:endParaRPr lang="fr-FR" sz="2000" dirty="0" smtClean="0"/>
          </a:p>
          <a:p>
            <a:pPr marL="0" indent="0">
              <a:buFont typeface="Arial"/>
              <a:buNone/>
            </a:pPr>
            <a:endParaRPr lang="fr-FR" sz="2000" dirty="0"/>
          </a:p>
        </p:txBody>
      </p:sp>
    </p:spTree>
    <p:extLst>
      <p:ext uri="{BB962C8B-B14F-4D97-AF65-F5344CB8AC3E}">
        <p14:creationId xmlns:p14="http://schemas.microsoft.com/office/powerpoint/2010/main" val="2562618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9964" y="1822548"/>
            <a:ext cx="8471647" cy="2907107"/>
          </a:xfrm>
        </p:spPr>
        <p:txBody>
          <a:bodyPr/>
          <a:lstStyle/>
          <a:p>
            <a:pPr fontAlgn="base"/>
            <a:r>
              <a:rPr lang="en-US" sz="2400" dirty="0">
                <a:solidFill>
                  <a:schemeClr val="tx1"/>
                </a:solidFill>
              </a:rPr>
              <a:t>19,000 Students in initial and continuing training</a:t>
            </a:r>
          </a:p>
          <a:p>
            <a:pPr fontAlgn="base"/>
            <a:r>
              <a:rPr lang="en-US" sz="2400" dirty="0">
                <a:solidFill>
                  <a:schemeClr val="tx1"/>
                </a:solidFill>
              </a:rPr>
              <a:t> </a:t>
            </a:r>
            <a:r>
              <a:rPr lang="en-US" sz="2400" dirty="0" smtClean="0">
                <a:solidFill>
                  <a:schemeClr val="tx1"/>
                </a:solidFill>
              </a:rPr>
              <a:t>1,000 “Teachers-researchers” (</a:t>
            </a:r>
            <a:r>
              <a:rPr lang="en-US" sz="2400" dirty="0" err="1" smtClean="0">
                <a:solidFill>
                  <a:schemeClr val="tx1"/>
                </a:solidFill>
              </a:rPr>
              <a:t>MCF</a:t>
            </a:r>
            <a:r>
              <a:rPr lang="en-US" sz="2400" dirty="0" smtClean="0">
                <a:solidFill>
                  <a:schemeClr val="tx1"/>
                </a:solidFill>
              </a:rPr>
              <a:t>, PR)</a:t>
            </a:r>
            <a:endParaRPr lang="en-US" sz="2400" dirty="0">
              <a:solidFill>
                <a:schemeClr val="tx1"/>
              </a:solidFill>
            </a:endParaRPr>
          </a:p>
          <a:p>
            <a:pPr fontAlgn="base"/>
            <a:r>
              <a:rPr lang="en-US" sz="2400" dirty="0">
                <a:solidFill>
                  <a:schemeClr val="tx1"/>
                </a:solidFill>
              </a:rPr>
              <a:t> 540 Doctoral students 40% international</a:t>
            </a:r>
          </a:p>
          <a:p>
            <a:pPr fontAlgn="base"/>
            <a:r>
              <a:rPr lang="en-US" sz="2400" dirty="0">
                <a:solidFill>
                  <a:schemeClr val="tx1"/>
                </a:solidFill>
              </a:rPr>
              <a:t> 680 </a:t>
            </a:r>
            <a:r>
              <a:rPr lang="en-US" sz="2400" dirty="0" smtClean="0">
                <a:solidFill>
                  <a:schemeClr val="tx1"/>
                </a:solidFill>
              </a:rPr>
              <a:t>Administrative an Research Staff </a:t>
            </a:r>
            <a:endParaRPr lang="en-US" sz="2400" dirty="0">
              <a:solidFill>
                <a:schemeClr val="tx1"/>
              </a:solidFill>
            </a:endParaRPr>
          </a:p>
          <a:p>
            <a:pPr fontAlgn="base"/>
            <a:r>
              <a:rPr lang="en-US" sz="2400" dirty="0">
                <a:solidFill>
                  <a:schemeClr val="tx1"/>
                </a:solidFill>
              </a:rPr>
              <a:t> 220 International agreements</a:t>
            </a:r>
          </a:p>
          <a:p>
            <a:pPr fontAlgn="base"/>
            <a:r>
              <a:rPr lang="en-US" sz="2400" dirty="0">
                <a:solidFill>
                  <a:schemeClr val="tx1"/>
                </a:solidFill>
              </a:rPr>
              <a:t> 39 Research Structures</a:t>
            </a:r>
            <a:r>
              <a:rPr lang="fr-FR" sz="2400" cap="all" dirty="0"/>
              <a:t/>
            </a:r>
            <a:br>
              <a:rPr lang="fr-FR" sz="2400" cap="all" dirty="0"/>
            </a:br>
            <a:endParaRPr lang="fr-FR" sz="2400" dirty="0"/>
          </a:p>
          <a:p>
            <a:endParaRPr lang="fr-FR" sz="1800" dirty="0">
              <a:latin typeface="Arial" charset="0"/>
              <a:ea typeface="Arial" charset="0"/>
              <a:cs typeface="Arial" charset="0"/>
            </a:endParaRPr>
          </a:p>
          <a:p>
            <a:endParaRPr lang="fr-FR" sz="2000" dirty="0" smtClean="0">
              <a:latin typeface="Arial" charset="0"/>
              <a:ea typeface="Arial" charset="0"/>
              <a:cs typeface="Arial" charset="0"/>
            </a:endParaRPr>
          </a:p>
          <a:p>
            <a:endParaRPr lang="fr-FR" sz="2000" dirty="0">
              <a:latin typeface="Arial" charset="0"/>
              <a:ea typeface="Arial" charset="0"/>
              <a:cs typeface="Arial" charset="0"/>
            </a:endParaRPr>
          </a:p>
          <a:p>
            <a:pPr marL="0" indent="0">
              <a:buNone/>
            </a:pPr>
            <a:endParaRPr lang="fr-FR" sz="2000" dirty="0"/>
          </a:p>
          <a:p>
            <a:pPr marL="0" indent="0">
              <a:buNone/>
            </a:pPr>
            <a:endParaRPr lang="fr-FR" sz="2000" dirty="0"/>
          </a:p>
        </p:txBody>
      </p:sp>
    </p:spTree>
    <p:extLst>
      <p:ext uri="{BB962C8B-B14F-4D97-AF65-F5344CB8AC3E}">
        <p14:creationId xmlns:p14="http://schemas.microsoft.com/office/powerpoint/2010/main" val="971850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6724" y="860330"/>
            <a:ext cx="8343290" cy="5153663"/>
          </a:xfrm>
          <a:ln>
            <a:solidFill>
              <a:srgbClr val="0092BB"/>
            </a:solidFill>
          </a:ln>
        </p:spPr>
        <p:txBody>
          <a:bodyPr/>
          <a:lstStyle/>
          <a:p>
            <a:pPr marL="0" indent="0" fontAlgn="base">
              <a:buNone/>
            </a:pPr>
            <a:r>
              <a:rPr lang="en-US" sz="2000" b="1" dirty="0">
                <a:solidFill>
                  <a:schemeClr val="tx1"/>
                </a:solidFill>
              </a:rPr>
              <a:t>Missions (Education Code)</a:t>
            </a:r>
          </a:p>
          <a:p>
            <a:pPr fontAlgn="base">
              <a:buFont typeface="Wingdings" panose="05000000000000000000" pitchFamily="2" charset="2"/>
              <a:buChar char="§"/>
            </a:pPr>
            <a:r>
              <a:rPr lang="en-US" sz="2000" dirty="0" smtClean="0">
                <a:solidFill>
                  <a:schemeClr val="tx1"/>
                </a:solidFill>
              </a:rPr>
              <a:t>Initial </a:t>
            </a:r>
            <a:r>
              <a:rPr lang="en-US" sz="2000" dirty="0">
                <a:solidFill>
                  <a:schemeClr val="tx1"/>
                </a:solidFill>
              </a:rPr>
              <a:t>and further training,</a:t>
            </a:r>
          </a:p>
          <a:p>
            <a:pPr fontAlgn="base">
              <a:buFont typeface="Wingdings" panose="05000000000000000000" pitchFamily="2" charset="2"/>
              <a:buChar char="§"/>
            </a:pPr>
            <a:r>
              <a:rPr lang="en-US" sz="2000" dirty="0" smtClean="0">
                <a:solidFill>
                  <a:schemeClr val="tx1"/>
                </a:solidFill>
              </a:rPr>
              <a:t>Scientific </a:t>
            </a:r>
            <a:r>
              <a:rPr lang="en-US" sz="2000" dirty="0">
                <a:solidFill>
                  <a:schemeClr val="tx1"/>
                </a:solidFill>
              </a:rPr>
              <a:t>and technological research,</a:t>
            </a:r>
          </a:p>
          <a:p>
            <a:pPr fontAlgn="base">
              <a:buFont typeface="Wingdings" panose="05000000000000000000" pitchFamily="2" charset="2"/>
              <a:buChar char="§"/>
            </a:pPr>
            <a:r>
              <a:rPr lang="en-US" sz="2000" dirty="0" smtClean="0">
                <a:solidFill>
                  <a:schemeClr val="tx1"/>
                </a:solidFill>
              </a:rPr>
              <a:t>Dissemination </a:t>
            </a:r>
            <a:r>
              <a:rPr lang="en-US" sz="2000" dirty="0">
                <a:solidFill>
                  <a:schemeClr val="tx1"/>
                </a:solidFill>
              </a:rPr>
              <a:t>of culture and scientific and technical information,</a:t>
            </a:r>
          </a:p>
          <a:p>
            <a:pPr fontAlgn="base">
              <a:buFont typeface="Wingdings" panose="05000000000000000000" pitchFamily="2" charset="2"/>
              <a:buChar char="§"/>
            </a:pPr>
            <a:r>
              <a:rPr lang="en-US" sz="2000" dirty="0" smtClean="0">
                <a:solidFill>
                  <a:schemeClr val="tx1"/>
                </a:solidFill>
              </a:rPr>
              <a:t>International </a:t>
            </a:r>
            <a:r>
              <a:rPr lang="en-US" sz="2000" dirty="0">
                <a:solidFill>
                  <a:schemeClr val="tx1"/>
                </a:solidFill>
              </a:rPr>
              <a:t>cooperation,</a:t>
            </a:r>
          </a:p>
          <a:p>
            <a:pPr fontAlgn="base">
              <a:buFont typeface="Wingdings" panose="05000000000000000000" pitchFamily="2" charset="2"/>
              <a:buChar char="§"/>
            </a:pPr>
            <a:r>
              <a:rPr lang="en-US" sz="2000" dirty="0" smtClean="0">
                <a:solidFill>
                  <a:schemeClr val="tx1"/>
                </a:solidFill>
              </a:rPr>
              <a:t>Orientation </a:t>
            </a:r>
            <a:r>
              <a:rPr lang="en-US" sz="2000" dirty="0">
                <a:solidFill>
                  <a:schemeClr val="tx1"/>
                </a:solidFill>
              </a:rPr>
              <a:t>and professional integration,</a:t>
            </a:r>
          </a:p>
          <a:p>
            <a:pPr fontAlgn="base">
              <a:buFont typeface="Wingdings" panose="05000000000000000000" pitchFamily="2" charset="2"/>
              <a:buChar char="§"/>
            </a:pPr>
            <a:r>
              <a:rPr lang="en-US" sz="2000" dirty="0" smtClean="0">
                <a:solidFill>
                  <a:schemeClr val="tx1"/>
                </a:solidFill>
              </a:rPr>
              <a:t>Participation </a:t>
            </a:r>
            <a:r>
              <a:rPr lang="en-US" sz="2000" dirty="0">
                <a:solidFill>
                  <a:schemeClr val="tx1"/>
                </a:solidFill>
              </a:rPr>
              <a:t>in the construction of the European Higher Education and Research Area.</a:t>
            </a:r>
          </a:p>
          <a:p>
            <a:pPr marL="0" indent="0" fontAlgn="base">
              <a:buNone/>
            </a:pPr>
            <a:endParaRPr lang="en-US" sz="2000" b="1" dirty="0">
              <a:solidFill>
                <a:schemeClr val="tx1"/>
              </a:solidFill>
            </a:endParaRPr>
          </a:p>
          <a:p>
            <a:pPr marL="0" indent="0" fontAlgn="base">
              <a:buNone/>
            </a:pPr>
            <a:r>
              <a:rPr lang="en-US" sz="2000" b="1" dirty="0">
                <a:solidFill>
                  <a:schemeClr val="tx1"/>
                </a:solidFill>
              </a:rPr>
              <a:t>Principles (</a:t>
            </a:r>
            <a:r>
              <a:rPr lang="en-US" sz="2000" b="1" dirty="0" err="1">
                <a:solidFill>
                  <a:schemeClr val="tx1"/>
                </a:solidFill>
              </a:rPr>
              <a:t>UVSQ</a:t>
            </a:r>
            <a:r>
              <a:rPr lang="en-US" sz="2000" b="1" dirty="0">
                <a:solidFill>
                  <a:schemeClr val="tx1"/>
                </a:solidFill>
              </a:rPr>
              <a:t>)</a:t>
            </a:r>
          </a:p>
          <a:p>
            <a:pPr fontAlgn="base">
              <a:buFont typeface="Wingdings" panose="05000000000000000000" pitchFamily="2" charset="2"/>
              <a:buChar char="§"/>
            </a:pPr>
            <a:r>
              <a:rPr lang="en-US" sz="2000" dirty="0" err="1" smtClean="0">
                <a:solidFill>
                  <a:schemeClr val="tx1"/>
                </a:solidFill>
              </a:rPr>
              <a:t>Multidisciplinarity</a:t>
            </a:r>
            <a:r>
              <a:rPr lang="en-US" sz="2000" dirty="0">
                <a:solidFill>
                  <a:schemeClr val="tx1"/>
                </a:solidFill>
              </a:rPr>
              <a:t>,</a:t>
            </a:r>
          </a:p>
          <a:p>
            <a:pPr fontAlgn="base">
              <a:buFont typeface="Wingdings" panose="05000000000000000000" pitchFamily="2" charset="2"/>
              <a:buChar char="§"/>
            </a:pPr>
            <a:r>
              <a:rPr lang="en-US" sz="2000" dirty="0" smtClean="0">
                <a:solidFill>
                  <a:schemeClr val="tx1"/>
                </a:solidFill>
              </a:rPr>
              <a:t>Pedagogical</a:t>
            </a:r>
            <a:r>
              <a:rPr lang="en-US" sz="2000" dirty="0">
                <a:solidFill>
                  <a:schemeClr val="tx1"/>
                </a:solidFill>
              </a:rPr>
              <a:t>, scientific, administrative and financial autonomy,</a:t>
            </a:r>
          </a:p>
          <a:p>
            <a:pPr fontAlgn="base">
              <a:buFont typeface="Wingdings" panose="05000000000000000000" pitchFamily="2" charset="2"/>
              <a:buChar char="§"/>
            </a:pPr>
            <a:r>
              <a:rPr lang="en-US" sz="2000" dirty="0" smtClean="0">
                <a:solidFill>
                  <a:schemeClr val="tx1"/>
                </a:solidFill>
              </a:rPr>
              <a:t>Participation</a:t>
            </a:r>
            <a:r>
              <a:rPr lang="en-US" sz="2000" dirty="0">
                <a:solidFill>
                  <a:schemeClr val="tx1"/>
                </a:solidFill>
              </a:rPr>
              <a:t>: democratic management with the help of all staff, students and </a:t>
            </a:r>
            <a:r>
              <a:rPr lang="en-US" sz="2000" dirty="0" smtClean="0">
                <a:solidFill>
                  <a:schemeClr val="tx1"/>
                </a:solidFill>
              </a:rPr>
              <a:t>external personalities</a:t>
            </a:r>
            <a:r>
              <a:rPr lang="en-US" sz="2000" dirty="0">
                <a:solidFill>
                  <a:schemeClr val="tx1"/>
                </a:solidFill>
              </a:rPr>
              <a:t>.</a:t>
            </a:r>
            <a:endParaRPr lang="fr-FR" sz="2000" dirty="0">
              <a:solidFill>
                <a:schemeClr val="tx1"/>
              </a:solidFill>
            </a:endParaRPr>
          </a:p>
        </p:txBody>
      </p:sp>
    </p:spTree>
    <p:extLst>
      <p:ext uri="{BB962C8B-B14F-4D97-AF65-F5344CB8AC3E}">
        <p14:creationId xmlns:p14="http://schemas.microsoft.com/office/powerpoint/2010/main" val="1077213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6724" y="841248"/>
            <a:ext cx="8553812" cy="5513832"/>
          </a:xfrm>
          <a:ln>
            <a:solidFill>
              <a:srgbClr val="0092BB"/>
            </a:solidFill>
          </a:ln>
        </p:spPr>
        <p:txBody>
          <a:bodyPr/>
          <a:lstStyle/>
          <a:p>
            <a:pPr marL="0" indent="0" fontAlgn="base">
              <a:buNone/>
            </a:pPr>
            <a:r>
              <a:rPr lang="en-US" sz="2800" b="1" dirty="0" smtClean="0">
                <a:solidFill>
                  <a:schemeClr val="tx1"/>
                </a:solidFill>
              </a:rPr>
              <a:t>Functioning</a:t>
            </a:r>
          </a:p>
          <a:p>
            <a:pPr marL="0" indent="0" fontAlgn="base">
              <a:spcBef>
                <a:spcPts val="0"/>
              </a:spcBef>
              <a:buNone/>
            </a:pPr>
            <a:endParaRPr lang="en-US" sz="2400" b="1" dirty="0">
              <a:solidFill>
                <a:schemeClr val="tx1"/>
              </a:solidFill>
            </a:endParaRPr>
          </a:p>
          <a:p>
            <a:pPr marL="0" indent="0" fontAlgn="base">
              <a:spcBef>
                <a:spcPts val="0"/>
              </a:spcBef>
              <a:buNone/>
            </a:pPr>
            <a:r>
              <a:rPr lang="en-US" sz="2000" dirty="0">
                <a:solidFill>
                  <a:schemeClr val="tx1"/>
                </a:solidFill>
              </a:rPr>
              <a:t>The </a:t>
            </a:r>
            <a:r>
              <a:rPr lang="en-US" sz="2000" b="1" dirty="0">
                <a:solidFill>
                  <a:schemeClr val="tx1"/>
                </a:solidFill>
              </a:rPr>
              <a:t>President</a:t>
            </a:r>
            <a:r>
              <a:rPr lang="en-US" sz="2000" dirty="0">
                <a:solidFill>
                  <a:schemeClr val="tx1"/>
                </a:solidFill>
              </a:rPr>
              <a:t> of the university with his decisions, </a:t>
            </a:r>
          </a:p>
          <a:p>
            <a:pPr marL="0" indent="0" fontAlgn="base">
              <a:spcBef>
                <a:spcPts val="0"/>
              </a:spcBef>
              <a:buNone/>
            </a:pPr>
            <a:r>
              <a:rPr lang="en-US" sz="2000" dirty="0">
                <a:solidFill>
                  <a:schemeClr val="tx1"/>
                </a:solidFill>
              </a:rPr>
              <a:t>The </a:t>
            </a:r>
            <a:r>
              <a:rPr lang="en-US" sz="2000" b="1" dirty="0">
                <a:solidFill>
                  <a:schemeClr val="tx1"/>
                </a:solidFill>
              </a:rPr>
              <a:t>Board of </a:t>
            </a:r>
            <a:r>
              <a:rPr lang="en-US" sz="2000" b="1" dirty="0" smtClean="0">
                <a:solidFill>
                  <a:schemeClr val="tx1"/>
                </a:solidFill>
              </a:rPr>
              <a:t>Administrators </a:t>
            </a:r>
            <a:r>
              <a:rPr lang="en-US" sz="2000" dirty="0">
                <a:solidFill>
                  <a:schemeClr val="tx1"/>
                </a:solidFill>
              </a:rPr>
              <a:t>(CA) through its deliberations, </a:t>
            </a:r>
          </a:p>
          <a:p>
            <a:pPr marL="0" indent="0" fontAlgn="base">
              <a:spcBef>
                <a:spcPts val="0"/>
              </a:spcBef>
              <a:buNone/>
            </a:pPr>
            <a:r>
              <a:rPr lang="en-US" sz="2000" dirty="0">
                <a:solidFill>
                  <a:schemeClr val="tx1"/>
                </a:solidFill>
              </a:rPr>
              <a:t>The </a:t>
            </a:r>
            <a:r>
              <a:rPr lang="en-US" sz="2000" b="1" dirty="0">
                <a:solidFill>
                  <a:schemeClr val="tx1"/>
                </a:solidFill>
              </a:rPr>
              <a:t>Academic Council </a:t>
            </a:r>
            <a:r>
              <a:rPr lang="en-US" sz="2000" dirty="0">
                <a:solidFill>
                  <a:schemeClr val="tx1"/>
                </a:solidFill>
              </a:rPr>
              <a:t>(CAC) with its proposals, opinions and wishes, </a:t>
            </a:r>
          </a:p>
          <a:p>
            <a:pPr marL="0" indent="0" fontAlgn="base">
              <a:spcBef>
                <a:spcPts val="0"/>
              </a:spcBef>
              <a:buNone/>
            </a:pPr>
            <a:r>
              <a:rPr lang="en-US" sz="2000" dirty="0">
                <a:solidFill>
                  <a:schemeClr val="tx1"/>
                </a:solidFill>
              </a:rPr>
              <a:t>The </a:t>
            </a:r>
            <a:r>
              <a:rPr lang="en-US" sz="2000" b="1" dirty="0">
                <a:solidFill>
                  <a:schemeClr val="tx1"/>
                </a:solidFill>
              </a:rPr>
              <a:t>Research Commission </a:t>
            </a:r>
            <a:r>
              <a:rPr lang="en-US" sz="2000" dirty="0">
                <a:solidFill>
                  <a:schemeClr val="tx1"/>
                </a:solidFill>
              </a:rPr>
              <a:t>(CR) and the </a:t>
            </a:r>
            <a:r>
              <a:rPr lang="en-US" sz="2000" b="1" dirty="0">
                <a:solidFill>
                  <a:schemeClr val="tx1"/>
                </a:solidFill>
              </a:rPr>
              <a:t>Commission for Education and University Life </a:t>
            </a:r>
            <a:r>
              <a:rPr lang="en-US" sz="2000" dirty="0">
                <a:solidFill>
                  <a:schemeClr val="tx1"/>
                </a:solidFill>
              </a:rPr>
              <a:t>(</a:t>
            </a:r>
            <a:r>
              <a:rPr lang="en-US" sz="2000" dirty="0" err="1">
                <a:solidFill>
                  <a:schemeClr val="tx1"/>
                </a:solidFill>
              </a:rPr>
              <a:t>CFVU</a:t>
            </a:r>
            <a:r>
              <a:rPr lang="en-US" sz="2000" dirty="0">
                <a:solidFill>
                  <a:schemeClr val="tx1"/>
                </a:solidFill>
              </a:rPr>
              <a:t>) by their proposals, opinions, wishes and deliberations </a:t>
            </a:r>
          </a:p>
          <a:p>
            <a:pPr marL="0" indent="0" fontAlgn="base">
              <a:spcBef>
                <a:spcPts val="0"/>
              </a:spcBef>
              <a:buNone/>
            </a:pPr>
            <a:endParaRPr lang="en-US" sz="2000" dirty="0">
              <a:solidFill>
                <a:schemeClr val="tx1"/>
              </a:solidFill>
            </a:endParaRPr>
          </a:p>
          <a:p>
            <a:pPr marL="0" indent="0" fontAlgn="base">
              <a:spcBef>
                <a:spcPts val="0"/>
              </a:spcBef>
              <a:buNone/>
            </a:pPr>
            <a:r>
              <a:rPr lang="en-US" sz="2000" dirty="0">
                <a:solidFill>
                  <a:schemeClr val="tx1"/>
                </a:solidFill>
              </a:rPr>
              <a:t>The </a:t>
            </a:r>
            <a:r>
              <a:rPr lang="en-US" sz="2000" b="1" dirty="0">
                <a:solidFill>
                  <a:schemeClr val="tx1"/>
                </a:solidFill>
              </a:rPr>
              <a:t>President</a:t>
            </a:r>
            <a:r>
              <a:rPr lang="en-US" sz="2000" dirty="0">
                <a:solidFill>
                  <a:schemeClr val="tx1"/>
                </a:solidFill>
              </a:rPr>
              <a:t> is elected for 4 years by the elected members of the board of Administrators. He runs the University. He is assisted by V</a:t>
            </a:r>
            <a:r>
              <a:rPr lang="en-US" sz="2000" b="1" dirty="0">
                <a:solidFill>
                  <a:schemeClr val="tx1"/>
                </a:solidFill>
              </a:rPr>
              <a:t>ice-Presidents</a:t>
            </a:r>
            <a:r>
              <a:rPr lang="en-US" sz="2000" dirty="0">
                <a:solidFill>
                  <a:schemeClr val="tx1"/>
                </a:solidFill>
              </a:rPr>
              <a:t>, a </a:t>
            </a:r>
            <a:r>
              <a:rPr lang="en-US" sz="2000" b="1" dirty="0">
                <a:solidFill>
                  <a:schemeClr val="tx1"/>
                </a:solidFill>
              </a:rPr>
              <a:t>General Director of Services </a:t>
            </a:r>
            <a:r>
              <a:rPr lang="en-US" sz="2000" dirty="0">
                <a:solidFill>
                  <a:schemeClr val="tx1"/>
                </a:solidFill>
              </a:rPr>
              <a:t>and the </a:t>
            </a:r>
            <a:r>
              <a:rPr lang="en-US" sz="2000" b="1" dirty="0">
                <a:solidFill>
                  <a:schemeClr val="tx1"/>
                </a:solidFill>
              </a:rPr>
              <a:t>Accounting Officer</a:t>
            </a:r>
            <a:r>
              <a:rPr lang="en-US" sz="2000" dirty="0">
                <a:solidFill>
                  <a:schemeClr val="tx1"/>
                </a:solidFill>
              </a:rPr>
              <a:t>.</a:t>
            </a:r>
          </a:p>
          <a:p>
            <a:pPr marL="0" indent="0" fontAlgn="base">
              <a:spcBef>
                <a:spcPts val="0"/>
              </a:spcBef>
              <a:buNone/>
            </a:pPr>
            <a:endParaRPr lang="en-US" sz="2000" dirty="0">
              <a:solidFill>
                <a:schemeClr val="tx1"/>
              </a:solidFill>
            </a:endParaRPr>
          </a:p>
          <a:p>
            <a:pPr marL="0" indent="0" fontAlgn="base">
              <a:spcBef>
                <a:spcPts val="0"/>
              </a:spcBef>
              <a:buNone/>
            </a:pPr>
            <a:r>
              <a:rPr lang="en-US" sz="2000" dirty="0">
                <a:solidFill>
                  <a:schemeClr val="tx1"/>
                </a:solidFill>
              </a:rPr>
              <a:t>The </a:t>
            </a:r>
            <a:r>
              <a:rPr lang="en-US" sz="2000" b="1" dirty="0">
                <a:solidFill>
                  <a:schemeClr val="tx1"/>
                </a:solidFill>
              </a:rPr>
              <a:t>General Director of Services </a:t>
            </a:r>
            <a:r>
              <a:rPr lang="en-US" sz="2000" dirty="0">
                <a:solidFill>
                  <a:schemeClr val="tx1"/>
                </a:solidFill>
              </a:rPr>
              <a:t>participates in the development and implementation of institutional policy. He ensures its regulatory framework and its administrative management. He coordinates, organizes and modernizes all the administrative and technical services of the </a:t>
            </a:r>
            <a:r>
              <a:rPr lang="en-US" sz="2000" dirty="0" smtClean="0">
                <a:solidFill>
                  <a:schemeClr val="tx1"/>
                </a:solidFill>
              </a:rPr>
              <a:t>university.</a:t>
            </a:r>
            <a:endParaRPr lang="fr-FR" sz="1800" b="1" dirty="0"/>
          </a:p>
        </p:txBody>
      </p:sp>
    </p:spTree>
    <p:extLst>
      <p:ext uri="{BB962C8B-B14F-4D97-AF65-F5344CB8AC3E}">
        <p14:creationId xmlns:p14="http://schemas.microsoft.com/office/powerpoint/2010/main" val="298364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e conseil d'administ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492" y="1764630"/>
            <a:ext cx="8141297" cy="462697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1055" y="289806"/>
            <a:ext cx="5322505" cy="461665"/>
          </a:xfrm>
          <a:prstGeom prst="rect">
            <a:avLst/>
          </a:prstGeom>
        </p:spPr>
        <p:txBody>
          <a:bodyPr wrap="square">
            <a:spAutoFit/>
          </a:bodyPr>
          <a:lstStyle/>
          <a:p>
            <a:pPr fontAlgn="base"/>
            <a:r>
              <a:rPr lang="fr-FR" sz="2400" b="1" dirty="0"/>
              <a:t>Composition of the CA : 36 </a:t>
            </a:r>
            <a:r>
              <a:rPr lang="fr-FR" sz="2400" b="1" dirty="0" err="1"/>
              <a:t>members</a:t>
            </a:r>
            <a:endParaRPr lang="fr-FR" sz="2000" dirty="0"/>
          </a:p>
        </p:txBody>
      </p:sp>
      <p:sp>
        <p:nvSpPr>
          <p:cNvPr id="3" name="Rectangle 2"/>
          <p:cNvSpPr/>
          <p:nvPr/>
        </p:nvSpPr>
        <p:spPr>
          <a:xfrm>
            <a:off x="2294104" y="1004510"/>
            <a:ext cx="1758815" cy="584775"/>
          </a:xfrm>
          <a:prstGeom prst="rect">
            <a:avLst/>
          </a:prstGeom>
        </p:spPr>
        <p:txBody>
          <a:bodyPr wrap="none">
            <a:spAutoFit/>
          </a:bodyPr>
          <a:lstStyle/>
          <a:p>
            <a:pPr algn="ctr"/>
            <a:r>
              <a:rPr lang="en-US" sz="1600" b="1" dirty="0">
                <a:solidFill>
                  <a:srgbClr val="002060"/>
                </a:solidFill>
                <a:latin typeface="Arial" charset="0"/>
                <a:ea typeface="Arial" charset="0"/>
                <a:cs typeface="Arial" charset="0"/>
              </a:rPr>
              <a:t>Students </a:t>
            </a:r>
          </a:p>
          <a:p>
            <a:pPr algn="ctr"/>
            <a:r>
              <a:rPr lang="en-US" sz="1600" b="1" dirty="0">
                <a:solidFill>
                  <a:srgbClr val="002060"/>
                </a:solidFill>
                <a:latin typeface="Arial" charset="0"/>
                <a:ea typeface="Arial" charset="0"/>
                <a:cs typeface="Arial" charset="0"/>
              </a:rPr>
              <a:t>representatives </a:t>
            </a:r>
          </a:p>
        </p:txBody>
      </p:sp>
      <p:sp>
        <p:nvSpPr>
          <p:cNvPr id="5" name="Rectangle 4"/>
          <p:cNvSpPr/>
          <p:nvPr/>
        </p:nvSpPr>
        <p:spPr>
          <a:xfrm>
            <a:off x="6740186" y="5648810"/>
            <a:ext cx="1837362" cy="830997"/>
          </a:xfrm>
          <a:prstGeom prst="rect">
            <a:avLst/>
          </a:prstGeom>
        </p:spPr>
        <p:txBody>
          <a:bodyPr wrap="none">
            <a:spAutoFit/>
          </a:bodyPr>
          <a:lstStyle/>
          <a:p>
            <a:pPr algn="ctr"/>
            <a:r>
              <a:rPr lang="en-US" sz="1600" b="1" dirty="0" smtClean="0">
                <a:solidFill>
                  <a:srgbClr val="002060"/>
                </a:solidFill>
                <a:latin typeface="Arial" charset="0"/>
                <a:ea typeface="Arial" charset="0"/>
                <a:cs typeface="Arial" charset="0"/>
              </a:rPr>
              <a:t>Academic staff </a:t>
            </a:r>
          </a:p>
          <a:p>
            <a:pPr algn="ctr"/>
            <a:r>
              <a:rPr lang="en-US" sz="1600" b="1" dirty="0" smtClean="0">
                <a:solidFill>
                  <a:srgbClr val="002060"/>
                </a:solidFill>
                <a:latin typeface="Arial" charset="0"/>
                <a:ea typeface="Arial" charset="0"/>
                <a:cs typeface="Arial" charset="0"/>
              </a:rPr>
              <a:t>Representatives:</a:t>
            </a:r>
          </a:p>
          <a:p>
            <a:pPr algn="ctr"/>
            <a:r>
              <a:rPr lang="en-US" sz="1600" b="1" dirty="0" smtClean="0">
                <a:solidFill>
                  <a:srgbClr val="002060"/>
                </a:solidFill>
                <a:latin typeface="Arial" charset="0"/>
                <a:ea typeface="Arial" charset="0"/>
                <a:cs typeface="Arial" charset="0"/>
              </a:rPr>
              <a:t>Professors </a:t>
            </a:r>
            <a:endParaRPr lang="en-US" sz="1600" b="1" dirty="0">
              <a:solidFill>
                <a:srgbClr val="002060"/>
              </a:solidFill>
              <a:latin typeface="Arial" charset="0"/>
              <a:ea typeface="Arial" charset="0"/>
              <a:cs typeface="Arial" charset="0"/>
            </a:endParaRPr>
          </a:p>
        </p:txBody>
      </p:sp>
      <p:sp>
        <p:nvSpPr>
          <p:cNvPr id="6" name="Rectangle 5"/>
          <p:cNvSpPr/>
          <p:nvPr/>
        </p:nvSpPr>
        <p:spPr>
          <a:xfrm>
            <a:off x="5874019" y="1240435"/>
            <a:ext cx="1758815" cy="830997"/>
          </a:xfrm>
          <a:prstGeom prst="rect">
            <a:avLst/>
          </a:prstGeom>
        </p:spPr>
        <p:txBody>
          <a:bodyPr wrap="none">
            <a:spAutoFit/>
          </a:bodyPr>
          <a:lstStyle/>
          <a:p>
            <a:pPr algn="ctr"/>
            <a:r>
              <a:rPr lang="en-US" sz="1600" b="1" dirty="0" smtClean="0">
                <a:solidFill>
                  <a:srgbClr val="002060"/>
                </a:solidFill>
                <a:latin typeface="Arial" charset="0"/>
                <a:ea typeface="Arial" charset="0"/>
                <a:cs typeface="Arial" charset="0"/>
              </a:rPr>
              <a:t>External </a:t>
            </a:r>
          </a:p>
          <a:p>
            <a:pPr algn="ctr"/>
            <a:r>
              <a:rPr lang="en-US" sz="1600" b="1" dirty="0" smtClean="0">
                <a:solidFill>
                  <a:srgbClr val="002060"/>
                </a:solidFill>
                <a:latin typeface="Arial" charset="0"/>
                <a:ea typeface="Arial" charset="0"/>
                <a:cs typeface="Arial" charset="0"/>
              </a:rPr>
              <a:t>Stakeholders </a:t>
            </a:r>
          </a:p>
          <a:p>
            <a:pPr algn="ctr"/>
            <a:r>
              <a:rPr lang="en-US" sz="1600" b="1" dirty="0" smtClean="0">
                <a:solidFill>
                  <a:srgbClr val="002060"/>
                </a:solidFill>
                <a:latin typeface="Arial" charset="0"/>
                <a:ea typeface="Arial" charset="0"/>
                <a:cs typeface="Arial" charset="0"/>
              </a:rPr>
              <a:t>representatives </a:t>
            </a:r>
            <a:endParaRPr lang="en-US" sz="1600" b="1" dirty="0">
              <a:solidFill>
                <a:srgbClr val="002060"/>
              </a:solidFill>
              <a:latin typeface="Arial" charset="0"/>
              <a:ea typeface="Arial" charset="0"/>
              <a:cs typeface="Arial" charset="0"/>
            </a:endParaRPr>
          </a:p>
        </p:txBody>
      </p:sp>
      <p:sp>
        <p:nvSpPr>
          <p:cNvPr id="7" name="Rectangle 6"/>
          <p:cNvSpPr/>
          <p:nvPr/>
        </p:nvSpPr>
        <p:spPr>
          <a:xfrm>
            <a:off x="981492" y="5690060"/>
            <a:ext cx="1826141" cy="584775"/>
          </a:xfrm>
          <a:prstGeom prst="rect">
            <a:avLst/>
          </a:prstGeom>
        </p:spPr>
        <p:txBody>
          <a:bodyPr wrap="none">
            <a:spAutoFit/>
          </a:bodyPr>
          <a:lstStyle/>
          <a:p>
            <a:pPr algn="ctr"/>
            <a:r>
              <a:rPr lang="en-US" sz="1600" b="1" dirty="0" smtClean="0">
                <a:solidFill>
                  <a:srgbClr val="002060"/>
                </a:solidFill>
                <a:latin typeface="Arial" charset="0"/>
                <a:ea typeface="Arial" charset="0"/>
                <a:cs typeface="Arial" charset="0"/>
              </a:rPr>
              <a:t>Academic staff </a:t>
            </a:r>
          </a:p>
          <a:p>
            <a:pPr algn="ctr"/>
            <a:r>
              <a:rPr lang="en-US" sz="1600" b="1" dirty="0" smtClean="0">
                <a:solidFill>
                  <a:srgbClr val="002060"/>
                </a:solidFill>
                <a:latin typeface="Arial" charset="0"/>
                <a:ea typeface="Arial" charset="0"/>
                <a:cs typeface="Arial" charset="0"/>
              </a:rPr>
              <a:t>Representatives </a:t>
            </a:r>
            <a:endParaRPr lang="en-US" sz="1600" b="1" dirty="0">
              <a:solidFill>
                <a:srgbClr val="002060"/>
              </a:solidFill>
              <a:latin typeface="Arial" charset="0"/>
              <a:ea typeface="Arial" charset="0"/>
              <a:cs typeface="Arial" charset="0"/>
            </a:endParaRPr>
          </a:p>
        </p:txBody>
      </p:sp>
      <p:sp>
        <p:nvSpPr>
          <p:cNvPr id="8" name="Rectangle 7"/>
          <p:cNvSpPr/>
          <p:nvPr/>
        </p:nvSpPr>
        <p:spPr>
          <a:xfrm>
            <a:off x="110156" y="2337112"/>
            <a:ext cx="1874231" cy="830997"/>
          </a:xfrm>
          <a:prstGeom prst="rect">
            <a:avLst/>
          </a:prstGeom>
        </p:spPr>
        <p:txBody>
          <a:bodyPr wrap="none">
            <a:spAutoFit/>
          </a:bodyPr>
          <a:lstStyle/>
          <a:p>
            <a:pPr algn="ctr"/>
            <a:r>
              <a:rPr lang="en-US" sz="1600" b="1" dirty="0" smtClean="0">
                <a:solidFill>
                  <a:srgbClr val="002060"/>
                </a:solidFill>
                <a:latin typeface="Arial" charset="0"/>
                <a:ea typeface="Arial" charset="0"/>
                <a:cs typeface="Arial" charset="0"/>
              </a:rPr>
              <a:t>Administrative &amp; </a:t>
            </a:r>
          </a:p>
          <a:p>
            <a:pPr algn="ctr"/>
            <a:r>
              <a:rPr lang="en-US" sz="1600" b="1" dirty="0" smtClean="0">
                <a:solidFill>
                  <a:srgbClr val="002060"/>
                </a:solidFill>
                <a:latin typeface="Arial" charset="0"/>
                <a:ea typeface="Arial" charset="0"/>
                <a:cs typeface="Arial" charset="0"/>
              </a:rPr>
              <a:t>technical staff  </a:t>
            </a:r>
          </a:p>
          <a:p>
            <a:pPr algn="ctr"/>
            <a:r>
              <a:rPr lang="en-US" sz="1600" b="1" dirty="0" smtClean="0">
                <a:solidFill>
                  <a:srgbClr val="002060"/>
                </a:solidFill>
                <a:latin typeface="Arial" charset="0"/>
                <a:ea typeface="Arial" charset="0"/>
                <a:cs typeface="Arial" charset="0"/>
              </a:rPr>
              <a:t>representatives </a:t>
            </a:r>
            <a:endParaRPr lang="en-US" sz="1600" b="1" dirty="0">
              <a:solidFill>
                <a:srgbClr val="002060"/>
              </a:solidFill>
              <a:latin typeface="Arial" charset="0"/>
              <a:ea typeface="Arial" charset="0"/>
              <a:cs typeface="Arial" charset="0"/>
            </a:endParaRPr>
          </a:p>
        </p:txBody>
      </p:sp>
    </p:spTree>
    <p:extLst>
      <p:ext uri="{BB962C8B-B14F-4D97-AF65-F5344CB8AC3E}">
        <p14:creationId xmlns:p14="http://schemas.microsoft.com/office/powerpoint/2010/main" val="285353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40862" y="93054"/>
            <a:ext cx="8899451" cy="6613451"/>
          </a:xfrm>
          <a:prstGeom prst="rect">
            <a:avLst/>
          </a:prstGeom>
        </p:spPr>
      </p:pic>
    </p:spTree>
    <p:extLst>
      <p:ext uri="{BB962C8B-B14F-4D97-AF65-F5344CB8AC3E}">
        <p14:creationId xmlns:p14="http://schemas.microsoft.com/office/powerpoint/2010/main" val="210544747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1315</TotalTime>
  <Words>1701</Words>
  <Application>Microsoft Office PowerPoint</Application>
  <PresentationFormat>Affichage à l'écran (4:3)</PresentationFormat>
  <Paragraphs>331</Paragraphs>
  <Slides>21</Slides>
  <Notes>5</Notes>
  <HiddenSlides>0</HiddenSlides>
  <MMClips>0</MMClips>
  <ScaleCrop>false</ScaleCrop>
  <HeadingPairs>
    <vt:vector size="6" baseType="variant">
      <vt:variant>
        <vt:lpstr>Polices utilisées</vt:lpstr>
      </vt:variant>
      <vt:variant>
        <vt:i4>3</vt:i4>
      </vt:variant>
      <vt:variant>
        <vt:lpstr>Thème</vt:lpstr>
      </vt:variant>
      <vt:variant>
        <vt:i4>2</vt:i4>
      </vt:variant>
      <vt:variant>
        <vt:lpstr>Titres des diapositives</vt:lpstr>
      </vt:variant>
      <vt:variant>
        <vt:i4>21</vt:i4>
      </vt:variant>
    </vt:vector>
  </HeadingPairs>
  <TitlesOfParts>
    <vt:vector size="26" baseType="lpstr">
      <vt:lpstr>Arial</vt:lpstr>
      <vt:lpstr>Calibri</vt:lpstr>
      <vt:lpstr>Wingdings</vt:lpstr>
      <vt:lpstr>Thème Office</vt:lpstr>
      <vt:lpstr>Conception personnalisée</vt:lpstr>
      <vt:lpstr> Reception of the delegation of Azerbaijan - CIEP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uvsq.fr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quentin bedart</dc:creator>
  <cp:lastModifiedBy>Mourad Attarça</cp:lastModifiedBy>
  <cp:revision>252</cp:revision>
  <dcterms:created xsi:type="dcterms:W3CDTF">2013-01-11T08:27:31Z</dcterms:created>
  <dcterms:modified xsi:type="dcterms:W3CDTF">2020-03-02T15:06:07Z</dcterms:modified>
</cp:coreProperties>
</file>