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445" r:id="rId2"/>
    <p:sldId id="366" r:id="rId3"/>
    <p:sldId id="367" r:id="rId4"/>
    <p:sldId id="464" r:id="rId5"/>
    <p:sldId id="371" r:id="rId6"/>
    <p:sldId id="465" r:id="rId7"/>
    <p:sldId id="467" r:id="rId8"/>
    <p:sldId id="466" r:id="rId9"/>
    <p:sldId id="448" r:id="rId10"/>
  </p:sldIdLst>
  <p:sldSz cx="12242800" cy="6845300"/>
  <p:notesSz cx="6735763" cy="9866313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ntautas Jakštas" initials="GJ" lastIdx="16" clrIdx="0">
    <p:extLst>
      <p:ext uri="{19B8F6BF-5375-455C-9EA6-DF929625EA0E}">
        <p15:presenceInfo xmlns:p15="http://schemas.microsoft.com/office/powerpoint/2012/main" userId="Gintautas Jakštas" providerId="None"/>
      </p:ext>
    </p:extLst>
  </p:cmAuthor>
  <p:cmAuthor id="2" name="MOSTA" initials="M" lastIdx="1" clrIdx="1">
    <p:extLst>
      <p:ext uri="{19B8F6BF-5375-455C-9EA6-DF929625EA0E}">
        <p15:presenceInfo xmlns:p15="http://schemas.microsoft.com/office/powerpoint/2012/main" userId="MOS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ABE9"/>
    <a:srgbClr val="FCD951"/>
    <a:srgbClr val="184C73"/>
    <a:srgbClr val="174B73"/>
    <a:srgbClr val="0F98CF"/>
    <a:srgbClr val="27AAE1"/>
    <a:srgbClr val="ADD9F2"/>
    <a:srgbClr val="A4B9CE"/>
    <a:srgbClr val="DAEEF6"/>
    <a:srgbClr val="FDE7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376" autoAdjust="0"/>
  </p:normalViewPr>
  <p:slideViewPr>
    <p:cSldViewPr>
      <p:cViewPr varScale="1">
        <p:scale>
          <a:sx n="142" d="100"/>
          <a:sy n="142" d="100"/>
        </p:scale>
        <p:origin x="956" y="8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mosta-my.sharepoint.com/personal/beatrice_leipute_mosta_lt/Documents/2017%20PEDAGOGAI%20EK/!%20PROGRESS%20REPORT/Prezentacija/grafikai%20GP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4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400" dirty="0"/>
              <a:t>WEIGHTED UNIQUE </a:t>
            </a:r>
            <a:r>
              <a:rPr lang="lt-LT" sz="1400" baseline="0" dirty="0"/>
              <a:t>2017</a:t>
            </a:r>
            <a:endParaRPr lang="lt-LT" sz="1400" dirty="0"/>
          </a:p>
        </c:rich>
      </c:tx>
      <c:layout>
        <c:manualLayout>
          <c:xMode val="edge"/>
          <c:yMode val="edge"/>
          <c:x val="3.0888888888888882E-2"/>
          <c:y val="2.31481481481481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4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'visas teacher pool'!$A$24</c:f>
              <c:strCache>
                <c:ptCount val="1"/>
                <c:pt idx="0">
                  <c:v>Working at PGV 2017</c:v>
                </c:pt>
              </c:strCache>
            </c:strRef>
          </c:tx>
          <c:spPr>
            <a:solidFill>
              <a:srgbClr val="29AAE2"/>
            </a:solidFill>
            <a:ln>
              <a:noFill/>
            </a:ln>
            <a:effectLst/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'visas teacher pool'!$B$23:$E$23</c:f>
              <c:strCache>
                <c:ptCount val="4"/>
                <c:pt idx="0">
                  <c:v>All teachers and staff</c:v>
                </c:pt>
                <c:pt idx="1">
                  <c:v>Teachers and staff not in the model</c:v>
                </c:pt>
                <c:pt idx="2">
                  <c:v>Teachers and staff in the model</c:v>
                </c:pt>
                <c:pt idx="3">
                  <c:v>Teachers and staff in the model</c:v>
                </c:pt>
              </c:strCache>
            </c:strRef>
          </c:cat>
          <c:val>
            <c:numRef>
              <c:f>'visas teacher pool'!$B$24:$E$24</c:f>
              <c:numCache>
                <c:formatCode>General</c:formatCode>
                <c:ptCount val="4"/>
                <c:pt idx="0">
                  <c:v>55875</c:v>
                </c:pt>
                <c:pt idx="2">
                  <c:v>46585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8E-44AC-B1FE-278D92EBEBE6}"/>
            </c:ext>
          </c:extLst>
        </c:ser>
        <c:ser>
          <c:idx val="1"/>
          <c:order val="1"/>
          <c:tx>
            <c:strRef>
              <c:f>'visas teacher pool'!$A$25</c:f>
              <c:strCache>
                <c:ptCount val="1"/>
                <c:pt idx="0">
                  <c:v>Teachers only</c:v>
                </c:pt>
              </c:strCache>
            </c:strRef>
          </c:tx>
          <c:spPr>
            <a:solidFill>
              <a:srgbClr val="194B7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'visas teacher pool'!$B$23:$E$23</c:f>
              <c:strCache>
                <c:ptCount val="4"/>
                <c:pt idx="0">
                  <c:v>All teachers and staff</c:v>
                </c:pt>
                <c:pt idx="1">
                  <c:v>Teachers and staff not in the model</c:v>
                </c:pt>
                <c:pt idx="2">
                  <c:v>Teachers and staff in the model</c:v>
                </c:pt>
                <c:pt idx="3">
                  <c:v>Teachers and staff in the model</c:v>
                </c:pt>
              </c:strCache>
            </c:strRef>
          </c:cat>
          <c:val>
            <c:numRef>
              <c:f>'visas teacher pool'!$B$25:$E$25</c:f>
              <c:numCache>
                <c:formatCode>General</c:formatCode>
                <c:ptCount val="4"/>
                <c:pt idx="3">
                  <c:v>30442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8E-44AC-B1FE-278D92EBEBE6}"/>
            </c:ext>
          </c:extLst>
        </c:ser>
        <c:ser>
          <c:idx val="2"/>
          <c:order val="2"/>
          <c:tx>
            <c:strRef>
              <c:f>'visas teacher pool'!$A$26</c:f>
              <c:strCache>
                <c:ptCount val="1"/>
                <c:pt idx="0">
                  <c:v>Other post types</c:v>
                </c:pt>
              </c:strCache>
            </c:strRef>
          </c:tx>
          <c:spPr>
            <a:solidFill>
              <a:srgbClr val="A2B7C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'visas teacher pool'!$B$23:$E$23</c:f>
              <c:strCache>
                <c:ptCount val="4"/>
                <c:pt idx="0">
                  <c:v>All teachers and staff</c:v>
                </c:pt>
                <c:pt idx="1">
                  <c:v>Teachers and staff not in the model</c:v>
                </c:pt>
                <c:pt idx="2">
                  <c:v>Teachers and staff in the model</c:v>
                </c:pt>
                <c:pt idx="3">
                  <c:v>Teachers and staff in the model</c:v>
                </c:pt>
              </c:strCache>
            </c:strRef>
          </c:cat>
          <c:val>
            <c:numRef>
              <c:f>'visas teacher pool'!$B$26:$E$26</c:f>
              <c:numCache>
                <c:formatCode>General</c:formatCode>
                <c:ptCount val="4"/>
                <c:pt idx="3">
                  <c:v>16143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8E-44AC-B1FE-278D92EBEBE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485568848"/>
        <c:axId val="131487760"/>
      </c:barChart>
      <c:catAx>
        <c:axId val="4855688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31487760"/>
        <c:crosses val="autoZero"/>
        <c:auto val="1"/>
        <c:lblAlgn val="ctr"/>
        <c:lblOffset val="100"/>
        <c:noMultiLvlLbl val="0"/>
      </c:catAx>
      <c:valAx>
        <c:axId val="1314877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85568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0.29352</cdr:x>
      <cdr:y>0.21059</cdr:y>
    </cdr:from>
    <cdr:to>
      <cdr:x>0.46944</cdr:x>
      <cdr:y>0.28933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904C6A00-D329-44B0-B54A-EC73EC0A7263}"/>
            </a:ext>
          </a:extLst>
        </cdr:cNvPr>
        <cdr:cNvSpPr/>
      </cdr:nvSpPr>
      <cdr:spPr>
        <a:xfrm xmlns:a="http://schemas.openxmlformats.org/drawingml/2006/main">
          <a:off x="1341966" y="577690"/>
          <a:ext cx="804333" cy="21600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  <a:ln xmlns:a="http://schemas.openxmlformats.org/drawingml/2006/main" w="28575">
          <a:solidFill>
            <a:srgbClr val="FB8181"/>
          </a:solidFill>
          <a:prstDash val="sys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lt-LT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D9C6046-43AD-4CA2-88C4-A0558D2F1CF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1632067" cy="883930"/>
          </a:xfrm>
          <a:prstGeom prst="rect">
            <a:avLst/>
          </a:prstGeom>
        </p:spPr>
        <p:txBody>
          <a:bodyPr vert="horz" lIns="79525" tIns="39763" rIns="79525" bIns="39763" rtlCol="0"/>
          <a:lstStyle>
            <a:lvl1pPr algn="l">
              <a:defRPr sz="1000"/>
            </a:lvl1pPr>
          </a:lstStyle>
          <a:p>
            <a:endParaRPr lang="lt-L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EA5B4C-8F11-4A72-BF6F-ABB4B20D361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2133115" y="0"/>
            <a:ext cx="1632067" cy="883930"/>
          </a:xfrm>
          <a:prstGeom prst="rect">
            <a:avLst/>
          </a:prstGeom>
        </p:spPr>
        <p:txBody>
          <a:bodyPr vert="horz" lIns="79525" tIns="39763" rIns="79525" bIns="39763" rtlCol="0"/>
          <a:lstStyle>
            <a:lvl1pPr algn="r">
              <a:defRPr sz="1000"/>
            </a:lvl1pPr>
          </a:lstStyle>
          <a:p>
            <a:fld id="{EE380041-26ED-4019-B560-CE7040348BF6}" type="datetimeFigureOut">
              <a:rPr lang="lt-LT" smtClean="0"/>
              <a:t>2019-02-07</a:t>
            </a:fld>
            <a:endParaRPr lang="lt-L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4EA54-BCE4-4F8F-860D-FCDDF273AC7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16761943"/>
            <a:ext cx="1632067" cy="883930"/>
          </a:xfrm>
          <a:prstGeom prst="rect">
            <a:avLst/>
          </a:prstGeom>
        </p:spPr>
        <p:txBody>
          <a:bodyPr vert="horz" lIns="79525" tIns="39763" rIns="79525" bIns="39763" rtlCol="0" anchor="b"/>
          <a:lstStyle>
            <a:lvl1pPr algn="l">
              <a:defRPr sz="1000"/>
            </a:lvl1pPr>
          </a:lstStyle>
          <a:p>
            <a:endParaRPr lang="lt-L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839C09-7A4E-404B-B523-0568A3EE968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2133115" y="16761943"/>
            <a:ext cx="1632067" cy="883930"/>
          </a:xfrm>
          <a:prstGeom prst="rect">
            <a:avLst/>
          </a:prstGeom>
        </p:spPr>
        <p:txBody>
          <a:bodyPr vert="horz" lIns="79525" tIns="39763" rIns="79525" bIns="39763" rtlCol="0" anchor="b"/>
          <a:lstStyle>
            <a:lvl1pPr algn="r">
              <a:defRPr sz="1000"/>
            </a:lvl1pPr>
          </a:lstStyle>
          <a:p>
            <a:fld id="{7FF7532B-2F86-4D3A-97C6-DE610212258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04896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947" cy="494231"/>
          </a:xfrm>
          <a:prstGeom prst="rect">
            <a:avLst/>
          </a:prstGeom>
        </p:spPr>
        <p:txBody>
          <a:bodyPr vert="horz" lIns="79525" tIns="39763" rIns="79525" bIns="39763" rtlCol="0"/>
          <a:lstStyle>
            <a:lvl1pPr algn="l">
              <a:defRPr sz="10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070" y="1"/>
            <a:ext cx="2918947" cy="494231"/>
          </a:xfrm>
          <a:prstGeom prst="rect">
            <a:avLst/>
          </a:prstGeom>
        </p:spPr>
        <p:txBody>
          <a:bodyPr vert="horz" lIns="79525" tIns="39763" rIns="79525" bIns="39763" rtlCol="0"/>
          <a:lstStyle>
            <a:lvl1pPr algn="r">
              <a:defRPr sz="1000"/>
            </a:lvl1pPr>
          </a:lstStyle>
          <a:p>
            <a:fld id="{09555FAC-70B4-410F-80D6-26099AE7013D}" type="datetimeFigureOut">
              <a:rPr lang="lt-LT" smtClean="0"/>
              <a:t>2019-02-07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0525" y="1231900"/>
            <a:ext cx="595471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79525" tIns="39763" rIns="79525" bIns="39763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402" y="4747823"/>
            <a:ext cx="5388960" cy="3885204"/>
          </a:xfrm>
          <a:prstGeom prst="rect">
            <a:avLst/>
          </a:prstGeom>
        </p:spPr>
        <p:txBody>
          <a:bodyPr vert="horz" lIns="79525" tIns="39763" rIns="79525" bIns="3976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2083"/>
            <a:ext cx="2918947" cy="494231"/>
          </a:xfrm>
          <a:prstGeom prst="rect">
            <a:avLst/>
          </a:prstGeom>
        </p:spPr>
        <p:txBody>
          <a:bodyPr vert="horz" lIns="79525" tIns="39763" rIns="79525" bIns="39763" rtlCol="0" anchor="b"/>
          <a:lstStyle>
            <a:lvl1pPr algn="l">
              <a:defRPr sz="10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070" y="9372083"/>
            <a:ext cx="2918947" cy="494231"/>
          </a:xfrm>
          <a:prstGeom prst="rect">
            <a:avLst/>
          </a:prstGeom>
        </p:spPr>
        <p:txBody>
          <a:bodyPr vert="horz" lIns="79525" tIns="39763" rIns="79525" bIns="39763" rtlCol="0" anchor="b"/>
          <a:lstStyle>
            <a:lvl1pPr algn="r">
              <a:defRPr sz="1000"/>
            </a:lvl1pPr>
          </a:lstStyle>
          <a:p>
            <a:fld id="{ACEC641A-E8BF-4354-950E-06F39C07F2A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4401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C641A-E8BF-4354-950E-06F39C07F2AF}" type="slidenum">
              <a:rPr lang="lt-LT" smtClean="0"/>
              <a:t>2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36577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lt-LT" b="0" dirty="0"/>
          </a:p>
          <a:p>
            <a:pPr marL="0" indent="0">
              <a:buFont typeface="Arial" panose="020B0604020202020204" pitchFamily="34" charset="0"/>
              <a:buNone/>
            </a:pPr>
            <a:endParaRPr lang="lt-LT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C641A-E8BF-4354-950E-06F39C07F2AF}" type="slidenum">
              <a:rPr lang="lt-LT" smtClean="0"/>
              <a:t>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086408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C641A-E8BF-4354-950E-06F39C07F2AF}" type="slidenum">
              <a:rPr lang="lt-LT" smtClean="0"/>
              <a:t>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4037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C641A-E8BF-4354-950E-06F39C07F2AF}" type="slidenum">
              <a:rPr lang="lt-LT" smtClean="0"/>
              <a:t>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36617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C641A-E8BF-4354-950E-06F39C07F2AF}" type="slidenum">
              <a:rPr lang="lt-LT" smtClean="0"/>
              <a:t>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53234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8210" y="2122043"/>
            <a:ext cx="10406380" cy="14375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36420" y="3833368"/>
            <a:ext cx="8569960" cy="1711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3915C-865F-49CA-AB46-AEF6DF619A8C}" type="datetime1">
              <a:rPr lang="en-US" smtClean="0"/>
              <a:t>2/7/2019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rgbClr val="27AAE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188B6-88BE-413B-8EF2-F964844E1F7F}" type="datetime1">
              <a:rPr lang="en-US" smtClean="0"/>
              <a:t>2/7/2019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 i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rgbClr val="27AAE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12140" y="1574419"/>
            <a:ext cx="5325618" cy="45178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305042" y="1574419"/>
            <a:ext cx="5325618" cy="45178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0A26A-A6FA-4202-B2D6-8E5697D84FDC}" type="datetime1">
              <a:rPr lang="en-US" smtClean="0"/>
              <a:t>2/7/2019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1" i="0">
                <a:solidFill>
                  <a:srgbClr val="27AAE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526E5-C4BA-423E-B3E5-5EDC3988CBDE}" type="datetime1">
              <a:rPr lang="en-US" smtClean="0"/>
              <a:t>2/7/2019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240260" cy="6840220"/>
          </a:xfrm>
          <a:custGeom>
            <a:avLst/>
            <a:gdLst/>
            <a:ahLst/>
            <a:cxnLst/>
            <a:rect l="l" t="t" r="r" b="b"/>
            <a:pathLst>
              <a:path w="12240260" h="6840220">
                <a:moveTo>
                  <a:pt x="0" y="6839966"/>
                </a:moveTo>
                <a:lnTo>
                  <a:pt x="12240006" y="6839966"/>
                </a:lnTo>
                <a:lnTo>
                  <a:pt x="12240006" y="0"/>
                </a:lnTo>
                <a:lnTo>
                  <a:pt x="0" y="0"/>
                </a:lnTo>
                <a:lnTo>
                  <a:pt x="0" y="6839966"/>
                </a:lnTo>
                <a:close/>
              </a:path>
            </a:pathLst>
          </a:custGeom>
          <a:solidFill>
            <a:srgbClr val="174B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966438" y="2980785"/>
            <a:ext cx="3355667" cy="8812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534452" y="3427082"/>
            <a:ext cx="737235" cy="435609"/>
          </a:xfrm>
          <a:custGeom>
            <a:avLst/>
            <a:gdLst/>
            <a:ahLst/>
            <a:cxnLst/>
            <a:rect l="l" t="t" r="r" b="b"/>
            <a:pathLst>
              <a:path w="737234" h="435610">
                <a:moveTo>
                  <a:pt x="736828" y="0"/>
                </a:moveTo>
                <a:lnTo>
                  <a:pt x="240398" y="152"/>
                </a:lnTo>
                <a:lnTo>
                  <a:pt x="0" y="435444"/>
                </a:lnTo>
                <a:lnTo>
                  <a:pt x="368401" y="203949"/>
                </a:lnTo>
                <a:lnTo>
                  <a:pt x="7368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7536015" y="2977438"/>
            <a:ext cx="737870" cy="435609"/>
          </a:xfrm>
          <a:custGeom>
            <a:avLst/>
            <a:gdLst/>
            <a:ahLst/>
            <a:cxnLst/>
            <a:rect l="l" t="t" r="r" b="b"/>
            <a:pathLst>
              <a:path w="737870" h="435610">
                <a:moveTo>
                  <a:pt x="0" y="0"/>
                </a:moveTo>
                <a:lnTo>
                  <a:pt x="241071" y="434860"/>
                </a:lnTo>
                <a:lnTo>
                  <a:pt x="737552" y="435343"/>
                </a:lnTo>
                <a:lnTo>
                  <a:pt x="368795" y="23080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7521422" y="2984474"/>
            <a:ext cx="241300" cy="870585"/>
          </a:xfrm>
          <a:custGeom>
            <a:avLst/>
            <a:gdLst/>
            <a:ahLst/>
            <a:cxnLst/>
            <a:rect l="l" t="t" r="r" b="b"/>
            <a:pathLst>
              <a:path w="241300" h="870585">
                <a:moveTo>
                  <a:pt x="190" y="0"/>
                </a:moveTo>
                <a:lnTo>
                  <a:pt x="0" y="870165"/>
                </a:lnTo>
                <a:lnTo>
                  <a:pt x="240792" y="435140"/>
                </a:lnTo>
                <a:lnTo>
                  <a:pt x="19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508E3-E54C-47DE-AFA9-E3DB5C060E39}" type="datetime1">
              <a:rPr lang="en-US" smtClean="0"/>
              <a:t>2/7/2019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07307" y="352933"/>
            <a:ext cx="4028185" cy="421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1" i="0">
                <a:solidFill>
                  <a:srgbClr val="27AAE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0939" y="1262646"/>
            <a:ext cx="10420921" cy="3553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62552" y="6366129"/>
            <a:ext cx="3917696" cy="342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940800" y="6372489"/>
            <a:ext cx="2815844" cy="3422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E94BC-973F-486C-9DBB-678F5EE29630}" type="datetime1">
              <a:rPr lang="en-US" smtClean="0"/>
              <a:t>2/7/2019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1600" y="6470387"/>
            <a:ext cx="304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lt-LT" smtClean="0"/>
              <a:pPr/>
              <a:t>‹#›</a:t>
            </a:fld>
            <a:endParaRPr lang="lt-L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osta.lt/images/pedagogai/MODEL_v3_public_v1_secured.xlsx" TargetMode="External"/><Relationship Id="rId5" Type="http://schemas.openxmlformats.org/officeDocument/2006/relationships/hyperlink" Target="https://mosta.lt/images/pedagogai/2018-11-07-Forecasting-the-Teaching-Workforce-in-Lithuania.pdf" TargetMode="External"/><Relationship Id="rId4" Type="http://schemas.openxmlformats.org/officeDocument/2006/relationships/hyperlink" Target="https://mosta.lt/lt/apie-mosta/vykdomi-projektai/pedagogu-prognozavimas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44D4E-6579-4E13-9588-376B17D42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431957-CC8A-4E01-BD60-526328073F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E142F-FA13-4F41-B770-30A3B326E8E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lt-LT" smtClean="0"/>
              <a:pPr/>
              <a:t>1</a:t>
            </a:fld>
            <a:endParaRPr lang="lt-LT"/>
          </a:p>
        </p:txBody>
      </p:sp>
      <p:pic>
        <p:nvPicPr>
          <p:cNvPr id="6" name="Picture 5" descr="A picture containing text, businesscard&#10;&#10;Description generated with high confidence">
            <a:extLst>
              <a:ext uri="{FF2B5EF4-FFF2-40B4-BE49-F238E27FC236}">
                <a16:creationId xmlns:a16="http://schemas.microsoft.com/office/drawing/2014/main" id="{1ACD7E13-800D-4E1A-A870-7F1CE8BDCE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2794"/>
            <a:ext cx="12240768" cy="683971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0384664-FF7F-4422-BCAE-84ED63C94636}"/>
              </a:ext>
            </a:extLst>
          </p:cNvPr>
          <p:cNvSpPr txBox="1"/>
          <p:nvPr/>
        </p:nvSpPr>
        <p:spPr>
          <a:xfrm>
            <a:off x="5435600" y="6274316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dirty="0">
                <a:solidFill>
                  <a:srgbClr val="174B73"/>
                </a:solidFill>
              </a:rPr>
              <a:t>11th </a:t>
            </a:r>
            <a:r>
              <a:rPr lang="lt-LT" dirty="0" err="1">
                <a:solidFill>
                  <a:srgbClr val="174B73"/>
                </a:solidFill>
              </a:rPr>
              <a:t>February</a:t>
            </a:r>
            <a:r>
              <a:rPr lang="lt-LT" dirty="0">
                <a:solidFill>
                  <a:srgbClr val="174B73"/>
                </a:solidFill>
              </a:rPr>
              <a:t>, 2019</a:t>
            </a:r>
          </a:p>
        </p:txBody>
      </p:sp>
    </p:spTree>
    <p:extLst>
      <p:ext uri="{BB962C8B-B14F-4D97-AF65-F5344CB8AC3E}">
        <p14:creationId xmlns:p14="http://schemas.microsoft.com/office/powerpoint/2010/main" val="1628862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B20B1-9DE1-48AC-9F5D-1987240B4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7308" y="352933"/>
            <a:ext cx="4028185" cy="400110"/>
          </a:xfrm>
        </p:spPr>
        <p:txBody>
          <a:bodyPr/>
          <a:lstStyle/>
          <a:p>
            <a:pPr algn="ctr"/>
            <a:r>
              <a:rPr lang="lt-LT" dirty="0"/>
              <a:t>PROJECT DESIGN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20C39B-40FF-49A0-8886-40A9C9AAC4F4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lt-LT" smtClean="0"/>
              <a:pPr/>
              <a:t>2</a:t>
            </a:fld>
            <a:endParaRPr lang="lt-LT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E8C60AD-2717-42B5-909A-1E93C69E4E4A}"/>
              </a:ext>
            </a:extLst>
          </p:cNvPr>
          <p:cNvGrpSpPr/>
          <p:nvPr/>
        </p:nvGrpSpPr>
        <p:grpSpPr>
          <a:xfrm>
            <a:off x="1971675" y="1365250"/>
            <a:ext cx="8299450" cy="4456439"/>
            <a:chOff x="0" y="0"/>
            <a:chExt cx="7875209" cy="3776647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4015393-6B41-4BFB-A4B2-8494A5007542}"/>
                </a:ext>
              </a:extLst>
            </p:cNvPr>
            <p:cNvGrpSpPr/>
            <p:nvPr/>
          </p:nvGrpSpPr>
          <p:grpSpPr>
            <a:xfrm>
              <a:off x="0" y="0"/>
              <a:ext cx="7875209" cy="2499276"/>
              <a:chOff x="0" y="0"/>
              <a:chExt cx="6202050" cy="2952750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6388054-7152-44B4-BC6C-62D42071AEE8}"/>
                  </a:ext>
                </a:extLst>
              </p:cNvPr>
              <p:cNvSpPr/>
              <p:nvPr/>
            </p:nvSpPr>
            <p:spPr>
              <a:xfrm>
                <a:off x="0" y="1512749"/>
                <a:ext cx="1078865" cy="1440001"/>
              </a:xfrm>
              <a:prstGeom prst="rect">
                <a:avLst/>
              </a:prstGeom>
              <a:gradFill rotWithShape="1">
                <a:gsLst>
                  <a:gs pos="0">
                    <a:srgbClr val="00B0F0">
                      <a:satMod val="103000"/>
                      <a:lumMod val="102000"/>
                      <a:tint val="94000"/>
                    </a:srgbClr>
                  </a:gs>
                  <a:gs pos="50000">
                    <a:srgbClr val="00B0F0">
                      <a:satMod val="110000"/>
                      <a:lumMod val="100000"/>
                      <a:shade val="100000"/>
                    </a:srgbClr>
                  </a:gs>
                  <a:gs pos="100000">
                    <a:srgbClr val="00B0F0">
                      <a:lumMod val="99000"/>
                      <a:satMod val="120000"/>
                      <a:shade val="78000"/>
                    </a:srgb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p:spPr>
            <p:txBody>
              <a:bodyPr rtlCol="0" anchor="ctr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/>
                    <a:ea typeface="Times New Roman" panose="02020603050405020304" pitchFamily="18" charset="0"/>
                    <a:cs typeface="+mn-cs"/>
                  </a:rPr>
                  <a:t>Outputs</a:t>
                </a:r>
                <a:endParaRPr kumimoji="0" lang="lt-LT" sz="12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+mn-cs"/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A47AA1C-7BF5-4E4A-ACA5-94C5FDF35E74}"/>
                  </a:ext>
                </a:extLst>
              </p:cNvPr>
              <p:cNvSpPr/>
              <p:nvPr/>
            </p:nvSpPr>
            <p:spPr>
              <a:xfrm>
                <a:off x="1162050" y="1512749"/>
                <a:ext cx="5040000" cy="1440001"/>
              </a:xfrm>
              <a:prstGeom prst="rect">
                <a:avLst/>
              </a:prstGeom>
              <a:noFill/>
              <a:ln w="9525" cap="flat" cmpd="sng" algn="ctr">
                <a:solidFill>
                  <a:srgbClr val="27A9E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7A9E1"/>
                    </a:solidFill>
                    <a:effectLst/>
                    <a:uLnTx/>
                    <a:uFillTx/>
                    <a:latin typeface="Cambria" panose="02040503050406030204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1. Short-term (1 year) and mid-term (4 year) </a:t>
                </a: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27A9E1"/>
                    </a:solidFill>
                    <a:effectLst/>
                    <a:uLnTx/>
                    <a:uFillTx/>
                    <a:latin typeface="Cambria" panose="02040503050406030204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forecasts</a:t>
                </a:r>
                <a:r>
                  <a:rPr kumimoji="0" lang="en-GB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7A9E1"/>
                    </a:solidFill>
                    <a:effectLst/>
                    <a:uLnTx/>
                    <a:uFillTx/>
                    <a:latin typeface="Cambria" panose="02040503050406030204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on new teacher demand.</a:t>
                </a:r>
                <a:endParaRPr kumimoji="0" lang="lt-LT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27A9E1"/>
                  </a:solidFill>
                  <a:effectLst/>
                  <a:uLnTx/>
                  <a:uFillTx/>
                  <a:latin typeface="Cambria" panose="02040503050406030204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just" defTabSz="91440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7A9E1"/>
                    </a:solidFill>
                    <a:effectLst/>
                    <a:uLnTx/>
                    <a:uFillTx/>
                    <a:latin typeface="Cambria" panose="02040503050406030204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2. </a:t>
                </a: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27A9E1"/>
                    </a:solidFill>
                    <a:effectLst/>
                    <a:uLnTx/>
                    <a:uFillTx/>
                    <a:latin typeface="Cambria" panose="02040503050406030204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Recommendations</a:t>
                </a:r>
                <a:r>
                  <a:rPr kumimoji="0" lang="en-GB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7A9E1"/>
                    </a:solidFill>
                    <a:effectLst/>
                    <a:uLnTx/>
                    <a:uFillTx/>
                    <a:latin typeface="Cambria" panose="02040503050406030204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on student admission to ITT programmes and other recommendations related to balancing the oversupply and shortage in the teacher workforce.</a:t>
                </a:r>
                <a:endParaRPr kumimoji="0" lang="lt-LT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27A9E1"/>
                  </a:solidFill>
                  <a:effectLst/>
                  <a:uLnTx/>
                  <a:uFillTx/>
                  <a:latin typeface="Cambria" panose="02040503050406030204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marR="0" lvl="0" indent="0" defTabSz="914400" eaLnBrk="1" fontAlgn="auto" latinLnBrk="0" hangingPunct="1">
                  <a:lnSpc>
                    <a:spcPct val="106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>
                    <a:tab pos="457200" algn="l"/>
                  </a:tabLst>
                  <a:defRPr/>
                </a:pPr>
                <a:r>
                  <a:rPr kumimoji="0" lang="en-GB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7A9E1"/>
                    </a:solidFill>
                    <a:effectLst/>
                    <a:uLnTx/>
                    <a:uFillTx/>
                    <a:latin typeface="Cambria" panose="02040503050406030204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kumimoji="0" lang="lt-LT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27A9E1"/>
                  </a:solidFill>
                  <a:effectLst/>
                  <a:uLnTx/>
                  <a:uFillTx/>
                  <a:latin typeface="Cambria" panose="02040503050406030204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A8D194F7-138B-43A9-9B87-C08C7F157C29}"/>
                  </a:ext>
                </a:extLst>
              </p:cNvPr>
              <p:cNvSpPr/>
              <p:nvPr/>
            </p:nvSpPr>
            <p:spPr>
              <a:xfrm>
                <a:off x="0" y="0"/>
                <a:ext cx="1078865" cy="1440000"/>
              </a:xfrm>
              <a:prstGeom prst="rect">
                <a:avLst/>
              </a:prstGeom>
              <a:gradFill rotWithShape="1">
                <a:gsLst>
                  <a:gs pos="0">
                    <a:srgbClr val="00B0F0">
                      <a:satMod val="103000"/>
                      <a:lumMod val="102000"/>
                      <a:tint val="94000"/>
                    </a:srgbClr>
                  </a:gs>
                  <a:gs pos="50000">
                    <a:srgbClr val="00B0F0">
                      <a:satMod val="110000"/>
                      <a:lumMod val="100000"/>
                      <a:shade val="100000"/>
                    </a:srgbClr>
                  </a:gs>
                  <a:gs pos="100000">
                    <a:srgbClr val="00B0F0">
                      <a:lumMod val="99000"/>
                      <a:satMod val="120000"/>
                      <a:shade val="78000"/>
                    </a:srgb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p:spPr>
            <p:txBody>
              <a:bodyPr rtlCol="0" anchor="ctr"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/>
                    <a:ea typeface="Times New Roman" panose="02020603050405020304" pitchFamily="18" charset="0"/>
                    <a:cs typeface="+mn-cs"/>
                  </a:rPr>
                  <a:t>Aim</a:t>
                </a:r>
                <a:endParaRPr kumimoji="0" lang="lt-LT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+mn-cs"/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0F8381DF-C203-4B85-9BE7-F7163BD91648}"/>
                  </a:ext>
                </a:extLst>
              </p:cNvPr>
              <p:cNvSpPr/>
              <p:nvPr/>
            </p:nvSpPr>
            <p:spPr>
              <a:xfrm>
                <a:off x="1162050" y="0"/>
                <a:ext cx="5040000" cy="1444406"/>
              </a:xfrm>
              <a:prstGeom prst="rect">
                <a:avLst/>
              </a:prstGeom>
              <a:noFill/>
              <a:ln w="9525" cap="flat" cmpd="sng" algn="ctr">
                <a:solidFill>
                  <a:srgbClr val="27A9E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just" defTabSz="91440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7A9E1"/>
                    </a:solidFill>
                    <a:effectLst/>
                    <a:uLnTx/>
                    <a:uFillTx/>
                    <a:latin typeface="Cambria" panose="02040503050406030204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kumimoji="0" lang="lt-LT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27A9E1"/>
                  </a:solidFill>
                  <a:effectLst/>
                  <a:uLnTx/>
                  <a:uFillTx/>
                  <a:latin typeface="Cambria" panose="02040503050406030204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algn="just" defTabSz="91440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7A9E1"/>
                    </a:solidFill>
                    <a:effectLst/>
                    <a:uLnTx/>
                    <a:uFillTx/>
                    <a:latin typeface="Cambria" panose="02040503050406030204"/>
                    <a:ea typeface="Calibri" panose="020F0502020204030204" pitchFamily="34" charset="0"/>
                    <a:cs typeface="Times New Roman" panose="02020603050405020304" pitchFamily="18" charset="0"/>
                  </a:rPr>
                  <a:t>To </a:t>
                </a:r>
                <a:r>
                  <a:rPr kumimoji="0" lang="en-GB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7A9E1"/>
                    </a:solidFill>
                    <a:effectLst/>
                    <a:uLnTx/>
                    <a:uFillTx/>
                    <a:latin typeface="Cambria" panose="02040503050406030204"/>
                    <a:ea typeface="Calibri" panose="020F0502020204030204" pitchFamily="34" charset="0"/>
                    <a:cs typeface="Times New Roman" panose="02020603050405020304" pitchFamily="18" charset="0"/>
                  </a:rPr>
                  <a:t>improve</a:t>
                </a: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27A9E1"/>
                    </a:solidFill>
                    <a:effectLst/>
                    <a:uLnTx/>
                    <a:uFillTx/>
                    <a:latin typeface="Cambria" panose="02040503050406030204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the balance </a:t>
                </a:r>
                <a:r>
                  <a:rPr kumimoji="0" lang="en-GB" sz="1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7A9E1"/>
                    </a:solidFill>
                    <a:effectLst/>
                    <a:uLnTx/>
                    <a:uFillTx/>
                    <a:latin typeface="Cambria" panose="02040503050406030204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between the number of students enrolled into initial teacher training programmes and the actual need for teachers at schools in Lithuania.</a:t>
                </a:r>
                <a:endParaRPr kumimoji="0" lang="lt-LT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27A9E1"/>
                  </a:solidFill>
                  <a:effectLst/>
                  <a:uLnTx/>
                  <a:uFillTx/>
                  <a:latin typeface="Cambria" panose="02040503050406030204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lvl="0" indent="0" defTabSz="914400" eaLnBrk="1" fontAlgn="auto" latinLnBrk="0" hangingPunct="1">
                  <a:lnSpc>
                    <a:spcPct val="106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27A9E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 </a:t>
                </a:r>
                <a:endParaRPr kumimoji="0" lang="lt-L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27A9E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+mn-cs"/>
                </a:endParaRPr>
              </a:p>
            </p:txBody>
          </p:sp>
        </p:grp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57E3A55-6E61-493A-BCFE-4DECFC0594F3}"/>
                </a:ext>
              </a:extLst>
            </p:cNvPr>
            <p:cNvSpPr/>
            <p:nvPr/>
          </p:nvSpPr>
          <p:spPr>
            <a:xfrm>
              <a:off x="0" y="2546671"/>
              <a:ext cx="1369916" cy="1217210"/>
            </a:xfrm>
            <a:prstGeom prst="rect">
              <a:avLst/>
            </a:prstGeom>
            <a:gradFill rotWithShape="1">
              <a:gsLst>
                <a:gs pos="0">
                  <a:srgbClr val="00B0F0">
                    <a:satMod val="103000"/>
                    <a:lumMod val="102000"/>
                    <a:tint val="94000"/>
                  </a:srgbClr>
                </a:gs>
                <a:gs pos="50000">
                  <a:srgbClr val="00B0F0">
                    <a:satMod val="110000"/>
                    <a:lumMod val="100000"/>
                    <a:shade val="100000"/>
                  </a:srgbClr>
                </a:gs>
                <a:gs pos="100000">
                  <a:srgbClr val="00B0F0"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/>
                  <a:ea typeface="Times New Roman" panose="02020603050405020304" pitchFamily="18" charset="0"/>
                  <a:cs typeface="+mn-cs"/>
                </a:rPr>
                <a:t>Implementation</a:t>
              </a:r>
              <a:endParaRPr kumimoji="0" lang="lt-LT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BC45BF7-A48D-48D1-AF5D-5683FEA8110C}"/>
                </a:ext>
              </a:extLst>
            </p:cNvPr>
            <p:cNvSpPr/>
            <p:nvPr/>
          </p:nvSpPr>
          <p:spPr>
            <a:xfrm>
              <a:off x="1475541" y="2559437"/>
              <a:ext cx="6399667" cy="1217210"/>
            </a:xfrm>
            <a:prstGeom prst="rect">
              <a:avLst/>
            </a:prstGeom>
            <a:noFill/>
            <a:ln w="9525" cap="flat" cmpd="sng" algn="ctr">
              <a:solidFill>
                <a:srgbClr val="27A9E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rtlCol="0" anchor="ctr">
              <a:noAutofit/>
            </a:bodyPr>
            <a:lstStyle/>
            <a:p>
              <a:pPr marL="342900" marR="0" lvl="0" indent="-342900" algn="just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Symbol" panose="05050102010706020507" pitchFamily="18" charset="2"/>
                <a:buChar char=""/>
                <a:tabLst/>
                <a:defRPr/>
              </a:pPr>
              <a:r>
                <a:rPr kumimoji="0" lang="en-GB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27A9E1"/>
                  </a:solidFill>
                  <a:effectLst/>
                  <a:uLnTx/>
                  <a:uFillTx/>
                  <a:latin typeface="Cambria" panose="02040503050406030204"/>
                  <a:ea typeface="Times New Roman" panose="02020603050405020304" pitchFamily="18" charset="0"/>
                  <a:cs typeface="Times New Roman" panose="02020603050405020304" pitchFamily="18" charset="0"/>
                </a:rPr>
                <a:t>Model creation - MOSTA project “The Implementation of Skilled </a:t>
              </a:r>
              <a:r>
                <a:rPr kumimoji="0" lang="en-GB" sz="14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27A9E1"/>
                  </a:solidFill>
                  <a:effectLst/>
                  <a:uLnTx/>
                  <a:uFillTx/>
                  <a:latin typeface="Cambria" panose="02040503050406030204"/>
                  <a:ea typeface="Times New Roman" panose="02020603050405020304" pitchFamily="18" charset="0"/>
                  <a:cs typeface="Times New Roman" panose="02020603050405020304" pitchFamily="18" charset="0"/>
                </a:rPr>
                <a:t>Labor</a:t>
              </a:r>
              <a:r>
                <a:rPr kumimoji="0" lang="en-GB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27A9E1"/>
                  </a:solidFill>
                  <a:effectLst/>
                  <a:uLnTx/>
                  <a:uFillTx/>
                  <a:latin typeface="Cambria" panose="02040503050406030204"/>
                  <a:ea typeface="Times New Roman" panose="02020603050405020304" pitchFamily="18" charset="0"/>
                  <a:cs typeface="Times New Roman" panose="02020603050405020304" pitchFamily="18" charset="0"/>
                </a:rPr>
                <a:t> Supply Analysis and Monitoring System“, European Social Fund. </a:t>
              </a:r>
              <a:endParaRPr kumimoji="0" lang="lt-LT" sz="1400" b="0" i="0" u="none" strike="noStrike" kern="0" cap="none" spc="0" normalizeH="0" baseline="0" noProof="0" dirty="0">
                <a:ln>
                  <a:noFill/>
                </a:ln>
                <a:solidFill>
                  <a:srgbClr val="27A9E1"/>
                </a:solidFill>
                <a:effectLst/>
                <a:uLnTx/>
                <a:uFillTx/>
                <a:latin typeface="Cambria" panose="02040503050406030204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marR="0" lvl="0" indent="-342900" algn="just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Symbol" panose="05050102010706020507" pitchFamily="18" charset="2"/>
                <a:buChar char=""/>
                <a:tabLst/>
                <a:defRPr/>
              </a:pPr>
              <a:r>
                <a:rPr kumimoji="0" lang="en-GB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27A9E1"/>
                  </a:solidFill>
                  <a:effectLst/>
                  <a:uLnTx/>
                  <a:uFillTx/>
                  <a:latin typeface="Cambria" panose="02040503050406030204"/>
                  <a:ea typeface="Times New Roman" panose="02020603050405020304" pitchFamily="18" charset="0"/>
                  <a:cs typeface="Times New Roman" panose="02020603050405020304" pitchFamily="18" charset="0"/>
                </a:rPr>
                <a:t>Technical assistance - Structural Reform Support Service (SRSS), European Commission. </a:t>
              </a:r>
              <a:endParaRPr kumimoji="0" lang="lt-LT" sz="1400" b="0" i="0" u="none" strike="noStrike" kern="0" cap="none" spc="0" normalizeH="0" baseline="0" noProof="0" dirty="0">
                <a:ln>
                  <a:noFill/>
                </a:ln>
                <a:solidFill>
                  <a:srgbClr val="27A9E1"/>
                </a:solidFill>
                <a:effectLst/>
                <a:uLnTx/>
                <a:uFillTx/>
                <a:latin typeface="Cambria" panose="02040503050406030204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457200" marR="0" lvl="0" indent="0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27A9E1"/>
                  </a:solidFill>
                  <a:effectLst/>
                  <a:uLnTx/>
                  <a:uFillTx/>
                  <a:latin typeface="Cambria" panose="02040503050406030204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kumimoji="0" lang="lt-LT" sz="1400" b="0" i="0" u="none" strike="noStrike" kern="0" cap="none" spc="0" normalizeH="0" baseline="0" noProof="0" dirty="0">
                <a:ln>
                  <a:noFill/>
                </a:ln>
                <a:solidFill>
                  <a:srgbClr val="27A9E1"/>
                </a:solidFill>
                <a:effectLst/>
                <a:uLnTx/>
                <a:uFillTx/>
                <a:latin typeface="Cambria" panose="02040503050406030204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0A8329C-D336-4512-8492-AC75E545EDDE}"/>
              </a:ext>
            </a:extLst>
          </p:cNvPr>
          <p:cNvGrpSpPr/>
          <p:nvPr/>
        </p:nvGrpSpPr>
        <p:grpSpPr>
          <a:xfrm>
            <a:off x="10526521" y="6305348"/>
            <a:ext cx="1469580" cy="302000"/>
            <a:chOff x="10526521" y="6305348"/>
            <a:chExt cx="1469580" cy="302000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7625E18E-6ECB-4181-9663-6A1B57795A47}"/>
                </a:ext>
              </a:extLst>
            </p:cNvPr>
            <p:cNvGrpSpPr/>
            <p:nvPr/>
          </p:nvGrpSpPr>
          <p:grpSpPr>
            <a:xfrm>
              <a:off x="10526521" y="6305348"/>
              <a:ext cx="1469580" cy="302000"/>
              <a:chOff x="10526521" y="6305348"/>
              <a:chExt cx="1469580" cy="302000"/>
            </a:xfrm>
          </p:grpSpPr>
          <p:sp>
            <p:nvSpPr>
              <p:cNvPr id="23" name="object 3">
                <a:extLst>
                  <a:ext uri="{FF2B5EF4-FFF2-40B4-BE49-F238E27FC236}">
                    <a16:creationId xmlns:a16="http://schemas.microsoft.com/office/drawing/2014/main" id="{6E5EBD23-9B9E-4D22-BA42-806445CC13CC}"/>
                  </a:ext>
                </a:extLst>
              </p:cNvPr>
              <p:cNvSpPr/>
              <p:nvPr/>
            </p:nvSpPr>
            <p:spPr>
              <a:xfrm>
                <a:off x="10526521" y="6306468"/>
                <a:ext cx="1144955" cy="300697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4" name="object 4">
                <a:extLst>
                  <a:ext uri="{FF2B5EF4-FFF2-40B4-BE49-F238E27FC236}">
                    <a16:creationId xmlns:a16="http://schemas.microsoft.com/office/drawing/2014/main" id="{3ABB0747-3639-4720-BD5E-A182192FF030}"/>
                  </a:ext>
                </a:extLst>
              </p:cNvPr>
              <p:cNvSpPr/>
              <p:nvPr/>
            </p:nvSpPr>
            <p:spPr>
              <a:xfrm>
                <a:off x="11743918" y="6305348"/>
                <a:ext cx="252183" cy="302000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5" name="object 5">
              <a:extLst>
                <a:ext uri="{FF2B5EF4-FFF2-40B4-BE49-F238E27FC236}">
                  <a16:creationId xmlns:a16="http://schemas.microsoft.com/office/drawing/2014/main" id="{05B2DD6B-459B-470C-AFA7-6B67EFFEB2B6}"/>
                </a:ext>
              </a:extLst>
            </p:cNvPr>
            <p:cNvSpPr/>
            <p:nvPr/>
          </p:nvSpPr>
          <p:spPr>
            <a:xfrm>
              <a:off x="11739473" y="6307753"/>
              <a:ext cx="82550" cy="297180"/>
            </a:xfrm>
            <a:custGeom>
              <a:avLst/>
              <a:gdLst/>
              <a:ahLst/>
              <a:cxnLst/>
              <a:rect l="l" t="t" r="r" b="b"/>
              <a:pathLst>
                <a:path w="82550" h="297179">
                  <a:moveTo>
                    <a:pt x="76" y="0"/>
                  </a:moveTo>
                  <a:lnTo>
                    <a:pt x="0" y="296900"/>
                  </a:lnTo>
                  <a:lnTo>
                    <a:pt x="82156" y="148462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174B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271182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9A3D4-7D87-4834-B064-BBF120A93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200" y="352933"/>
            <a:ext cx="9296400" cy="400110"/>
          </a:xfrm>
        </p:spPr>
        <p:txBody>
          <a:bodyPr/>
          <a:lstStyle/>
          <a:p>
            <a:pPr algn="ctr"/>
            <a:r>
              <a:rPr lang="lt-LT" dirty="0"/>
              <a:t>SYSTEM STAKEHOLDERS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44F923-8BDC-407F-ADE9-5BFD48AC5EA4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lt-LT" smtClean="0"/>
              <a:pPr/>
              <a:t>3</a:t>
            </a:fld>
            <a:endParaRPr lang="lt-LT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BAF3584-1467-4F9F-8770-52A6BF6FF4CE}"/>
              </a:ext>
            </a:extLst>
          </p:cNvPr>
          <p:cNvGrpSpPr/>
          <p:nvPr/>
        </p:nvGrpSpPr>
        <p:grpSpPr>
          <a:xfrm>
            <a:off x="2425700" y="984250"/>
            <a:ext cx="7391400" cy="5626527"/>
            <a:chOff x="0" y="0"/>
            <a:chExt cx="6052050" cy="4206039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07D6672E-3435-4E7E-8F8A-54028B86AA2D}"/>
                </a:ext>
              </a:extLst>
            </p:cNvPr>
            <p:cNvSpPr/>
            <p:nvPr/>
          </p:nvSpPr>
          <p:spPr>
            <a:xfrm>
              <a:off x="0" y="0"/>
              <a:ext cx="1440000" cy="720000"/>
            </a:xfrm>
            <a:prstGeom prst="rect">
              <a:avLst/>
            </a:prstGeom>
            <a:gradFill rotWithShape="1">
              <a:gsLst>
                <a:gs pos="0">
                  <a:srgbClr val="00B0F0">
                    <a:satMod val="103000"/>
                    <a:lumMod val="102000"/>
                    <a:tint val="94000"/>
                  </a:srgbClr>
                </a:gs>
                <a:gs pos="50000">
                  <a:srgbClr val="00B0F0">
                    <a:satMod val="110000"/>
                    <a:lumMod val="100000"/>
                    <a:shade val="100000"/>
                  </a:srgbClr>
                </a:gs>
                <a:gs pos="100000">
                  <a:srgbClr val="00B0F0"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/>
                  <a:ea typeface="Times New Roman" panose="02020603050405020304" pitchFamily="18" charset="0"/>
                  <a:cs typeface="+mn-cs"/>
                </a:rPr>
                <a:t>Primary data sources</a:t>
              </a:r>
              <a:endParaRPr kumimoji="0" lang="lt-LT" sz="2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1D75CB4-2A3B-475F-82CC-C6CF9545633E}"/>
                </a:ext>
              </a:extLst>
            </p:cNvPr>
            <p:cNvSpPr/>
            <p:nvPr/>
          </p:nvSpPr>
          <p:spPr>
            <a:xfrm>
              <a:off x="0" y="787400"/>
              <a:ext cx="1440000" cy="720000"/>
            </a:xfrm>
            <a:prstGeom prst="rect">
              <a:avLst/>
            </a:prstGeom>
            <a:gradFill rotWithShape="1">
              <a:gsLst>
                <a:gs pos="0">
                  <a:srgbClr val="00B0F0">
                    <a:satMod val="103000"/>
                    <a:lumMod val="102000"/>
                    <a:tint val="94000"/>
                  </a:srgbClr>
                </a:gs>
                <a:gs pos="50000">
                  <a:srgbClr val="00B0F0">
                    <a:satMod val="110000"/>
                    <a:lumMod val="100000"/>
                    <a:shade val="100000"/>
                  </a:srgbClr>
                </a:gs>
                <a:gs pos="100000">
                  <a:srgbClr val="00B0F0"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/>
                  <a:ea typeface="Times New Roman" panose="02020603050405020304" pitchFamily="18" charset="0"/>
                  <a:cs typeface="+mn-cs"/>
                </a:rPr>
                <a:t>Regularly updated database</a:t>
              </a:r>
              <a:endParaRPr kumimoji="0" lang="lt-LT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4E4B6E1C-88B1-4D59-A77B-5328541772DD}"/>
                </a:ext>
              </a:extLst>
            </p:cNvPr>
            <p:cNvSpPr/>
            <p:nvPr/>
          </p:nvSpPr>
          <p:spPr>
            <a:xfrm>
              <a:off x="0" y="1581150"/>
              <a:ext cx="1440000" cy="720000"/>
            </a:xfrm>
            <a:prstGeom prst="rect">
              <a:avLst/>
            </a:prstGeom>
            <a:gradFill rotWithShape="1">
              <a:gsLst>
                <a:gs pos="0">
                  <a:srgbClr val="00B0F0">
                    <a:satMod val="103000"/>
                    <a:lumMod val="102000"/>
                    <a:tint val="94000"/>
                  </a:srgbClr>
                </a:gs>
                <a:gs pos="50000">
                  <a:srgbClr val="00B0F0">
                    <a:satMod val="110000"/>
                    <a:lumMod val="100000"/>
                    <a:shade val="100000"/>
                  </a:srgbClr>
                </a:gs>
                <a:gs pos="100000">
                  <a:srgbClr val="00B0F0"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/>
                  <a:ea typeface="Times New Roman" panose="02020603050405020304" pitchFamily="18" charset="0"/>
                  <a:cs typeface="+mn-cs"/>
                </a:rPr>
                <a:t>Planning model owner</a:t>
              </a:r>
              <a:endParaRPr kumimoji="0" lang="lt-LT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16F7C61E-FDEA-48DC-B169-B63B92547E19}"/>
                </a:ext>
              </a:extLst>
            </p:cNvPr>
            <p:cNvSpPr/>
            <p:nvPr/>
          </p:nvSpPr>
          <p:spPr>
            <a:xfrm>
              <a:off x="0" y="2349225"/>
              <a:ext cx="1440000" cy="1140134"/>
            </a:xfrm>
            <a:prstGeom prst="rect">
              <a:avLst/>
            </a:prstGeom>
            <a:gradFill rotWithShape="1">
              <a:gsLst>
                <a:gs pos="0">
                  <a:srgbClr val="00B0F0">
                    <a:satMod val="103000"/>
                    <a:lumMod val="102000"/>
                    <a:tint val="94000"/>
                  </a:srgbClr>
                </a:gs>
                <a:gs pos="50000">
                  <a:srgbClr val="00B0F0">
                    <a:satMod val="110000"/>
                    <a:lumMod val="100000"/>
                    <a:shade val="100000"/>
                  </a:srgbClr>
                </a:gs>
                <a:gs pos="100000">
                  <a:srgbClr val="00B0F0"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/>
                  <a:ea typeface="Times New Roman" panose="02020603050405020304" pitchFamily="18" charset="0"/>
                  <a:cs typeface="+mn-cs"/>
                </a:rPr>
                <a:t>Analysis and recommendations</a:t>
              </a:r>
              <a:endParaRPr kumimoji="0" lang="lt-LT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8F002BB1-4038-4674-BF73-8FE17F38A505}"/>
                </a:ext>
              </a:extLst>
            </p:cNvPr>
            <p:cNvSpPr/>
            <p:nvPr/>
          </p:nvSpPr>
          <p:spPr>
            <a:xfrm>
              <a:off x="0" y="3556758"/>
              <a:ext cx="1440000" cy="636320"/>
            </a:xfrm>
            <a:prstGeom prst="rect">
              <a:avLst/>
            </a:prstGeom>
            <a:gradFill rotWithShape="1">
              <a:gsLst>
                <a:gs pos="0">
                  <a:srgbClr val="00B0F0">
                    <a:satMod val="103000"/>
                    <a:lumMod val="102000"/>
                    <a:tint val="94000"/>
                  </a:srgbClr>
                </a:gs>
                <a:gs pos="50000">
                  <a:srgbClr val="00B0F0">
                    <a:satMod val="110000"/>
                    <a:lumMod val="100000"/>
                    <a:shade val="100000"/>
                  </a:srgbClr>
                </a:gs>
                <a:gs pos="100000">
                  <a:srgbClr val="00B0F0"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/>
                  <a:ea typeface="Times New Roman" panose="02020603050405020304" pitchFamily="18" charset="0"/>
                  <a:cs typeface="+mn-cs"/>
                </a:rPr>
                <a:t>Users</a:t>
              </a:r>
              <a:endParaRPr kumimoji="0" lang="lt-LT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06052F39-BD71-4912-846C-6BE236545857}"/>
                </a:ext>
              </a:extLst>
            </p:cNvPr>
            <p:cNvSpPr/>
            <p:nvPr/>
          </p:nvSpPr>
          <p:spPr>
            <a:xfrm>
              <a:off x="1543050" y="6350"/>
              <a:ext cx="1415162" cy="72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mbria" panose="02040503050406030204"/>
                  <a:ea typeface="Cambria" panose="02040503050406030204" pitchFamily="18" charset="0"/>
                  <a:cs typeface="Times New Roman" panose="02020603050405020304" pitchFamily="18" charset="0"/>
                </a:rPr>
                <a:t>Teacher</a:t>
              </a:r>
              <a:r>
                <a:rPr kumimoji="0" lang="lt-LT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mbria" panose="02040503050406030204"/>
                  <a:ea typeface="Cambria" panose="02040503050406030204" pitchFamily="18" charset="0"/>
                  <a:cs typeface="Times New Roman" panose="02020603050405020304" pitchFamily="18" charset="0"/>
                </a:rPr>
                <a:t>s</a:t>
              </a:r>
              <a:endParaRPr kumimoji="0" lang="lt-LT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  <a:p>
              <a:pPr marL="0" marR="0" lvl="0" indent="0" algn="ctr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lt-LT" sz="1600" kern="0" dirty="0">
                  <a:solidFill>
                    <a:srgbClr val="00B0F0"/>
                  </a:solidFill>
                  <a:latin typeface="Cambria" panose="02040503050406030204"/>
                  <a:ea typeface="Cambria" panose="02040503050406030204" pitchFamily="18" charset="0"/>
                  <a:cs typeface="Times New Roman" panose="02020603050405020304" pitchFamily="18" charset="0"/>
                </a:rPr>
                <a:t>R</a:t>
              </a:r>
              <a:r>
                <a:rPr kumimoji="0" lang="en-GB" sz="16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mbria" panose="02040503050406030204"/>
                  <a:ea typeface="Cambria" panose="02040503050406030204" pitchFamily="18" charset="0"/>
                  <a:cs typeface="Times New Roman" panose="02020603050405020304" pitchFamily="18" charset="0"/>
                </a:rPr>
                <a:t>egister</a:t>
              </a:r>
              <a:endParaRPr kumimoji="0" lang="lt-LT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D000F0B2-C985-47A5-9D1F-7AF522BBCA6B}"/>
                </a:ext>
              </a:extLst>
            </p:cNvPr>
            <p:cNvSpPr/>
            <p:nvPr/>
          </p:nvSpPr>
          <p:spPr>
            <a:xfrm>
              <a:off x="3024441" y="6350"/>
              <a:ext cx="1368111" cy="72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mbria" panose="02040503050406030204"/>
                  <a:ea typeface="Cambria" panose="02040503050406030204" pitchFamily="18" charset="0"/>
                  <a:cs typeface="Times New Roman" panose="02020603050405020304" pitchFamily="18" charset="0"/>
                </a:rPr>
                <a:t>Pupils</a:t>
              </a:r>
              <a:endParaRPr kumimoji="0" lang="lt-LT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  <a:p>
              <a:pPr marL="0" marR="0" lvl="0" indent="0" algn="ctr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lt-LT" sz="1600" kern="0" dirty="0">
                  <a:solidFill>
                    <a:srgbClr val="00B0F0"/>
                  </a:solidFill>
                  <a:latin typeface="Cambria" panose="02040503050406030204"/>
                  <a:ea typeface="Cambria" panose="02040503050406030204" pitchFamily="18" charset="0"/>
                  <a:cs typeface="Times New Roman" panose="02020603050405020304" pitchFamily="18" charset="0"/>
                </a:rPr>
                <a:t>R</a:t>
              </a:r>
              <a:r>
                <a:rPr kumimoji="0" lang="en-GB" sz="16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mbria" panose="02040503050406030204"/>
                  <a:ea typeface="Cambria" panose="02040503050406030204" pitchFamily="18" charset="0"/>
                  <a:cs typeface="Times New Roman" panose="02020603050405020304" pitchFamily="18" charset="0"/>
                </a:rPr>
                <a:t>egister</a:t>
              </a:r>
              <a:endParaRPr kumimoji="0" lang="lt-LT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5650F459-554F-478E-AFFE-DD702B4DAAC6}"/>
                </a:ext>
              </a:extLst>
            </p:cNvPr>
            <p:cNvSpPr/>
            <p:nvPr/>
          </p:nvSpPr>
          <p:spPr>
            <a:xfrm>
              <a:off x="4452035" y="6350"/>
              <a:ext cx="1578260" cy="72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mbria" panose="02040503050406030204"/>
                  <a:ea typeface="Cambria" panose="02040503050406030204" pitchFamily="18" charset="0"/>
                  <a:cs typeface="Times New Roman" panose="02020603050405020304" pitchFamily="18" charset="0"/>
                </a:rPr>
                <a:t>Student</a:t>
              </a:r>
              <a:endParaRPr kumimoji="0" lang="lt-LT" sz="16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mbria" panose="02040503050406030204"/>
                <a:ea typeface="Cambria" panose="02040503050406030204" pitchFamily="18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lt-LT" sz="1600" kern="0" dirty="0">
                  <a:solidFill>
                    <a:srgbClr val="00B0F0"/>
                  </a:solidFill>
                  <a:latin typeface="Cambria" panose="02040503050406030204"/>
                  <a:ea typeface="Cambria" panose="02040503050406030204" pitchFamily="18" charset="0"/>
                  <a:cs typeface="Times New Roman" panose="02020603050405020304" pitchFamily="18" charset="0"/>
                </a:rPr>
                <a:t>R</a:t>
              </a:r>
              <a:r>
                <a:rPr kumimoji="0" lang="en-GB" sz="16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mbria" panose="02040503050406030204"/>
                  <a:ea typeface="Cambria" panose="02040503050406030204" pitchFamily="18" charset="0"/>
                  <a:cs typeface="Times New Roman" panose="02020603050405020304" pitchFamily="18" charset="0"/>
                </a:rPr>
                <a:t>egister</a:t>
              </a:r>
              <a:endParaRPr kumimoji="0" lang="lt-LT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E2A48C7-80A3-4F2D-B6D8-B0EDE33D7F53}"/>
                </a:ext>
              </a:extLst>
            </p:cNvPr>
            <p:cNvSpPr/>
            <p:nvPr/>
          </p:nvSpPr>
          <p:spPr>
            <a:xfrm>
              <a:off x="1543050" y="787400"/>
              <a:ext cx="4500000" cy="72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mbria" panose="02040503050406030204"/>
                  <a:ea typeface="Cambria" panose="02040503050406030204" pitchFamily="18" charset="0"/>
                  <a:cs typeface="Times New Roman" panose="02020603050405020304" pitchFamily="18" charset="0"/>
                </a:rPr>
                <a:t>Education Management Information System (EMIS)</a:t>
              </a:r>
              <a:endParaRPr kumimoji="0" lang="lt-LT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FF4D6412-BCE0-4DFF-B1DE-B5212BEDFCA1}"/>
                </a:ext>
              </a:extLst>
            </p:cNvPr>
            <p:cNvSpPr/>
            <p:nvPr/>
          </p:nvSpPr>
          <p:spPr>
            <a:xfrm>
              <a:off x="1536700" y="2359083"/>
              <a:ext cx="4500001" cy="583098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0" cap="none" spc="0" normalizeH="0" baseline="0" noProof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mbria" panose="02040503050406030204"/>
                  <a:ea typeface="Cambria" panose="02040503050406030204" pitchFamily="18" charset="0"/>
                  <a:cs typeface="Times New Roman" panose="02020603050405020304" pitchFamily="18" charset="0"/>
                </a:rPr>
                <a:t>Research and Higher Education Monitoring and Analysis Centre (MOSTA)</a:t>
              </a:r>
              <a:endParaRPr kumimoji="0" lang="lt-LT" b="0" i="0" u="none" strike="noStrike" kern="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6FA5BA7F-0AC6-4468-95BC-4C581733140C}"/>
                </a:ext>
              </a:extLst>
            </p:cNvPr>
            <p:cNvSpPr/>
            <p:nvPr/>
          </p:nvSpPr>
          <p:spPr>
            <a:xfrm>
              <a:off x="1543050" y="1581150"/>
              <a:ext cx="4500000" cy="72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0" cap="none" spc="0" normalizeH="0" baseline="0" noProof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mbria" panose="02040503050406030204"/>
                  <a:ea typeface="Cambria" panose="02040503050406030204" pitchFamily="18" charset="0"/>
                  <a:cs typeface="Times New Roman" panose="02020603050405020304" pitchFamily="18" charset="0"/>
                </a:rPr>
                <a:t>Research and Higher Education Monitoring and Analysis Centre (MOSTA)</a:t>
              </a:r>
              <a:endParaRPr kumimoji="0" lang="lt-LT" b="0" i="0" u="none" strike="noStrike" kern="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C73742D8-6E19-49A6-9824-F4CABDCE2A72}"/>
                </a:ext>
              </a:extLst>
            </p:cNvPr>
            <p:cNvSpPr/>
            <p:nvPr/>
          </p:nvSpPr>
          <p:spPr>
            <a:xfrm>
              <a:off x="1536700" y="3556665"/>
              <a:ext cx="1080000" cy="643024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0" cap="none" spc="0" normalizeH="0" baseline="0" noProof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mbria" panose="02040503050406030204"/>
                  <a:ea typeface="Cambria" panose="02040503050406030204" pitchFamily="18" charset="0"/>
                  <a:cs typeface="Times New Roman" panose="02020603050405020304" pitchFamily="18" charset="0"/>
                </a:rPr>
                <a:t>Policy makers</a:t>
              </a:r>
              <a:endParaRPr kumimoji="0" lang="lt-LT" b="0" i="0" u="none" strike="noStrike" kern="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62982AD3-CCFB-4CE8-B795-0C6DB1FFB883}"/>
                </a:ext>
              </a:extLst>
            </p:cNvPr>
            <p:cNvSpPr/>
            <p:nvPr/>
          </p:nvSpPr>
          <p:spPr>
            <a:xfrm>
              <a:off x="2679700" y="3563015"/>
              <a:ext cx="1078865" cy="643024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0" cap="none" spc="0" normalizeH="0" baseline="0" noProof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mbria" panose="02040503050406030204"/>
                  <a:ea typeface="Cambria" panose="02040503050406030204" pitchFamily="18" charset="0"/>
                  <a:cs typeface="Times New Roman" panose="02020603050405020304" pitchFamily="18" charset="0"/>
                </a:rPr>
                <a:t>HEIs</a:t>
              </a:r>
              <a:endParaRPr kumimoji="0" lang="lt-LT" b="0" i="0" u="none" strike="noStrike" kern="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57D88FE9-8AB4-4637-8DBE-69C1E184BBAD}"/>
                </a:ext>
              </a:extLst>
            </p:cNvPr>
            <p:cNvSpPr/>
            <p:nvPr/>
          </p:nvSpPr>
          <p:spPr>
            <a:xfrm>
              <a:off x="3822700" y="3563015"/>
              <a:ext cx="1080000" cy="643024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mbria" panose="02040503050406030204"/>
                  <a:ea typeface="Cambria" panose="02040503050406030204" pitchFamily="18" charset="0"/>
                  <a:cs typeface="Times New Roman" panose="02020603050405020304" pitchFamily="18" charset="0"/>
                </a:rPr>
                <a:t>Municipalities</a:t>
              </a:r>
              <a:r>
                <a:rPr kumimoji="0" lang="en-GB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mbria" panose="02040503050406030204"/>
                  <a:ea typeface="Cambria" panose="02040503050406030204" pitchFamily="18" charset="0"/>
                  <a:cs typeface="Times New Roman" panose="02020603050405020304" pitchFamily="18" charset="0"/>
                </a:rPr>
                <a:t>, schools</a:t>
              </a:r>
              <a:endParaRPr kumimoji="0" lang="lt-LT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1116E1B4-0E89-441F-AEBD-BF8B46CE6BB0}"/>
                </a:ext>
              </a:extLst>
            </p:cNvPr>
            <p:cNvSpPr/>
            <p:nvPr/>
          </p:nvSpPr>
          <p:spPr>
            <a:xfrm>
              <a:off x="4972050" y="3563015"/>
              <a:ext cx="1080000" cy="643024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0" cap="none" spc="0" normalizeH="0" baseline="0" noProof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mbria" panose="02040503050406030204"/>
                  <a:ea typeface="Cambria" panose="02040503050406030204" pitchFamily="18" charset="0"/>
                  <a:cs typeface="Times New Roman" panose="02020603050405020304" pitchFamily="18" charset="0"/>
                </a:rPr>
                <a:t>Society</a:t>
              </a:r>
              <a:endParaRPr kumimoji="0" lang="lt-LT" b="0" i="0" u="none" strike="noStrike" kern="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51E78E35-927F-4A8D-990F-A3BD9E0DD013}"/>
                </a:ext>
              </a:extLst>
            </p:cNvPr>
            <p:cNvSpPr/>
            <p:nvPr/>
          </p:nvSpPr>
          <p:spPr>
            <a:xfrm>
              <a:off x="1530295" y="2985769"/>
              <a:ext cx="4500001" cy="504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600" b="0" i="0" u="none" strike="noStrike" kern="0" cap="none" spc="0" normalizeH="0" baseline="0" noProof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mbria" panose="02040503050406030204"/>
                  <a:ea typeface="Cambria" panose="02040503050406030204" pitchFamily="18" charset="0"/>
                  <a:cs typeface="Times New Roman" panose="02020603050405020304" pitchFamily="18" charset="0"/>
                </a:rPr>
                <a:t>Expert Group</a:t>
              </a:r>
              <a:endParaRPr kumimoji="0" lang="lt-LT" b="0" i="0" u="none" strike="noStrike" kern="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8AAE9EB-ADD9-4B3F-A5FB-526F056FC2D9}"/>
              </a:ext>
            </a:extLst>
          </p:cNvPr>
          <p:cNvGrpSpPr/>
          <p:nvPr/>
        </p:nvGrpSpPr>
        <p:grpSpPr>
          <a:xfrm>
            <a:off x="10526521" y="6305348"/>
            <a:ext cx="1469580" cy="302000"/>
            <a:chOff x="10526521" y="6305348"/>
            <a:chExt cx="1469580" cy="302000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AFF06A4-7B9D-4917-AA47-CBDE6F47E18A}"/>
                </a:ext>
              </a:extLst>
            </p:cNvPr>
            <p:cNvGrpSpPr/>
            <p:nvPr/>
          </p:nvGrpSpPr>
          <p:grpSpPr>
            <a:xfrm>
              <a:off x="10526521" y="6305348"/>
              <a:ext cx="1469580" cy="302000"/>
              <a:chOff x="10526521" y="6305348"/>
              <a:chExt cx="1469580" cy="302000"/>
            </a:xfrm>
          </p:grpSpPr>
          <p:sp>
            <p:nvSpPr>
              <p:cNvPr id="24" name="object 3">
                <a:extLst>
                  <a:ext uri="{FF2B5EF4-FFF2-40B4-BE49-F238E27FC236}">
                    <a16:creationId xmlns:a16="http://schemas.microsoft.com/office/drawing/2014/main" id="{A617DA76-BEC1-4175-80A2-50BCEA1E9542}"/>
                  </a:ext>
                </a:extLst>
              </p:cNvPr>
              <p:cNvSpPr/>
              <p:nvPr/>
            </p:nvSpPr>
            <p:spPr>
              <a:xfrm>
                <a:off x="10526521" y="6306468"/>
                <a:ext cx="1144955" cy="300697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25" name="object 4">
                <a:extLst>
                  <a:ext uri="{FF2B5EF4-FFF2-40B4-BE49-F238E27FC236}">
                    <a16:creationId xmlns:a16="http://schemas.microsoft.com/office/drawing/2014/main" id="{6CE3D3FD-72E4-45DB-B8F9-9A71C29A32EF}"/>
                  </a:ext>
                </a:extLst>
              </p:cNvPr>
              <p:cNvSpPr/>
              <p:nvPr/>
            </p:nvSpPr>
            <p:spPr>
              <a:xfrm>
                <a:off x="11743918" y="6305348"/>
                <a:ext cx="252183" cy="302000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23" name="object 5">
              <a:extLst>
                <a:ext uri="{FF2B5EF4-FFF2-40B4-BE49-F238E27FC236}">
                  <a16:creationId xmlns:a16="http://schemas.microsoft.com/office/drawing/2014/main" id="{51AA212E-4834-4C91-935B-8ABCAEF32F24}"/>
                </a:ext>
              </a:extLst>
            </p:cNvPr>
            <p:cNvSpPr/>
            <p:nvPr/>
          </p:nvSpPr>
          <p:spPr>
            <a:xfrm>
              <a:off x="11739473" y="6307753"/>
              <a:ext cx="82550" cy="297180"/>
            </a:xfrm>
            <a:custGeom>
              <a:avLst/>
              <a:gdLst/>
              <a:ahLst/>
              <a:cxnLst/>
              <a:rect l="l" t="t" r="r" b="b"/>
              <a:pathLst>
                <a:path w="82550" h="297179">
                  <a:moveTo>
                    <a:pt x="76" y="0"/>
                  </a:moveTo>
                  <a:lnTo>
                    <a:pt x="0" y="296900"/>
                  </a:lnTo>
                  <a:lnTo>
                    <a:pt x="82156" y="148462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174B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27708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5EBAB-CDDA-4D94-8882-2F6395131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801" y="352933"/>
            <a:ext cx="9753600" cy="400110"/>
          </a:xfrm>
        </p:spPr>
        <p:txBody>
          <a:bodyPr/>
          <a:lstStyle/>
          <a:p>
            <a:pPr algn="ctr"/>
            <a:r>
              <a:rPr lang="lt-LT" dirty="0"/>
              <a:t>MODEL CRITERIA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671107-DF42-4CB9-A0B6-88502CBADD6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lt-LT" smtClean="0"/>
              <a:pPr/>
              <a:t>4</a:t>
            </a:fld>
            <a:endParaRPr lang="lt-LT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241E5B9-CA82-4A2F-BDE2-3DE03196099B}"/>
              </a:ext>
            </a:extLst>
          </p:cNvPr>
          <p:cNvGrpSpPr/>
          <p:nvPr/>
        </p:nvGrpSpPr>
        <p:grpSpPr>
          <a:xfrm>
            <a:off x="2806700" y="908050"/>
            <a:ext cx="6629400" cy="5715000"/>
            <a:chOff x="0" y="0"/>
            <a:chExt cx="8220077" cy="4457796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6106372F-50A2-49E0-9744-1E214CB068AC}"/>
                </a:ext>
              </a:extLst>
            </p:cNvPr>
            <p:cNvSpPr/>
            <p:nvPr/>
          </p:nvSpPr>
          <p:spPr>
            <a:xfrm>
              <a:off x="6478" y="0"/>
              <a:ext cx="1267170" cy="568243"/>
            </a:xfrm>
            <a:prstGeom prst="rect">
              <a:avLst/>
            </a:prstGeom>
            <a:gradFill rotWithShape="1">
              <a:gsLst>
                <a:gs pos="0">
                  <a:srgbClr val="00B0F0">
                    <a:satMod val="103000"/>
                    <a:lumMod val="102000"/>
                    <a:tint val="94000"/>
                  </a:srgbClr>
                </a:gs>
                <a:gs pos="50000">
                  <a:srgbClr val="00B0F0">
                    <a:satMod val="110000"/>
                    <a:lumMod val="100000"/>
                    <a:shade val="100000"/>
                  </a:srgbClr>
                </a:gs>
                <a:gs pos="100000">
                  <a:srgbClr val="00B0F0"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/>
                  <a:ea typeface="Times New Roman" panose="02020603050405020304" pitchFamily="18" charset="0"/>
                  <a:cs typeface="Times New Roman" panose="02020603050405020304" pitchFamily="18" charset="0"/>
                </a:rPr>
                <a:t>Data driven</a:t>
              </a:r>
              <a:endParaRPr kumimoji="0" lang="lt-LT" sz="1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1365187A-909D-4CC2-857E-27F5BCB89B83}"/>
                </a:ext>
              </a:extLst>
            </p:cNvPr>
            <p:cNvSpPr/>
            <p:nvPr/>
          </p:nvSpPr>
          <p:spPr>
            <a:xfrm>
              <a:off x="1407247" y="0"/>
              <a:ext cx="6812830" cy="568243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mbria" panose="02040503050406030204"/>
                  <a:ea typeface="Cambria" panose="02040503050406030204" pitchFamily="18" charset="0"/>
                  <a:cs typeface="Times New Roman" panose="02020603050405020304" pitchFamily="18" charset="0"/>
                </a:rPr>
                <a:t>Model uses data from the register of teachers and tax authorities as an input and provides quantitative projections or forecasts</a:t>
              </a:r>
              <a:r>
                <a: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srgbClr val="30454D"/>
                  </a:solidFill>
                  <a:effectLst/>
                  <a:uLnTx/>
                  <a:uFillTx/>
                  <a:latin typeface="Cambria" panose="02040503050406030204"/>
                  <a:ea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kumimoji="0" lang="lt-LT" sz="1600" b="0" i="0" u="none" strike="noStrike" kern="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64008100-6DBC-4AA0-A22A-E57E06650CFA}"/>
                </a:ext>
              </a:extLst>
            </p:cNvPr>
            <p:cNvSpPr/>
            <p:nvPr/>
          </p:nvSpPr>
          <p:spPr>
            <a:xfrm>
              <a:off x="1" y="642102"/>
              <a:ext cx="1267170" cy="593396"/>
            </a:xfrm>
            <a:prstGeom prst="rect">
              <a:avLst/>
            </a:prstGeom>
            <a:gradFill rotWithShape="1">
              <a:gsLst>
                <a:gs pos="0">
                  <a:srgbClr val="00B0F0">
                    <a:satMod val="103000"/>
                    <a:lumMod val="102000"/>
                    <a:tint val="94000"/>
                  </a:srgbClr>
                </a:gs>
                <a:gs pos="50000">
                  <a:srgbClr val="00B0F0">
                    <a:satMod val="110000"/>
                    <a:lumMod val="100000"/>
                    <a:shade val="100000"/>
                  </a:srgbClr>
                </a:gs>
                <a:gs pos="100000">
                  <a:srgbClr val="00B0F0"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/>
                  <a:ea typeface="Times New Roman" panose="02020603050405020304" pitchFamily="18" charset="0"/>
                  <a:cs typeface="Times New Roman" panose="02020603050405020304" pitchFamily="18" charset="0"/>
                </a:rPr>
                <a:t>Flexible</a:t>
              </a:r>
              <a:endParaRPr kumimoji="0" lang="lt-LT" sz="16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D721AC4A-5E46-4D99-870F-145FB75DB67E}"/>
                </a:ext>
              </a:extLst>
            </p:cNvPr>
            <p:cNvSpPr/>
            <p:nvPr/>
          </p:nvSpPr>
          <p:spPr>
            <a:xfrm>
              <a:off x="1407247" y="639601"/>
              <a:ext cx="6812830" cy="593396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mbria" panose="02040503050406030204"/>
                  <a:ea typeface="Cambria" panose="02040503050406030204" pitchFamily="18" charset="0"/>
                  <a:cs typeface="Times New Roman" panose="02020603050405020304" pitchFamily="18" charset="0"/>
                </a:rPr>
                <a:t>The model allows analytics test scenarios by changing model inputs.</a:t>
              </a:r>
              <a:endParaRPr kumimoji="0" lang="lt-LT" sz="1600" b="0" i="0" u="none" strike="noStrike" kern="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  <a:cs typeface="+mn-cs"/>
                </a:rPr>
                <a:t> </a:t>
              </a:r>
              <a:endParaRPr kumimoji="0" lang="lt-LT" sz="1600" b="0" i="0" u="none" strike="noStrike" kern="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98297085-8D95-4B52-8EFC-BBC8C3A3E70B}"/>
                </a:ext>
              </a:extLst>
            </p:cNvPr>
            <p:cNvSpPr/>
            <p:nvPr/>
          </p:nvSpPr>
          <p:spPr>
            <a:xfrm>
              <a:off x="6478" y="1319630"/>
              <a:ext cx="1267170" cy="538693"/>
            </a:xfrm>
            <a:prstGeom prst="rect">
              <a:avLst/>
            </a:prstGeom>
            <a:gradFill rotWithShape="1">
              <a:gsLst>
                <a:gs pos="0">
                  <a:srgbClr val="00B0F0">
                    <a:satMod val="103000"/>
                    <a:lumMod val="102000"/>
                    <a:tint val="94000"/>
                  </a:srgbClr>
                </a:gs>
                <a:gs pos="50000">
                  <a:srgbClr val="00B0F0">
                    <a:satMod val="110000"/>
                    <a:lumMod val="100000"/>
                    <a:shade val="100000"/>
                  </a:srgbClr>
                </a:gs>
                <a:gs pos="100000">
                  <a:srgbClr val="00B0F0"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/>
                  <a:ea typeface="Times New Roman" panose="02020603050405020304" pitchFamily="18" charset="0"/>
                  <a:cs typeface="Times New Roman" panose="02020603050405020304" pitchFamily="18" charset="0"/>
                </a:rPr>
                <a:t>Automated</a:t>
              </a:r>
              <a:endParaRPr kumimoji="0" lang="lt-LT" sz="13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84BD58E3-BA4C-4D69-85B7-9EA6FFD864DC}"/>
                </a:ext>
              </a:extLst>
            </p:cNvPr>
            <p:cNvSpPr/>
            <p:nvPr/>
          </p:nvSpPr>
          <p:spPr>
            <a:xfrm>
              <a:off x="1400771" y="1319630"/>
              <a:ext cx="6812830" cy="538693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mbria" panose="02040503050406030204"/>
                  <a:ea typeface="Cambria" panose="02040503050406030204" pitchFamily="18" charset="0"/>
                  <a:cs typeface="Times New Roman" panose="02020603050405020304" pitchFamily="18" charset="0"/>
                </a:rPr>
                <a:t>The model is updated annually and requires as little human-driven data mining as possible.</a:t>
              </a:r>
              <a:endParaRPr kumimoji="0" lang="lt-LT" sz="16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CC2A5FF6-0B71-4E3A-9E42-0F10EA7E6128}"/>
                </a:ext>
              </a:extLst>
            </p:cNvPr>
            <p:cNvSpPr/>
            <p:nvPr/>
          </p:nvSpPr>
          <p:spPr>
            <a:xfrm>
              <a:off x="6478" y="1954673"/>
              <a:ext cx="1267170" cy="540991"/>
            </a:xfrm>
            <a:prstGeom prst="rect">
              <a:avLst/>
            </a:prstGeom>
            <a:gradFill rotWithShape="1">
              <a:gsLst>
                <a:gs pos="0">
                  <a:srgbClr val="00B0F0">
                    <a:satMod val="103000"/>
                    <a:lumMod val="102000"/>
                    <a:tint val="94000"/>
                  </a:srgbClr>
                </a:gs>
                <a:gs pos="50000">
                  <a:srgbClr val="00B0F0">
                    <a:satMod val="110000"/>
                    <a:lumMod val="100000"/>
                    <a:shade val="100000"/>
                  </a:srgbClr>
                </a:gs>
                <a:gs pos="100000">
                  <a:srgbClr val="00B0F0"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/>
                  <a:ea typeface="Times New Roman" panose="02020603050405020304" pitchFamily="18" charset="0"/>
                  <a:cs typeface="Times New Roman" panose="02020603050405020304" pitchFamily="18" charset="0"/>
                </a:rPr>
                <a:t>Relevant</a:t>
              </a:r>
              <a:endParaRPr kumimoji="0" lang="lt-LT" sz="16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2CF29A62-384F-4931-B1AA-91B044852DE4}"/>
                </a:ext>
              </a:extLst>
            </p:cNvPr>
            <p:cNvSpPr/>
            <p:nvPr/>
          </p:nvSpPr>
          <p:spPr>
            <a:xfrm>
              <a:off x="1400771" y="1954673"/>
              <a:ext cx="6812830" cy="54099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mbria" panose="02040503050406030204"/>
                  <a:ea typeface="Cambria" panose="02040503050406030204" pitchFamily="18" charset="0"/>
                  <a:cs typeface="Times New Roman" panose="02020603050405020304" pitchFamily="18" charset="0"/>
                </a:rPr>
                <a:t>The model allows flexible inputs that reflect changes in teacher training system and in general education.</a:t>
              </a:r>
              <a:endParaRPr kumimoji="0" lang="lt-LT" sz="1600" b="0" i="0" u="none" strike="noStrike" kern="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A958E4C9-E47F-4505-8C72-31B595F45352}"/>
                </a:ext>
              </a:extLst>
            </p:cNvPr>
            <p:cNvSpPr/>
            <p:nvPr/>
          </p:nvSpPr>
          <p:spPr>
            <a:xfrm>
              <a:off x="6478" y="2592015"/>
              <a:ext cx="1267170" cy="593396"/>
            </a:xfrm>
            <a:prstGeom prst="rect">
              <a:avLst/>
            </a:prstGeom>
            <a:gradFill rotWithShape="1">
              <a:gsLst>
                <a:gs pos="0">
                  <a:srgbClr val="00B0F0">
                    <a:satMod val="103000"/>
                    <a:lumMod val="102000"/>
                    <a:tint val="94000"/>
                  </a:srgbClr>
                </a:gs>
                <a:gs pos="50000">
                  <a:srgbClr val="00B0F0">
                    <a:satMod val="110000"/>
                    <a:lumMod val="100000"/>
                    <a:shade val="100000"/>
                  </a:srgbClr>
                </a:gs>
                <a:gs pos="100000">
                  <a:srgbClr val="00B0F0"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/>
                  <a:ea typeface="Times New Roman" panose="02020603050405020304" pitchFamily="18" charset="0"/>
                  <a:cs typeface="Times New Roman" panose="02020603050405020304" pitchFamily="18" charset="0"/>
                </a:rPr>
                <a:t>Applicable</a:t>
              </a:r>
              <a:endParaRPr kumimoji="0" lang="lt-LT" sz="16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6D1B622D-A248-4105-BD8F-6B7426A7CB3C}"/>
                </a:ext>
              </a:extLst>
            </p:cNvPr>
            <p:cNvSpPr/>
            <p:nvPr/>
          </p:nvSpPr>
          <p:spPr>
            <a:xfrm>
              <a:off x="1407247" y="2592016"/>
              <a:ext cx="6812830" cy="593396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mbria" panose="02040503050406030204"/>
                  <a:ea typeface="Cambria" panose="02040503050406030204" pitchFamily="18" charset="0"/>
                  <a:cs typeface="Times New Roman" panose="02020603050405020304" pitchFamily="18" charset="0"/>
                </a:rPr>
                <a:t>Model results are used to provide recommendations for changes in policy.</a:t>
              </a:r>
              <a:endParaRPr kumimoji="0" lang="lt-LT" sz="1600" b="0" i="0" u="none" strike="noStrike" kern="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0706D31B-72B7-4AB9-85FC-2E1B8D31AFBA}"/>
                </a:ext>
              </a:extLst>
            </p:cNvPr>
            <p:cNvSpPr/>
            <p:nvPr/>
          </p:nvSpPr>
          <p:spPr>
            <a:xfrm>
              <a:off x="6478" y="3281762"/>
              <a:ext cx="1267170" cy="538693"/>
            </a:xfrm>
            <a:prstGeom prst="rect">
              <a:avLst/>
            </a:prstGeom>
            <a:gradFill rotWithShape="1">
              <a:gsLst>
                <a:gs pos="0">
                  <a:srgbClr val="00B0F0">
                    <a:satMod val="103000"/>
                    <a:lumMod val="102000"/>
                    <a:tint val="94000"/>
                  </a:srgbClr>
                </a:gs>
                <a:gs pos="50000">
                  <a:srgbClr val="00B0F0">
                    <a:satMod val="110000"/>
                    <a:lumMod val="100000"/>
                    <a:shade val="100000"/>
                  </a:srgbClr>
                </a:gs>
                <a:gs pos="100000">
                  <a:srgbClr val="00B0F0"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/>
                  <a:ea typeface="Times New Roman" panose="02020603050405020304" pitchFamily="18" charset="0"/>
                  <a:cs typeface="Times New Roman" panose="02020603050405020304" pitchFamily="18" charset="0"/>
                </a:rPr>
                <a:t>Open</a:t>
              </a:r>
              <a:endParaRPr kumimoji="0" lang="lt-LT" sz="16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52949636-5B14-43D2-A84D-5A863DF47518}"/>
                </a:ext>
              </a:extLst>
            </p:cNvPr>
            <p:cNvSpPr/>
            <p:nvPr/>
          </p:nvSpPr>
          <p:spPr>
            <a:xfrm>
              <a:off x="0" y="3916805"/>
              <a:ext cx="1267170" cy="540991"/>
            </a:xfrm>
            <a:prstGeom prst="rect">
              <a:avLst/>
            </a:prstGeom>
            <a:gradFill rotWithShape="1">
              <a:gsLst>
                <a:gs pos="0">
                  <a:srgbClr val="00B0F0">
                    <a:satMod val="103000"/>
                    <a:lumMod val="102000"/>
                    <a:tint val="94000"/>
                  </a:srgbClr>
                </a:gs>
                <a:gs pos="50000">
                  <a:srgbClr val="00B0F0">
                    <a:satMod val="110000"/>
                    <a:lumMod val="100000"/>
                    <a:shade val="100000"/>
                  </a:srgbClr>
                </a:gs>
                <a:gs pos="100000">
                  <a:srgbClr val="00B0F0">
                    <a:lumMod val="99000"/>
                    <a:satMod val="120000"/>
                    <a:shade val="78000"/>
                  </a:srgb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mbria" panose="02040503050406030204"/>
                  <a:ea typeface="Times New Roman" panose="02020603050405020304" pitchFamily="18" charset="0"/>
                  <a:cs typeface="Times New Roman" panose="02020603050405020304" pitchFamily="18" charset="0"/>
                </a:rPr>
                <a:t>Detailed</a:t>
              </a:r>
              <a:endParaRPr kumimoji="0" lang="lt-LT" sz="16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DE8BE1B7-24C5-43FF-99F9-6293C231D750}"/>
                </a:ext>
              </a:extLst>
            </p:cNvPr>
            <p:cNvSpPr/>
            <p:nvPr/>
          </p:nvSpPr>
          <p:spPr>
            <a:xfrm>
              <a:off x="1400771" y="3916804"/>
              <a:ext cx="6812830" cy="54099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mbria" panose="02040503050406030204"/>
                  <a:ea typeface="Cambria" panose="02040503050406030204" pitchFamily="18" charset="0"/>
                  <a:cs typeface="Times New Roman" panose="02020603050405020304" pitchFamily="18" charset="0"/>
                </a:rPr>
                <a:t>The model results are provided by agreed level of detail.</a:t>
              </a:r>
              <a:endParaRPr kumimoji="0" lang="lt-LT" sz="1600" b="0" i="0" u="none" strike="noStrike" kern="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E53FE4B8-EB59-42F0-A9E4-43AEDFFB4E92}"/>
                </a:ext>
              </a:extLst>
            </p:cNvPr>
            <p:cNvSpPr/>
            <p:nvPr/>
          </p:nvSpPr>
          <p:spPr>
            <a:xfrm>
              <a:off x="1407247" y="3281763"/>
              <a:ext cx="6812830" cy="538693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mbria" panose="02040503050406030204"/>
                  <a:ea typeface="Cambria" panose="02040503050406030204" pitchFamily="18" charset="0"/>
                  <a:cs typeface="Times New Roman" panose="02020603050405020304" pitchFamily="18" charset="0"/>
                </a:rPr>
                <a:t>The framework, input/output indicators and modelling steps are open and transparent to a wider society.</a:t>
              </a:r>
              <a:endParaRPr kumimoji="0" lang="lt-LT" sz="1600" b="0" i="0" u="none" strike="noStrike" kern="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</p:grpSp>
      <p:pic>
        <p:nvPicPr>
          <p:cNvPr id="70" name="Picture 69" descr="A close up of a logo&#10;&#10;Description generated with high confidence">
            <a:extLst>
              <a:ext uri="{FF2B5EF4-FFF2-40B4-BE49-F238E27FC236}">
                <a16:creationId xmlns:a16="http://schemas.microsoft.com/office/drawing/2014/main" id="{E2FA0B62-B63C-4508-BFAA-52251CF204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200" y="1020613"/>
            <a:ext cx="474601" cy="504000"/>
          </a:xfrm>
          <a:prstGeom prst="rect">
            <a:avLst/>
          </a:prstGeom>
        </p:spPr>
      </p:pic>
      <p:pic>
        <p:nvPicPr>
          <p:cNvPr id="71" name="Picture 70" descr="A close up of a logo&#10;&#10;Description generated with high confidence">
            <a:extLst>
              <a:ext uri="{FF2B5EF4-FFF2-40B4-BE49-F238E27FC236}">
                <a16:creationId xmlns:a16="http://schemas.microsoft.com/office/drawing/2014/main" id="{28F2D799-B9B8-4B68-A50F-1DEA31C1095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200" y="1850514"/>
            <a:ext cx="468000" cy="516414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669C8ABA-D1D3-482A-B87E-EEC44CE12CD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373" y="2782914"/>
            <a:ext cx="468000" cy="392588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CD4B19E6-CEA8-4294-B29A-213A729E87F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245" y="3591489"/>
            <a:ext cx="549128" cy="376969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BDBCC76D-FF71-4C40-A0E8-1AB696629FC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173" y="5231893"/>
            <a:ext cx="549128" cy="458149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12171452-7482-4F05-B1AB-97912A1DD77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9245" y="6006727"/>
            <a:ext cx="549128" cy="549128"/>
          </a:xfrm>
          <a:prstGeom prst="rect">
            <a:avLst/>
          </a:prstGeom>
        </p:spPr>
      </p:pic>
      <p:pic>
        <p:nvPicPr>
          <p:cNvPr id="12" name="Graphic 11" descr="Briefcase">
            <a:extLst>
              <a:ext uri="{FF2B5EF4-FFF2-40B4-BE49-F238E27FC236}">
                <a16:creationId xmlns:a16="http://schemas.microsoft.com/office/drawing/2014/main" id="{997E169D-034D-4EEC-BAD5-F3606194088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776737" y="4341885"/>
            <a:ext cx="540000" cy="540000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400CCC98-FB39-4CF1-B63E-67068A623173}"/>
              </a:ext>
            </a:extLst>
          </p:cNvPr>
          <p:cNvGrpSpPr/>
          <p:nvPr/>
        </p:nvGrpSpPr>
        <p:grpSpPr>
          <a:xfrm>
            <a:off x="10526521" y="6305348"/>
            <a:ext cx="1469580" cy="302000"/>
            <a:chOff x="10526521" y="6305348"/>
            <a:chExt cx="1469580" cy="302000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041A0096-971B-409C-AA87-9231A826870B}"/>
                </a:ext>
              </a:extLst>
            </p:cNvPr>
            <p:cNvGrpSpPr/>
            <p:nvPr/>
          </p:nvGrpSpPr>
          <p:grpSpPr>
            <a:xfrm>
              <a:off x="10526521" y="6305348"/>
              <a:ext cx="1469580" cy="302000"/>
              <a:chOff x="10526521" y="6305348"/>
              <a:chExt cx="1469580" cy="302000"/>
            </a:xfrm>
          </p:grpSpPr>
          <p:sp>
            <p:nvSpPr>
              <p:cNvPr id="29" name="object 3">
                <a:extLst>
                  <a:ext uri="{FF2B5EF4-FFF2-40B4-BE49-F238E27FC236}">
                    <a16:creationId xmlns:a16="http://schemas.microsoft.com/office/drawing/2014/main" id="{F5ABA0A8-0557-47F5-AC57-34DE8ED6CB8A}"/>
                  </a:ext>
                </a:extLst>
              </p:cNvPr>
              <p:cNvSpPr/>
              <p:nvPr/>
            </p:nvSpPr>
            <p:spPr>
              <a:xfrm>
                <a:off x="10526521" y="6306468"/>
                <a:ext cx="1144955" cy="300697"/>
              </a:xfrm>
              <a:prstGeom prst="rect">
                <a:avLst/>
              </a:prstGeom>
              <a:blipFill>
                <a:blip r:embed="rId11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0" name="object 4">
                <a:extLst>
                  <a:ext uri="{FF2B5EF4-FFF2-40B4-BE49-F238E27FC236}">
                    <a16:creationId xmlns:a16="http://schemas.microsoft.com/office/drawing/2014/main" id="{44EB6C9C-A454-4A9C-AFC2-029FC5F82EDD}"/>
                  </a:ext>
                </a:extLst>
              </p:cNvPr>
              <p:cNvSpPr/>
              <p:nvPr/>
            </p:nvSpPr>
            <p:spPr>
              <a:xfrm>
                <a:off x="11743918" y="6305348"/>
                <a:ext cx="252183" cy="302000"/>
              </a:xfrm>
              <a:prstGeom prst="rect">
                <a:avLst/>
              </a:prstGeom>
              <a:blipFill>
                <a:blip r:embed="rId12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28" name="object 5">
              <a:extLst>
                <a:ext uri="{FF2B5EF4-FFF2-40B4-BE49-F238E27FC236}">
                  <a16:creationId xmlns:a16="http://schemas.microsoft.com/office/drawing/2014/main" id="{6147685A-6CC7-468B-B597-39025610F7CF}"/>
                </a:ext>
              </a:extLst>
            </p:cNvPr>
            <p:cNvSpPr/>
            <p:nvPr/>
          </p:nvSpPr>
          <p:spPr>
            <a:xfrm>
              <a:off x="11739473" y="6307753"/>
              <a:ext cx="82550" cy="297180"/>
            </a:xfrm>
            <a:custGeom>
              <a:avLst/>
              <a:gdLst/>
              <a:ahLst/>
              <a:cxnLst/>
              <a:rect l="l" t="t" r="r" b="b"/>
              <a:pathLst>
                <a:path w="82550" h="297179">
                  <a:moveTo>
                    <a:pt x="76" y="0"/>
                  </a:moveTo>
                  <a:lnTo>
                    <a:pt x="0" y="296900"/>
                  </a:lnTo>
                  <a:lnTo>
                    <a:pt x="82156" y="148462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174B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03714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9413C-FE98-4F01-A12D-25316273B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9400" y="352933"/>
            <a:ext cx="9144000" cy="800219"/>
          </a:xfrm>
        </p:spPr>
        <p:txBody>
          <a:bodyPr/>
          <a:lstStyle/>
          <a:p>
            <a:pPr algn="ctr"/>
            <a:r>
              <a:rPr lang="lt-LT" dirty="0"/>
              <a:t>MODEL SCOPE: SPECIALISATIONS</a:t>
            </a:r>
            <a:br>
              <a:rPr lang="lt-LT" dirty="0"/>
            </a:br>
            <a:endParaRPr lang="lt-LT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BA658F-B4FC-41B6-940C-03F1C223865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lt-LT" smtClean="0"/>
              <a:pPr/>
              <a:t>5</a:t>
            </a:fld>
            <a:endParaRPr lang="lt-LT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818FE30-0B56-4235-BBBC-6FBBE83BA073}"/>
              </a:ext>
            </a:extLst>
          </p:cNvPr>
          <p:cNvCxnSpPr>
            <a:cxnSpLocks/>
          </p:cNvCxnSpPr>
          <p:nvPr/>
        </p:nvCxnSpPr>
        <p:spPr>
          <a:xfrm>
            <a:off x="2824984" y="4401439"/>
            <a:ext cx="2148259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5" name="Table 54">
            <a:extLst>
              <a:ext uri="{FF2B5EF4-FFF2-40B4-BE49-F238E27FC236}">
                <a16:creationId xmlns:a16="http://schemas.microsoft.com/office/drawing/2014/main" id="{67E753EE-46F4-4C97-9C4A-0D3BF336F4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983902"/>
              </p:ext>
            </p:extLst>
          </p:nvPr>
        </p:nvGraphicFramePr>
        <p:xfrm>
          <a:off x="905072" y="1303857"/>
          <a:ext cx="3581398" cy="19001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74830">
                  <a:extLst>
                    <a:ext uri="{9D8B030D-6E8A-4147-A177-3AD203B41FA5}">
                      <a16:colId xmlns:a16="http://schemas.microsoft.com/office/drawing/2014/main" val="1767384202"/>
                    </a:ext>
                  </a:extLst>
                </a:gridCol>
                <a:gridCol w="906568">
                  <a:extLst>
                    <a:ext uri="{9D8B030D-6E8A-4147-A177-3AD203B41FA5}">
                      <a16:colId xmlns:a16="http://schemas.microsoft.com/office/drawing/2014/main" val="1141040282"/>
                    </a:ext>
                  </a:extLst>
                </a:gridCol>
              </a:tblGrid>
              <a:tr h="211132"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Integrated</a:t>
                      </a:r>
                      <a:r>
                        <a:rPr lang="lt-L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lt-L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subject</a:t>
                      </a:r>
                      <a:r>
                        <a:rPr lang="lt-L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lt-L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teacher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00" u="none" strike="noStrike" dirty="0" err="1">
                          <a:effectLst/>
                        </a:rPr>
                        <a:t>teaching</a:t>
                      </a:r>
                      <a:r>
                        <a:rPr lang="lt-LT" sz="1000" u="none" strike="noStrike" dirty="0">
                          <a:effectLst/>
                        </a:rPr>
                        <a:t> </a:t>
                      </a:r>
                      <a:r>
                        <a:rPr lang="lt-LT" sz="1000" u="none" strike="noStrike" dirty="0" err="1">
                          <a:effectLst/>
                        </a:rPr>
                        <a:t>hours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31141196"/>
                  </a:ext>
                </a:extLst>
              </a:tr>
              <a:tr h="211132"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art discipline teacher</a:t>
                      </a: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00" u="none" strike="noStrike" dirty="0" err="1">
                          <a:effectLst/>
                        </a:rPr>
                        <a:t>teaching</a:t>
                      </a:r>
                      <a:r>
                        <a:rPr lang="lt-LT" sz="1000" u="none" strike="noStrike" dirty="0">
                          <a:effectLst/>
                        </a:rPr>
                        <a:t> </a:t>
                      </a:r>
                      <a:r>
                        <a:rPr lang="lt-LT" sz="1000" u="none" strike="noStrike" dirty="0" err="1">
                          <a:effectLst/>
                        </a:rPr>
                        <a:t>hours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27382407"/>
                  </a:ext>
                </a:extLst>
              </a:tr>
              <a:tr h="211132"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Non-formal education teacher</a:t>
                      </a: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00" u="none" strike="noStrike" dirty="0" err="1">
                          <a:effectLst/>
                        </a:rPr>
                        <a:t>teaching</a:t>
                      </a:r>
                      <a:r>
                        <a:rPr lang="lt-LT" sz="1000" u="none" strike="noStrike" dirty="0">
                          <a:effectLst/>
                        </a:rPr>
                        <a:t> </a:t>
                      </a:r>
                      <a:r>
                        <a:rPr lang="lt-LT" sz="1000" u="none" strike="noStrike" dirty="0" err="1">
                          <a:effectLst/>
                        </a:rPr>
                        <a:t>hours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75528546"/>
                  </a:ext>
                </a:extLst>
              </a:tr>
              <a:tr h="211132"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Profession teacher (vocational school)</a:t>
                      </a: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00" u="none" strike="noStrike" dirty="0" err="1">
                          <a:effectLst/>
                        </a:rPr>
                        <a:t>teaching</a:t>
                      </a:r>
                      <a:r>
                        <a:rPr lang="lt-LT" sz="1000" u="none" strike="noStrike" dirty="0">
                          <a:effectLst/>
                        </a:rPr>
                        <a:t> </a:t>
                      </a:r>
                      <a:r>
                        <a:rPr lang="lt-LT" sz="1000" u="none" strike="noStrike" dirty="0" err="1">
                          <a:effectLst/>
                        </a:rPr>
                        <a:t>hours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95590021"/>
                  </a:ext>
                </a:extLst>
              </a:tr>
              <a:tr h="211132"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Principal or other manager</a:t>
                      </a: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00" u="none" strike="noStrike" dirty="0">
                          <a:effectLst/>
                        </a:rPr>
                        <a:t>FTE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59084262"/>
                  </a:ext>
                </a:extLst>
              </a:tr>
              <a:tr h="211132"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pedagogical staff member</a:t>
                      </a: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00" u="none" strike="noStrike" dirty="0">
                          <a:effectLst/>
                        </a:rPr>
                        <a:t>FTE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30257120"/>
                  </a:ext>
                </a:extLst>
              </a:tr>
              <a:tr h="211132"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Artistic training teacher</a:t>
                      </a: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00" u="none" strike="noStrike" dirty="0">
                          <a:effectLst/>
                        </a:rPr>
                        <a:t>FTE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57234031"/>
                  </a:ext>
                </a:extLst>
              </a:tr>
              <a:tr h="211132"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Assistant psychologist</a:t>
                      </a: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00" u="none" strike="noStrike" dirty="0">
                          <a:effectLst/>
                        </a:rPr>
                        <a:t>FTE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20973663"/>
                  </a:ext>
                </a:extLst>
              </a:tr>
              <a:tr h="211132"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Sports</a:t>
                      </a:r>
                      <a:r>
                        <a:rPr lang="lt-L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lt-LT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coach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t-LT" sz="1000" u="none" strike="noStrike" dirty="0">
                          <a:effectLst/>
                        </a:rPr>
                        <a:t>FTE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31336111"/>
                  </a:ext>
                </a:extLst>
              </a:tr>
            </a:tbl>
          </a:graphicData>
        </a:graphic>
      </p:graphicFrame>
      <p:sp>
        <p:nvSpPr>
          <p:cNvPr id="56" name="Rectangle 55">
            <a:extLst>
              <a:ext uri="{FF2B5EF4-FFF2-40B4-BE49-F238E27FC236}">
                <a16:creationId xmlns:a16="http://schemas.microsoft.com/office/drawing/2014/main" id="{4886721A-63DF-406C-8EB5-3C5495E5DAFF}"/>
              </a:ext>
            </a:extLst>
          </p:cNvPr>
          <p:cNvSpPr/>
          <p:nvPr/>
        </p:nvSpPr>
        <p:spPr>
          <a:xfrm>
            <a:off x="891135" y="966376"/>
            <a:ext cx="2666998" cy="2788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t-LT" sz="1198" b="1" dirty="0">
                <a:solidFill>
                  <a:schemeClr val="tx1"/>
                </a:solidFill>
              </a:rPr>
              <a:t>SPECIALISATIONS NOT IN THE MODEL</a:t>
            </a:r>
            <a:endParaRPr lang="lt-LT" sz="1198" dirty="0">
              <a:solidFill>
                <a:schemeClr val="tx1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AF24F31-1FD4-4BAA-A1CA-A6721E1512B0}"/>
              </a:ext>
            </a:extLst>
          </p:cNvPr>
          <p:cNvSpPr/>
          <p:nvPr/>
        </p:nvSpPr>
        <p:spPr>
          <a:xfrm>
            <a:off x="3581428" y="966376"/>
            <a:ext cx="891106" cy="2788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5933" rIns="35933" rtlCol="0" anchor="ctr"/>
          <a:lstStyle/>
          <a:p>
            <a:r>
              <a:rPr lang="lt-LT" sz="1200" b="1" dirty="0">
                <a:solidFill>
                  <a:schemeClr val="tx1"/>
                </a:solidFill>
              </a:rPr>
              <a:t>UNIT</a:t>
            </a:r>
          </a:p>
        </p:txBody>
      </p:sp>
      <p:graphicFrame>
        <p:nvGraphicFramePr>
          <p:cNvPr id="58" name="Table 57">
            <a:extLst>
              <a:ext uri="{FF2B5EF4-FFF2-40B4-BE49-F238E27FC236}">
                <a16:creationId xmlns:a16="http://schemas.microsoft.com/office/drawing/2014/main" id="{0DF30D3E-9450-4406-B3C7-F32E01C509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727164"/>
              </p:ext>
            </p:extLst>
          </p:nvPr>
        </p:nvGraphicFramePr>
        <p:xfrm>
          <a:off x="6470204" y="1274682"/>
          <a:ext cx="4488000" cy="10880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0771">
                  <a:extLst>
                    <a:ext uri="{9D8B030D-6E8A-4147-A177-3AD203B41FA5}">
                      <a16:colId xmlns:a16="http://schemas.microsoft.com/office/drawing/2014/main" val="1710170477"/>
                    </a:ext>
                  </a:extLst>
                </a:gridCol>
                <a:gridCol w="968408">
                  <a:extLst>
                    <a:ext uri="{9D8B030D-6E8A-4147-A177-3AD203B41FA5}">
                      <a16:colId xmlns:a16="http://schemas.microsoft.com/office/drawing/2014/main" val="1018684841"/>
                    </a:ext>
                  </a:extLst>
                </a:gridCol>
                <a:gridCol w="978821">
                  <a:extLst>
                    <a:ext uri="{9D8B030D-6E8A-4147-A177-3AD203B41FA5}">
                      <a16:colId xmlns:a16="http://schemas.microsoft.com/office/drawing/2014/main" val="3664251974"/>
                    </a:ext>
                  </a:extLst>
                </a:gridCol>
              </a:tblGrid>
              <a:tr h="181339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Pre-school</a:t>
                      </a:r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lt-LT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tutor</a:t>
                      </a:r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 dirty="0">
                          <a:effectLst/>
                        </a:rPr>
                        <a:t>FTE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8" marR="7488" marT="74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10744</a:t>
                      </a:r>
                    </a:p>
                  </a:txBody>
                  <a:tcPr marL="9507" marR="9507" marT="9507" marB="0" anchor="b"/>
                </a:tc>
                <a:extLst>
                  <a:ext uri="{0D108BD9-81ED-4DB2-BD59-A6C34878D82A}">
                    <a16:rowId xmlns:a16="http://schemas.microsoft.com/office/drawing/2014/main" val="890550553"/>
                  </a:ext>
                </a:extLst>
              </a:tr>
              <a:tr h="181339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Speech</a:t>
                      </a:r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lt-LT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therapist</a:t>
                      </a:r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>
                          <a:effectLst/>
                        </a:rPr>
                        <a:t>FTE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8" marR="7488" marT="74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1133</a:t>
                      </a:r>
                    </a:p>
                  </a:txBody>
                  <a:tcPr marL="9507" marR="9507" marT="9507" marB="0" anchor="b"/>
                </a:tc>
                <a:extLst>
                  <a:ext uri="{0D108BD9-81ED-4DB2-BD59-A6C34878D82A}">
                    <a16:rowId xmlns:a16="http://schemas.microsoft.com/office/drawing/2014/main" val="1445626976"/>
                  </a:ext>
                </a:extLst>
              </a:tr>
              <a:tr h="18133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Pre-primary (grade 0) class teacher</a:t>
                      </a: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 dirty="0">
                          <a:effectLst/>
                        </a:rPr>
                        <a:t>FTE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8" marR="7488" marT="74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1920</a:t>
                      </a:r>
                    </a:p>
                  </a:txBody>
                  <a:tcPr marL="9507" marR="9507" marT="9507" marB="0" anchor="b"/>
                </a:tc>
                <a:extLst>
                  <a:ext uri="{0D108BD9-81ED-4DB2-BD59-A6C34878D82A}">
                    <a16:rowId xmlns:a16="http://schemas.microsoft.com/office/drawing/2014/main" val="3132272248"/>
                  </a:ext>
                </a:extLst>
              </a:tr>
              <a:tr h="181339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Psychologist</a:t>
                      </a:r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>
                          <a:effectLst/>
                        </a:rPr>
                        <a:t>FTE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8" marR="7488" marT="74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580</a:t>
                      </a:r>
                    </a:p>
                  </a:txBody>
                  <a:tcPr marL="9507" marR="9507" marT="9507" marB="0" anchor="b"/>
                </a:tc>
                <a:extLst>
                  <a:ext uri="{0D108BD9-81ED-4DB2-BD59-A6C34878D82A}">
                    <a16:rowId xmlns:a16="http://schemas.microsoft.com/office/drawing/2014/main" val="4181726298"/>
                  </a:ext>
                </a:extLst>
              </a:tr>
              <a:tr h="181339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Social educator</a:t>
                      </a: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>
                          <a:effectLst/>
                        </a:rPr>
                        <a:t>FTE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8" marR="7488" marT="74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1102</a:t>
                      </a:r>
                    </a:p>
                  </a:txBody>
                  <a:tcPr marL="9507" marR="9507" marT="9507" marB="0" anchor="b"/>
                </a:tc>
                <a:extLst>
                  <a:ext uri="{0D108BD9-81ED-4DB2-BD59-A6C34878D82A}">
                    <a16:rowId xmlns:a16="http://schemas.microsoft.com/office/drawing/2014/main" val="2188305564"/>
                  </a:ext>
                </a:extLst>
              </a:tr>
              <a:tr h="18133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Teacher for children with special needs</a:t>
                      </a: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 dirty="0">
                          <a:effectLst/>
                        </a:rPr>
                        <a:t>FTE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8" marR="7488" marT="74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665</a:t>
                      </a:r>
                    </a:p>
                  </a:txBody>
                  <a:tcPr marL="9507" marR="9507" marT="9507" marB="0" anchor="b"/>
                </a:tc>
                <a:extLst>
                  <a:ext uri="{0D108BD9-81ED-4DB2-BD59-A6C34878D82A}">
                    <a16:rowId xmlns:a16="http://schemas.microsoft.com/office/drawing/2014/main" val="407736441"/>
                  </a:ext>
                </a:extLst>
              </a:tr>
            </a:tbl>
          </a:graphicData>
        </a:graphic>
      </p:graphicFrame>
      <p:sp>
        <p:nvSpPr>
          <p:cNvPr id="59" name="Rectangle 58">
            <a:extLst>
              <a:ext uri="{FF2B5EF4-FFF2-40B4-BE49-F238E27FC236}">
                <a16:creationId xmlns:a16="http://schemas.microsoft.com/office/drawing/2014/main" id="{EB92D2EC-A306-4ED3-80B8-6BF7AB4B5BB8}"/>
              </a:ext>
            </a:extLst>
          </p:cNvPr>
          <p:cNvSpPr/>
          <p:nvPr/>
        </p:nvSpPr>
        <p:spPr>
          <a:xfrm>
            <a:off x="6463011" y="867669"/>
            <a:ext cx="2530358" cy="337679"/>
          </a:xfrm>
          <a:prstGeom prst="rect">
            <a:avLst/>
          </a:prstGeom>
          <a:solidFill>
            <a:srgbClr val="FCD9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t-LT" sz="1200" b="1" dirty="0">
                <a:solidFill>
                  <a:schemeClr val="tx1"/>
                </a:solidFill>
              </a:rPr>
              <a:t>SPECIALISATIONS IN THE MODEL</a:t>
            </a:r>
            <a:endParaRPr lang="lt-LT" sz="1200" dirty="0">
              <a:solidFill>
                <a:schemeClr val="tx1"/>
              </a:solidFill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D42F67B9-E96E-4CAF-8E05-668412148341}"/>
              </a:ext>
            </a:extLst>
          </p:cNvPr>
          <p:cNvSpPr/>
          <p:nvPr/>
        </p:nvSpPr>
        <p:spPr>
          <a:xfrm>
            <a:off x="9018911" y="867668"/>
            <a:ext cx="957999" cy="337679"/>
          </a:xfrm>
          <a:prstGeom prst="rect">
            <a:avLst/>
          </a:prstGeom>
          <a:solidFill>
            <a:srgbClr val="FCD9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5933" rIns="35933" rtlCol="0" anchor="ctr"/>
          <a:lstStyle/>
          <a:p>
            <a:r>
              <a:rPr lang="lt-LT" sz="1200" b="1" dirty="0">
                <a:solidFill>
                  <a:schemeClr val="tx1"/>
                </a:solidFill>
              </a:rPr>
              <a:t>UNITS</a:t>
            </a:r>
          </a:p>
        </p:txBody>
      </p:sp>
      <p:graphicFrame>
        <p:nvGraphicFramePr>
          <p:cNvPr id="61" name="Table 60">
            <a:extLst>
              <a:ext uri="{FF2B5EF4-FFF2-40B4-BE49-F238E27FC236}">
                <a16:creationId xmlns:a16="http://schemas.microsoft.com/office/drawing/2014/main" id="{FB3CE1DC-52AD-43D3-BE26-4BA1AB0310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636128"/>
              </p:ext>
            </p:extLst>
          </p:nvPr>
        </p:nvGraphicFramePr>
        <p:xfrm>
          <a:off x="6463011" y="2432050"/>
          <a:ext cx="4488000" cy="41707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19946">
                  <a:extLst>
                    <a:ext uri="{9D8B030D-6E8A-4147-A177-3AD203B41FA5}">
                      <a16:colId xmlns:a16="http://schemas.microsoft.com/office/drawing/2014/main" val="1879767537"/>
                    </a:ext>
                  </a:extLst>
                </a:gridCol>
                <a:gridCol w="999646">
                  <a:extLst>
                    <a:ext uri="{9D8B030D-6E8A-4147-A177-3AD203B41FA5}">
                      <a16:colId xmlns:a16="http://schemas.microsoft.com/office/drawing/2014/main" val="104642775"/>
                    </a:ext>
                  </a:extLst>
                </a:gridCol>
                <a:gridCol w="968408">
                  <a:extLst>
                    <a:ext uri="{9D8B030D-6E8A-4147-A177-3AD203B41FA5}">
                      <a16:colId xmlns:a16="http://schemas.microsoft.com/office/drawing/2014/main" val="3325605388"/>
                    </a:ext>
                  </a:extLst>
                </a:gridCol>
              </a:tblGrid>
              <a:tr h="181339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Biology</a:t>
                      </a:r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lt-LT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teacher</a:t>
                      </a:r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 dirty="0" err="1">
                          <a:effectLst/>
                        </a:rPr>
                        <a:t>teaching</a:t>
                      </a:r>
                      <a:r>
                        <a:rPr lang="lt-LT" sz="1000" u="none" strike="noStrike" dirty="0">
                          <a:effectLst/>
                        </a:rPr>
                        <a:t> </a:t>
                      </a:r>
                      <a:r>
                        <a:rPr lang="lt-LT" sz="1000" u="none" strike="noStrike" dirty="0" err="1">
                          <a:effectLst/>
                        </a:rPr>
                        <a:t>hours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8" marR="7488" marT="74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683</a:t>
                      </a:r>
                    </a:p>
                  </a:txBody>
                  <a:tcPr marL="9507" marR="9507" marT="9507" marB="0" anchor="b"/>
                </a:tc>
                <a:extLst>
                  <a:ext uri="{0D108BD9-81ED-4DB2-BD59-A6C34878D82A}">
                    <a16:rowId xmlns:a16="http://schemas.microsoft.com/office/drawing/2014/main" val="1500221924"/>
                  </a:ext>
                </a:extLst>
              </a:tr>
              <a:tr h="181339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Chemistry teacher</a:t>
                      </a: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>
                          <a:effectLst/>
                        </a:rPr>
                        <a:t>teaching hours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8" marR="7488" marT="74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536</a:t>
                      </a:r>
                    </a:p>
                  </a:txBody>
                  <a:tcPr marL="9507" marR="9507" marT="9507" marB="0" anchor="b"/>
                </a:tc>
                <a:extLst>
                  <a:ext uri="{0D108BD9-81ED-4DB2-BD59-A6C34878D82A}">
                    <a16:rowId xmlns:a16="http://schemas.microsoft.com/office/drawing/2014/main" val="2751454314"/>
                  </a:ext>
                </a:extLst>
              </a:tr>
              <a:tr h="181339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 teacher</a:t>
                      </a: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>
                          <a:effectLst/>
                        </a:rPr>
                        <a:t>teaching hours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8" marR="7488" marT="74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790</a:t>
                      </a:r>
                    </a:p>
                  </a:txBody>
                  <a:tcPr marL="9507" marR="9507" marT="9507" marB="0" anchor="b"/>
                </a:tc>
                <a:extLst>
                  <a:ext uri="{0D108BD9-81ED-4DB2-BD59-A6C34878D82A}">
                    <a16:rowId xmlns:a16="http://schemas.microsoft.com/office/drawing/2014/main" val="257924229"/>
                  </a:ext>
                </a:extLst>
              </a:tr>
              <a:tr h="18133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Religion education or Ethics teacher</a:t>
                      </a: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>
                          <a:effectLst/>
                        </a:rPr>
                        <a:t>teaching hours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8" marR="7488" marT="74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1368</a:t>
                      </a:r>
                    </a:p>
                  </a:txBody>
                  <a:tcPr marL="9507" marR="9507" marT="9507" marB="0" anchor="b"/>
                </a:tc>
                <a:extLst>
                  <a:ext uri="{0D108BD9-81ED-4DB2-BD59-A6C34878D82A}">
                    <a16:rowId xmlns:a16="http://schemas.microsoft.com/office/drawing/2014/main" val="395576244"/>
                  </a:ext>
                </a:extLst>
              </a:tr>
              <a:tr h="181339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Economics teacher</a:t>
                      </a: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>
                          <a:effectLst/>
                        </a:rPr>
                        <a:t>teaching hours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8" marR="7488" marT="74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340</a:t>
                      </a:r>
                    </a:p>
                  </a:txBody>
                  <a:tcPr marL="9507" marR="9507" marT="9507" marB="0" anchor="b"/>
                </a:tc>
                <a:extLst>
                  <a:ext uri="{0D108BD9-81ED-4DB2-BD59-A6C34878D82A}">
                    <a16:rowId xmlns:a16="http://schemas.microsoft.com/office/drawing/2014/main" val="4009405643"/>
                  </a:ext>
                </a:extLst>
              </a:tr>
              <a:tr h="181339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Physics teacher</a:t>
                      </a: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>
                          <a:effectLst/>
                        </a:rPr>
                        <a:t>teaching hours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8" marR="7488" marT="74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657</a:t>
                      </a:r>
                    </a:p>
                  </a:txBody>
                  <a:tcPr marL="9507" marR="9507" marT="9507" marB="0" anchor="b"/>
                </a:tc>
                <a:extLst>
                  <a:ext uri="{0D108BD9-81ED-4DB2-BD59-A6C34878D82A}">
                    <a16:rowId xmlns:a16="http://schemas.microsoft.com/office/drawing/2014/main" val="795915947"/>
                  </a:ext>
                </a:extLst>
              </a:tr>
              <a:tr h="18133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Nature and Human Being teacher</a:t>
                      </a: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>
                          <a:effectLst/>
                        </a:rPr>
                        <a:t>teaching hours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8" marR="7488" marT="74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339</a:t>
                      </a:r>
                    </a:p>
                  </a:txBody>
                  <a:tcPr marL="9507" marR="9507" marT="9507" marB="0" anchor="b"/>
                </a:tc>
                <a:extLst>
                  <a:ext uri="{0D108BD9-81ED-4DB2-BD59-A6C34878D82A}">
                    <a16:rowId xmlns:a16="http://schemas.microsoft.com/office/drawing/2014/main" val="3759905936"/>
                  </a:ext>
                </a:extLst>
              </a:tr>
              <a:tr h="181339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Geography teacher</a:t>
                      </a: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>
                          <a:effectLst/>
                        </a:rPr>
                        <a:t>teaching hours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8" marR="7488" marT="74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703</a:t>
                      </a:r>
                    </a:p>
                  </a:txBody>
                  <a:tcPr marL="9507" marR="9507" marT="9507" marB="0" anchor="b"/>
                </a:tc>
                <a:extLst>
                  <a:ext uri="{0D108BD9-81ED-4DB2-BD59-A6C34878D82A}">
                    <a16:rowId xmlns:a16="http://schemas.microsoft.com/office/drawing/2014/main" val="3265282289"/>
                  </a:ext>
                </a:extLst>
              </a:tr>
              <a:tr h="181339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Native language (other) teacher</a:t>
                      </a: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>
                          <a:effectLst/>
                        </a:rPr>
                        <a:t>teaching hours</a:t>
                      </a:r>
                      <a:endParaRPr lang="lt-L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8" marR="7488" marT="74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252</a:t>
                      </a:r>
                    </a:p>
                  </a:txBody>
                  <a:tcPr marL="9507" marR="9507" marT="9507" marB="0" anchor="b"/>
                </a:tc>
                <a:extLst>
                  <a:ext uri="{0D108BD9-81ED-4DB2-BD59-A6C34878D82A}">
                    <a16:rowId xmlns:a16="http://schemas.microsoft.com/office/drawing/2014/main" val="1459414326"/>
                  </a:ext>
                </a:extLst>
              </a:tr>
              <a:tr h="181339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History teacher</a:t>
                      </a: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 dirty="0" err="1">
                          <a:effectLst/>
                        </a:rPr>
                        <a:t>teaching</a:t>
                      </a:r>
                      <a:r>
                        <a:rPr lang="lt-LT" sz="1000" u="none" strike="noStrike" dirty="0">
                          <a:effectLst/>
                        </a:rPr>
                        <a:t> </a:t>
                      </a:r>
                      <a:r>
                        <a:rPr lang="lt-LT" sz="1000" u="none" strike="noStrike" dirty="0" err="1">
                          <a:effectLst/>
                        </a:rPr>
                        <a:t>hours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8" marR="7488" marT="74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975</a:t>
                      </a:r>
                    </a:p>
                  </a:txBody>
                  <a:tcPr marL="9507" marR="9507" marT="9507" marB="0" anchor="b"/>
                </a:tc>
                <a:extLst>
                  <a:ext uri="{0D108BD9-81ED-4DB2-BD59-A6C34878D82A}">
                    <a16:rowId xmlns:a16="http://schemas.microsoft.com/office/drawing/2014/main" val="4199572568"/>
                  </a:ext>
                </a:extLst>
              </a:tr>
              <a:tr h="181339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 teacher</a:t>
                      </a: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 dirty="0" err="1">
                          <a:effectLst/>
                        </a:rPr>
                        <a:t>teaching</a:t>
                      </a:r>
                      <a:r>
                        <a:rPr lang="lt-LT" sz="1000" u="none" strike="noStrike" dirty="0">
                          <a:effectLst/>
                        </a:rPr>
                        <a:t> </a:t>
                      </a:r>
                      <a:r>
                        <a:rPr lang="lt-LT" sz="1000" u="none" strike="noStrike" dirty="0" err="1">
                          <a:effectLst/>
                        </a:rPr>
                        <a:t>hours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8" marR="7488" marT="74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908</a:t>
                      </a:r>
                    </a:p>
                  </a:txBody>
                  <a:tcPr marL="9507" marR="9507" marT="9507" marB="0" anchor="b"/>
                </a:tc>
                <a:extLst>
                  <a:ext uri="{0D108BD9-81ED-4DB2-BD59-A6C34878D82A}">
                    <a16:rowId xmlns:a16="http://schemas.microsoft.com/office/drawing/2014/main" val="1078822924"/>
                  </a:ext>
                </a:extLst>
              </a:tr>
              <a:tr h="181339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Physical education teacher</a:t>
                      </a: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 dirty="0" err="1">
                          <a:effectLst/>
                        </a:rPr>
                        <a:t>teaching</a:t>
                      </a:r>
                      <a:r>
                        <a:rPr lang="lt-LT" sz="1000" u="none" strike="noStrike" dirty="0">
                          <a:effectLst/>
                        </a:rPr>
                        <a:t> </a:t>
                      </a:r>
                      <a:r>
                        <a:rPr lang="lt-LT" sz="1000" u="none" strike="noStrike" dirty="0" err="1">
                          <a:effectLst/>
                        </a:rPr>
                        <a:t>hours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8" marR="7488" marT="74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1756</a:t>
                      </a:r>
                    </a:p>
                  </a:txBody>
                  <a:tcPr marL="9507" marR="9507" marT="9507" marB="0" anchor="b"/>
                </a:tc>
                <a:extLst>
                  <a:ext uri="{0D108BD9-81ED-4DB2-BD59-A6C34878D82A}">
                    <a16:rowId xmlns:a16="http://schemas.microsoft.com/office/drawing/2014/main" val="3538845418"/>
                  </a:ext>
                </a:extLst>
              </a:tr>
              <a:tr h="181339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Lithuanian language teacher</a:t>
                      </a: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 dirty="0" err="1">
                          <a:effectLst/>
                        </a:rPr>
                        <a:t>teaching</a:t>
                      </a:r>
                      <a:r>
                        <a:rPr lang="lt-LT" sz="1000" u="none" strike="noStrike" dirty="0">
                          <a:effectLst/>
                        </a:rPr>
                        <a:t> </a:t>
                      </a:r>
                      <a:r>
                        <a:rPr lang="lt-LT" sz="1000" u="none" strike="noStrike" dirty="0" err="1">
                          <a:effectLst/>
                        </a:rPr>
                        <a:t>hours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8" marR="7488" marT="74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2861</a:t>
                      </a:r>
                    </a:p>
                  </a:txBody>
                  <a:tcPr marL="9507" marR="9507" marT="9507" marB="0" anchor="b"/>
                </a:tc>
                <a:extLst>
                  <a:ext uri="{0D108BD9-81ED-4DB2-BD59-A6C34878D82A}">
                    <a16:rowId xmlns:a16="http://schemas.microsoft.com/office/drawing/2014/main" val="1451016625"/>
                  </a:ext>
                </a:extLst>
              </a:tr>
              <a:tr h="181339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Mathematics teacher</a:t>
                      </a: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 dirty="0" err="1">
                          <a:effectLst/>
                        </a:rPr>
                        <a:t>teaching</a:t>
                      </a:r>
                      <a:r>
                        <a:rPr lang="lt-LT" sz="1000" u="none" strike="noStrike" dirty="0">
                          <a:effectLst/>
                        </a:rPr>
                        <a:t> </a:t>
                      </a:r>
                      <a:r>
                        <a:rPr lang="lt-LT" sz="1000" u="none" strike="noStrike" dirty="0" err="1">
                          <a:effectLst/>
                        </a:rPr>
                        <a:t>hours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8" marR="7488" marT="74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2083</a:t>
                      </a:r>
                    </a:p>
                  </a:txBody>
                  <a:tcPr marL="9507" marR="9507" marT="9507" marB="0" anchor="b"/>
                </a:tc>
                <a:extLst>
                  <a:ext uri="{0D108BD9-81ED-4DB2-BD59-A6C34878D82A}">
                    <a16:rowId xmlns:a16="http://schemas.microsoft.com/office/drawing/2014/main" val="4140062831"/>
                  </a:ext>
                </a:extLst>
              </a:tr>
              <a:tr h="181339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Music teacher</a:t>
                      </a: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 dirty="0" err="1">
                          <a:effectLst/>
                        </a:rPr>
                        <a:t>teaching</a:t>
                      </a:r>
                      <a:r>
                        <a:rPr lang="lt-LT" sz="1000" u="none" strike="noStrike" dirty="0">
                          <a:effectLst/>
                        </a:rPr>
                        <a:t> </a:t>
                      </a:r>
                      <a:r>
                        <a:rPr lang="lt-LT" sz="1000" u="none" strike="noStrike" dirty="0" err="1">
                          <a:effectLst/>
                        </a:rPr>
                        <a:t>hours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8" marR="7488" marT="74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1704</a:t>
                      </a:r>
                    </a:p>
                  </a:txBody>
                  <a:tcPr marL="9507" marR="9507" marT="9507" marB="0" anchor="b"/>
                </a:tc>
                <a:extLst>
                  <a:ext uri="{0D108BD9-81ED-4DB2-BD59-A6C34878D82A}">
                    <a16:rowId xmlns:a16="http://schemas.microsoft.com/office/drawing/2014/main" val="564563175"/>
                  </a:ext>
                </a:extLst>
              </a:tr>
              <a:tr h="181339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Optional subject teacher</a:t>
                      </a: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 dirty="0" err="1">
                          <a:effectLst/>
                        </a:rPr>
                        <a:t>teaching</a:t>
                      </a:r>
                      <a:r>
                        <a:rPr lang="lt-LT" sz="1000" u="none" strike="noStrike" dirty="0">
                          <a:effectLst/>
                        </a:rPr>
                        <a:t> </a:t>
                      </a:r>
                      <a:r>
                        <a:rPr lang="lt-LT" sz="1000" u="none" strike="noStrike" dirty="0" err="1">
                          <a:effectLst/>
                        </a:rPr>
                        <a:t>hours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8" marR="7488" marT="74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2265</a:t>
                      </a:r>
                    </a:p>
                  </a:txBody>
                  <a:tcPr marL="9507" marR="9507" marT="9507" marB="0" anchor="b"/>
                </a:tc>
                <a:extLst>
                  <a:ext uri="{0D108BD9-81ED-4DB2-BD59-A6C34878D82A}">
                    <a16:rowId xmlns:a16="http://schemas.microsoft.com/office/drawing/2014/main" val="604461038"/>
                  </a:ext>
                </a:extLst>
              </a:tr>
              <a:tr h="18133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Basics of Civil Education teacher</a:t>
                      </a: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 dirty="0" err="1">
                          <a:effectLst/>
                        </a:rPr>
                        <a:t>teaching</a:t>
                      </a:r>
                      <a:r>
                        <a:rPr lang="lt-LT" sz="1000" u="none" strike="noStrike" dirty="0">
                          <a:effectLst/>
                        </a:rPr>
                        <a:t> </a:t>
                      </a:r>
                      <a:r>
                        <a:rPr lang="lt-LT" sz="1000" u="none" strike="noStrike" dirty="0" err="1">
                          <a:effectLst/>
                        </a:rPr>
                        <a:t>hours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8" marR="7488" marT="74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342</a:t>
                      </a:r>
                    </a:p>
                  </a:txBody>
                  <a:tcPr marL="9507" marR="9507" marT="9507" marB="0" anchor="b"/>
                </a:tc>
                <a:extLst>
                  <a:ext uri="{0D108BD9-81ED-4DB2-BD59-A6C34878D82A}">
                    <a16:rowId xmlns:a16="http://schemas.microsoft.com/office/drawing/2014/main" val="2310362186"/>
                  </a:ext>
                </a:extLst>
              </a:tr>
              <a:tr h="18133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Primary school (grade 1-4) teacher</a:t>
                      </a: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 dirty="0" err="1">
                          <a:effectLst/>
                        </a:rPr>
                        <a:t>teaching</a:t>
                      </a:r>
                      <a:r>
                        <a:rPr lang="lt-LT" sz="1000" u="none" strike="noStrike" dirty="0">
                          <a:effectLst/>
                        </a:rPr>
                        <a:t> </a:t>
                      </a:r>
                      <a:r>
                        <a:rPr lang="lt-LT" sz="1000" u="none" strike="noStrike" dirty="0" err="1">
                          <a:effectLst/>
                        </a:rPr>
                        <a:t>hours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8" marR="7488" marT="74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5664</a:t>
                      </a:r>
                    </a:p>
                  </a:txBody>
                  <a:tcPr marL="9507" marR="9507" marT="9507" marB="0" anchor="b"/>
                </a:tc>
                <a:extLst>
                  <a:ext uri="{0D108BD9-81ED-4DB2-BD59-A6C34878D82A}">
                    <a16:rowId xmlns:a16="http://schemas.microsoft.com/office/drawing/2014/main" val="438717116"/>
                  </a:ext>
                </a:extLst>
              </a:tr>
              <a:tr h="18133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Subject for children with special needs teacher</a:t>
                      </a: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 dirty="0" err="1">
                          <a:effectLst/>
                        </a:rPr>
                        <a:t>teaching</a:t>
                      </a:r>
                      <a:r>
                        <a:rPr lang="lt-LT" sz="1000" u="none" strike="noStrike" dirty="0">
                          <a:effectLst/>
                        </a:rPr>
                        <a:t> </a:t>
                      </a:r>
                      <a:r>
                        <a:rPr lang="lt-LT" sz="1000" u="none" strike="noStrike" dirty="0" err="1">
                          <a:effectLst/>
                        </a:rPr>
                        <a:t>hours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8" marR="7488" marT="74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07" marR="9507" marT="9507" marB="0" anchor="b"/>
                </a:tc>
                <a:extLst>
                  <a:ext uri="{0D108BD9-81ED-4DB2-BD59-A6C34878D82A}">
                    <a16:rowId xmlns:a16="http://schemas.microsoft.com/office/drawing/2014/main" val="3184657702"/>
                  </a:ext>
                </a:extLst>
              </a:tr>
              <a:tr h="181339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Technologies teacher</a:t>
                      </a: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 dirty="0" err="1">
                          <a:effectLst/>
                        </a:rPr>
                        <a:t>teaching</a:t>
                      </a:r>
                      <a:r>
                        <a:rPr lang="lt-LT" sz="1000" u="none" strike="noStrike" dirty="0">
                          <a:effectLst/>
                        </a:rPr>
                        <a:t> </a:t>
                      </a:r>
                      <a:r>
                        <a:rPr lang="lt-LT" sz="1000" u="none" strike="noStrike" dirty="0" err="1">
                          <a:effectLst/>
                        </a:rPr>
                        <a:t>hours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8" marR="7488" marT="74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1251</a:t>
                      </a:r>
                    </a:p>
                  </a:txBody>
                  <a:tcPr marL="9507" marR="9507" marT="9507" marB="0" anchor="b"/>
                </a:tc>
                <a:extLst>
                  <a:ext uri="{0D108BD9-81ED-4DB2-BD59-A6C34878D82A}">
                    <a16:rowId xmlns:a16="http://schemas.microsoft.com/office/drawing/2014/main" val="3648629134"/>
                  </a:ext>
                </a:extLst>
              </a:tr>
              <a:tr h="181339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Foreign language (English) teacher</a:t>
                      </a: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 dirty="0" err="1">
                          <a:effectLst/>
                        </a:rPr>
                        <a:t>teaching</a:t>
                      </a:r>
                      <a:r>
                        <a:rPr lang="lt-LT" sz="1000" u="none" strike="noStrike" dirty="0">
                          <a:effectLst/>
                        </a:rPr>
                        <a:t> </a:t>
                      </a:r>
                      <a:r>
                        <a:rPr lang="lt-LT" sz="1000" u="none" strike="noStrike" dirty="0" err="1">
                          <a:effectLst/>
                        </a:rPr>
                        <a:t>hours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8" marR="7488" marT="74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2982</a:t>
                      </a:r>
                    </a:p>
                  </a:txBody>
                  <a:tcPr marL="9507" marR="9507" marT="9507" marB="0" anchor="b"/>
                </a:tc>
                <a:extLst>
                  <a:ext uri="{0D108BD9-81ED-4DB2-BD59-A6C34878D82A}">
                    <a16:rowId xmlns:a16="http://schemas.microsoft.com/office/drawing/2014/main" val="273312038"/>
                  </a:ext>
                </a:extLst>
              </a:tr>
              <a:tr h="181339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Foreign language (Other) teacher</a:t>
                      </a: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 dirty="0" err="1">
                          <a:effectLst/>
                        </a:rPr>
                        <a:t>teaching</a:t>
                      </a:r>
                      <a:r>
                        <a:rPr lang="lt-LT" sz="1000" u="none" strike="noStrike" dirty="0">
                          <a:effectLst/>
                        </a:rPr>
                        <a:t> </a:t>
                      </a:r>
                      <a:r>
                        <a:rPr lang="lt-LT" sz="1000" u="none" strike="noStrike" dirty="0" err="1">
                          <a:effectLst/>
                        </a:rPr>
                        <a:t>hours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8" marR="7488" marT="74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1538</a:t>
                      </a:r>
                    </a:p>
                  </a:txBody>
                  <a:tcPr marL="9507" marR="9507" marT="9507" marB="0" anchor="b"/>
                </a:tc>
                <a:extLst>
                  <a:ext uri="{0D108BD9-81ED-4DB2-BD59-A6C34878D82A}">
                    <a16:rowId xmlns:a16="http://schemas.microsoft.com/office/drawing/2014/main" val="2361939029"/>
                  </a:ext>
                </a:extLst>
              </a:tr>
              <a:tr h="181339">
                <a:tc>
                  <a:txBody>
                    <a:bodyPr/>
                    <a:lstStyle/>
                    <a:p>
                      <a:pPr algn="l" fontAlgn="b"/>
                      <a:r>
                        <a:rPr lang="lt-LT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Human</a:t>
                      </a:r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lt-LT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Safety</a:t>
                      </a:r>
                      <a:r>
                        <a:rPr lang="lt-L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lt-LT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teacher</a:t>
                      </a:r>
                      <a:endParaRPr lang="lt-L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38" marR="6338" marT="633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t-LT" sz="1000" u="none" strike="noStrike" dirty="0" err="1">
                          <a:effectLst/>
                        </a:rPr>
                        <a:t>teaching</a:t>
                      </a:r>
                      <a:r>
                        <a:rPr lang="lt-LT" sz="1000" u="none" strike="noStrike" dirty="0">
                          <a:effectLst/>
                        </a:rPr>
                        <a:t> </a:t>
                      </a:r>
                      <a:r>
                        <a:rPr lang="lt-LT" sz="1000" u="none" strike="noStrike" dirty="0" err="1">
                          <a:effectLst/>
                        </a:rPr>
                        <a:t>hours</a:t>
                      </a:r>
                      <a:endParaRPr lang="lt-L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88" marR="7488" marT="74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427</a:t>
                      </a:r>
                    </a:p>
                  </a:txBody>
                  <a:tcPr marL="9507" marR="9507" marT="9507" marB="0" anchor="b"/>
                </a:tc>
                <a:extLst>
                  <a:ext uri="{0D108BD9-81ED-4DB2-BD59-A6C34878D82A}">
                    <a16:rowId xmlns:a16="http://schemas.microsoft.com/office/drawing/2014/main" val="1955176022"/>
                  </a:ext>
                </a:extLst>
              </a:tr>
            </a:tbl>
          </a:graphicData>
        </a:graphic>
      </p:graphicFrame>
      <p:sp>
        <p:nvSpPr>
          <p:cNvPr id="64" name="Rectangle 63">
            <a:extLst>
              <a:ext uri="{FF2B5EF4-FFF2-40B4-BE49-F238E27FC236}">
                <a16:creationId xmlns:a16="http://schemas.microsoft.com/office/drawing/2014/main" id="{596098A0-F887-4225-992A-DE4368780A00}"/>
              </a:ext>
            </a:extLst>
          </p:cNvPr>
          <p:cNvSpPr/>
          <p:nvPr/>
        </p:nvSpPr>
        <p:spPr>
          <a:xfrm>
            <a:off x="10000205" y="867669"/>
            <a:ext cx="957999" cy="337679"/>
          </a:xfrm>
          <a:prstGeom prst="rect">
            <a:avLst/>
          </a:prstGeom>
          <a:solidFill>
            <a:srgbClr val="FCD9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5933" rIns="35933" rtlCol="0" anchor="ctr"/>
          <a:lstStyle/>
          <a:p>
            <a:pPr algn="r"/>
            <a:r>
              <a:rPr lang="lt-LT" sz="1000" b="1" dirty="0">
                <a:solidFill>
                  <a:schemeClr val="tx1"/>
                </a:solidFill>
              </a:rPr>
              <a:t>WEIGHTED UNIQUE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9378A5F-B6F2-4DD4-9414-16325E1E9579}"/>
              </a:ext>
            </a:extLst>
          </p:cNvPr>
          <p:cNvGrpSpPr/>
          <p:nvPr/>
        </p:nvGrpSpPr>
        <p:grpSpPr>
          <a:xfrm>
            <a:off x="787400" y="3575050"/>
            <a:ext cx="4766552" cy="2825188"/>
            <a:chOff x="994924" y="3560376"/>
            <a:chExt cx="4766552" cy="2825188"/>
          </a:xfrm>
        </p:grpSpPr>
        <p:graphicFrame>
          <p:nvGraphicFramePr>
            <p:cNvPr id="15" name="Chart 14">
              <a:extLst>
                <a:ext uri="{FF2B5EF4-FFF2-40B4-BE49-F238E27FC236}">
                  <a16:creationId xmlns:a16="http://schemas.microsoft.com/office/drawing/2014/main" id="{32A64B70-4F37-4926-9297-0B5DB4049413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902039928"/>
                </p:ext>
              </p:extLst>
            </p:nvPr>
          </p:nvGraphicFramePr>
          <p:xfrm>
            <a:off x="994924" y="3560376"/>
            <a:ext cx="4766552" cy="282518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6F558AB-FCC2-45AF-8B23-2A5206ED6A6E}"/>
                </a:ext>
              </a:extLst>
            </p:cNvPr>
            <p:cNvSpPr txBox="1"/>
            <p:nvPr/>
          </p:nvSpPr>
          <p:spPr>
            <a:xfrm>
              <a:off x="2557422" y="4132010"/>
              <a:ext cx="535123" cy="2694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1098" dirty="0"/>
                <a:t>9290</a:t>
              </a:r>
            </a:p>
          </p:txBody>
        </p: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5BF820C6-85E2-446F-98F6-39CBAECD5C8A}"/>
                </a:ext>
              </a:extLst>
            </p:cNvPr>
            <p:cNvCxnSpPr>
              <a:cxnSpLocks/>
            </p:cNvCxnSpPr>
            <p:nvPr/>
          </p:nvCxnSpPr>
          <p:spPr>
            <a:xfrm>
              <a:off x="1930399" y="4132010"/>
              <a:ext cx="533400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16089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DB328-4FB1-4774-8D1F-CD99AF6B7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00" y="203791"/>
            <a:ext cx="11963400" cy="400110"/>
          </a:xfrm>
        </p:spPr>
        <p:txBody>
          <a:bodyPr/>
          <a:lstStyle/>
          <a:p>
            <a:pPr algn="ctr"/>
            <a:r>
              <a:rPr lang="lt-LT" dirty="0"/>
              <a:t>FORECASTING MODEL FRAMEWORK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E51529-7583-4E5B-B7F4-BE3A11A7257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lt-LT" smtClean="0"/>
              <a:pPr/>
              <a:t>6</a:t>
            </a:fld>
            <a:endParaRPr lang="lt-LT"/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2CB178B8-8746-4477-B5AD-D339A5C73F76}"/>
              </a:ext>
            </a:extLst>
          </p:cNvPr>
          <p:cNvGrpSpPr/>
          <p:nvPr/>
        </p:nvGrpSpPr>
        <p:grpSpPr>
          <a:xfrm>
            <a:off x="2184514" y="826428"/>
            <a:ext cx="7772400" cy="5498214"/>
            <a:chOff x="0" y="368300"/>
            <a:chExt cx="5816602" cy="4546601"/>
          </a:xfrm>
        </p:grpSpPr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0B5355FB-BFEC-423D-8822-4EAA8CBECADC}"/>
                </a:ext>
              </a:extLst>
            </p:cNvPr>
            <p:cNvGrpSpPr/>
            <p:nvPr/>
          </p:nvGrpSpPr>
          <p:grpSpPr>
            <a:xfrm>
              <a:off x="0" y="368300"/>
              <a:ext cx="5816602" cy="4546601"/>
              <a:chOff x="0" y="0"/>
              <a:chExt cx="6255743" cy="4387620"/>
            </a:xfrm>
          </p:grpSpPr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61D97D0F-26F0-420D-8B6F-C09971E876CA}"/>
                  </a:ext>
                </a:extLst>
              </p:cNvPr>
              <p:cNvSpPr/>
              <p:nvPr/>
            </p:nvSpPr>
            <p:spPr>
              <a:xfrm>
                <a:off x="0" y="2786275"/>
                <a:ext cx="1181398" cy="1601344"/>
              </a:xfrm>
              <a:prstGeom prst="rect">
                <a:avLst/>
              </a:prstGeom>
              <a:solidFill>
                <a:srgbClr val="FAC70A"/>
              </a:solidFill>
              <a:ln w="12700" cap="flat" cmpd="sng" algn="ctr">
                <a:solidFill>
                  <a:srgbClr val="FAC70A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Teacher </a:t>
                </a:r>
                <a:endParaRPr kumimoji="0" lang="lt-LT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supply</a:t>
                </a:r>
                <a:endParaRPr kumimoji="0" lang="lt-LT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FFADB47F-1C4F-4BF6-8278-125B2A737D87}"/>
                  </a:ext>
                </a:extLst>
              </p:cNvPr>
              <p:cNvSpPr/>
              <p:nvPr/>
            </p:nvSpPr>
            <p:spPr>
              <a:xfrm>
                <a:off x="3951" y="0"/>
                <a:ext cx="1163895" cy="1263824"/>
              </a:xfrm>
              <a:prstGeom prst="rect">
                <a:avLst/>
              </a:prstGeom>
              <a:solidFill>
                <a:srgbClr val="184C73"/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Teacher demand</a:t>
                </a:r>
                <a:endParaRPr kumimoji="0" lang="lt-LT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A1A29500-A28E-420C-83F9-53B22C62B2EF}"/>
                  </a:ext>
                </a:extLst>
              </p:cNvPr>
              <p:cNvSpPr/>
              <p:nvPr/>
            </p:nvSpPr>
            <p:spPr>
              <a:xfrm>
                <a:off x="4444" y="1365376"/>
                <a:ext cx="1161712" cy="1327387"/>
              </a:xfrm>
              <a:prstGeom prst="rect">
                <a:avLst/>
              </a:prstGeom>
              <a:solidFill>
                <a:srgbClr val="27A9E1"/>
              </a:solidFill>
              <a:ln w="12700" cap="flat" cmpd="sng" algn="ctr">
                <a:solidFill>
                  <a:srgbClr val="27A9E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Supply and demand connection</a:t>
                </a:r>
                <a:endParaRPr kumimoji="0" lang="lt-LT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6979F7BF-058F-4A9B-928C-E688707E5680}"/>
                  </a:ext>
                </a:extLst>
              </p:cNvPr>
              <p:cNvSpPr/>
              <p:nvPr/>
            </p:nvSpPr>
            <p:spPr>
              <a:xfrm>
                <a:off x="1334337" y="44680"/>
                <a:ext cx="2150657" cy="465308"/>
              </a:xfrm>
              <a:prstGeom prst="rect">
                <a:avLst/>
              </a:prstGeom>
              <a:solidFill>
                <a:srgbClr val="184C73"/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Expansion demand for changes in pupil number </a:t>
                </a:r>
                <a:r>
                  <a:rPr kumimoji="0" lang="en-GB" sz="12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(ED)</a:t>
                </a:r>
                <a:endParaRPr kumimoji="0" lang="lt-LT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2D89FD1E-EA8C-43F8-9CDC-FCE54EFE5A93}"/>
                  </a:ext>
                </a:extLst>
              </p:cNvPr>
              <p:cNvSpPr/>
              <p:nvPr/>
            </p:nvSpPr>
            <p:spPr>
              <a:xfrm>
                <a:off x="1231500" y="6426"/>
                <a:ext cx="5024243" cy="1257397"/>
              </a:xfrm>
              <a:prstGeom prst="rect">
                <a:avLst/>
              </a:prstGeom>
              <a:noFill/>
              <a:ln w="25400" cap="flat" cmpd="sng" algn="ctr">
                <a:solidFill>
                  <a:srgbClr val="4472C4">
                    <a:shade val="50000"/>
                  </a:srgbClr>
                </a:solidFill>
                <a:prstDash val="lgDash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t-LT" sz="2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F630198E-C570-4772-AEF4-CF0A07A9A696}"/>
                  </a:ext>
                </a:extLst>
              </p:cNvPr>
              <p:cNvSpPr/>
              <p:nvPr/>
            </p:nvSpPr>
            <p:spPr>
              <a:xfrm>
                <a:off x="3540601" y="50946"/>
                <a:ext cx="2646250" cy="465308"/>
              </a:xfrm>
              <a:prstGeom prst="rect">
                <a:avLst/>
              </a:prstGeom>
              <a:solidFill>
                <a:srgbClr val="184C73"/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Substitution demand</a:t>
                </a:r>
                <a:endParaRPr kumimoji="0" lang="lt-LT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(retirement, death, resignation) </a:t>
                </a:r>
                <a:r>
                  <a:rPr kumimoji="0" lang="en-GB" sz="12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(SUB)</a:t>
                </a:r>
                <a:endParaRPr kumimoji="0" lang="lt-LT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6CBF42BC-FDAA-452D-9CB3-BFF54569206C}"/>
                  </a:ext>
                </a:extLst>
              </p:cNvPr>
              <p:cNvSpPr/>
              <p:nvPr/>
            </p:nvSpPr>
            <p:spPr>
              <a:xfrm>
                <a:off x="2224191" y="719815"/>
                <a:ext cx="2832785" cy="412095"/>
              </a:xfrm>
              <a:prstGeom prst="rect">
                <a:avLst/>
              </a:prstGeom>
              <a:solidFill>
                <a:srgbClr val="184C73"/>
              </a:solidFill>
              <a:ln w="12700" cap="flat" cmpd="sng" algn="ctr">
                <a:solidFill>
                  <a:srgbClr val="4472C4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Total teacher demand by specialisation </a:t>
                </a:r>
                <a:r>
                  <a:rPr kumimoji="0" lang="en-GB" sz="12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(index s)</a:t>
                </a:r>
                <a:r>
                  <a:rPr kumimoji="0" lang="en-GB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forecast year </a:t>
                </a:r>
                <a:r>
                  <a:rPr kumimoji="0" lang="en-GB" sz="12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(index t)</a:t>
                </a:r>
                <a:endParaRPr kumimoji="0" lang="lt-LT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78" name="Elbow Connector 48">
                <a:extLst>
                  <a:ext uri="{FF2B5EF4-FFF2-40B4-BE49-F238E27FC236}">
                    <a16:creationId xmlns:a16="http://schemas.microsoft.com/office/drawing/2014/main" id="{126F969E-C971-4A73-9E76-8949097CC4AE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2920212" y="-558"/>
                <a:ext cx="209827" cy="1230918"/>
              </a:xfrm>
              <a:prstGeom prst="bentConnector3">
                <a:avLst>
                  <a:gd name="adj1" fmla="val 50000"/>
                </a:avLst>
              </a:prstGeom>
              <a:noFill/>
              <a:ln w="12700" cap="flat" cmpd="sng" algn="ctr">
                <a:solidFill>
                  <a:srgbClr val="184C73"/>
                </a:solidFill>
                <a:prstDash val="solid"/>
                <a:miter lim="800000"/>
                <a:tailEnd type="triangle"/>
              </a:ln>
              <a:effectLst/>
            </p:spPr>
          </p:cxnSp>
          <p:cxnSp>
            <p:nvCxnSpPr>
              <p:cNvPr id="79" name="Elbow Connector 49">
                <a:extLst>
                  <a:ext uri="{FF2B5EF4-FFF2-40B4-BE49-F238E27FC236}">
                    <a16:creationId xmlns:a16="http://schemas.microsoft.com/office/drawing/2014/main" id="{E8E2EBF9-3B64-4BCE-8227-0EE5B11569E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4150375" y="6463"/>
                <a:ext cx="203561" cy="1223142"/>
              </a:xfrm>
              <a:prstGeom prst="bentConnector3">
                <a:avLst>
                  <a:gd name="adj1" fmla="val 50000"/>
                </a:avLst>
              </a:prstGeom>
              <a:noFill/>
              <a:ln w="12700" cap="flat" cmpd="sng" algn="ctr">
                <a:solidFill>
                  <a:srgbClr val="184C73"/>
                </a:solidFill>
                <a:prstDash val="solid"/>
                <a:miter lim="800000"/>
                <a:tailEnd type="triangle"/>
              </a:ln>
              <a:effectLst/>
            </p:spPr>
          </p:cxn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616A5FC1-AEBE-474A-BD4A-9FF8B42AC493}"/>
                  </a:ext>
                </a:extLst>
              </p:cNvPr>
              <p:cNvSpPr/>
              <p:nvPr/>
            </p:nvSpPr>
            <p:spPr>
              <a:xfrm>
                <a:off x="2499727" y="3876640"/>
                <a:ext cx="969334" cy="425074"/>
              </a:xfrm>
              <a:prstGeom prst="rect">
                <a:avLst/>
              </a:prstGeom>
              <a:solidFill>
                <a:srgbClr val="FAC70A"/>
              </a:solidFill>
              <a:ln w="12700" cap="flat" cmpd="sng" algn="ctr">
                <a:solidFill>
                  <a:srgbClr val="FAC70A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University</a:t>
                </a:r>
                <a:endParaRPr kumimoji="0" lang="lt-LT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1E5C4063-B5A6-4298-894D-B4642D31D1E1}"/>
                  </a:ext>
                </a:extLst>
              </p:cNvPr>
              <p:cNvSpPr/>
              <p:nvPr/>
            </p:nvSpPr>
            <p:spPr>
              <a:xfrm>
                <a:off x="3602925" y="3421324"/>
                <a:ext cx="1153129" cy="890434"/>
              </a:xfrm>
              <a:prstGeom prst="rect">
                <a:avLst/>
              </a:prstGeom>
              <a:solidFill>
                <a:srgbClr val="FAC70A"/>
              </a:solidFill>
              <a:ln w="12700" cap="flat" cmpd="sng" algn="ctr">
                <a:solidFill>
                  <a:srgbClr val="FAC70A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Non-qualified teachers</a:t>
                </a:r>
                <a:endParaRPr kumimoji="0" lang="lt-LT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(NQ)</a:t>
                </a:r>
                <a:endParaRPr kumimoji="0" lang="lt-LT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D565BCA7-F820-4BCA-AFBC-021E338AFC0F}"/>
                  </a:ext>
                </a:extLst>
              </p:cNvPr>
              <p:cNvSpPr/>
              <p:nvPr/>
            </p:nvSpPr>
            <p:spPr>
              <a:xfrm>
                <a:off x="1442094" y="3418771"/>
                <a:ext cx="2026968" cy="280231"/>
              </a:xfrm>
              <a:prstGeom prst="rect">
                <a:avLst/>
              </a:prstGeom>
              <a:solidFill>
                <a:srgbClr val="FAC70A"/>
              </a:solidFill>
              <a:ln w="12700" cap="flat" cmpd="sng" algn="ctr">
                <a:solidFill>
                  <a:srgbClr val="FAC70A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ITT STUDENTS </a:t>
                </a:r>
                <a:r>
                  <a:rPr kumimoji="0" lang="en-GB" sz="12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(STS)</a:t>
                </a:r>
                <a:endParaRPr kumimoji="0" lang="lt-LT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83" name="Elbow Connector 57">
                <a:extLst>
                  <a:ext uri="{FF2B5EF4-FFF2-40B4-BE49-F238E27FC236}">
                    <a16:creationId xmlns:a16="http://schemas.microsoft.com/office/drawing/2014/main" id="{BC89D181-17F7-4A0F-BDA3-EC31AD70343B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2631168" y="3523412"/>
                <a:ext cx="177638" cy="528816"/>
              </a:xfrm>
              <a:prstGeom prst="bentConnector3">
                <a:avLst/>
              </a:prstGeom>
              <a:noFill/>
              <a:ln w="12700" cap="flat" cmpd="sng" algn="ctr">
                <a:solidFill>
                  <a:srgbClr val="FCD951"/>
                </a:solidFill>
                <a:prstDash val="solid"/>
                <a:miter lim="800000"/>
                <a:tailEnd type="triangle"/>
              </a:ln>
              <a:effectLst/>
            </p:spPr>
          </p:cxn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1B11E4E9-7884-487A-9230-82945A4B3941}"/>
                  </a:ext>
                </a:extLst>
              </p:cNvPr>
              <p:cNvSpPr/>
              <p:nvPr/>
            </p:nvSpPr>
            <p:spPr>
              <a:xfrm>
                <a:off x="1442093" y="2876180"/>
                <a:ext cx="4525559" cy="271362"/>
              </a:xfrm>
              <a:prstGeom prst="rect">
                <a:avLst/>
              </a:prstGeom>
              <a:solidFill>
                <a:srgbClr val="FAC70A"/>
              </a:solidFill>
              <a:ln w="12700" cap="flat" cmpd="sng" algn="ctr">
                <a:solidFill>
                  <a:srgbClr val="FCD95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Total teacher supply by specialisation </a:t>
                </a:r>
                <a:r>
                  <a:rPr kumimoji="0" lang="en-GB" sz="12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(s)</a:t>
                </a:r>
                <a:r>
                  <a:rPr kumimoji="0" lang="en-GB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year </a:t>
                </a:r>
                <a:r>
                  <a:rPr kumimoji="0" lang="en-GB" sz="12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(t)</a:t>
                </a:r>
                <a:endParaRPr kumimoji="0" lang="lt-LT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5D75482C-EDFA-4CEB-9D92-0F458C8084A1}"/>
                  </a:ext>
                </a:extLst>
              </p:cNvPr>
              <p:cNvSpPr/>
              <p:nvPr/>
            </p:nvSpPr>
            <p:spPr>
              <a:xfrm>
                <a:off x="1231500" y="2794801"/>
                <a:ext cx="5024243" cy="1592819"/>
              </a:xfrm>
              <a:prstGeom prst="rect">
                <a:avLst/>
              </a:prstGeom>
              <a:noFill/>
              <a:ln w="25400" cap="flat" cmpd="sng" algn="ctr">
                <a:solidFill>
                  <a:srgbClr val="FCD951"/>
                </a:solidFill>
                <a:prstDash val="lgDash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t-LT" sz="2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cxnSp>
            <p:nvCxnSpPr>
              <p:cNvPr id="86" name="Straight Arrow Connector 85">
                <a:extLst>
                  <a:ext uri="{FF2B5EF4-FFF2-40B4-BE49-F238E27FC236}">
                    <a16:creationId xmlns:a16="http://schemas.microsoft.com/office/drawing/2014/main" id="{1429323C-EC05-4D16-8419-89BCAD21EF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50350" y="1131909"/>
                <a:ext cx="0" cy="463406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184C73"/>
                </a:solidFill>
                <a:prstDash val="solid"/>
                <a:miter lim="800000"/>
                <a:tailEnd type="triangle"/>
              </a:ln>
              <a:effectLst/>
            </p:spPr>
          </p:cxnSp>
          <p:cxnSp>
            <p:nvCxnSpPr>
              <p:cNvPr id="87" name="Straight Arrow Connector 86">
                <a:extLst>
                  <a:ext uri="{FF2B5EF4-FFF2-40B4-BE49-F238E27FC236}">
                    <a16:creationId xmlns:a16="http://schemas.microsoft.com/office/drawing/2014/main" id="{436D8AC3-45E1-4F55-8620-B32D44FD548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950350" y="2538191"/>
                <a:ext cx="2" cy="333207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FCD951"/>
                </a:solidFill>
                <a:prstDash val="solid"/>
                <a:miter lim="800000"/>
                <a:tailEnd type="triangle"/>
              </a:ln>
              <a:effectLst/>
            </p:spPr>
          </p:cxnSp>
          <p:sp>
            <p:nvSpPr>
              <p:cNvPr id="88" name="Rectangle 87">
                <a:extLst>
                  <a:ext uri="{FF2B5EF4-FFF2-40B4-BE49-F238E27FC236}">
                    <a16:creationId xmlns:a16="http://schemas.microsoft.com/office/drawing/2014/main" id="{B9C03578-1F13-40E4-9016-886A4A67761D}"/>
                  </a:ext>
                </a:extLst>
              </p:cNvPr>
              <p:cNvSpPr/>
              <p:nvPr/>
            </p:nvSpPr>
            <p:spPr>
              <a:xfrm>
                <a:off x="4252155" y="1598962"/>
                <a:ext cx="1440800" cy="958726"/>
              </a:xfrm>
              <a:prstGeom prst="rect">
                <a:avLst/>
              </a:prstGeom>
              <a:solidFill>
                <a:srgbClr val="27A9E1"/>
              </a:solidFill>
              <a:ln w="12700" cap="flat" cmpd="sng" algn="ctr">
                <a:solidFill>
                  <a:srgbClr val="27A9E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PHASE 2</a:t>
                </a:r>
                <a:endParaRPr kumimoji="0" lang="lt-LT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kumimoji="0" lang="lt-LT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Student admission  </a:t>
                </a:r>
                <a:r>
                  <a:rPr kumimoji="0" lang="en-GB" sz="12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(A)</a:t>
                </a:r>
                <a:endParaRPr kumimoji="0" lang="lt-LT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89" name="Rectangle 88">
                <a:extLst>
                  <a:ext uri="{FF2B5EF4-FFF2-40B4-BE49-F238E27FC236}">
                    <a16:creationId xmlns:a16="http://schemas.microsoft.com/office/drawing/2014/main" id="{E0A86924-DB57-40B8-92A6-98F2F560A173}"/>
                  </a:ext>
                </a:extLst>
              </p:cNvPr>
              <p:cNvSpPr/>
              <p:nvPr/>
            </p:nvSpPr>
            <p:spPr>
              <a:xfrm>
                <a:off x="2229950" y="1595316"/>
                <a:ext cx="1440800" cy="942875"/>
              </a:xfrm>
              <a:prstGeom prst="rect">
                <a:avLst/>
              </a:prstGeom>
              <a:solidFill>
                <a:srgbClr val="27A9E1"/>
              </a:solidFill>
              <a:ln w="12700" cap="flat" cmpd="sng" algn="ctr">
                <a:solidFill>
                  <a:srgbClr val="FCD951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PHASE 1</a:t>
                </a:r>
                <a:endParaRPr kumimoji="0" lang="lt-LT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New teacher demand forecast </a:t>
                </a:r>
                <a:r>
                  <a:rPr kumimoji="0" lang="en-GB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(Y) </a:t>
                </a: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by specialisation (</a:t>
                </a:r>
                <a:r>
                  <a:rPr kumimoji="0" lang="en-GB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and year (</a:t>
                </a:r>
                <a:r>
                  <a:rPr kumimoji="0" lang="en-GB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kumimoji="0" lang="lt-LT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90" name="Straight Arrow Connector 89">
                <a:extLst>
                  <a:ext uri="{FF2B5EF4-FFF2-40B4-BE49-F238E27FC236}">
                    <a16:creationId xmlns:a16="http://schemas.microsoft.com/office/drawing/2014/main" id="{5F37B65C-6CCE-4B26-9F06-0D77AA02F5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70751" y="2066753"/>
                <a:ext cx="570918" cy="8787"/>
              </a:xfrm>
              <a:prstGeom prst="straightConnector1">
                <a:avLst/>
              </a:prstGeom>
              <a:noFill/>
              <a:ln w="12700" cap="flat" cmpd="sng" algn="ctr">
                <a:solidFill>
                  <a:srgbClr val="27A9E1"/>
                </a:solidFill>
                <a:prstDash val="solid"/>
                <a:miter lim="800000"/>
                <a:tailEnd type="triangle"/>
              </a:ln>
              <a:effectLst/>
            </p:spPr>
          </p:cxn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5C893E34-5417-4E1B-B645-F75B823EDAA8}"/>
                  </a:ext>
                </a:extLst>
              </p:cNvPr>
              <p:cNvSpPr/>
              <p:nvPr/>
            </p:nvSpPr>
            <p:spPr>
              <a:xfrm>
                <a:off x="1446335" y="3876640"/>
                <a:ext cx="889491" cy="435118"/>
              </a:xfrm>
              <a:prstGeom prst="rect">
                <a:avLst/>
              </a:prstGeom>
              <a:solidFill>
                <a:srgbClr val="FAC70A"/>
              </a:solidFill>
              <a:ln w="12700" cap="flat" cmpd="sng" algn="ctr">
                <a:solidFill>
                  <a:srgbClr val="FAC70A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College</a:t>
                </a:r>
                <a:endParaRPr kumimoji="0" lang="lt-LT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92" name="Elbow Connector 71">
                <a:extLst>
                  <a:ext uri="{FF2B5EF4-FFF2-40B4-BE49-F238E27FC236}">
                    <a16:creationId xmlns:a16="http://schemas.microsoft.com/office/drawing/2014/main" id="{47C30824-674F-4E1F-8C6D-C91C31F44502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 flipV="1">
                <a:off x="2084511" y="3505573"/>
                <a:ext cx="177638" cy="564498"/>
              </a:xfrm>
              <a:prstGeom prst="bentConnector3">
                <a:avLst/>
              </a:prstGeom>
              <a:noFill/>
              <a:ln w="12700" cap="flat" cmpd="sng" algn="ctr">
                <a:solidFill>
                  <a:srgbClr val="FCD951"/>
                </a:solidFill>
                <a:prstDash val="solid"/>
                <a:miter lim="800000"/>
                <a:tailEnd type="triangle"/>
              </a:ln>
              <a:effectLst/>
            </p:spPr>
          </p:cxnSp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AEC935F8-F205-4854-B226-7FA0B90D0FC5}"/>
                  </a:ext>
                </a:extLst>
              </p:cNvPr>
              <p:cNvSpPr/>
              <p:nvPr/>
            </p:nvSpPr>
            <p:spPr>
              <a:xfrm>
                <a:off x="4888572" y="3421324"/>
                <a:ext cx="1153129" cy="890434"/>
              </a:xfrm>
              <a:prstGeom prst="rect">
                <a:avLst/>
              </a:prstGeom>
              <a:solidFill>
                <a:srgbClr val="FAC70A"/>
              </a:solidFill>
              <a:ln w="12700" cap="flat" cmpd="sng" algn="ctr">
                <a:solidFill>
                  <a:srgbClr val="FAC70A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Inactive teachers</a:t>
                </a:r>
                <a:endParaRPr kumimoji="0" lang="lt-LT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1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mbria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(INAC)</a:t>
                </a:r>
                <a:endParaRPr kumimoji="0" lang="lt-LT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7C36A47F-616A-450C-BDD1-B5EB54C01E0B}"/>
                  </a:ext>
                </a:extLst>
              </p:cNvPr>
              <p:cNvSpPr/>
              <p:nvPr/>
            </p:nvSpPr>
            <p:spPr>
              <a:xfrm>
                <a:off x="1231500" y="1378260"/>
                <a:ext cx="5024243" cy="1315501"/>
              </a:xfrm>
              <a:prstGeom prst="rect">
                <a:avLst/>
              </a:prstGeom>
              <a:noFill/>
              <a:ln w="25400" cap="flat" cmpd="sng" algn="ctr">
                <a:solidFill>
                  <a:srgbClr val="27A9E1"/>
                </a:solidFill>
                <a:prstDash val="lgDash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lt-LT" sz="2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cxnSp>
          <p:nvCxnSpPr>
            <p:cNvPr id="66" name="Elbow Connector 57">
              <a:extLst>
                <a:ext uri="{FF2B5EF4-FFF2-40B4-BE49-F238E27FC236}">
                  <a16:creationId xmlns:a16="http://schemas.microsoft.com/office/drawing/2014/main" id="{0C37A2FC-140D-4C51-BA3D-39CA9A18A096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4133210" y="2924239"/>
              <a:ext cx="245110" cy="1665605"/>
            </a:xfrm>
            <a:prstGeom prst="bentConnector3">
              <a:avLst/>
            </a:prstGeom>
            <a:noFill/>
            <a:ln w="12700" cap="flat" cmpd="sng" algn="ctr">
              <a:solidFill>
                <a:srgbClr val="FCD951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67" name="Elbow Connector 71">
              <a:extLst>
                <a:ext uri="{FF2B5EF4-FFF2-40B4-BE49-F238E27FC236}">
                  <a16:creationId xmlns:a16="http://schemas.microsoft.com/office/drawing/2014/main" id="{9DA3BFC1-CAD3-47C8-8C18-01EE90DADFE8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2749337" y="3209605"/>
              <a:ext cx="248602" cy="1096960"/>
            </a:xfrm>
            <a:prstGeom prst="bentConnector3">
              <a:avLst/>
            </a:prstGeom>
            <a:noFill/>
            <a:ln w="12700" cap="flat" cmpd="sng" algn="ctr">
              <a:solidFill>
                <a:srgbClr val="FCD951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B12E3D6F-FBB4-4ED1-95B7-CF81126CF652}"/>
                </a:ext>
              </a:extLst>
            </p:cNvPr>
            <p:cNvCxnSpPr/>
            <p:nvPr/>
          </p:nvCxnSpPr>
          <p:spPr>
            <a:xfrm>
              <a:off x="3896939" y="3761927"/>
              <a:ext cx="0" cy="120015"/>
            </a:xfrm>
            <a:prstGeom prst="line">
              <a:avLst/>
            </a:prstGeom>
            <a:noFill/>
            <a:ln w="9525" cap="flat" cmpd="sng" algn="ctr">
              <a:solidFill>
                <a:srgbClr val="FCD951"/>
              </a:solidFill>
              <a:prstDash val="solid"/>
              <a:miter lim="800000"/>
            </a:ln>
            <a:effectLst/>
          </p:spPr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9F7681B-542D-4671-B97E-E0C7162781A2}"/>
              </a:ext>
            </a:extLst>
          </p:cNvPr>
          <p:cNvGrpSpPr/>
          <p:nvPr/>
        </p:nvGrpSpPr>
        <p:grpSpPr>
          <a:xfrm>
            <a:off x="10526521" y="6305348"/>
            <a:ext cx="1469580" cy="302000"/>
            <a:chOff x="10526521" y="6305348"/>
            <a:chExt cx="1469580" cy="302000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B58F5FB8-6956-4419-8249-EB23B17A58ED}"/>
                </a:ext>
              </a:extLst>
            </p:cNvPr>
            <p:cNvGrpSpPr/>
            <p:nvPr/>
          </p:nvGrpSpPr>
          <p:grpSpPr>
            <a:xfrm>
              <a:off x="10526521" y="6305348"/>
              <a:ext cx="1469580" cy="302000"/>
              <a:chOff x="10526521" y="6305348"/>
              <a:chExt cx="1469580" cy="302000"/>
            </a:xfrm>
          </p:grpSpPr>
          <p:sp>
            <p:nvSpPr>
              <p:cNvPr id="36" name="object 3">
                <a:extLst>
                  <a:ext uri="{FF2B5EF4-FFF2-40B4-BE49-F238E27FC236}">
                    <a16:creationId xmlns:a16="http://schemas.microsoft.com/office/drawing/2014/main" id="{A85DB12C-D9EC-4886-80C8-AC4E335B6624}"/>
                  </a:ext>
                </a:extLst>
              </p:cNvPr>
              <p:cNvSpPr/>
              <p:nvPr/>
            </p:nvSpPr>
            <p:spPr>
              <a:xfrm>
                <a:off x="10526521" y="6306468"/>
                <a:ext cx="1144955" cy="300697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7" name="object 4">
                <a:extLst>
                  <a:ext uri="{FF2B5EF4-FFF2-40B4-BE49-F238E27FC236}">
                    <a16:creationId xmlns:a16="http://schemas.microsoft.com/office/drawing/2014/main" id="{4F075317-AD54-4F21-A030-BC040EF67E00}"/>
                  </a:ext>
                </a:extLst>
              </p:cNvPr>
              <p:cNvSpPr/>
              <p:nvPr/>
            </p:nvSpPr>
            <p:spPr>
              <a:xfrm>
                <a:off x="11743918" y="6305348"/>
                <a:ext cx="252183" cy="302000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35" name="object 5">
              <a:extLst>
                <a:ext uri="{FF2B5EF4-FFF2-40B4-BE49-F238E27FC236}">
                  <a16:creationId xmlns:a16="http://schemas.microsoft.com/office/drawing/2014/main" id="{2621BE3B-B0EA-4D09-91E7-E96D8BED80ED}"/>
                </a:ext>
              </a:extLst>
            </p:cNvPr>
            <p:cNvSpPr/>
            <p:nvPr/>
          </p:nvSpPr>
          <p:spPr>
            <a:xfrm>
              <a:off x="11739473" y="6307753"/>
              <a:ext cx="82550" cy="297180"/>
            </a:xfrm>
            <a:custGeom>
              <a:avLst/>
              <a:gdLst/>
              <a:ahLst/>
              <a:cxnLst/>
              <a:rect l="l" t="t" r="r" b="b"/>
              <a:pathLst>
                <a:path w="82550" h="297179">
                  <a:moveTo>
                    <a:pt x="76" y="0"/>
                  </a:moveTo>
                  <a:lnTo>
                    <a:pt x="0" y="296900"/>
                  </a:lnTo>
                  <a:lnTo>
                    <a:pt x="82156" y="148462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174B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19920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4B2D9-4768-4849-B1B1-CD4D1F158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4701" y="352933"/>
            <a:ext cx="8153399" cy="400110"/>
          </a:xfrm>
        </p:spPr>
        <p:txBody>
          <a:bodyPr/>
          <a:lstStyle/>
          <a:p>
            <a:pPr algn="ctr"/>
            <a:r>
              <a:rPr lang="lt-LT" dirty="0"/>
              <a:t>SCENARIO TESTING AND MODELING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A61E1-3935-4D08-ACEC-65C5F607E28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lt-LT" smtClean="0"/>
              <a:pPr/>
              <a:t>7</a:t>
            </a:fld>
            <a:endParaRPr lang="lt-LT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6CF348-9F66-4AF5-8F02-356EFF6E3099}"/>
              </a:ext>
            </a:extLst>
          </p:cNvPr>
          <p:cNvSpPr/>
          <p:nvPr/>
        </p:nvSpPr>
        <p:spPr>
          <a:xfrm>
            <a:off x="2844800" y="1365250"/>
            <a:ext cx="685801" cy="838200"/>
          </a:xfrm>
          <a:prstGeom prst="rect">
            <a:avLst/>
          </a:prstGeom>
          <a:solidFill>
            <a:srgbClr val="27AA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/>
              <a:t>1.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3C0FE5-38B2-4606-8098-9F953BC04CFE}"/>
              </a:ext>
            </a:extLst>
          </p:cNvPr>
          <p:cNvSpPr txBox="1"/>
          <p:nvPr/>
        </p:nvSpPr>
        <p:spPr>
          <a:xfrm>
            <a:off x="3732676" y="1461184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kern="0" dirty="0">
                <a:solidFill>
                  <a:srgbClr val="27A9E1"/>
                </a:solidFill>
                <a:latin typeface="Cambria" panose="02040503050406030204"/>
                <a:cs typeface="Times New Roman" panose="02020603050405020304" pitchFamily="18" charset="0"/>
              </a:rPr>
              <a:t>3 different scenarios (baseline;</a:t>
            </a:r>
            <a:r>
              <a:rPr lang="lt-LT" kern="0" dirty="0">
                <a:solidFill>
                  <a:srgbClr val="27A9E1"/>
                </a:solidFill>
                <a:latin typeface="Cambria" panose="02040503050406030204"/>
                <a:cs typeface="Times New Roman" panose="02020603050405020304" pitchFamily="18" charset="0"/>
              </a:rPr>
              <a:t> </a:t>
            </a:r>
            <a:r>
              <a:rPr lang="lt-LT" kern="0" dirty="0" err="1">
                <a:solidFill>
                  <a:srgbClr val="27A9E1"/>
                </a:solidFill>
                <a:latin typeface="Cambria" panose="02040503050406030204"/>
                <a:cs typeface="Times New Roman" panose="02020603050405020304" pitchFamily="18" charset="0"/>
              </a:rPr>
              <a:t>scenario</a:t>
            </a:r>
            <a:r>
              <a:rPr lang="lt-LT" kern="0" dirty="0">
                <a:solidFill>
                  <a:srgbClr val="27A9E1"/>
                </a:solidFill>
                <a:latin typeface="Cambria" panose="02040503050406030204"/>
                <a:cs typeface="Times New Roman" panose="02020603050405020304" pitchFamily="18" charset="0"/>
              </a:rPr>
              <a:t> 1; </a:t>
            </a:r>
            <a:r>
              <a:rPr lang="lt-LT" kern="0" dirty="0" err="1">
                <a:solidFill>
                  <a:srgbClr val="27A9E1"/>
                </a:solidFill>
                <a:latin typeface="Cambria" panose="02040503050406030204"/>
                <a:cs typeface="Times New Roman" panose="02020603050405020304" pitchFamily="18" charset="0"/>
              </a:rPr>
              <a:t>scenario</a:t>
            </a:r>
            <a:r>
              <a:rPr lang="lt-LT" kern="0" dirty="0">
                <a:solidFill>
                  <a:srgbClr val="27A9E1"/>
                </a:solidFill>
                <a:latin typeface="Cambria" panose="02040503050406030204"/>
                <a:cs typeface="Times New Roman" panose="02020603050405020304" pitchFamily="18" charset="0"/>
              </a:rPr>
              <a:t> 2</a:t>
            </a:r>
            <a:r>
              <a:rPr lang="en-GB" kern="0" dirty="0">
                <a:solidFill>
                  <a:srgbClr val="27A9E1"/>
                </a:solidFill>
                <a:latin typeface="Cambria" panose="02040503050406030204"/>
                <a:cs typeface="Times New Roman" panose="02020603050405020304" pitchFamily="18" charset="0"/>
              </a:rPr>
              <a:t>). Publicly available.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08D96F-348D-4015-B717-AF35D374FF67}"/>
              </a:ext>
            </a:extLst>
          </p:cNvPr>
          <p:cNvSpPr/>
          <p:nvPr/>
        </p:nvSpPr>
        <p:spPr>
          <a:xfrm>
            <a:off x="2844800" y="2554913"/>
            <a:ext cx="685801" cy="838200"/>
          </a:xfrm>
          <a:prstGeom prst="rect">
            <a:avLst/>
          </a:prstGeom>
          <a:solidFill>
            <a:srgbClr val="27AA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/>
              <a:t>2.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F2AC40-65D2-4BBA-8806-ACFD28FB79BC}"/>
              </a:ext>
            </a:extLst>
          </p:cNvPr>
          <p:cNvSpPr txBox="1"/>
          <p:nvPr/>
        </p:nvSpPr>
        <p:spPr>
          <a:xfrm>
            <a:off x="3759200" y="2644067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kern="0" dirty="0">
                <a:solidFill>
                  <a:srgbClr val="27A9E1"/>
                </a:solidFill>
                <a:latin typeface="Cambria" panose="02040503050406030204"/>
                <a:cs typeface="Times New Roman" panose="02020603050405020304" pitchFamily="18" charset="0"/>
              </a:rPr>
              <a:t>New scenario creation based on built-in assumptions. </a:t>
            </a:r>
          </a:p>
          <a:p>
            <a:r>
              <a:rPr lang="en-GB" kern="0" dirty="0">
                <a:solidFill>
                  <a:srgbClr val="27A9E1"/>
                </a:solidFill>
                <a:latin typeface="Cambria" panose="02040503050406030204"/>
                <a:cs typeface="Times New Roman" panose="02020603050405020304" pitchFamily="18" charset="0"/>
              </a:rPr>
              <a:t>Publicly available.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ED45D8D-049A-4330-BD75-335CF3F790C1}"/>
              </a:ext>
            </a:extLst>
          </p:cNvPr>
          <p:cNvSpPr/>
          <p:nvPr/>
        </p:nvSpPr>
        <p:spPr>
          <a:xfrm>
            <a:off x="2844800" y="3744576"/>
            <a:ext cx="685801" cy="838200"/>
          </a:xfrm>
          <a:prstGeom prst="rect">
            <a:avLst/>
          </a:prstGeom>
          <a:solidFill>
            <a:srgbClr val="27AA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/>
              <a:t>3.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C8D24F7-843E-4DE7-8FD9-BE005DCE60A4}"/>
              </a:ext>
            </a:extLst>
          </p:cNvPr>
          <p:cNvSpPr txBox="1"/>
          <p:nvPr/>
        </p:nvSpPr>
        <p:spPr>
          <a:xfrm>
            <a:off x="3759200" y="3840510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kern="0">
                <a:solidFill>
                  <a:srgbClr val="27A9E1"/>
                </a:solidFill>
                <a:latin typeface="Cambria" panose="02040503050406030204"/>
                <a:cs typeface="Times New Roman" panose="02020603050405020304" pitchFamily="18" charset="0"/>
              </a:rPr>
              <a:t>Modeling of certain model elements as an input to the new teacher demand forecast. Publicly available.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0C756E1-DC10-4340-9D4B-0F18FCB20578}"/>
              </a:ext>
            </a:extLst>
          </p:cNvPr>
          <p:cNvSpPr/>
          <p:nvPr/>
        </p:nvSpPr>
        <p:spPr>
          <a:xfrm>
            <a:off x="2844800" y="4934238"/>
            <a:ext cx="685801" cy="838200"/>
          </a:xfrm>
          <a:prstGeom prst="rect">
            <a:avLst/>
          </a:prstGeom>
          <a:solidFill>
            <a:srgbClr val="27AA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/>
              <a:t>4.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FF4176-5B0E-4A4E-BD19-DCAF73D3881B}"/>
              </a:ext>
            </a:extLst>
          </p:cNvPr>
          <p:cNvSpPr txBox="1"/>
          <p:nvPr/>
        </p:nvSpPr>
        <p:spPr>
          <a:xfrm>
            <a:off x="3759200" y="4922451"/>
            <a:ext cx="609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kern="0">
                <a:solidFill>
                  <a:srgbClr val="27A9E1"/>
                </a:solidFill>
                <a:latin typeface="Cambria" panose="02040503050406030204"/>
                <a:cs typeface="Times New Roman" panose="02020603050405020304" pitchFamily="18" charset="0"/>
              </a:rPr>
              <a:t>New scenario and assumption creation. Available only for model creators. To be determined by the work/ expert group.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DAD79C0-E6F9-4E09-AAA8-54061BA97CFB}"/>
              </a:ext>
            </a:extLst>
          </p:cNvPr>
          <p:cNvGrpSpPr/>
          <p:nvPr/>
        </p:nvGrpSpPr>
        <p:grpSpPr>
          <a:xfrm>
            <a:off x="10526521" y="6305348"/>
            <a:ext cx="1469580" cy="302000"/>
            <a:chOff x="10526521" y="6305348"/>
            <a:chExt cx="1469580" cy="302000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6FE45038-05CC-4092-9F76-28ED4C21A0A7}"/>
                </a:ext>
              </a:extLst>
            </p:cNvPr>
            <p:cNvGrpSpPr/>
            <p:nvPr/>
          </p:nvGrpSpPr>
          <p:grpSpPr>
            <a:xfrm>
              <a:off x="10526521" y="6305348"/>
              <a:ext cx="1469580" cy="302000"/>
              <a:chOff x="10526521" y="6305348"/>
              <a:chExt cx="1469580" cy="302000"/>
            </a:xfrm>
          </p:grpSpPr>
          <p:sp>
            <p:nvSpPr>
              <p:cNvPr id="16" name="object 3">
                <a:extLst>
                  <a:ext uri="{FF2B5EF4-FFF2-40B4-BE49-F238E27FC236}">
                    <a16:creationId xmlns:a16="http://schemas.microsoft.com/office/drawing/2014/main" id="{11B6FC14-8065-4175-88AD-8BBD78BF2161}"/>
                  </a:ext>
                </a:extLst>
              </p:cNvPr>
              <p:cNvSpPr/>
              <p:nvPr/>
            </p:nvSpPr>
            <p:spPr>
              <a:xfrm>
                <a:off x="10526521" y="6306468"/>
                <a:ext cx="1144955" cy="300697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7" name="object 4">
                <a:extLst>
                  <a:ext uri="{FF2B5EF4-FFF2-40B4-BE49-F238E27FC236}">
                    <a16:creationId xmlns:a16="http://schemas.microsoft.com/office/drawing/2014/main" id="{D4F6D3A5-2A4D-47E0-9973-836B03A58BBE}"/>
                  </a:ext>
                </a:extLst>
              </p:cNvPr>
              <p:cNvSpPr/>
              <p:nvPr/>
            </p:nvSpPr>
            <p:spPr>
              <a:xfrm>
                <a:off x="11743918" y="6305348"/>
                <a:ext cx="252183" cy="302000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5" name="object 5">
              <a:extLst>
                <a:ext uri="{FF2B5EF4-FFF2-40B4-BE49-F238E27FC236}">
                  <a16:creationId xmlns:a16="http://schemas.microsoft.com/office/drawing/2014/main" id="{1E7C4709-4649-4D49-BD1D-A37A8F60935D}"/>
                </a:ext>
              </a:extLst>
            </p:cNvPr>
            <p:cNvSpPr/>
            <p:nvPr/>
          </p:nvSpPr>
          <p:spPr>
            <a:xfrm>
              <a:off x="11739473" y="6307753"/>
              <a:ext cx="82550" cy="297180"/>
            </a:xfrm>
            <a:custGeom>
              <a:avLst/>
              <a:gdLst/>
              <a:ahLst/>
              <a:cxnLst/>
              <a:rect l="l" t="t" r="r" b="b"/>
              <a:pathLst>
                <a:path w="82550" h="297179">
                  <a:moveTo>
                    <a:pt x="76" y="0"/>
                  </a:moveTo>
                  <a:lnTo>
                    <a:pt x="0" y="296900"/>
                  </a:lnTo>
                  <a:lnTo>
                    <a:pt x="82156" y="148462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174B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575661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FFBEE-4EB1-497B-897D-743AB5678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301" y="352933"/>
            <a:ext cx="11506199" cy="400110"/>
          </a:xfrm>
        </p:spPr>
        <p:txBody>
          <a:bodyPr/>
          <a:lstStyle/>
          <a:p>
            <a:pPr algn="ctr"/>
            <a:r>
              <a:rPr lang="lt-LT" dirty="0"/>
              <a:t>PILOT PROJECT RESULTS AND AN INTERACTIVE TOOL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4BB25C-E70E-497F-802D-617D2F7D23D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lt-LT" smtClean="0"/>
              <a:pPr/>
              <a:t>8</a:t>
            </a:fld>
            <a:endParaRPr lang="lt-LT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D27586A-55CE-47F3-AF33-41F2164D14C3}"/>
              </a:ext>
            </a:extLst>
          </p:cNvPr>
          <p:cNvGrpSpPr/>
          <p:nvPr/>
        </p:nvGrpSpPr>
        <p:grpSpPr>
          <a:xfrm>
            <a:off x="10526521" y="6305348"/>
            <a:ext cx="1469580" cy="302000"/>
            <a:chOff x="10526521" y="6305348"/>
            <a:chExt cx="1469580" cy="3020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8268013-8BFD-4E81-8AC5-768BC5C5AF83}"/>
                </a:ext>
              </a:extLst>
            </p:cNvPr>
            <p:cNvGrpSpPr/>
            <p:nvPr/>
          </p:nvGrpSpPr>
          <p:grpSpPr>
            <a:xfrm>
              <a:off x="10526521" y="6305348"/>
              <a:ext cx="1469580" cy="302000"/>
              <a:chOff x="10526521" y="6305348"/>
              <a:chExt cx="1469580" cy="302000"/>
            </a:xfrm>
          </p:grpSpPr>
          <p:sp>
            <p:nvSpPr>
              <p:cNvPr id="9" name="object 3">
                <a:extLst>
                  <a:ext uri="{FF2B5EF4-FFF2-40B4-BE49-F238E27FC236}">
                    <a16:creationId xmlns:a16="http://schemas.microsoft.com/office/drawing/2014/main" id="{956585D7-63DD-479C-BD53-98244E1C69F8}"/>
                  </a:ext>
                </a:extLst>
              </p:cNvPr>
              <p:cNvSpPr/>
              <p:nvPr/>
            </p:nvSpPr>
            <p:spPr>
              <a:xfrm>
                <a:off x="10526521" y="6306468"/>
                <a:ext cx="1144955" cy="300697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4">
                <a:extLst>
                  <a:ext uri="{FF2B5EF4-FFF2-40B4-BE49-F238E27FC236}">
                    <a16:creationId xmlns:a16="http://schemas.microsoft.com/office/drawing/2014/main" id="{5A848F3B-34EA-4810-8451-8EE3B6D386B4}"/>
                  </a:ext>
                </a:extLst>
              </p:cNvPr>
              <p:cNvSpPr/>
              <p:nvPr/>
            </p:nvSpPr>
            <p:spPr>
              <a:xfrm>
                <a:off x="11743918" y="6305348"/>
                <a:ext cx="252183" cy="302000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8" name="object 5">
              <a:extLst>
                <a:ext uri="{FF2B5EF4-FFF2-40B4-BE49-F238E27FC236}">
                  <a16:creationId xmlns:a16="http://schemas.microsoft.com/office/drawing/2014/main" id="{73779471-F708-4453-BDE3-BF8F56BFDA01}"/>
                </a:ext>
              </a:extLst>
            </p:cNvPr>
            <p:cNvSpPr/>
            <p:nvPr/>
          </p:nvSpPr>
          <p:spPr>
            <a:xfrm>
              <a:off x="11739473" y="6307753"/>
              <a:ext cx="82550" cy="297180"/>
            </a:xfrm>
            <a:custGeom>
              <a:avLst/>
              <a:gdLst/>
              <a:ahLst/>
              <a:cxnLst/>
              <a:rect l="l" t="t" r="r" b="b"/>
              <a:pathLst>
                <a:path w="82550" h="297179">
                  <a:moveTo>
                    <a:pt x="76" y="0"/>
                  </a:moveTo>
                  <a:lnTo>
                    <a:pt x="0" y="296900"/>
                  </a:lnTo>
                  <a:lnTo>
                    <a:pt x="82156" y="148462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174B7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BFFC89A2-CB50-4871-A2A0-170C1529C39A}"/>
              </a:ext>
            </a:extLst>
          </p:cNvPr>
          <p:cNvSpPr txBox="1"/>
          <p:nvPr/>
        </p:nvSpPr>
        <p:spPr>
          <a:xfrm>
            <a:off x="1086290" y="1488713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b="1" dirty="0">
                <a:solidFill>
                  <a:srgbClr val="11ABE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ABOUT THE PROJECT, INTERIM DOCUMENTS, MEETING REPORTS AND OTHER</a:t>
            </a:r>
          </a:p>
          <a:p>
            <a:r>
              <a:rPr lang="lt-LT" dirty="0">
                <a:solidFill>
                  <a:schemeClr val="tx2">
                    <a:lumMod val="60000"/>
                    <a:lumOff val="4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https://mosta.lt/lt/apie-mosta/vykdomi-projektai/pedagogu-prognozavimas</a:t>
            </a:r>
            <a:r>
              <a:rPr lang="lt-LT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BFC4407-FF37-4723-9860-9CE8F0B5B021}"/>
              </a:ext>
            </a:extLst>
          </p:cNvPr>
          <p:cNvSpPr txBox="1"/>
          <p:nvPr/>
        </p:nvSpPr>
        <p:spPr>
          <a:xfrm>
            <a:off x="1076738" y="2379481"/>
            <a:ext cx="9921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b="1" dirty="0">
                <a:solidFill>
                  <a:srgbClr val="11ABE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FINAL REPORT (ENGLISH) </a:t>
            </a:r>
          </a:p>
          <a:p>
            <a:r>
              <a:rPr lang="lt-LT" dirty="0">
                <a:solidFill>
                  <a:schemeClr val="tx2">
                    <a:lumMod val="60000"/>
                    <a:lumOff val="40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https://mosta.lt/images/pedagogai/2018-11-07-Forecasting-the-Teaching-Workforce-in-Lithuania.pdf</a:t>
            </a:r>
            <a:r>
              <a:rPr lang="lt-LT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F1C93C5-2025-49D6-B4C6-BD29DE26A5D6}"/>
              </a:ext>
            </a:extLst>
          </p:cNvPr>
          <p:cNvSpPr txBox="1"/>
          <p:nvPr/>
        </p:nvSpPr>
        <p:spPr>
          <a:xfrm>
            <a:off x="1062127" y="3270250"/>
            <a:ext cx="9250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b="1" dirty="0">
                <a:solidFill>
                  <a:srgbClr val="11ABE9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INTERACTIVE TOOL: </a:t>
            </a:r>
          </a:p>
          <a:p>
            <a:r>
              <a:rPr lang="lt-LT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Cambria" panose="020405030504060302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https://mosta.lt/images/pedagogai/MODEL_v3_public_v1_secured.xlsx</a:t>
            </a:r>
            <a:r>
              <a:rPr lang="lt-LT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93046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C231411-65B4-44E5-A9D2-89DA433008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" y="2794"/>
            <a:ext cx="12240768" cy="6839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765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10375</TotalTime>
  <Words>776</Words>
  <Application>Microsoft Office PowerPoint</Application>
  <PresentationFormat>Custom</PresentationFormat>
  <Paragraphs>215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Cambria</vt:lpstr>
      <vt:lpstr>Symbol</vt:lpstr>
      <vt:lpstr>Times New Roman</vt:lpstr>
      <vt:lpstr>Office Theme</vt:lpstr>
      <vt:lpstr>PowerPoint Presentation</vt:lpstr>
      <vt:lpstr>PROJECT DESIGN</vt:lpstr>
      <vt:lpstr>SYSTEM STAKEHOLDERS</vt:lpstr>
      <vt:lpstr>MODEL CRITERIA</vt:lpstr>
      <vt:lpstr>MODEL SCOPE: SPECIALISATIONS </vt:lpstr>
      <vt:lpstr>FORECASTING MODEL FRAMEWORK</vt:lpstr>
      <vt:lpstr>SCENARIO TESTING AND MODELING </vt:lpstr>
      <vt:lpstr>PILOT PROJECT RESULTS AND AN INTERACTIVE TOOL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Gintautas Jakstas</dc:creator>
  <cp:lastModifiedBy>Gintautas Jakštas</cp:lastModifiedBy>
  <cp:revision>66</cp:revision>
  <cp:lastPrinted>2018-03-22T08:20:56Z</cp:lastPrinted>
  <dcterms:created xsi:type="dcterms:W3CDTF">2017-11-21T13:10:29Z</dcterms:created>
  <dcterms:modified xsi:type="dcterms:W3CDTF">2019-02-11T06:18:20Z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2017-11-21T00:00:00Z</vt:filetime>
  </property>
  <property fmtid="{D5CDD505-2E9C-101B-9397-08002B2CF9AE}" pid="3" name="Creator">
    <vt:lpwstr>Adobe Illustrator CC 2015.3 (Windows)</vt:lpwstr>
  </property>
  <property fmtid="{D5CDD505-2E9C-101B-9397-08002B2CF9AE}" pid="4" name="LastSaved">
    <vt:filetime>2017-11-21T00:00:00Z</vt:filetime>
  </property>
</Properties>
</file>