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6" r:id="rId2"/>
    <p:sldId id="265" r:id="rId3"/>
    <p:sldId id="267" r:id="rId4"/>
    <p:sldId id="268" r:id="rId5"/>
    <p:sldId id="279" r:id="rId6"/>
    <p:sldId id="266" r:id="rId7"/>
    <p:sldId id="269" r:id="rId8"/>
    <p:sldId id="272" r:id="rId9"/>
    <p:sldId id="273" r:id="rId10"/>
    <p:sldId id="275" r:id="rId11"/>
    <p:sldId id="277" r:id="rId12"/>
    <p:sldId id="260" r:id="rId13"/>
    <p:sldId id="261" r:id="rId14"/>
    <p:sldId id="282" r:id="rId15"/>
    <p:sldId id="262" r:id="rId16"/>
    <p:sldId id="259" r:id="rId17"/>
  </p:sldIdLst>
  <p:sldSz cx="9144000" cy="6858000" type="screen4x3"/>
  <p:notesSz cx="6797675" cy="9926638"/>
  <p:defaultTextStyle>
    <a:defPPr>
      <a:defRPr lang="fr-FR"/>
    </a:defPPr>
    <a:lvl1pPr algn="l" rtl="0" eaLnBrk="0" fontAlgn="base" hangingPunct="0">
      <a:spcBef>
        <a:spcPct val="0"/>
      </a:spcBef>
      <a:spcAft>
        <a:spcPct val="0"/>
      </a:spcAft>
      <a:defRPr sz="2400" kern="1200">
        <a:solidFill>
          <a:schemeClr val="tx1"/>
        </a:solidFill>
        <a:latin typeface="Arial" charset="0"/>
        <a:ea typeface="Geneva"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Geneva"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Geneva"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Geneva"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Geneva" pitchFamily="28" charset="-128"/>
        <a:cs typeface="+mn-cs"/>
      </a:defRPr>
    </a:lvl5pPr>
    <a:lvl6pPr marL="2286000" algn="l" defTabSz="914400" rtl="0" eaLnBrk="1" latinLnBrk="0" hangingPunct="1">
      <a:defRPr sz="2400" kern="1200">
        <a:solidFill>
          <a:schemeClr val="tx1"/>
        </a:solidFill>
        <a:latin typeface="Arial" charset="0"/>
        <a:ea typeface="Geneva" pitchFamily="28" charset="-128"/>
        <a:cs typeface="+mn-cs"/>
      </a:defRPr>
    </a:lvl6pPr>
    <a:lvl7pPr marL="2743200" algn="l" defTabSz="914400" rtl="0" eaLnBrk="1" latinLnBrk="0" hangingPunct="1">
      <a:defRPr sz="2400" kern="1200">
        <a:solidFill>
          <a:schemeClr val="tx1"/>
        </a:solidFill>
        <a:latin typeface="Arial" charset="0"/>
        <a:ea typeface="Geneva" pitchFamily="28" charset="-128"/>
        <a:cs typeface="+mn-cs"/>
      </a:defRPr>
    </a:lvl7pPr>
    <a:lvl8pPr marL="3200400" algn="l" defTabSz="914400" rtl="0" eaLnBrk="1" latinLnBrk="0" hangingPunct="1">
      <a:defRPr sz="2400" kern="1200">
        <a:solidFill>
          <a:schemeClr val="tx1"/>
        </a:solidFill>
        <a:latin typeface="Arial" charset="0"/>
        <a:ea typeface="Geneva" pitchFamily="28" charset="-128"/>
        <a:cs typeface="+mn-cs"/>
      </a:defRPr>
    </a:lvl8pPr>
    <a:lvl9pPr marL="3657600" algn="l" defTabSz="914400" rtl="0" eaLnBrk="1" latinLnBrk="0" hangingPunct="1">
      <a:defRPr sz="2400" kern="1200">
        <a:solidFill>
          <a:schemeClr val="tx1"/>
        </a:solidFill>
        <a:latin typeface="Arial" charset="0"/>
        <a:ea typeface="Geneva" pitchFamily="2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45B"/>
    <a:srgbClr val="5C2D91"/>
    <a:srgbClr val="9D6DD1"/>
    <a:srgbClr val="5F6F22"/>
    <a:srgbClr val="C8DD7A"/>
    <a:srgbClr val="4F5562"/>
    <a:srgbClr val="B0CF41"/>
    <a:srgbClr val="C6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3" autoAdjust="0"/>
  </p:normalViewPr>
  <p:slideViewPr>
    <p:cSldViewPr>
      <p:cViewPr>
        <p:scale>
          <a:sx n="77" d="100"/>
          <a:sy n="77" d="100"/>
        </p:scale>
        <p:origin x="-95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70FA805-EF76-4ED3-A988-B8D0CD71FB84}" type="datetimeFigureOut">
              <a:rPr lang="fr-FR" smtClean="0"/>
              <a:t>01/10/2019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549F674-E941-48BA-B4C1-B4D3E8274ADC}" type="slidenum">
              <a:rPr lang="fr-FR" smtClean="0"/>
              <a:t>‹N°›</a:t>
            </a:fld>
            <a:endParaRPr lang="fr-FR"/>
          </a:p>
        </p:txBody>
      </p:sp>
    </p:spTree>
    <p:extLst>
      <p:ext uri="{BB962C8B-B14F-4D97-AF65-F5344CB8AC3E}">
        <p14:creationId xmlns:p14="http://schemas.microsoft.com/office/powerpoint/2010/main" val="959040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ltLang="fr-FR"/>
          </a:p>
        </p:txBody>
      </p:sp>
      <p:sp>
        <p:nvSpPr>
          <p:cNvPr id="4099" name="Rectangle 3"/>
          <p:cNvSpPr>
            <a:spLocks noGrp="1" noChangeArrowheads="1"/>
          </p:cNvSpPr>
          <p:nvPr>
            <p:ph type="dt" idx="1"/>
          </p:nvPr>
        </p:nvSpPr>
        <p:spPr bwMode="auto">
          <a:xfrm>
            <a:off x="3852016"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ltLang="fr-FR"/>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357" y="4715153"/>
            <a:ext cx="4984962" cy="44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4102" name="Rectangle 6"/>
          <p:cNvSpPr>
            <a:spLocks noGrp="1" noChangeArrowheads="1"/>
          </p:cNvSpPr>
          <p:nvPr>
            <p:ph type="ftr" sz="quarter" idx="4"/>
          </p:nvPr>
        </p:nvSpPr>
        <p:spPr bwMode="auto">
          <a:xfrm>
            <a:off x="0"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ltLang="fr-FR"/>
          </a:p>
        </p:txBody>
      </p:sp>
      <p:sp>
        <p:nvSpPr>
          <p:cNvPr id="4103" name="Rectangle 7"/>
          <p:cNvSpPr>
            <a:spLocks noGrp="1" noChangeArrowheads="1"/>
          </p:cNvSpPr>
          <p:nvPr>
            <p:ph type="sldNum" sz="quarter" idx="5"/>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8FE2C28-C011-4296-BE52-D0D8D6076A02}" type="slidenum">
              <a:rPr lang="fr-FR" altLang="fr-FR"/>
              <a:pPr>
                <a:defRPr/>
              </a:pPr>
              <a:t>‹N°›</a:t>
            </a:fld>
            <a:endParaRPr lang="fr-FR" altLang="fr-FR"/>
          </a:p>
        </p:txBody>
      </p:sp>
    </p:spTree>
    <p:extLst>
      <p:ext uri="{BB962C8B-B14F-4D97-AF65-F5344CB8AC3E}">
        <p14:creationId xmlns:p14="http://schemas.microsoft.com/office/powerpoint/2010/main" val="4256838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Geneva"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Geneva"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Geneva"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smtClean="0"/>
              <a:t>Key </a:t>
            </a:r>
            <a:r>
              <a:rPr lang="fr-FR" dirty="0" err="1" smtClean="0"/>
              <a:t>principle</a:t>
            </a:r>
            <a:r>
              <a:rPr lang="fr-FR" dirty="0" smtClean="0"/>
              <a:t> of </a:t>
            </a:r>
            <a:r>
              <a:rPr lang="fr-FR" dirty="0" err="1" smtClean="0"/>
              <a:t>academic</a:t>
            </a:r>
            <a:r>
              <a:rPr lang="fr-FR" dirty="0" smtClean="0"/>
              <a:t> </a:t>
            </a:r>
            <a:r>
              <a:rPr lang="fr-FR" dirty="0" err="1" smtClean="0"/>
              <a:t>evaluation</a:t>
            </a:r>
            <a:r>
              <a:rPr lang="fr-FR" dirty="0" smtClean="0"/>
              <a:t>, </a:t>
            </a:r>
            <a:r>
              <a:rPr lang="fr-FR" dirty="0" err="1" smtClean="0"/>
              <a:t>relying</a:t>
            </a:r>
            <a:r>
              <a:rPr lang="fr-FR" dirty="0" smtClean="0"/>
              <a:t> on</a:t>
            </a:r>
            <a:r>
              <a:rPr lang="fr-FR" baseline="0" dirty="0" smtClean="0"/>
              <a:t> </a:t>
            </a:r>
            <a:r>
              <a:rPr lang="fr-FR" baseline="0" dirty="0" err="1" smtClean="0"/>
              <a:t>diversity</a:t>
            </a:r>
            <a:r>
              <a:rPr lang="fr-FR" baseline="0" dirty="0" smtClean="0"/>
              <a:t> of </a:t>
            </a:r>
            <a:r>
              <a:rPr lang="fr-FR" baseline="0" dirty="0" err="1" smtClean="0"/>
              <a:t>stakeholders</a:t>
            </a:r>
            <a:r>
              <a:rPr lang="fr-FR" baseline="0" dirty="0" smtClean="0"/>
              <a:t> </a:t>
            </a:r>
            <a:r>
              <a:rPr lang="fr-FR" baseline="0" dirty="0" err="1" smtClean="0"/>
              <a:t>involved</a:t>
            </a:r>
            <a:r>
              <a:rPr lang="fr-FR" baseline="0" dirty="0" smtClean="0"/>
              <a:t> in the program, </a:t>
            </a:r>
            <a:r>
              <a:rPr lang="fr-FR" baseline="0" dirty="0" err="1" smtClean="0"/>
              <a:t>complementarity</a:t>
            </a:r>
            <a:r>
              <a:rPr lang="fr-FR" baseline="0" dirty="0" smtClean="0"/>
              <a:t> of skills and points of </a:t>
            </a:r>
            <a:r>
              <a:rPr lang="fr-FR" baseline="0" dirty="0" err="1" smtClean="0"/>
              <a:t>views</a:t>
            </a:r>
            <a:endParaRPr lang="fr-FR" dirty="0"/>
          </a:p>
        </p:txBody>
      </p:sp>
      <p:sp>
        <p:nvSpPr>
          <p:cNvPr id="4" name="Espace réservé du numéro de diapositive 3"/>
          <p:cNvSpPr>
            <a:spLocks noGrp="1"/>
          </p:cNvSpPr>
          <p:nvPr>
            <p:ph type="sldNum" sz="quarter" idx="10"/>
          </p:nvPr>
        </p:nvSpPr>
        <p:spPr/>
        <p:txBody>
          <a:bodyPr/>
          <a:lstStyle/>
          <a:p>
            <a:pPr>
              <a:defRPr/>
            </a:pPr>
            <a:fld id="{A8FE2C28-C011-4296-BE52-D0D8D6076A02}" type="slidenum">
              <a:rPr lang="fr-FR" altLang="fr-FR" smtClean="0"/>
              <a:pPr>
                <a:defRPr/>
              </a:pPr>
              <a:t>2</a:t>
            </a:fld>
            <a:endParaRPr lang="fr-FR" altLang="fr-FR"/>
          </a:p>
        </p:txBody>
      </p:sp>
    </p:spTree>
    <p:extLst>
      <p:ext uri="{BB962C8B-B14F-4D97-AF65-F5344CB8AC3E}">
        <p14:creationId xmlns:p14="http://schemas.microsoft.com/office/powerpoint/2010/main" val="19397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28675" name="Espace réservé des commentaires 2"/>
          <p:cNvSpPr>
            <a:spLocks noGrp="1"/>
          </p:cNvSpPr>
          <p:nvPr>
            <p:ph type="body" idx="1"/>
          </p:nvPr>
        </p:nvSpPr>
        <p:spPr>
          <a:noFill/>
        </p:spPr>
        <p:txBody>
          <a:bodyPr/>
          <a:lstStyle/>
          <a:p>
            <a:r>
              <a:rPr lang="fr-FR" altLang="fr-FR" smtClean="0">
                <a:ea typeface="ＭＳ Ｐゴシック" pitchFamily="34" charset="-128"/>
                <a:cs typeface="Geneva" pitchFamily="34" charset="0"/>
              </a:rPr>
              <a:t>l’évaluation par les pairs procure une valeur éducative importante lorsque l’identification de cas divergents se transforme en occasions d’apprentissage actif et d’assurance de la qualité aux fins de l’amélioration de chaque personne et du groupe.</a:t>
            </a:r>
          </a:p>
          <a:p>
            <a:endParaRPr lang="fr-FR" altLang="fr-FR" smtClean="0">
              <a:ea typeface="ＭＳ Ｐゴシック" pitchFamily="34" charset="-128"/>
              <a:cs typeface="Geneva" pitchFamily="34" charset="0"/>
            </a:endParaRPr>
          </a:p>
          <a:p>
            <a:endParaRPr lang="fr-FR" altLang="fr-FR" smtClean="0">
              <a:ea typeface="ＭＳ Ｐゴシック" pitchFamily="34" charset="-128"/>
              <a:cs typeface="Geneva" pitchFamily="34" charset="0"/>
            </a:endParaRPr>
          </a:p>
        </p:txBody>
      </p:sp>
      <p:sp>
        <p:nvSpPr>
          <p:cNvPr id="28676" name="Espace réservé du numéro de diapositive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D66DF03-E1B4-4655-8542-7F3A07C3F577}" type="slidenum">
              <a:rPr lang="fr-FR" altLang="fr-FR" sz="1200" smtClean="0"/>
              <a:pPr/>
              <a:t>3</a:t>
            </a:fld>
            <a:endParaRPr lang="fr-FR" altLang="fr-FR"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FE2C28-C011-4296-BE52-D0D8D6076A02}" type="slidenum">
              <a:rPr lang="fr-FR" altLang="fr-FR" smtClean="0"/>
              <a:pPr>
                <a:defRPr/>
              </a:pPr>
              <a:t>4</a:t>
            </a:fld>
            <a:endParaRPr lang="fr-FR" altLang="fr-FR"/>
          </a:p>
        </p:txBody>
      </p:sp>
    </p:spTree>
    <p:extLst>
      <p:ext uri="{BB962C8B-B14F-4D97-AF65-F5344CB8AC3E}">
        <p14:creationId xmlns:p14="http://schemas.microsoft.com/office/powerpoint/2010/main" val="4877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9155" name="Espace réservé des commentaires 2"/>
          <p:cNvSpPr>
            <a:spLocks noGrp="1"/>
          </p:cNvSpPr>
          <p:nvPr>
            <p:ph type="body" idx="1"/>
          </p:nvPr>
        </p:nvSpPr>
        <p:spPr>
          <a:noFill/>
        </p:spPr>
        <p:txBody>
          <a:bodyPr/>
          <a:lstStyle/>
          <a:p>
            <a:r>
              <a:rPr lang="fr-FR" altLang="fr-FR" smtClean="0">
                <a:latin typeface="Arial" pitchFamily="34" charset="0"/>
                <a:ea typeface="ＭＳ Ｐゴシック" pitchFamily="34" charset="-128"/>
              </a:rPr>
              <a:t>Alors rapidement, L’audit pour résumer c’est une évaluation focalisée sur les mécanismes internes d’assurance qualité de l’entité évaluée, et pas ou peu intéressée par les résultats, autre que ceux de son SQ.</a:t>
            </a:r>
          </a:p>
          <a:p>
            <a:r>
              <a:rPr lang="fr-FR" altLang="fr-FR" smtClean="0">
                <a:latin typeface="Arial" pitchFamily="34" charset="0"/>
                <a:ea typeface="ＭＳ Ｐゴシック" pitchFamily="34" charset="-128"/>
              </a:rPr>
              <a:t>C’est quelque chose que l’on retrouve rarement en europe et quand il existe ce n’est pas une démarche obligatoire.</a:t>
            </a:r>
          </a:p>
          <a:p>
            <a:r>
              <a:rPr lang="fr-FR" altLang="fr-FR" smtClean="0">
                <a:latin typeface="Arial" pitchFamily="34" charset="0"/>
                <a:ea typeface="ＭＳ Ｐゴシック" pitchFamily="34" charset="-128"/>
              </a:rPr>
              <a:t>Pourquoi? Simplement car pour se contenter d’évaluer les mécanismes d’AQ, il faut que ceux-ci soient robustes, et qu’ils couvrent tous les domaines qui intéressent la régulation.</a:t>
            </a:r>
          </a:p>
          <a:p>
            <a:r>
              <a:rPr lang="fr-FR" altLang="fr-FR" smtClean="0">
                <a:latin typeface="Arial" pitchFamily="34" charset="0"/>
                <a:ea typeface="ＭＳ Ｐゴシック" pitchFamily="34" charset="-128"/>
              </a:rPr>
              <a:t>Et d’une manière générale… l’AQ dans l’EEES n’en est quand même qu’a ses premiers pas si on compare à l’aerospaciale ou a l’agroalimentaire par ex..</a:t>
            </a:r>
          </a:p>
          <a:p>
            <a:r>
              <a:rPr lang="fr-FR" altLang="fr-FR" smtClean="0">
                <a:latin typeface="Arial" pitchFamily="34" charset="0"/>
                <a:ea typeface="ＭＳ Ｐゴシック" pitchFamily="34" charset="-128"/>
              </a:rPr>
              <a:t>Ca se développe.. Mais ca ne l’est pas encore suffisamment,</a:t>
            </a:r>
          </a:p>
          <a:p>
            <a:r>
              <a:rPr lang="fr-FR" altLang="fr-FR" smtClean="0">
                <a:latin typeface="Arial" pitchFamily="34" charset="0"/>
                <a:ea typeface="ＭＳ Ｐゴシック" pitchFamily="34" charset="-128"/>
              </a:rPr>
              <a:t>Finalement c’est assez dommage car globalemnt l’audit c’est une démarche moins lourde q’une évaluation, tout la partie résultats est écartée.. et finalement plus dan l’esprit de l’autonomie des universités… on ne vient pas mettre notre nez dans tout leurs dossiers, mais uniquement dans son système qualité.</a:t>
            </a:r>
          </a:p>
        </p:txBody>
      </p:sp>
      <p:sp>
        <p:nvSpPr>
          <p:cNvPr id="49156" name="Espace réservé du numéro de diapositive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1363" indent="-284163">
              <a:defRPr sz="2400">
                <a:solidFill>
                  <a:schemeClr val="tx1"/>
                </a:solidFill>
                <a:latin typeface="Arial" pitchFamily="34" charset="0"/>
                <a:ea typeface="ＭＳ Ｐゴシック" pitchFamily="34" charset="-128"/>
              </a:defRPr>
            </a:lvl2pPr>
            <a:lvl3pPr marL="1141413" indent="-227013">
              <a:defRPr sz="2400">
                <a:solidFill>
                  <a:schemeClr val="tx1"/>
                </a:solidFill>
                <a:latin typeface="Arial" pitchFamily="34" charset="0"/>
                <a:ea typeface="ＭＳ Ｐゴシック" pitchFamily="34" charset="-128"/>
              </a:defRPr>
            </a:lvl3pPr>
            <a:lvl4pPr marL="1598613" indent="-227013">
              <a:defRPr sz="2400">
                <a:solidFill>
                  <a:schemeClr val="tx1"/>
                </a:solidFill>
                <a:latin typeface="Arial" pitchFamily="34" charset="0"/>
                <a:ea typeface="ＭＳ Ｐゴシック" pitchFamily="34" charset="-128"/>
              </a:defRPr>
            </a:lvl4pPr>
            <a:lvl5pPr marL="2055813" indent="-227013">
              <a:defRPr sz="2400">
                <a:solidFill>
                  <a:schemeClr val="tx1"/>
                </a:solidFill>
                <a:latin typeface="Arial" pitchFamily="34" charset="0"/>
                <a:ea typeface="ＭＳ Ｐゴシック" pitchFamily="34" charset="-128"/>
              </a:defRPr>
            </a:lvl5pPr>
            <a:lvl6pPr marL="2513013" indent="-2270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213" indent="-2270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413" indent="-2270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4613" indent="-2270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69EACD7-6106-4A08-A332-906786CCE7DD}" type="slidenum">
              <a:rPr lang="fr-FR" altLang="fr-FR" sz="1200" smtClean="0"/>
              <a:pPr/>
              <a:t>5</a:t>
            </a:fld>
            <a:endParaRPr lang="fr-FR" altLang="fr-FR"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You are not a policeman, </a:t>
            </a:r>
            <a:r>
              <a:rPr lang="fr-FR" dirty="0" err="1" smtClean="0"/>
              <a:t>nor</a:t>
            </a:r>
            <a:r>
              <a:rPr lang="fr-FR" dirty="0" smtClean="0"/>
              <a:t> a </a:t>
            </a:r>
            <a:r>
              <a:rPr lang="fr-FR" dirty="0" err="1" smtClean="0"/>
              <a:t>teacher</a:t>
            </a:r>
            <a:r>
              <a:rPr lang="fr-FR" dirty="0" smtClean="0"/>
              <a:t>, </a:t>
            </a:r>
            <a:r>
              <a:rPr lang="fr-FR" dirty="0" err="1" smtClean="0"/>
              <a:t>nor</a:t>
            </a:r>
            <a:r>
              <a:rPr lang="fr-FR" dirty="0" smtClean="0"/>
              <a:t> </a:t>
            </a:r>
            <a:r>
              <a:rPr lang="fr-FR" dirty="0" err="1" smtClean="0"/>
              <a:t>looking</a:t>
            </a:r>
            <a:r>
              <a:rPr lang="fr-FR" dirty="0" smtClean="0"/>
              <a:t> a </a:t>
            </a:r>
            <a:r>
              <a:rPr lang="fr-FR" dirty="0" err="1" smtClean="0"/>
              <a:t>yourself</a:t>
            </a:r>
            <a:r>
              <a:rPr lang="fr-FR" dirty="0" smtClean="0"/>
              <a:t> in the </a:t>
            </a:r>
            <a:r>
              <a:rPr lang="fr-FR" dirty="0" err="1" smtClean="0"/>
              <a:t>mirror</a:t>
            </a:r>
            <a:r>
              <a:rPr lang="fr-FR" dirty="0" smtClean="0"/>
              <a:t>, not a </a:t>
            </a:r>
            <a:r>
              <a:rPr lang="fr-FR" dirty="0" err="1" smtClean="0"/>
              <a:t>doctor</a:t>
            </a:r>
            <a:r>
              <a:rPr lang="fr-FR" dirty="0" smtClean="0"/>
              <a:t> NOR A FRIEND . You are an </a:t>
            </a:r>
            <a:r>
              <a:rPr lang="fr-FR" dirty="0" err="1" smtClean="0"/>
              <a:t>external</a:t>
            </a:r>
            <a:r>
              <a:rPr lang="fr-FR" dirty="0" smtClean="0"/>
              <a:t> </a:t>
            </a:r>
            <a:r>
              <a:rPr lang="fr-FR" dirty="0" err="1" smtClean="0"/>
              <a:t>evaluator</a:t>
            </a:r>
            <a:r>
              <a:rPr lang="fr-FR" baseline="0" dirty="0" smtClean="0"/>
              <a:t> </a:t>
            </a:r>
            <a:r>
              <a:rPr lang="fr-FR" baseline="0" dirty="0" err="1" smtClean="0"/>
              <a:t>with</a:t>
            </a:r>
            <a:r>
              <a:rPr lang="fr-FR" baseline="0" dirty="0" smtClean="0"/>
              <a:t> a </a:t>
            </a:r>
            <a:r>
              <a:rPr lang="fr-FR" baseline="0" dirty="0" err="1" smtClean="0"/>
              <a:t>methodology</a:t>
            </a:r>
            <a:r>
              <a:rPr lang="fr-FR" baseline="0" dirty="0" smtClean="0"/>
              <a:t> and </a:t>
            </a:r>
            <a:r>
              <a:rPr lang="fr-FR" baseline="0" dirty="0" err="1" smtClean="0"/>
              <a:t>dedicated</a:t>
            </a:r>
            <a:r>
              <a:rPr lang="fr-FR" baseline="0" dirty="0" smtClean="0"/>
              <a:t> </a:t>
            </a:r>
            <a:r>
              <a:rPr lang="fr-FR" baseline="0" dirty="0" err="1" smtClean="0"/>
              <a:t>tools</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pPr>
              <a:defRPr/>
            </a:pPr>
            <a:fld id="{A8FE2C28-C011-4296-BE52-D0D8D6076A02}" type="slidenum">
              <a:rPr lang="fr-FR" altLang="fr-FR" smtClean="0"/>
              <a:pPr>
                <a:defRPr/>
              </a:pPr>
              <a:t>6</a:t>
            </a:fld>
            <a:endParaRPr lang="fr-FR" altLang="fr-FR"/>
          </a:p>
        </p:txBody>
      </p:sp>
    </p:spTree>
    <p:extLst>
      <p:ext uri="{BB962C8B-B14F-4D97-AF65-F5344CB8AC3E}">
        <p14:creationId xmlns:p14="http://schemas.microsoft.com/office/powerpoint/2010/main" val="174758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41987" name="Espace réservé des commentaires 2"/>
          <p:cNvSpPr>
            <a:spLocks noGrp="1"/>
          </p:cNvSpPr>
          <p:nvPr>
            <p:ph type="body" idx="1"/>
          </p:nvPr>
        </p:nvSpPr>
        <p:spPr/>
        <p:txBody>
          <a:bodyPr/>
          <a:lstStyle/>
          <a:p>
            <a:pPr>
              <a:defRPr/>
            </a:pPr>
            <a:r>
              <a:rPr lang="en-US" altLang="fr-FR" dirty="0" smtClean="0">
                <a:latin typeface="Trebuchet MS" pitchFamily="34" charset="0"/>
              </a:rPr>
              <a:t>Independent body :without coming under pressure from government authorities, entities evaluated, or any other stakeholders. </a:t>
            </a:r>
          </a:p>
          <a:p>
            <a:pPr>
              <a:defRPr/>
            </a:pPr>
            <a:r>
              <a:rPr lang="en-US" altLang="fr-FR" dirty="0" smtClean="0">
                <a:latin typeface="Trebuchet MS" pitchFamily="34" charset="0"/>
              </a:rPr>
              <a:t>Transparency of evaluation relies on website publication of :</a:t>
            </a:r>
          </a:p>
          <a:p>
            <a:pPr marL="457200" indent="-457200">
              <a:buFont typeface="Arial" panose="020B0604020202020204" pitchFamily="34" charset="0"/>
              <a:buChar char="•"/>
              <a:defRPr/>
            </a:pPr>
            <a:r>
              <a:rPr lang="en-US" altLang="fr-FR" dirty="0" smtClean="0">
                <a:latin typeface="Trebuchet MS" pitchFamily="34" charset="0"/>
              </a:rPr>
              <a:t>criteria for and methods of evaluation</a:t>
            </a:r>
          </a:p>
          <a:p>
            <a:pPr marL="457200" indent="-457200">
              <a:buFont typeface="Arial" panose="020B0604020202020204" pitchFamily="34" charset="0"/>
              <a:buChar char="•"/>
              <a:defRPr/>
            </a:pPr>
            <a:r>
              <a:rPr lang="en-US" altLang="fr-FR" dirty="0" smtClean="0">
                <a:latin typeface="Trebuchet MS" pitchFamily="34" charset="0"/>
              </a:rPr>
              <a:t>the list of experts and their positions,</a:t>
            </a:r>
          </a:p>
          <a:p>
            <a:pPr marL="457200" indent="-457200">
              <a:buFont typeface="Arial" panose="020B0604020202020204" pitchFamily="34" charset="0"/>
              <a:buChar char="•"/>
              <a:defRPr/>
            </a:pPr>
            <a:r>
              <a:rPr lang="en-US" altLang="fr-FR" dirty="0" smtClean="0">
                <a:latin typeface="Trebuchet MS" pitchFamily="34" charset="0"/>
              </a:rPr>
              <a:t>all evaluation reports.</a:t>
            </a:r>
          </a:p>
          <a:p>
            <a:pPr>
              <a:defRPr/>
            </a:pPr>
            <a:endParaRPr lang="en-US" altLang="fr-FR" dirty="0" smtClean="0">
              <a:latin typeface="Trebuchet MS" pitchFamily="34" charset="0"/>
            </a:endParaRPr>
          </a:p>
          <a:p>
            <a:pPr>
              <a:defRPr/>
            </a:pPr>
            <a:r>
              <a:rPr lang="en-US" altLang="fr-FR" dirty="0" smtClean="0">
                <a:latin typeface="Trebuchet MS" pitchFamily="34" charset="0"/>
              </a:rPr>
              <a:t>Peer evaluation relies on the experts’ skills and correct matching their profile with the entity evaluated</a:t>
            </a:r>
          </a:p>
          <a:p>
            <a:pPr>
              <a:defRPr/>
            </a:pPr>
            <a:endParaRPr lang="fr-FR" altLang="fr-FR" dirty="0" smtClean="0">
              <a:latin typeface="Arial" pitchFamily="34" charset="0"/>
            </a:endParaRPr>
          </a:p>
        </p:txBody>
      </p:sp>
      <p:sp>
        <p:nvSpPr>
          <p:cNvPr id="47108" name="Espace réservé du numéro de diapositive 3"/>
          <p:cNvSpPr>
            <a:spLocks noGrp="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694DA9E-3CC2-4733-B3BD-70412CF0CE97}" type="slidenum">
              <a:rPr lang="fr-FR" altLang="fr-FR" sz="1200" smtClean="0">
                <a:solidFill>
                  <a:srgbClr val="000000"/>
                </a:solidFill>
              </a:rPr>
              <a:pPr/>
              <a:t>7</a:t>
            </a:fld>
            <a:endParaRPr lang="fr-FR" altLang="fr-FR" sz="120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Cf.</a:t>
            </a:r>
            <a:r>
              <a:rPr lang="fr-FR" baseline="0" dirty="0" smtClean="0"/>
              <a:t> ANO </a:t>
            </a:r>
            <a:r>
              <a:rPr lang="fr-FR" baseline="0" dirty="0" err="1" smtClean="0"/>
              <a:t>Handbook</a:t>
            </a:r>
            <a:r>
              <a:rPr lang="fr-FR" baseline="0" dirty="0" smtClean="0"/>
              <a:t> – 2019 -</a:t>
            </a:r>
            <a:endParaRPr lang="fr-FR" dirty="0"/>
          </a:p>
        </p:txBody>
      </p:sp>
      <p:sp>
        <p:nvSpPr>
          <p:cNvPr id="4" name="Espace réservé du numéro de diapositive 3"/>
          <p:cNvSpPr>
            <a:spLocks noGrp="1"/>
          </p:cNvSpPr>
          <p:nvPr>
            <p:ph type="sldNum" sz="quarter" idx="10"/>
          </p:nvPr>
        </p:nvSpPr>
        <p:spPr/>
        <p:txBody>
          <a:bodyPr/>
          <a:lstStyle/>
          <a:p>
            <a:pPr>
              <a:defRPr/>
            </a:pPr>
            <a:fld id="{A8FE2C28-C011-4296-BE52-D0D8D6076A02}" type="slidenum">
              <a:rPr lang="fr-FR" altLang="fr-FR" smtClean="0"/>
              <a:pPr>
                <a:defRPr/>
              </a:pPr>
              <a:t>8</a:t>
            </a:fld>
            <a:endParaRPr lang="fr-FR" altLang="fr-FR"/>
          </a:p>
        </p:txBody>
      </p:sp>
    </p:spTree>
    <p:extLst>
      <p:ext uri="{BB962C8B-B14F-4D97-AF65-F5344CB8AC3E}">
        <p14:creationId xmlns:p14="http://schemas.microsoft.com/office/powerpoint/2010/main" val="228976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FE2C28-C011-4296-BE52-D0D8D6076A02}" type="slidenum">
              <a:rPr lang="fr-FR" altLang="fr-FR" smtClean="0"/>
              <a:pPr>
                <a:defRPr/>
              </a:pPr>
              <a:t>9</a:t>
            </a:fld>
            <a:endParaRPr lang="fr-FR" altLang="fr-FR"/>
          </a:p>
        </p:txBody>
      </p:sp>
    </p:spTree>
    <p:extLst>
      <p:ext uri="{BB962C8B-B14F-4D97-AF65-F5344CB8AC3E}">
        <p14:creationId xmlns:p14="http://schemas.microsoft.com/office/powerpoint/2010/main" val="4877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44035" name="Espace réservé des commentaires 2"/>
          <p:cNvSpPr>
            <a:spLocks noGrp="1"/>
          </p:cNvSpPr>
          <p:nvPr>
            <p:ph type="body" idx="1"/>
          </p:nvPr>
        </p:nvSpPr>
        <p:spPr>
          <a:noFill/>
        </p:spPr>
        <p:txBody>
          <a:bodyPr/>
          <a:lstStyle/>
          <a:p>
            <a:endParaRPr lang="fr-FR" altLang="fr-FR" smtClean="0">
              <a:latin typeface="Arial" pitchFamily="34" charset="0"/>
              <a:ea typeface="ＭＳ Ｐゴシック" pitchFamily="34" charset="-128"/>
              <a:cs typeface="Geneva" pitchFamily="-84" charset="0"/>
            </a:endParaRPr>
          </a:p>
        </p:txBody>
      </p:sp>
      <p:sp>
        <p:nvSpPr>
          <p:cNvPr id="44036" name="Espace réservé du numéro de diapositive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F3313D1-C2F0-4C58-AAAC-921AAB344A50}" type="slidenum">
              <a:rPr lang="fr-FR" altLang="fr-FR" sz="1200" smtClean="0"/>
              <a:pPr/>
              <a:t>11</a:t>
            </a:fld>
            <a:endParaRPr lang="fr-FR" altLang="fr-FR"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rincipal">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6" name="Titre 5"/>
          <p:cNvSpPr>
            <a:spLocks noGrp="1"/>
          </p:cNvSpPr>
          <p:nvPr>
            <p:ph type="title" hasCustomPrompt="1"/>
          </p:nvPr>
        </p:nvSpPr>
        <p:spPr>
          <a:xfrm>
            <a:off x="1979714" y="980728"/>
            <a:ext cx="5688632" cy="1008112"/>
          </a:xfrm>
        </p:spPr>
        <p:txBody>
          <a:bodyPr/>
          <a:lstStyle>
            <a:lvl1pPr>
              <a:defRPr sz="3000" b="0" cap="all" baseline="0">
                <a:solidFill>
                  <a:schemeClr val="bg1"/>
                </a:solidFill>
                <a:latin typeface="Century Gothic" panose="020B0502020202020204" pitchFamily="34" charset="0"/>
              </a:defRPr>
            </a:lvl1pPr>
          </a:lstStyle>
          <a:p>
            <a:r>
              <a:rPr lang="fr-FR" dirty="0" smtClean="0"/>
              <a:t>MODIFIEZ LE STYLE DU TITRE</a:t>
            </a:r>
            <a:endParaRPr lang="fr-FR" dirty="0"/>
          </a:p>
        </p:txBody>
      </p:sp>
      <p:sp>
        <p:nvSpPr>
          <p:cNvPr id="8" name="Espace réservé du texte 7"/>
          <p:cNvSpPr>
            <a:spLocks noGrp="1"/>
          </p:cNvSpPr>
          <p:nvPr>
            <p:ph type="body" sz="quarter" idx="10" hasCustomPrompt="1"/>
          </p:nvPr>
        </p:nvSpPr>
        <p:spPr>
          <a:xfrm>
            <a:off x="1979813" y="2204595"/>
            <a:ext cx="5832475" cy="720353"/>
          </a:xfrm>
        </p:spPr>
        <p:txBody>
          <a:bodyPr/>
          <a:lstStyle>
            <a:lvl1pPr>
              <a:defRPr sz="2000" cap="all" baseline="0">
                <a:solidFill>
                  <a:schemeClr val="bg1"/>
                </a:solidFill>
                <a:latin typeface="Century Gothic" panose="020B0502020202020204" pitchFamily="34" charset="0"/>
              </a:defRPr>
            </a:lvl1pPr>
          </a:lstStyle>
          <a:p>
            <a:pPr lvl="0"/>
            <a:r>
              <a:rPr lang="fr-FR" dirty="0" smtClean="0"/>
              <a:t>MODIFIEZ LES STYLES DU TEXTE DU MASQUE</a:t>
            </a:r>
          </a:p>
        </p:txBody>
      </p:sp>
      <p:cxnSp>
        <p:nvCxnSpPr>
          <p:cNvPr id="9" name="Connecteur droit 8"/>
          <p:cNvCxnSpPr/>
          <p:nvPr userDrawn="1"/>
        </p:nvCxnSpPr>
        <p:spPr bwMode="auto">
          <a:xfrm>
            <a:off x="2099016" y="2196775"/>
            <a:ext cx="203667"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Espace réservé du texte 10"/>
          <p:cNvSpPr>
            <a:spLocks noGrp="1"/>
          </p:cNvSpPr>
          <p:nvPr>
            <p:ph type="body" sz="quarter" idx="11" hasCustomPrompt="1"/>
          </p:nvPr>
        </p:nvSpPr>
        <p:spPr>
          <a:xfrm>
            <a:off x="1999819" y="3141667"/>
            <a:ext cx="4560888" cy="503361"/>
          </a:xfrm>
        </p:spPr>
        <p:txBody>
          <a:bodyPr/>
          <a:lstStyle>
            <a:lvl1pPr>
              <a:defRPr sz="1600" cap="all" baseline="0">
                <a:solidFill>
                  <a:srgbClr val="ED145B"/>
                </a:solidFill>
                <a:latin typeface="Century Gothic" panose="020B0502020202020204" pitchFamily="34" charset="0"/>
              </a:defRPr>
            </a:lvl1pPr>
          </a:lstStyle>
          <a:p>
            <a:pPr lvl="0"/>
            <a:r>
              <a:rPr lang="fr-FR" dirty="0" smtClean="0"/>
              <a:t>MODIFIEZ LES STYLES DU TEXTE DU MASQUE</a:t>
            </a:r>
          </a:p>
        </p:txBody>
      </p:sp>
      <p:sp>
        <p:nvSpPr>
          <p:cNvPr id="13" name="Espace réservé du texte 12"/>
          <p:cNvSpPr>
            <a:spLocks noGrp="1"/>
          </p:cNvSpPr>
          <p:nvPr>
            <p:ph type="body" sz="quarter" idx="12"/>
          </p:nvPr>
        </p:nvSpPr>
        <p:spPr>
          <a:xfrm>
            <a:off x="2026669" y="4437067"/>
            <a:ext cx="2905373" cy="936625"/>
          </a:xfrm>
        </p:spPr>
        <p:txBody>
          <a:bodyPr/>
          <a:lstStyle>
            <a:lvl1pPr>
              <a:defRPr sz="1100" b="0">
                <a:solidFill>
                  <a:schemeClr val="bg1"/>
                </a:solidFill>
                <a:latin typeface="Century Gothic" panose="020B0502020202020204" pitchFamily="34" charset="0"/>
              </a:defRPr>
            </a:lvl1pPr>
            <a:lvl2pPr marL="4763" indent="0">
              <a:buNone/>
              <a:defRPr sz="900" b="1">
                <a:solidFill>
                  <a:schemeClr val="bg1"/>
                </a:solidFill>
                <a:latin typeface="Century Gothic" panose="020B0502020202020204" pitchFamily="34" charset="0"/>
              </a:defRPr>
            </a:lvl2pPr>
            <a:lvl3pPr marL="0" indent="0">
              <a:buNone/>
              <a:defRPr sz="1100" b="1">
                <a:solidFill>
                  <a:schemeClr val="bg1"/>
                </a:solidFill>
                <a:latin typeface="Century Gothic" panose="020B0502020202020204" pitchFamily="34" charset="0"/>
              </a:defRPr>
            </a:lvl3pPr>
            <a:lvl4pPr marL="0" indent="0">
              <a:defRPr sz="1100" b="1">
                <a:solidFill>
                  <a:schemeClr val="bg1"/>
                </a:solidFill>
                <a:latin typeface="Century Gothic" panose="020B0502020202020204" pitchFamily="34" charset="0"/>
              </a:defRPr>
            </a:lvl4pPr>
            <a:lvl5pPr marL="0" indent="0">
              <a:defRPr sz="1100" b="1">
                <a:solidFill>
                  <a:schemeClr val="bg1"/>
                </a:solidFill>
                <a:latin typeface="Century Gothic" panose="020B0502020202020204" pitchFamily="34" charset="0"/>
              </a:defRPr>
            </a:lvl5pPr>
          </a:lstStyle>
          <a:p>
            <a:pPr lvl="0"/>
            <a:r>
              <a:rPr lang="fr-FR" dirty="0" smtClean="0"/>
              <a:t>Modifiez les styles du texte du masque</a:t>
            </a:r>
          </a:p>
          <a:p>
            <a:pPr lvl="1"/>
            <a:r>
              <a:rPr lang="fr-FR" dirty="0" smtClean="0"/>
              <a:t>Deuxième niveau</a:t>
            </a:r>
          </a:p>
          <a:p>
            <a:pPr lvl="2"/>
            <a:endParaRPr lang="fr-FR" dirty="0" smtClean="0"/>
          </a:p>
          <a:p>
            <a:pPr lvl="2"/>
            <a:r>
              <a:rPr lang="fr-FR" dirty="0" smtClean="0"/>
              <a:t>Troisième niveau</a:t>
            </a:r>
            <a:endParaRPr lang="fr-FR" dirty="0"/>
          </a:p>
        </p:txBody>
      </p:sp>
    </p:spTree>
    <p:extLst>
      <p:ext uri="{BB962C8B-B14F-4D97-AF65-F5344CB8AC3E}">
        <p14:creationId xmlns:p14="http://schemas.microsoft.com/office/powerpoint/2010/main" val="306618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77385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680610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12758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34150" y="228600"/>
            <a:ext cx="1847850" cy="5867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90602" y="228600"/>
            <a:ext cx="539115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26437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ZoneTexte 3"/>
          <p:cNvSpPr txBox="1">
            <a:spLocks noChangeArrowheads="1"/>
          </p:cNvSpPr>
          <p:nvPr userDrawn="1"/>
        </p:nvSpPr>
        <p:spPr bwMode="auto">
          <a:xfrm>
            <a:off x="7895492" y="6394455"/>
            <a:ext cx="797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fr-FR" altLang="fr-FR" sz="1200" i="1" dirty="0" smtClean="0">
                <a:solidFill>
                  <a:srgbClr val="4A4F54"/>
                </a:solidFill>
                <a:latin typeface="Century Gothic" pitchFamily="34" charset="0"/>
              </a:rPr>
              <a:t> </a:t>
            </a:r>
            <a:fld id="{F19CAB7B-8C63-4F3B-874F-903D81020FAF}" type="slidenum">
              <a:rPr lang="fr-FR" altLang="fr-FR" sz="1200" i="1" smtClean="0">
                <a:solidFill>
                  <a:srgbClr val="4A4F54"/>
                </a:solidFill>
                <a:latin typeface="Century Gothic" pitchFamily="34" charset="0"/>
              </a:rPr>
              <a:pPr>
                <a:defRPr/>
              </a:pPr>
              <a:t>‹N°›</a:t>
            </a:fld>
            <a:r>
              <a:rPr lang="fr-FR" altLang="fr-FR" sz="1200" i="1" dirty="0" smtClean="0">
                <a:solidFill>
                  <a:srgbClr val="4A4F54"/>
                </a:solidFill>
                <a:latin typeface="Century Gothic" pitchFamily="34" charset="0"/>
              </a:rPr>
              <a:t>/13</a:t>
            </a:r>
          </a:p>
        </p:txBody>
      </p:sp>
      <p:sp>
        <p:nvSpPr>
          <p:cNvPr id="3" name="Espace réservé du contenu 2"/>
          <p:cNvSpPr>
            <a:spLocks noGrp="1"/>
          </p:cNvSpPr>
          <p:nvPr>
            <p:ph idx="1"/>
          </p:nvPr>
        </p:nvSpPr>
        <p:spPr>
          <a:xfrm>
            <a:off x="899592" y="1484784"/>
            <a:ext cx="7315200" cy="4114800"/>
          </a:xfrm>
        </p:spPr>
        <p:txBody>
          <a:bodyPr/>
          <a:lstStyle>
            <a:lvl1pPr>
              <a:defRPr sz="2800" b="0" i="0">
                <a:solidFill>
                  <a:srgbClr val="4A4F54"/>
                </a:solidFill>
                <a:latin typeface="Trebuchet MS"/>
              </a:defRPr>
            </a:lvl1pPr>
            <a:lvl2pPr marL="482600" indent="-292100">
              <a:buClr>
                <a:srgbClr val="FF0066"/>
              </a:buClr>
              <a:buFont typeface="Arial"/>
              <a:buChar char="•"/>
              <a:defRPr sz="2400" b="0" i="0">
                <a:solidFill>
                  <a:srgbClr val="4A4F54"/>
                </a:solidFill>
                <a:latin typeface="Trebuchet MS"/>
              </a:defRPr>
            </a:lvl2pPr>
            <a:lvl3pPr marL="863600" indent="-190500">
              <a:buClr>
                <a:srgbClr val="FF0066"/>
              </a:buClr>
              <a:buFont typeface="Courier New"/>
              <a:buChar char="o"/>
              <a:defRPr sz="2000">
                <a:solidFill>
                  <a:srgbClr val="4A4F54"/>
                </a:solidFill>
                <a:latin typeface="Trebuchet MS"/>
              </a:defRPr>
            </a:lvl3pPr>
            <a:lvl4pPr>
              <a:buClr>
                <a:srgbClr val="FF0066"/>
              </a:buClr>
              <a:defRPr sz="1600">
                <a:solidFill>
                  <a:srgbClr val="4A4F54"/>
                </a:solidFill>
                <a:latin typeface="Trebuchet MS"/>
              </a:defRPr>
            </a:lvl4pPr>
            <a:lvl5pPr>
              <a:defRPr sz="1400">
                <a:solidFill>
                  <a:srgbClr val="4A4F54"/>
                </a:solidFill>
                <a:latin typeface="Trebuchet M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218066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1484784"/>
            <a:ext cx="7315200" cy="4114800"/>
          </a:xfrm>
        </p:spPr>
        <p:txBody>
          <a:bodyPr/>
          <a:lstStyle>
            <a:lvl1pPr>
              <a:defRPr sz="2800" b="0" i="0">
                <a:solidFill>
                  <a:srgbClr val="4A4F54"/>
                </a:solidFill>
                <a:latin typeface="Trebuchet MS"/>
              </a:defRPr>
            </a:lvl1pPr>
            <a:lvl2pPr marL="482600" indent="-292100">
              <a:buClr>
                <a:srgbClr val="FF0066"/>
              </a:buClr>
              <a:buFont typeface="Arial"/>
              <a:buChar char="•"/>
              <a:defRPr sz="2400" b="0" i="0">
                <a:solidFill>
                  <a:srgbClr val="4A4F54"/>
                </a:solidFill>
                <a:latin typeface="Trebuchet MS"/>
              </a:defRPr>
            </a:lvl2pPr>
            <a:lvl3pPr marL="863600" indent="-190500">
              <a:buClr>
                <a:srgbClr val="FF0066"/>
              </a:buClr>
              <a:buFont typeface="Courier New"/>
              <a:buChar char="o"/>
              <a:defRPr sz="2000">
                <a:solidFill>
                  <a:srgbClr val="4A4F54"/>
                </a:solidFill>
                <a:latin typeface="Trebuchet MS"/>
              </a:defRPr>
            </a:lvl3pPr>
            <a:lvl4pPr>
              <a:buClr>
                <a:srgbClr val="FF0066"/>
              </a:buClr>
              <a:defRPr sz="1600">
                <a:solidFill>
                  <a:srgbClr val="4A4F54"/>
                </a:solidFill>
                <a:latin typeface="Trebuchet MS"/>
              </a:defRPr>
            </a:lvl4pPr>
            <a:lvl5pPr>
              <a:defRPr sz="1400">
                <a:solidFill>
                  <a:srgbClr val="4A4F54"/>
                </a:solidFill>
                <a:latin typeface="Trebuchet M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6612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re sous-partie">
    <p:spTree>
      <p:nvGrpSpPr>
        <p:cNvPr id="1" name=""/>
        <p:cNvGrpSpPr/>
        <p:nvPr/>
      </p:nvGrpSpPr>
      <p:grpSpPr>
        <a:xfrm>
          <a:off x="0" y="0"/>
          <a:ext cx="0" cy="0"/>
          <a:chOff x="0" y="0"/>
          <a:chExt cx="0" cy="0"/>
        </a:xfrm>
      </p:grpSpPr>
      <p:sp>
        <p:nvSpPr>
          <p:cNvPr id="4" name="Rectangle 3"/>
          <p:cNvSpPr/>
          <p:nvPr userDrawn="1"/>
        </p:nvSpPr>
        <p:spPr>
          <a:xfrm>
            <a:off x="7770813" y="101600"/>
            <a:ext cx="1258887" cy="1258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fr-FR" sz="1800">
              <a:solidFill>
                <a:srgbClr val="FFFFFF"/>
              </a:solidFill>
              <a:cs typeface="Geneva" pitchFamily="-107" charset="0"/>
            </a:endParaRPr>
          </a:p>
        </p:txBody>
      </p:sp>
      <p:sp>
        <p:nvSpPr>
          <p:cNvPr id="3074" name="Rectangle 2"/>
          <p:cNvSpPr>
            <a:spLocks noGrp="1" noChangeArrowheads="1"/>
          </p:cNvSpPr>
          <p:nvPr>
            <p:ph type="ctrTitle" hasCustomPrompt="1"/>
          </p:nvPr>
        </p:nvSpPr>
        <p:spPr>
          <a:xfrm>
            <a:off x="1835698" y="1700808"/>
            <a:ext cx="6571456" cy="1143000"/>
          </a:xfrm>
        </p:spPr>
        <p:txBody>
          <a:bodyPr/>
          <a:lstStyle>
            <a:lvl1pPr>
              <a:defRPr sz="3600" b="0" cap="all" baseline="0">
                <a:solidFill>
                  <a:srgbClr val="5C2D91"/>
                </a:solidFill>
                <a:latin typeface="Century Gothic" panose="020B0502020202020204" pitchFamily="34" charset="0"/>
              </a:defRPr>
            </a:lvl1pPr>
          </a:lstStyle>
          <a:p>
            <a:pPr lvl="0"/>
            <a:r>
              <a:rPr lang="fr-FR" altLang="fr-FR" noProof="0" dirty="0" smtClean="0"/>
              <a:t>CLIQUEZ ET MODIFIEZ LE TITRE</a:t>
            </a:r>
          </a:p>
        </p:txBody>
      </p:sp>
      <p:sp>
        <p:nvSpPr>
          <p:cNvPr id="3075" name="Rectangle 3"/>
          <p:cNvSpPr>
            <a:spLocks noGrp="1" noChangeArrowheads="1"/>
          </p:cNvSpPr>
          <p:nvPr>
            <p:ph type="subTitle" idx="1" hasCustomPrompt="1"/>
          </p:nvPr>
        </p:nvSpPr>
        <p:spPr>
          <a:xfrm>
            <a:off x="1815309" y="3059832"/>
            <a:ext cx="6584949" cy="1152128"/>
          </a:xfrm>
        </p:spPr>
        <p:txBody>
          <a:bodyPr/>
          <a:lstStyle>
            <a:lvl1pPr>
              <a:defRPr sz="2000" cap="all" baseline="0">
                <a:solidFill>
                  <a:srgbClr val="ED145B"/>
                </a:solidFill>
                <a:latin typeface="Century Gothic" panose="020B0502020202020204" pitchFamily="34" charset="0"/>
              </a:defRPr>
            </a:lvl1pPr>
          </a:lstStyle>
          <a:p>
            <a:pPr lvl="0"/>
            <a:r>
              <a:rPr lang="fr-FR" altLang="fr-FR" noProof="0" dirty="0" smtClean="0"/>
              <a:t>CLIQUEZ POUR MODIFIER LE STYLE DES SOUS-TITRES DU MASQUE</a:t>
            </a:r>
          </a:p>
        </p:txBody>
      </p:sp>
      <p:cxnSp>
        <p:nvCxnSpPr>
          <p:cNvPr id="10" name="Connecteur droit 9"/>
          <p:cNvCxnSpPr/>
          <p:nvPr userDrawn="1"/>
        </p:nvCxnSpPr>
        <p:spPr bwMode="auto">
          <a:xfrm>
            <a:off x="1920063" y="3059832"/>
            <a:ext cx="203667" cy="0"/>
          </a:xfrm>
          <a:prstGeom prst="line">
            <a:avLst/>
          </a:prstGeom>
          <a:solidFill>
            <a:schemeClr val="accent1"/>
          </a:solidFill>
          <a:ln w="19050" cap="flat" cmpd="sng" algn="ctr">
            <a:solidFill>
              <a:srgbClr val="ED145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9886" y="4514088"/>
            <a:ext cx="4678680" cy="2343912"/>
          </a:xfrm>
          <a:prstGeom prst="rect">
            <a:avLst/>
          </a:prstGeom>
        </p:spPr>
      </p:pic>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4" y="7665"/>
            <a:ext cx="1618488" cy="1801368"/>
          </a:xfrm>
          <a:prstGeom prst="rect">
            <a:avLst/>
          </a:prstGeom>
        </p:spPr>
      </p:pic>
    </p:spTree>
    <p:extLst>
      <p:ext uri="{BB962C8B-B14F-4D97-AF65-F5344CB8AC3E}">
        <p14:creationId xmlns:p14="http://schemas.microsoft.com/office/powerpoint/2010/main" val="76020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u courant">
    <p:spTree>
      <p:nvGrpSpPr>
        <p:cNvPr id="1" name=""/>
        <p:cNvGrpSpPr/>
        <p:nvPr/>
      </p:nvGrpSpPr>
      <p:grpSpPr>
        <a:xfrm>
          <a:off x="0" y="0"/>
          <a:ext cx="0" cy="0"/>
          <a:chOff x="0" y="0"/>
          <a:chExt cx="0" cy="0"/>
        </a:xfrm>
      </p:grpSpPr>
      <p:sp>
        <p:nvSpPr>
          <p:cNvPr id="2" name="Titre 1"/>
          <p:cNvSpPr>
            <a:spLocks noGrp="1"/>
          </p:cNvSpPr>
          <p:nvPr>
            <p:ph type="title"/>
          </p:nvPr>
        </p:nvSpPr>
        <p:spPr>
          <a:xfrm>
            <a:off x="539554" y="228600"/>
            <a:ext cx="5813648" cy="762000"/>
          </a:xfrm>
        </p:spPr>
        <p:txBody>
          <a:bodyPr/>
          <a:lstStyle/>
          <a:p>
            <a:r>
              <a:rPr lang="fr-FR" smtClean="0"/>
              <a:t>Modifiez le style du titre</a:t>
            </a:r>
            <a:endParaRPr lang="fr-FR"/>
          </a:p>
        </p:txBody>
      </p:sp>
      <p:sp>
        <p:nvSpPr>
          <p:cNvPr id="3" name="Espace réservé du contenu 2"/>
          <p:cNvSpPr>
            <a:spLocks noGrp="1"/>
          </p:cNvSpPr>
          <p:nvPr>
            <p:ph idx="1"/>
          </p:nvPr>
        </p:nvSpPr>
        <p:spPr>
          <a:xfrm>
            <a:off x="615752" y="1981200"/>
            <a:ext cx="7315200" cy="41148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92410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324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6161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066800" y="1981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00600" y="1981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8538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8222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04167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19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6245352"/>
            <a:ext cx="9144000" cy="612648"/>
          </a:xfrm>
          <a:prstGeom prst="rect">
            <a:avLst/>
          </a:prstGeom>
        </p:spPr>
      </p:pic>
      <p:sp>
        <p:nvSpPr>
          <p:cNvPr id="1027" name="Rectangle 2"/>
          <p:cNvSpPr>
            <a:spLocks noGrp="1" noChangeArrowheads="1"/>
          </p:cNvSpPr>
          <p:nvPr>
            <p:ph type="title"/>
          </p:nvPr>
        </p:nvSpPr>
        <p:spPr bwMode="auto">
          <a:xfrm>
            <a:off x="990602" y="228600"/>
            <a:ext cx="581364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smtClean="0"/>
              <a:t>Cliquez et modifiez le titre</a:t>
            </a:r>
          </a:p>
        </p:txBody>
      </p:sp>
      <p:sp>
        <p:nvSpPr>
          <p:cNvPr id="1028" name="Rectangle 3"/>
          <p:cNvSpPr>
            <a:spLocks noGrp="1" noChangeArrowheads="1"/>
          </p:cNvSpPr>
          <p:nvPr>
            <p:ph type="body" idx="1"/>
          </p:nvPr>
        </p:nvSpPr>
        <p:spPr bwMode="auto">
          <a:xfrm>
            <a:off x="1066800" y="1981200"/>
            <a:ext cx="7315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sp>
        <p:nvSpPr>
          <p:cNvPr id="1030" name="Text Box 9"/>
          <p:cNvSpPr txBox="1">
            <a:spLocks noChangeArrowheads="1"/>
          </p:cNvSpPr>
          <p:nvPr userDrawn="1"/>
        </p:nvSpPr>
        <p:spPr bwMode="auto">
          <a:xfrm>
            <a:off x="7956376" y="6453336"/>
            <a:ext cx="1066800" cy="23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Geneva" pitchFamily="28" charset="-128"/>
              </a:defRPr>
            </a:lvl1pPr>
            <a:lvl2pPr marL="742950" indent="-285750">
              <a:defRPr sz="2400">
                <a:solidFill>
                  <a:schemeClr val="tx1"/>
                </a:solidFill>
                <a:latin typeface="Arial" charset="0"/>
                <a:ea typeface="Geneva" pitchFamily="28" charset="-128"/>
              </a:defRPr>
            </a:lvl2pPr>
            <a:lvl3pPr marL="1143000" indent="-228600">
              <a:defRPr sz="2400">
                <a:solidFill>
                  <a:schemeClr val="tx1"/>
                </a:solidFill>
                <a:latin typeface="Arial" charset="0"/>
                <a:ea typeface="Geneva" pitchFamily="28" charset="-128"/>
              </a:defRPr>
            </a:lvl3pPr>
            <a:lvl4pPr marL="1600200" indent="-228600">
              <a:defRPr sz="2400">
                <a:solidFill>
                  <a:schemeClr val="tx1"/>
                </a:solidFill>
                <a:latin typeface="Arial" charset="0"/>
                <a:ea typeface="Geneva" pitchFamily="28" charset="-128"/>
              </a:defRPr>
            </a:lvl4pPr>
            <a:lvl5pPr marL="2057400" indent="-228600">
              <a:defRPr sz="2400">
                <a:solidFill>
                  <a:schemeClr val="tx1"/>
                </a:solidFill>
                <a:latin typeface="Arial" charset="0"/>
                <a:ea typeface="Geneva" pitchFamily="28" charset="-128"/>
              </a:defRPr>
            </a:lvl5pPr>
            <a:lvl6pPr marL="2514600" indent="-228600" eaLnBrk="0" fontAlgn="base" hangingPunct="0">
              <a:spcBef>
                <a:spcPct val="0"/>
              </a:spcBef>
              <a:spcAft>
                <a:spcPct val="0"/>
              </a:spcAft>
              <a:defRPr sz="2400">
                <a:solidFill>
                  <a:schemeClr val="tx1"/>
                </a:solidFill>
                <a:latin typeface="Arial" charset="0"/>
                <a:ea typeface="Geneva" pitchFamily="28" charset="-128"/>
              </a:defRPr>
            </a:lvl6pPr>
            <a:lvl7pPr marL="2971800" indent="-228600" eaLnBrk="0" fontAlgn="base" hangingPunct="0">
              <a:spcBef>
                <a:spcPct val="0"/>
              </a:spcBef>
              <a:spcAft>
                <a:spcPct val="0"/>
              </a:spcAft>
              <a:defRPr sz="2400">
                <a:solidFill>
                  <a:schemeClr val="tx1"/>
                </a:solidFill>
                <a:latin typeface="Arial" charset="0"/>
                <a:ea typeface="Geneva" pitchFamily="28" charset="-128"/>
              </a:defRPr>
            </a:lvl7pPr>
            <a:lvl8pPr marL="3429000" indent="-228600" eaLnBrk="0" fontAlgn="base" hangingPunct="0">
              <a:spcBef>
                <a:spcPct val="0"/>
              </a:spcBef>
              <a:spcAft>
                <a:spcPct val="0"/>
              </a:spcAft>
              <a:defRPr sz="2400">
                <a:solidFill>
                  <a:schemeClr val="tx1"/>
                </a:solidFill>
                <a:latin typeface="Arial" charset="0"/>
                <a:ea typeface="Geneva" pitchFamily="28" charset="-128"/>
              </a:defRPr>
            </a:lvl8pPr>
            <a:lvl9pPr marL="3886200" indent="-228600" eaLnBrk="0" fontAlgn="base" hangingPunct="0">
              <a:spcBef>
                <a:spcPct val="0"/>
              </a:spcBef>
              <a:spcAft>
                <a:spcPct val="0"/>
              </a:spcAft>
              <a:defRPr sz="2400">
                <a:solidFill>
                  <a:schemeClr val="tx1"/>
                </a:solidFill>
                <a:latin typeface="Arial" charset="0"/>
                <a:ea typeface="Geneva" pitchFamily="28" charset="-128"/>
              </a:defRPr>
            </a:lvl9pPr>
          </a:lstStyle>
          <a:p>
            <a:pPr algn="r">
              <a:spcBef>
                <a:spcPct val="50000"/>
              </a:spcBef>
            </a:pPr>
            <a:r>
              <a:rPr lang="fr-FR" altLang="fr-FR" sz="900" b="1" dirty="0" smtClean="0">
                <a:solidFill>
                  <a:schemeClr val="bg1"/>
                </a:solidFill>
                <a:latin typeface="Century Gothic" panose="020B0502020202020204" pitchFamily="34" charset="0"/>
              </a:rPr>
              <a:t>PAGE</a:t>
            </a:r>
            <a:r>
              <a:rPr lang="fr-FR" altLang="fr-FR" sz="900" b="1" baseline="0" dirty="0" smtClean="0">
                <a:solidFill>
                  <a:schemeClr val="bg1"/>
                </a:solidFill>
                <a:latin typeface="Century Gothic" panose="020B0502020202020204" pitchFamily="34" charset="0"/>
              </a:rPr>
              <a:t> </a:t>
            </a:r>
            <a:fld id="{06FB8E0C-6B4D-43CE-B61F-21D6E6E48FC1}" type="slidenum">
              <a:rPr lang="fr-FR" altLang="fr-FR" sz="900" b="1" smtClean="0">
                <a:solidFill>
                  <a:schemeClr val="bg1"/>
                </a:solidFill>
                <a:latin typeface="Century Gothic" panose="020B0502020202020204" pitchFamily="34" charset="0"/>
              </a:rPr>
              <a:pPr algn="r">
                <a:spcBef>
                  <a:spcPct val="50000"/>
                </a:spcBef>
              </a:pPr>
              <a:t>‹N°›</a:t>
            </a:fld>
            <a:endParaRPr lang="fr-FR" altLang="fr-FR" sz="900" b="1" dirty="0">
              <a:solidFill>
                <a:schemeClr val="bg1"/>
              </a:solidFill>
              <a:latin typeface="Century Gothic" panose="020B0502020202020204" pitchFamily="34" charset="0"/>
            </a:endParaRPr>
          </a:p>
        </p:txBody>
      </p:sp>
      <p:sp>
        <p:nvSpPr>
          <p:cNvPr id="1031" name="Text Box 10"/>
          <p:cNvSpPr txBox="1">
            <a:spLocks noChangeArrowheads="1"/>
          </p:cNvSpPr>
          <p:nvPr userDrawn="1"/>
        </p:nvSpPr>
        <p:spPr bwMode="auto">
          <a:xfrm>
            <a:off x="4133668" y="6453336"/>
            <a:ext cx="4041491" cy="23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Geneva" pitchFamily="28" charset="-128"/>
              </a:defRPr>
            </a:lvl1pPr>
            <a:lvl2pPr marL="742950" indent="-285750">
              <a:defRPr sz="2400">
                <a:solidFill>
                  <a:schemeClr val="tx1"/>
                </a:solidFill>
                <a:latin typeface="Arial" charset="0"/>
                <a:ea typeface="Geneva" pitchFamily="28" charset="-128"/>
              </a:defRPr>
            </a:lvl2pPr>
            <a:lvl3pPr marL="1143000" indent="-228600">
              <a:defRPr sz="2400">
                <a:solidFill>
                  <a:schemeClr val="tx1"/>
                </a:solidFill>
                <a:latin typeface="Arial" charset="0"/>
                <a:ea typeface="Geneva" pitchFamily="28" charset="-128"/>
              </a:defRPr>
            </a:lvl3pPr>
            <a:lvl4pPr marL="1600200" indent="-228600">
              <a:defRPr sz="2400">
                <a:solidFill>
                  <a:schemeClr val="tx1"/>
                </a:solidFill>
                <a:latin typeface="Arial" charset="0"/>
                <a:ea typeface="Geneva" pitchFamily="28" charset="-128"/>
              </a:defRPr>
            </a:lvl4pPr>
            <a:lvl5pPr marL="2057400" indent="-228600">
              <a:defRPr sz="2400">
                <a:solidFill>
                  <a:schemeClr val="tx1"/>
                </a:solidFill>
                <a:latin typeface="Arial" charset="0"/>
                <a:ea typeface="Geneva" pitchFamily="28" charset="-128"/>
              </a:defRPr>
            </a:lvl5pPr>
            <a:lvl6pPr marL="2514600" indent="-228600" eaLnBrk="0" fontAlgn="base" hangingPunct="0">
              <a:spcBef>
                <a:spcPct val="0"/>
              </a:spcBef>
              <a:spcAft>
                <a:spcPct val="0"/>
              </a:spcAft>
              <a:defRPr sz="2400">
                <a:solidFill>
                  <a:schemeClr val="tx1"/>
                </a:solidFill>
                <a:latin typeface="Arial" charset="0"/>
                <a:ea typeface="Geneva" pitchFamily="28" charset="-128"/>
              </a:defRPr>
            </a:lvl6pPr>
            <a:lvl7pPr marL="2971800" indent="-228600" eaLnBrk="0" fontAlgn="base" hangingPunct="0">
              <a:spcBef>
                <a:spcPct val="0"/>
              </a:spcBef>
              <a:spcAft>
                <a:spcPct val="0"/>
              </a:spcAft>
              <a:defRPr sz="2400">
                <a:solidFill>
                  <a:schemeClr val="tx1"/>
                </a:solidFill>
                <a:latin typeface="Arial" charset="0"/>
                <a:ea typeface="Geneva" pitchFamily="28" charset="-128"/>
              </a:defRPr>
            </a:lvl7pPr>
            <a:lvl8pPr marL="3429000" indent="-228600" eaLnBrk="0" fontAlgn="base" hangingPunct="0">
              <a:spcBef>
                <a:spcPct val="0"/>
              </a:spcBef>
              <a:spcAft>
                <a:spcPct val="0"/>
              </a:spcAft>
              <a:defRPr sz="2400">
                <a:solidFill>
                  <a:schemeClr val="tx1"/>
                </a:solidFill>
                <a:latin typeface="Arial" charset="0"/>
                <a:ea typeface="Geneva" pitchFamily="28" charset="-128"/>
              </a:defRPr>
            </a:lvl8pPr>
            <a:lvl9pPr marL="3886200" indent="-228600" eaLnBrk="0" fontAlgn="base" hangingPunct="0">
              <a:spcBef>
                <a:spcPct val="0"/>
              </a:spcBef>
              <a:spcAft>
                <a:spcPct val="0"/>
              </a:spcAft>
              <a:defRPr sz="2400">
                <a:solidFill>
                  <a:schemeClr val="tx1"/>
                </a:solidFill>
                <a:latin typeface="Arial" charset="0"/>
                <a:ea typeface="Geneva" pitchFamily="28" charset="-128"/>
              </a:defRPr>
            </a:lvl9pPr>
          </a:lstStyle>
          <a:p>
            <a:pPr algn="r"/>
            <a:r>
              <a:rPr lang="fr-FR" altLang="fr-FR" sz="900" b="1" dirty="0" smtClean="0">
                <a:solidFill>
                  <a:schemeClr val="bg1"/>
                </a:solidFill>
                <a:latin typeface="Century Gothic" panose="020B0502020202020204" pitchFamily="34" charset="0"/>
              </a:rPr>
              <a:t>TITRE PRINCIPAL</a:t>
            </a:r>
            <a:r>
              <a:rPr lang="fr-FR" altLang="fr-FR" sz="900" b="1" baseline="0" dirty="0" smtClean="0">
                <a:solidFill>
                  <a:schemeClr val="bg1"/>
                </a:solidFill>
                <a:latin typeface="Century Gothic" panose="020B0502020202020204" pitchFamily="34" charset="0"/>
              </a:rPr>
              <a:t> DE LA PRÉSENTATION / </a:t>
            </a:r>
            <a:r>
              <a:rPr lang="fr-FR" altLang="fr-FR" sz="900" b="0" baseline="0" dirty="0" smtClean="0">
                <a:solidFill>
                  <a:schemeClr val="bg1"/>
                </a:solidFill>
                <a:latin typeface="Century Gothic" panose="020B0502020202020204" pitchFamily="34" charset="0"/>
              </a:rPr>
              <a:t>Prénom Nom </a:t>
            </a:r>
            <a:r>
              <a:rPr lang="fr-FR" altLang="fr-FR" sz="900" b="1" baseline="0" dirty="0" smtClean="0">
                <a:solidFill>
                  <a:schemeClr val="bg1"/>
                </a:solidFill>
                <a:latin typeface="Century Gothic" panose="020B0502020202020204" pitchFamily="34" charset="0"/>
              </a:rPr>
              <a:t>/</a:t>
            </a:r>
            <a:r>
              <a:rPr lang="fr-FR" altLang="fr-FR" sz="900" b="1" dirty="0" smtClean="0">
                <a:solidFill>
                  <a:schemeClr val="bg1"/>
                </a:solidFill>
                <a:latin typeface="Century Gothic" panose="020B0502020202020204" pitchFamily="34" charset="0"/>
              </a:rPr>
              <a:t> </a:t>
            </a:r>
            <a:r>
              <a:rPr lang="fr-FR" altLang="fr-FR" sz="900" b="0" dirty="0" smtClean="0">
                <a:solidFill>
                  <a:schemeClr val="bg1"/>
                </a:solidFill>
                <a:latin typeface="Century Gothic" panose="020B0502020202020204" pitchFamily="34" charset="0"/>
              </a:rPr>
              <a:t>JJ/MMM/AAAA</a:t>
            </a:r>
            <a:endParaRPr lang="fr-FR" altLang="fr-FR" sz="900" b="0" dirty="0">
              <a:solidFill>
                <a:schemeClr val="bg1"/>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61" r:id="rId3"/>
    <p:sldLayoutId id="2147483673"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4" r:id="rId14"/>
    <p:sldLayoutId id="2147483675" r:id="rId15"/>
  </p:sldLayoutIdLst>
  <p:txStyles>
    <p:titleStyle>
      <a:lvl1pPr algn="l" rtl="0" eaLnBrk="0" fontAlgn="base" hangingPunct="0">
        <a:spcBef>
          <a:spcPct val="0"/>
        </a:spcBef>
        <a:spcAft>
          <a:spcPct val="0"/>
        </a:spcAft>
        <a:defRPr sz="3200" b="0" cap="all" baseline="0">
          <a:solidFill>
            <a:srgbClr val="5C2D91"/>
          </a:solidFill>
          <a:latin typeface="Century Gothic" panose="020B0502020202020204" pitchFamily="34" charset="0"/>
          <a:ea typeface="+mj-ea"/>
          <a:cs typeface="+mj-cs"/>
        </a:defRPr>
      </a:lvl1pPr>
      <a:lvl2pPr algn="l" rtl="0" eaLnBrk="0" fontAlgn="base" hangingPunct="0">
        <a:spcBef>
          <a:spcPct val="0"/>
        </a:spcBef>
        <a:spcAft>
          <a:spcPct val="0"/>
        </a:spcAft>
        <a:defRPr sz="1200" b="1">
          <a:solidFill>
            <a:srgbClr val="C65800"/>
          </a:solidFill>
          <a:latin typeface="Arial" charset="0"/>
          <a:ea typeface="Geneva" pitchFamily="28" charset="-128"/>
        </a:defRPr>
      </a:lvl2pPr>
      <a:lvl3pPr algn="l" rtl="0" eaLnBrk="0" fontAlgn="base" hangingPunct="0">
        <a:spcBef>
          <a:spcPct val="0"/>
        </a:spcBef>
        <a:spcAft>
          <a:spcPct val="0"/>
        </a:spcAft>
        <a:defRPr sz="1200" b="1">
          <a:solidFill>
            <a:srgbClr val="C65800"/>
          </a:solidFill>
          <a:latin typeface="Arial" charset="0"/>
          <a:ea typeface="Geneva" pitchFamily="28" charset="-128"/>
        </a:defRPr>
      </a:lvl3pPr>
      <a:lvl4pPr algn="l" rtl="0" eaLnBrk="0" fontAlgn="base" hangingPunct="0">
        <a:spcBef>
          <a:spcPct val="0"/>
        </a:spcBef>
        <a:spcAft>
          <a:spcPct val="0"/>
        </a:spcAft>
        <a:defRPr sz="1200" b="1">
          <a:solidFill>
            <a:srgbClr val="C65800"/>
          </a:solidFill>
          <a:latin typeface="Arial" charset="0"/>
          <a:ea typeface="Geneva" pitchFamily="28" charset="-128"/>
        </a:defRPr>
      </a:lvl4pPr>
      <a:lvl5pPr algn="l" rtl="0" eaLnBrk="0" fontAlgn="base" hangingPunct="0">
        <a:spcBef>
          <a:spcPct val="0"/>
        </a:spcBef>
        <a:spcAft>
          <a:spcPct val="0"/>
        </a:spcAft>
        <a:defRPr sz="1200" b="1">
          <a:solidFill>
            <a:srgbClr val="C65800"/>
          </a:solidFill>
          <a:latin typeface="Arial" charset="0"/>
          <a:ea typeface="Geneva" pitchFamily="28" charset="-128"/>
        </a:defRPr>
      </a:lvl5pPr>
      <a:lvl6pPr marL="457200" algn="l" rtl="0" fontAlgn="base">
        <a:spcBef>
          <a:spcPct val="0"/>
        </a:spcBef>
        <a:spcAft>
          <a:spcPct val="0"/>
        </a:spcAft>
        <a:defRPr sz="1200" b="1">
          <a:solidFill>
            <a:srgbClr val="C65800"/>
          </a:solidFill>
          <a:latin typeface="Arial" charset="0"/>
          <a:ea typeface="Geneva" pitchFamily="28" charset="-128"/>
        </a:defRPr>
      </a:lvl6pPr>
      <a:lvl7pPr marL="914400" algn="l" rtl="0" fontAlgn="base">
        <a:spcBef>
          <a:spcPct val="0"/>
        </a:spcBef>
        <a:spcAft>
          <a:spcPct val="0"/>
        </a:spcAft>
        <a:defRPr sz="1200" b="1">
          <a:solidFill>
            <a:srgbClr val="C65800"/>
          </a:solidFill>
          <a:latin typeface="Arial" charset="0"/>
          <a:ea typeface="Geneva" pitchFamily="28" charset="-128"/>
        </a:defRPr>
      </a:lvl7pPr>
      <a:lvl8pPr marL="1371600" algn="l" rtl="0" fontAlgn="base">
        <a:spcBef>
          <a:spcPct val="0"/>
        </a:spcBef>
        <a:spcAft>
          <a:spcPct val="0"/>
        </a:spcAft>
        <a:defRPr sz="1200" b="1">
          <a:solidFill>
            <a:srgbClr val="C65800"/>
          </a:solidFill>
          <a:latin typeface="Arial" charset="0"/>
          <a:ea typeface="Geneva" pitchFamily="28" charset="-128"/>
        </a:defRPr>
      </a:lvl8pPr>
      <a:lvl9pPr marL="1828800" algn="l" rtl="0" fontAlgn="base">
        <a:spcBef>
          <a:spcPct val="0"/>
        </a:spcBef>
        <a:spcAft>
          <a:spcPct val="0"/>
        </a:spcAft>
        <a:defRPr sz="1200" b="1">
          <a:solidFill>
            <a:srgbClr val="C65800"/>
          </a:solidFill>
          <a:latin typeface="Arial" charset="0"/>
          <a:ea typeface="Geneva" pitchFamily="28" charset="-128"/>
        </a:defRPr>
      </a:lvl9pPr>
    </p:titleStyle>
    <p:bodyStyle>
      <a:lvl1pPr algn="l" rtl="0" eaLnBrk="0" fontAlgn="base" hangingPunct="0">
        <a:spcBef>
          <a:spcPct val="20000"/>
        </a:spcBef>
        <a:spcAft>
          <a:spcPct val="0"/>
        </a:spcAft>
        <a:defRPr sz="1800" b="1" cap="all" baseline="0">
          <a:solidFill>
            <a:srgbClr val="ED145B"/>
          </a:solidFill>
          <a:latin typeface="Century Gothic" panose="020B0502020202020204" pitchFamily="34" charset="0"/>
          <a:ea typeface="+mn-ea"/>
          <a:cs typeface="+mn-cs"/>
        </a:defRPr>
      </a:lvl1pPr>
      <a:lvl2pPr marL="0" indent="0" algn="l" rtl="0" eaLnBrk="0" fontAlgn="base" hangingPunct="0">
        <a:spcBef>
          <a:spcPct val="20000"/>
        </a:spcBef>
        <a:spcAft>
          <a:spcPct val="0"/>
        </a:spcAft>
        <a:buNone/>
        <a:defRPr sz="1800" b="1">
          <a:solidFill>
            <a:srgbClr val="ED145B"/>
          </a:solidFill>
          <a:latin typeface="Century Gothic" panose="020B0502020202020204" pitchFamily="34" charset="0"/>
          <a:ea typeface="+mn-ea"/>
        </a:defRPr>
      </a:lvl2pPr>
      <a:lvl3pPr marL="0" indent="0" algn="l" rtl="0" eaLnBrk="0" fontAlgn="base" hangingPunct="0">
        <a:spcBef>
          <a:spcPct val="20000"/>
        </a:spcBef>
        <a:spcAft>
          <a:spcPct val="0"/>
        </a:spcAft>
        <a:buClr>
          <a:srgbClr val="ED145B"/>
        </a:buClr>
        <a:buFont typeface="Wingdings" panose="05000000000000000000" pitchFamily="2" charset="2"/>
        <a:buNone/>
        <a:defRPr sz="1800">
          <a:solidFill>
            <a:schemeClr val="tx1"/>
          </a:solidFill>
          <a:latin typeface="Century Gothic" panose="020B0502020202020204" pitchFamily="34" charset="0"/>
          <a:ea typeface="+mn-ea"/>
        </a:defRPr>
      </a:lvl3pPr>
      <a:lvl4pPr marL="180975" indent="-180975" algn="l" rtl="0" eaLnBrk="0" fontAlgn="base" hangingPunct="0">
        <a:spcBef>
          <a:spcPct val="20000"/>
        </a:spcBef>
        <a:spcAft>
          <a:spcPct val="0"/>
        </a:spcAft>
        <a:buClr>
          <a:srgbClr val="ED145B"/>
        </a:buClr>
        <a:buFont typeface="Arial" panose="020B0604020202020204" pitchFamily="34" charset="0"/>
        <a:buChar char="•"/>
        <a:defRPr sz="1600">
          <a:solidFill>
            <a:schemeClr val="tx1"/>
          </a:solidFill>
          <a:latin typeface="Century Gothic" panose="020B0502020202020204" pitchFamily="34" charset="0"/>
          <a:ea typeface="+mn-ea"/>
        </a:defRPr>
      </a:lvl4pPr>
      <a:lvl5pPr marL="542925" indent="-180975" algn="l" rtl="0" eaLnBrk="0" fontAlgn="base" hangingPunct="0">
        <a:spcBef>
          <a:spcPct val="20000"/>
        </a:spcBef>
        <a:spcAft>
          <a:spcPct val="0"/>
        </a:spcAft>
        <a:buClr>
          <a:srgbClr val="ED145B"/>
        </a:buClr>
        <a:buFont typeface="Century Gothic" panose="020B0502020202020204" pitchFamily="34" charset="0"/>
        <a:buChar char="−"/>
        <a:defRPr sz="1400">
          <a:solidFill>
            <a:schemeClr val="tx1"/>
          </a:solidFill>
          <a:latin typeface="Century Gothic" panose="020B0502020202020204" pitchFamily="34" charset="0"/>
          <a:ea typeface="+mn-ea"/>
        </a:defRPr>
      </a:lvl5pPr>
      <a:lvl6pPr marL="1803400" algn="l" rtl="0" fontAlgn="base">
        <a:spcBef>
          <a:spcPct val="20000"/>
        </a:spcBef>
        <a:spcAft>
          <a:spcPct val="0"/>
        </a:spcAft>
        <a:defRPr sz="1200">
          <a:solidFill>
            <a:schemeClr val="tx1"/>
          </a:solidFill>
          <a:latin typeface="+mn-lt"/>
          <a:ea typeface="+mn-ea"/>
        </a:defRPr>
      </a:lvl6pPr>
      <a:lvl7pPr marL="2260600" algn="l" rtl="0" fontAlgn="base">
        <a:spcBef>
          <a:spcPct val="20000"/>
        </a:spcBef>
        <a:spcAft>
          <a:spcPct val="0"/>
        </a:spcAft>
        <a:defRPr sz="1200">
          <a:solidFill>
            <a:schemeClr val="tx1"/>
          </a:solidFill>
          <a:latin typeface="+mn-lt"/>
          <a:ea typeface="+mn-ea"/>
        </a:defRPr>
      </a:lvl7pPr>
      <a:lvl8pPr marL="2717800" algn="l" rtl="0" fontAlgn="base">
        <a:spcBef>
          <a:spcPct val="20000"/>
        </a:spcBef>
        <a:spcAft>
          <a:spcPct val="0"/>
        </a:spcAft>
        <a:defRPr sz="1200">
          <a:solidFill>
            <a:schemeClr val="tx1"/>
          </a:solidFill>
          <a:latin typeface="+mn-lt"/>
          <a:ea typeface="+mn-ea"/>
        </a:defRPr>
      </a:lvl8pPr>
      <a:lvl9pPr marL="3175000" algn="l" rtl="0" fontAlgn="base">
        <a:spcBef>
          <a:spcPct val="20000"/>
        </a:spcBef>
        <a:spcAft>
          <a:spcPct val="0"/>
        </a:spcAft>
        <a:defRPr sz="1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4" y="548680"/>
            <a:ext cx="6984776" cy="1440160"/>
          </a:xfrm>
        </p:spPr>
        <p:txBody>
          <a:bodyPr/>
          <a:lstStyle/>
          <a:p>
            <a:r>
              <a:rPr lang="fr-FR" dirty="0" smtClean="0"/>
              <a:t>THE ROLE AND DUTIES OF THE </a:t>
            </a:r>
            <a:r>
              <a:rPr lang="fr-FR" dirty="0" err="1" smtClean="0"/>
              <a:t>External</a:t>
            </a:r>
            <a:r>
              <a:rPr lang="fr-FR" dirty="0" smtClean="0"/>
              <a:t> </a:t>
            </a:r>
            <a:r>
              <a:rPr lang="fr-FR" dirty="0" err="1" smtClean="0"/>
              <a:t>evaluator</a:t>
            </a:r>
            <a:endParaRPr lang="fr-FR" dirty="0"/>
          </a:p>
        </p:txBody>
      </p:sp>
      <p:sp>
        <p:nvSpPr>
          <p:cNvPr id="3" name="Espace réservé du texte 2"/>
          <p:cNvSpPr>
            <a:spLocks noGrp="1"/>
          </p:cNvSpPr>
          <p:nvPr>
            <p:ph type="body" sz="quarter" idx="10"/>
          </p:nvPr>
        </p:nvSpPr>
        <p:spPr/>
        <p:txBody>
          <a:bodyPr/>
          <a:lstStyle/>
          <a:p>
            <a:r>
              <a:rPr lang="fr-FR" dirty="0" smtClean="0"/>
              <a:t>Support to </a:t>
            </a:r>
            <a:r>
              <a:rPr lang="fr-FR" dirty="0" err="1" smtClean="0"/>
              <a:t>strengthening</a:t>
            </a:r>
            <a:r>
              <a:rPr lang="fr-FR" dirty="0" smtClean="0"/>
              <a:t> the </a:t>
            </a:r>
            <a:r>
              <a:rPr lang="fr-FR" dirty="0" err="1" smtClean="0"/>
              <a:t>higher</a:t>
            </a:r>
            <a:r>
              <a:rPr lang="fr-FR" dirty="0" smtClean="0"/>
              <a:t> </a:t>
            </a:r>
            <a:r>
              <a:rPr lang="fr-FR" dirty="0" err="1" smtClean="0"/>
              <a:t>education</a:t>
            </a:r>
            <a:r>
              <a:rPr lang="fr-FR" dirty="0" smtClean="0"/>
              <a:t> system in </a:t>
            </a:r>
            <a:r>
              <a:rPr lang="fr-FR" dirty="0" err="1" smtClean="0"/>
              <a:t>azerbaidjan</a:t>
            </a:r>
            <a:endParaRPr lang="fr-FR" dirty="0" smtClean="0"/>
          </a:p>
          <a:p>
            <a:endParaRPr lang="fr-FR" dirty="0"/>
          </a:p>
        </p:txBody>
      </p:sp>
      <p:sp>
        <p:nvSpPr>
          <p:cNvPr id="4" name="Espace réservé du texte 3"/>
          <p:cNvSpPr>
            <a:spLocks noGrp="1"/>
          </p:cNvSpPr>
          <p:nvPr>
            <p:ph type="body" sz="quarter" idx="11"/>
          </p:nvPr>
        </p:nvSpPr>
        <p:spPr/>
        <p:txBody>
          <a:bodyPr/>
          <a:lstStyle/>
          <a:p>
            <a:r>
              <a:rPr lang="fr-FR" dirty="0" smtClean="0"/>
              <a:t>2019</a:t>
            </a:r>
            <a:endParaRPr lang="fr-FR" dirty="0"/>
          </a:p>
        </p:txBody>
      </p:sp>
      <p:sp>
        <p:nvSpPr>
          <p:cNvPr id="5" name="Espace réservé du texte 4"/>
          <p:cNvSpPr>
            <a:spLocks noGrp="1"/>
          </p:cNvSpPr>
          <p:nvPr>
            <p:ph type="body" sz="quarter" idx="12"/>
          </p:nvPr>
        </p:nvSpPr>
        <p:spPr/>
        <p:txBody>
          <a:bodyPr/>
          <a:lstStyle/>
          <a:p>
            <a:r>
              <a:rPr lang="fr-FR" b="1" cap="none" dirty="0" smtClean="0"/>
              <a:t>Training session N0.2</a:t>
            </a:r>
          </a:p>
          <a:p>
            <a:endParaRPr lang="fr-FR" b="1" cap="none" dirty="0"/>
          </a:p>
          <a:p>
            <a:r>
              <a:rPr lang="fr-FR" b="1" cap="none" dirty="0" smtClean="0"/>
              <a:t>Eliane Kotler</a:t>
            </a:r>
          </a:p>
          <a:p>
            <a:r>
              <a:rPr lang="fr-FR" b="1" cap="none" dirty="0" smtClean="0"/>
              <a:t>Michelle Houppe</a:t>
            </a:r>
            <a:endParaRPr lang="fr-FR" b="1" cap="none" dirty="0"/>
          </a:p>
        </p:txBody>
      </p:sp>
    </p:spTree>
    <p:extLst>
      <p:ext uri="{BB962C8B-B14F-4D97-AF65-F5344CB8AC3E}">
        <p14:creationId xmlns:p14="http://schemas.microsoft.com/office/powerpoint/2010/main" val="1356614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706090"/>
          </a:xfrm>
        </p:spPr>
        <p:txBody>
          <a:bodyPr/>
          <a:lstStyle/>
          <a:p>
            <a:r>
              <a:rPr lang="fr-FR" dirty="0" smtClean="0"/>
              <a:t>ETHICAL PRINCIPLES</a:t>
            </a:r>
            <a:endParaRPr lang="fr-FR" dirty="0"/>
          </a:p>
        </p:txBody>
      </p:sp>
      <p:sp>
        <p:nvSpPr>
          <p:cNvPr id="7" name="Espace réservé du texte 6"/>
          <p:cNvSpPr>
            <a:spLocks noGrp="1"/>
          </p:cNvSpPr>
          <p:nvPr>
            <p:ph type="body" idx="1"/>
          </p:nvPr>
        </p:nvSpPr>
        <p:spPr>
          <a:xfrm>
            <a:off x="467544" y="1916832"/>
            <a:ext cx="4040188" cy="639762"/>
          </a:xfrm>
        </p:spPr>
        <p:txBody>
          <a:bodyPr/>
          <a:lstStyle/>
          <a:p>
            <a:r>
              <a:rPr lang="fr-FR" dirty="0" smtClean="0"/>
              <a:t>LOOK FOR FACTS AND FIGURES</a:t>
            </a:r>
            <a:endParaRPr lang="fr-FR" dirty="0"/>
          </a:p>
        </p:txBody>
      </p:sp>
      <p:sp>
        <p:nvSpPr>
          <p:cNvPr id="9" name="Espace réservé du texte 8"/>
          <p:cNvSpPr>
            <a:spLocks noGrp="1"/>
          </p:cNvSpPr>
          <p:nvPr>
            <p:ph type="body" sz="quarter" idx="3"/>
          </p:nvPr>
        </p:nvSpPr>
        <p:spPr/>
        <p:txBody>
          <a:bodyPr/>
          <a:lstStyle/>
          <a:p>
            <a:r>
              <a:rPr lang="fr-FR" dirty="0" smtClean="0"/>
              <a:t>RELY ON STANDARDS</a:t>
            </a:r>
            <a:endParaRPr lang="fr-FR" dirty="0"/>
          </a:p>
        </p:txBody>
      </p:sp>
      <p:pic>
        <p:nvPicPr>
          <p:cNvPr id="11"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87878" y="3443321"/>
            <a:ext cx="2578832" cy="141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5"/>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370400" y="3357970"/>
            <a:ext cx="2591025" cy="158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 name="ZoneTexte 12"/>
          <p:cNvSpPr txBox="1"/>
          <p:nvPr/>
        </p:nvSpPr>
        <p:spPr>
          <a:xfrm>
            <a:off x="539552" y="1052736"/>
            <a:ext cx="7560840" cy="461665"/>
          </a:xfrm>
          <a:prstGeom prst="rect">
            <a:avLst/>
          </a:prstGeom>
          <a:noFill/>
        </p:spPr>
        <p:txBody>
          <a:bodyPr wrap="square" rtlCol="0">
            <a:spAutoFit/>
          </a:bodyPr>
          <a:lstStyle/>
          <a:p>
            <a:r>
              <a:rPr lang="fr-FR" b="1" dirty="0" smtClean="0">
                <a:solidFill>
                  <a:srgbClr val="5C2D91"/>
                </a:solidFill>
              </a:rPr>
              <a:t>Evidence-</a:t>
            </a:r>
            <a:r>
              <a:rPr lang="fr-FR" b="1" dirty="0" err="1" smtClean="0">
                <a:solidFill>
                  <a:srgbClr val="5C2D91"/>
                </a:solidFill>
              </a:rPr>
              <a:t>based</a:t>
            </a:r>
            <a:r>
              <a:rPr lang="fr-FR" b="1" dirty="0" smtClean="0">
                <a:solidFill>
                  <a:srgbClr val="5C2D91"/>
                </a:solidFill>
              </a:rPr>
              <a:t> </a:t>
            </a:r>
            <a:r>
              <a:rPr lang="fr-FR" b="1" dirty="0" err="1" smtClean="0">
                <a:solidFill>
                  <a:srgbClr val="5C2D91"/>
                </a:solidFill>
              </a:rPr>
              <a:t>findings</a:t>
            </a:r>
            <a:r>
              <a:rPr lang="fr-FR" b="1" dirty="0">
                <a:solidFill>
                  <a:srgbClr val="5C2D91"/>
                </a:solidFill>
              </a:rPr>
              <a:t> </a:t>
            </a:r>
            <a:r>
              <a:rPr lang="fr-FR" b="1" dirty="0" smtClean="0">
                <a:solidFill>
                  <a:srgbClr val="5C2D91"/>
                </a:solidFill>
              </a:rPr>
              <a:t>= fair report</a:t>
            </a:r>
            <a:endParaRPr lang="fr-FR" b="1" dirty="0">
              <a:solidFill>
                <a:srgbClr val="5C2D91"/>
              </a:solidFill>
            </a:endParaRPr>
          </a:p>
        </p:txBody>
      </p:sp>
    </p:spTree>
    <p:extLst>
      <p:ext uri="{BB962C8B-B14F-4D97-AF65-F5344CB8AC3E}">
        <p14:creationId xmlns:p14="http://schemas.microsoft.com/office/powerpoint/2010/main" val="1943841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210086" y="116632"/>
            <a:ext cx="6962437" cy="762000"/>
          </a:xfrm>
        </p:spPr>
        <p:txBody>
          <a:bodyPr/>
          <a:lstStyle/>
          <a:p>
            <a:pPr>
              <a:defRPr/>
            </a:pPr>
            <a:r>
              <a:rPr lang="fr-FR" altLang="fr-FR" dirty="0" smtClean="0"/>
              <a:t>The </a:t>
            </a:r>
            <a:r>
              <a:rPr lang="fr-FR" altLang="fr-FR" dirty="0" err="1" smtClean="0"/>
              <a:t>peer</a:t>
            </a:r>
            <a:r>
              <a:rPr lang="fr-FR" altLang="fr-FR" dirty="0" smtClean="0"/>
              <a:t> </a:t>
            </a:r>
            <a:r>
              <a:rPr lang="fr-FR" altLang="fr-FR" dirty="0" err="1" smtClean="0"/>
              <a:t>review</a:t>
            </a:r>
            <a:r>
              <a:rPr lang="fr-FR" altLang="fr-FR" dirty="0" smtClean="0"/>
              <a:t> </a:t>
            </a:r>
          </a:p>
        </p:txBody>
      </p:sp>
      <p:sp>
        <p:nvSpPr>
          <p:cNvPr id="22531" name="Espace réservé du contenu 2"/>
          <p:cNvSpPr>
            <a:spLocks noGrp="1"/>
          </p:cNvSpPr>
          <p:nvPr>
            <p:ph idx="1"/>
          </p:nvPr>
        </p:nvSpPr>
        <p:spPr>
          <a:xfrm>
            <a:off x="184639" y="836613"/>
            <a:ext cx="8442081" cy="4762500"/>
          </a:xfrm>
        </p:spPr>
        <p:txBody>
          <a:bodyPr/>
          <a:lstStyle/>
          <a:p>
            <a:pPr>
              <a:defRPr/>
            </a:pPr>
            <a:endParaRPr lang="fr-FR" altLang="fr-FR" b="0" dirty="0" smtClean="0">
              <a:solidFill>
                <a:srgbClr val="FF0066"/>
              </a:solidFill>
            </a:endParaRPr>
          </a:p>
          <a:p>
            <a:pPr>
              <a:defRPr/>
            </a:pPr>
            <a:endParaRPr lang="fr-FR" altLang="fr-FR" dirty="0" smtClean="0">
              <a:solidFill>
                <a:srgbClr val="FF0066"/>
              </a:solidFill>
              <a:latin typeface="Trebuchet MS" pitchFamily="34" charset="0"/>
              <a:cs typeface="+mn-cs"/>
            </a:endParaRPr>
          </a:p>
        </p:txBody>
      </p:sp>
      <p:sp>
        <p:nvSpPr>
          <p:cNvPr id="4" name="Rectangle à coins arrondis 3"/>
          <p:cNvSpPr/>
          <p:nvPr/>
        </p:nvSpPr>
        <p:spPr bwMode="auto">
          <a:xfrm>
            <a:off x="6367097" y="3441700"/>
            <a:ext cx="2392973" cy="1008063"/>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a:lstStyle/>
          <a:p>
            <a:pPr algn="ctr">
              <a:defRPr/>
            </a:pPr>
            <a:endParaRPr lang="fr-FR" sz="1800" dirty="0" smtClean="0">
              <a:solidFill>
                <a:srgbClr val="000000"/>
              </a:solidFill>
              <a:effectLst>
                <a:outerShdw blurRad="38100" dist="38100" dir="2700000" algn="tl">
                  <a:srgbClr val="000000">
                    <a:alpha val="43137"/>
                  </a:srgbClr>
                </a:outerShdw>
              </a:effectLst>
              <a:latin typeface="Arial" charset="0"/>
              <a:ea typeface="Geneva" pitchFamily="28" charset="-128"/>
            </a:endParaRPr>
          </a:p>
          <a:p>
            <a:pPr algn="ctr">
              <a:defRPr/>
            </a:pPr>
            <a:r>
              <a:rPr lang="fr-FR" dirty="0" smtClean="0">
                <a:solidFill>
                  <a:srgbClr val="000000"/>
                </a:solidFill>
                <a:effectLst>
                  <a:outerShdw blurRad="38100" dist="38100" dir="2700000" algn="tl">
                    <a:srgbClr val="000000">
                      <a:alpha val="43137"/>
                    </a:srgbClr>
                  </a:outerShdw>
                </a:effectLst>
                <a:latin typeface="Arial" charset="0"/>
                <a:ea typeface="Geneva" pitchFamily="28" charset="-128"/>
              </a:rPr>
              <a:t>ANO</a:t>
            </a:r>
            <a:endParaRPr lang="fr-FR" dirty="0">
              <a:solidFill>
                <a:srgbClr val="000000"/>
              </a:solidFill>
              <a:effectLst>
                <a:outerShdw blurRad="38100" dist="38100" dir="2700000" algn="tl">
                  <a:srgbClr val="000000">
                    <a:alpha val="43137"/>
                  </a:srgbClr>
                </a:outerShdw>
              </a:effectLst>
              <a:latin typeface="Arial" charset="0"/>
              <a:ea typeface="Geneva" pitchFamily="28" charset="-128"/>
            </a:endParaRPr>
          </a:p>
        </p:txBody>
      </p:sp>
      <p:sp>
        <p:nvSpPr>
          <p:cNvPr id="26629" name="Rectangle à coins arrondis 2"/>
          <p:cNvSpPr>
            <a:spLocks noChangeArrowheads="1"/>
          </p:cNvSpPr>
          <p:nvPr/>
        </p:nvSpPr>
        <p:spPr bwMode="auto">
          <a:xfrm>
            <a:off x="179512" y="4684713"/>
            <a:ext cx="2878746" cy="1243012"/>
          </a:xfrm>
          <a:prstGeom prst="roundRect">
            <a:avLst>
              <a:gd name="adj" fmla="val 16667"/>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fr-FR" altLang="fr-FR" sz="1800" b="1" dirty="0"/>
          </a:p>
          <a:p>
            <a:pPr algn="ctr"/>
            <a:r>
              <a:rPr lang="fr-FR" altLang="fr-FR" sz="2000" b="1" dirty="0" err="1"/>
              <a:t>Higher</a:t>
            </a:r>
            <a:r>
              <a:rPr lang="fr-FR" altLang="fr-FR" sz="2000" b="1" dirty="0"/>
              <a:t> Education Institutions</a:t>
            </a:r>
            <a:endParaRPr lang="fr-FR" altLang="fr-FR" sz="2000" dirty="0"/>
          </a:p>
        </p:txBody>
      </p:sp>
      <p:sp>
        <p:nvSpPr>
          <p:cNvPr id="6" name="Rectangle à coins arrondis 5"/>
          <p:cNvSpPr/>
          <p:nvPr/>
        </p:nvSpPr>
        <p:spPr bwMode="auto">
          <a:xfrm>
            <a:off x="1840464" y="1196976"/>
            <a:ext cx="6259928" cy="1223963"/>
          </a:xfrm>
          <a:prstGeom prst="roundRect">
            <a:avLst/>
          </a:prstGeom>
          <a:noFill/>
          <a:ln w="9525" cap="flat" cmpd="sng" algn="ctr">
            <a:noFill/>
            <a:prstDash val="solid"/>
            <a:round/>
            <a:headEnd type="none" w="med" len="med"/>
            <a:tailEnd type="none" w="med" len="med"/>
          </a:ln>
          <a:effectLst/>
        </p:spPr>
        <p:txBody>
          <a:bodyPr/>
          <a:lstStyle/>
          <a:p>
            <a:pPr algn="ctr">
              <a:defRPr/>
            </a:pPr>
            <a:endParaRPr lang="fr-FR" sz="2000" dirty="0" smtClean="0">
              <a:solidFill>
                <a:srgbClr val="000000"/>
              </a:solidFill>
            </a:endParaRPr>
          </a:p>
          <a:p>
            <a:pPr algn="ctr">
              <a:defRPr/>
            </a:pPr>
            <a:r>
              <a:rPr lang="fr-FR" sz="3600" b="1" dirty="0" smtClean="0">
                <a:solidFill>
                  <a:srgbClr val="5C2D91"/>
                </a:solidFill>
                <a:latin typeface="Century Gothic" panose="020B0502020202020204" pitchFamily="34" charset="0"/>
              </a:rPr>
              <a:t>INDEPENDANCE</a:t>
            </a:r>
            <a:endParaRPr lang="fr-FR" sz="3600" b="1" dirty="0">
              <a:solidFill>
                <a:srgbClr val="5C2D91"/>
              </a:solidFill>
              <a:latin typeface="Century Gothic" panose="020B0502020202020204" pitchFamily="34" charset="0"/>
            </a:endParaRPr>
          </a:p>
        </p:txBody>
      </p:sp>
      <p:sp>
        <p:nvSpPr>
          <p:cNvPr id="9" name="Chevron 8"/>
          <p:cNvSpPr/>
          <p:nvPr/>
        </p:nvSpPr>
        <p:spPr bwMode="auto">
          <a:xfrm flipH="1">
            <a:off x="3664928" y="4449764"/>
            <a:ext cx="1329103" cy="350837"/>
          </a:xfrm>
          <a:prstGeom prst="chevron">
            <a:avLst>
              <a:gd name="adj" fmla="val 17211"/>
            </a:avLst>
          </a:prstGeom>
          <a:solidFill>
            <a:srgbClr val="2D2D8A">
              <a:lumMod val="40000"/>
              <a:lumOff val="60000"/>
            </a:srgb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r>
              <a:rPr lang="fr-FR" sz="1400" kern="0" dirty="0">
                <a:solidFill>
                  <a:srgbClr val="000000"/>
                </a:solidFill>
                <a:effectLst>
                  <a:outerShdw blurRad="38100" dist="38100" dir="2700000" algn="tl">
                    <a:srgbClr val="000000">
                      <a:alpha val="43137"/>
                    </a:srgbClr>
                  </a:outerShdw>
                </a:effectLst>
                <a:latin typeface="Arial" charset="0"/>
                <a:ea typeface="Geneva" pitchFamily="28" charset="-128"/>
              </a:rPr>
              <a:t>Evaluation</a:t>
            </a:r>
          </a:p>
        </p:txBody>
      </p:sp>
      <p:sp>
        <p:nvSpPr>
          <p:cNvPr id="11" name="ZoneTexte 12"/>
          <p:cNvSpPr txBox="1">
            <a:spLocks noChangeArrowheads="1"/>
          </p:cNvSpPr>
          <p:nvPr/>
        </p:nvSpPr>
        <p:spPr bwMode="auto">
          <a:xfrm>
            <a:off x="6560527" y="5307014"/>
            <a:ext cx="1733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Geneva" charset="0"/>
                <a:cs typeface="Geneva" charset="0"/>
              </a:defRPr>
            </a:lvl1pPr>
            <a:lvl2pPr marL="742950" indent="-285750">
              <a:defRPr sz="2400">
                <a:solidFill>
                  <a:schemeClr val="tx1"/>
                </a:solidFill>
                <a:latin typeface="Arial" pitchFamily="34" charset="0"/>
                <a:ea typeface="Geneva" charset="0"/>
                <a:cs typeface="Geneva" charset="0"/>
              </a:defRPr>
            </a:lvl2pPr>
            <a:lvl3pPr marL="1143000" indent="-228600">
              <a:defRPr sz="2400">
                <a:solidFill>
                  <a:schemeClr val="tx1"/>
                </a:solidFill>
                <a:latin typeface="Arial" pitchFamily="34" charset="0"/>
                <a:ea typeface="Geneva" charset="0"/>
                <a:cs typeface="Geneva" charset="0"/>
              </a:defRPr>
            </a:lvl3pPr>
            <a:lvl4pPr marL="1600200" indent="-228600">
              <a:defRPr sz="2400">
                <a:solidFill>
                  <a:schemeClr val="tx1"/>
                </a:solidFill>
                <a:latin typeface="Arial" pitchFamily="34" charset="0"/>
                <a:ea typeface="Geneva" charset="0"/>
                <a:cs typeface="Geneva" charset="0"/>
              </a:defRPr>
            </a:lvl4pPr>
            <a:lvl5pPr marL="2057400" indent="-228600">
              <a:defRPr sz="2400">
                <a:solidFill>
                  <a:schemeClr val="tx1"/>
                </a:solidFill>
                <a:latin typeface="Arial" pitchFamily="34"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Arial" pitchFamily="34"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Arial" pitchFamily="34"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Arial" pitchFamily="34"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Arial" pitchFamily="34" charset="0"/>
                <a:ea typeface="Geneva" charset="0"/>
                <a:cs typeface="Geneva" charset="0"/>
              </a:defRPr>
            </a:lvl9pPr>
          </a:lstStyle>
          <a:p>
            <a:pPr eaLnBrk="1" fontAlgn="auto" hangingPunct="1">
              <a:spcBef>
                <a:spcPts val="0"/>
              </a:spcBef>
              <a:spcAft>
                <a:spcPts val="0"/>
              </a:spcAft>
              <a:defRPr/>
            </a:pPr>
            <a:r>
              <a:rPr lang="fr-FR" altLang="fr-FR" sz="2800" kern="0" dirty="0" smtClean="0">
                <a:solidFill>
                  <a:srgbClr val="9D6DD1"/>
                </a:solidFill>
                <a:latin typeface="Century Gothic" panose="020B0502020202020204" pitchFamily="34" charset="0"/>
              </a:rPr>
              <a:t>Decision</a:t>
            </a:r>
          </a:p>
        </p:txBody>
      </p:sp>
      <p:pic>
        <p:nvPicPr>
          <p:cNvPr id="26635" name="Imag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0485" y="2403778"/>
            <a:ext cx="3395297"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necteur en arc 19"/>
          <p:cNvCxnSpPr/>
          <p:nvPr/>
        </p:nvCxnSpPr>
        <p:spPr bwMode="auto">
          <a:xfrm rot="10800000" flipV="1">
            <a:off x="3058259" y="4449763"/>
            <a:ext cx="4040065" cy="1262062"/>
          </a:xfrm>
          <a:prstGeom prst="curved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40" name="ZoneTexte 21"/>
          <p:cNvSpPr txBox="1">
            <a:spLocks noChangeArrowheads="1"/>
          </p:cNvSpPr>
          <p:nvPr/>
        </p:nvSpPr>
        <p:spPr bwMode="auto">
          <a:xfrm>
            <a:off x="755576" y="2689226"/>
            <a:ext cx="2169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fr-FR" sz="2800" dirty="0">
                <a:solidFill>
                  <a:srgbClr val="92D050"/>
                </a:solidFill>
                <a:latin typeface="Century Gothic" panose="020B0502020202020204" pitchFamily="34" charset="0"/>
              </a:rPr>
              <a:t>Evaluation</a:t>
            </a:r>
          </a:p>
        </p:txBody>
      </p:sp>
    </p:spTree>
    <p:extLst>
      <p:ext uri="{BB962C8B-B14F-4D97-AF65-F5344CB8AC3E}">
        <p14:creationId xmlns:p14="http://schemas.microsoft.com/office/powerpoint/2010/main" val="2635937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EXPECTATIONS/ THE EXPERT</a:t>
            </a:r>
            <a:endParaRPr lang="fr-FR" dirty="0"/>
          </a:p>
        </p:txBody>
      </p:sp>
      <p:sp>
        <p:nvSpPr>
          <p:cNvPr id="3" name="Espace réservé du contenu 2"/>
          <p:cNvSpPr>
            <a:spLocks noGrp="1"/>
          </p:cNvSpPr>
          <p:nvPr>
            <p:ph idx="1"/>
          </p:nvPr>
        </p:nvSpPr>
        <p:spPr>
          <a:xfrm>
            <a:off x="611560" y="1484784"/>
            <a:ext cx="7315200" cy="4536504"/>
          </a:xfrm>
        </p:spPr>
        <p:txBody>
          <a:bodyPr/>
          <a:lstStyle/>
          <a:p>
            <a:pPr marL="342900" indent="-342900">
              <a:buAutoNum type="arabicPeriod"/>
            </a:pPr>
            <a:r>
              <a:rPr lang="fr-FR" dirty="0" smtClean="0"/>
              <a:t>BEFORE THE SITE VISIT</a:t>
            </a:r>
          </a:p>
          <a:p>
            <a:endParaRPr lang="fr-FR" dirty="0"/>
          </a:p>
          <a:p>
            <a:pPr lvl="3"/>
            <a:r>
              <a:rPr lang="fr-FR" sz="2000" b="1" dirty="0" smtClean="0"/>
              <a:t>Read the SER </a:t>
            </a:r>
            <a:r>
              <a:rPr lang="fr-FR" sz="2000" b="1" dirty="0" err="1" smtClean="0"/>
              <a:t>with</a:t>
            </a:r>
            <a:r>
              <a:rPr lang="fr-FR" sz="2000" b="1" dirty="0" smtClean="0"/>
              <a:t> attention</a:t>
            </a:r>
          </a:p>
          <a:p>
            <a:pPr lvl="3"/>
            <a:r>
              <a:rPr lang="fr-FR" sz="2000" b="1" dirty="0" err="1" smtClean="0"/>
              <a:t>Prepare</a:t>
            </a:r>
            <a:r>
              <a:rPr lang="fr-FR" sz="2000" b="1" dirty="0" smtClean="0"/>
              <a:t> </a:t>
            </a:r>
            <a:r>
              <a:rPr lang="fr-FR" sz="2000" b="1" dirty="0" err="1" smtClean="0"/>
              <a:t>your</a:t>
            </a:r>
            <a:r>
              <a:rPr lang="fr-FR" sz="2000" b="1" dirty="0" smtClean="0"/>
              <a:t> questions/</a:t>
            </a:r>
            <a:r>
              <a:rPr lang="fr-FR" sz="2000" b="1" dirty="0" err="1" smtClean="0"/>
              <a:t>comments</a:t>
            </a:r>
            <a:r>
              <a:rPr lang="fr-FR" sz="2000" b="1" dirty="0" smtClean="0"/>
              <a:t>, </a:t>
            </a:r>
            <a:r>
              <a:rPr lang="fr-FR" sz="2000" b="1" dirty="0" err="1" smtClean="0"/>
              <a:t>based</a:t>
            </a:r>
            <a:r>
              <a:rPr lang="fr-FR" sz="2000" b="1" dirty="0" smtClean="0"/>
              <a:t> on the </a:t>
            </a:r>
            <a:r>
              <a:rPr lang="fr-FR" sz="2000" b="1" dirty="0" err="1" smtClean="0"/>
              <a:t>tasks</a:t>
            </a:r>
            <a:r>
              <a:rPr lang="fr-FR" sz="2000" b="1" dirty="0" smtClean="0"/>
              <a:t> </a:t>
            </a:r>
            <a:r>
              <a:rPr lang="fr-FR" sz="2000" b="1" dirty="0" err="1" smtClean="0"/>
              <a:t>repartition</a:t>
            </a:r>
            <a:r>
              <a:rPr lang="fr-FR" sz="2000" b="1" dirty="0" smtClean="0"/>
              <a:t> and the planning but </a:t>
            </a:r>
            <a:r>
              <a:rPr lang="fr-FR" sz="2000" b="1" dirty="0" err="1" smtClean="0"/>
              <a:t>also</a:t>
            </a:r>
            <a:r>
              <a:rPr lang="fr-FR" sz="2000" b="1" dirty="0" smtClean="0"/>
              <a:t> </a:t>
            </a:r>
            <a:r>
              <a:rPr lang="fr-FR" sz="2000" b="1" dirty="0" err="1" smtClean="0"/>
              <a:t>your</a:t>
            </a:r>
            <a:r>
              <a:rPr lang="fr-FR" sz="2000" b="1" dirty="0" smtClean="0"/>
              <a:t> </a:t>
            </a:r>
            <a:r>
              <a:rPr lang="fr-FR" sz="2000" b="1" dirty="0" err="1" smtClean="0"/>
              <a:t>general</a:t>
            </a:r>
            <a:r>
              <a:rPr lang="fr-FR" sz="2000" b="1" dirty="0" smtClean="0"/>
              <a:t> feeling</a:t>
            </a:r>
          </a:p>
          <a:p>
            <a:pPr lvl="3"/>
            <a:r>
              <a:rPr lang="fr-FR" sz="2000" b="1" dirty="0" smtClean="0"/>
              <a:t>Have a </a:t>
            </a:r>
            <a:r>
              <a:rPr lang="fr-FR" sz="2000" b="1" dirty="0" err="1" smtClean="0"/>
              <a:t>clear</a:t>
            </a:r>
            <a:r>
              <a:rPr lang="fr-FR" sz="2000" b="1" dirty="0" smtClean="0"/>
              <a:t> </a:t>
            </a:r>
            <a:r>
              <a:rPr lang="fr-FR" sz="2000" b="1" dirty="0" err="1" smtClean="0"/>
              <a:t>overview</a:t>
            </a:r>
            <a:r>
              <a:rPr lang="fr-FR" sz="2000" b="1" dirty="0" smtClean="0"/>
              <a:t> of the situation of the </a:t>
            </a:r>
            <a:r>
              <a:rPr lang="fr-FR" sz="2000" b="1" dirty="0" err="1" smtClean="0"/>
              <a:t>evaluated</a:t>
            </a:r>
            <a:r>
              <a:rPr lang="fr-FR" sz="2000" b="1" dirty="0" smtClean="0"/>
              <a:t> </a:t>
            </a:r>
            <a:r>
              <a:rPr lang="fr-FR" sz="2000" b="1" dirty="0" err="1" smtClean="0"/>
              <a:t>entity</a:t>
            </a:r>
            <a:r>
              <a:rPr lang="fr-FR" sz="2000" b="1" dirty="0" smtClean="0"/>
              <a:t> </a:t>
            </a:r>
          </a:p>
          <a:p>
            <a:pPr marL="0" lvl="3" indent="0">
              <a:buNone/>
            </a:pPr>
            <a:r>
              <a:rPr lang="fr-FR" sz="2000" b="1" dirty="0" smtClean="0"/>
              <a:t>+ the </a:t>
            </a:r>
            <a:r>
              <a:rPr lang="fr-FR" sz="2000" b="1" dirty="0" err="1" smtClean="0"/>
              <a:t>missing</a:t>
            </a:r>
            <a:r>
              <a:rPr lang="fr-FR" sz="2000" b="1" dirty="0" smtClean="0"/>
              <a:t> information /</a:t>
            </a:r>
            <a:r>
              <a:rPr lang="fr-FR" sz="2000" b="1" dirty="0" err="1" smtClean="0"/>
              <a:t>evaluation</a:t>
            </a:r>
            <a:r>
              <a:rPr lang="fr-FR" sz="2000" b="1" dirty="0" smtClean="0"/>
              <a:t> </a:t>
            </a:r>
            <a:r>
              <a:rPr lang="fr-FR" sz="2000" b="1" dirty="0" err="1" smtClean="0"/>
              <a:t>framework</a:t>
            </a:r>
            <a:endParaRPr lang="fr-FR" sz="2000" b="1" dirty="0" smtClean="0"/>
          </a:p>
          <a:p>
            <a:pPr marL="0" lvl="3" indent="0">
              <a:buNone/>
            </a:pPr>
            <a:endParaRPr lang="fr-FR" sz="2000" b="1" dirty="0"/>
          </a:p>
          <a:p>
            <a:pPr marL="0" lvl="3" indent="0">
              <a:buNone/>
            </a:pPr>
            <a:endParaRPr lang="fr-FR" sz="2000" b="1" dirty="0" smtClean="0"/>
          </a:p>
          <a:p>
            <a:pPr marL="0" lvl="3" indent="0">
              <a:buNone/>
            </a:pPr>
            <a:endParaRPr lang="fr-FR" b="0" dirty="0"/>
          </a:p>
          <a:p>
            <a:pPr marL="0" lvl="3" indent="0">
              <a:buNone/>
            </a:pPr>
            <a:endParaRPr lang="fr-FR" b="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4504818"/>
            <a:ext cx="1008112" cy="116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483811" y="4700952"/>
            <a:ext cx="6120680" cy="1015663"/>
          </a:xfrm>
          <a:prstGeom prst="rect">
            <a:avLst/>
          </a:prstGeom>
          <a:noFill/>
        </p:spPr>
        <p:txBody>
          <a:bodyPr wrap="square" rtlCol="0">
            <a:spAutoFit/>
          </a:bodyPr>
          <a:lstStyle/>
          <a:p>
            <a:r>
              <a:rPr lang="fr-FR" sz="2000" b="1" dirty="0" err="1" smtClean="0">
                <a:solidFill>
                  <a:srgbClr val="ED145B"/>
                </a:solidFill>
                <a:latin typeface="Century Gothic" panose="020B0502020202020204" pitchFamily="34" charset="0"/>
              </a:rPr>
              <a:t>Prepare</a:t>
            </a:r>
            <a:r>
              <a:rPr lang="fr-FR" sz="2000" b="1" dirty="0" smtClean="0">
                <a:solidFill>
                  <a:srgbClr val="ED145B"/>
                </a:solidFill>
                <a:latin typeface="Century Gothic" panose="020B0502020202020204" pitchFamily="34" charset="0"/>
              </a:rPr>
              <a:t> a </a:t>
            </a:r>
            <a:r>
              <a:rPr lang="fr-FR" sz="2000" b="1" dirty="0" err="1" smtClean="0">
                <a:solidFill>
                  <a:srgbClr val="ED145B"/>
                </a:solidFill>
                <a:latin typeface="Century Gothic" panose="020B0502020202020204" pitchFamily="34" charset="0"/>
              </a:rPr>
              <a:t>dedicated</a:t>
            </a:r>
            <a:r>
              <a:rPr lang="fr-FR" sz="2000" b="1" dirty="0" smtClean="0">
                <a:solidFill>
                  <a:srgbClr val="ED145B"/>
                </a:solidFill>
                <a:latin typeface="Century Gothic" panose="020B0502020202020204" pitchFamily="34" charset="0"/>
              </a:rPr>
              <a:t> </a:t>
            </a:r>
            <a:r>
              <a:rPr lang="fr-FR" sz="2000" b="1" dirty="0" err="1" smtClean="0">
                <a:solidFill>
                  <a:srgbClr val="ED145B"/>
                </a:solidFill>
                <a:latin typeface="Century Gothic" panose="020B0502020202020204" pitchFamily="34" charset="0"/>
              </a:rPr>
              <a:t>sheet</a:t>
            </a:r>
            <a:r>
              <a:rPr lang="fr-FR" sz="2000" b="1" dirty="0" smtClean="0">
                <a:solidFill>
                  <a:srgbClr val="ED145B"/>
                </a:solidFill>
                <a:latin typeface="Century Gothic" panose="020B0502020202020204" pitchFamily="34" charset="0"/>
              </a:rPr>
              <a:t>/ </a:t>
            </a:r>
            <a:r>
              <a:rPr lang="fr-FR" sz="2000" b="1" dirty="0" err="1" smtClean="0">
                <a:solidFill>
                  <a:srgbClr val="ED145B"/>
                </a:solidFill>
                <a:latin typeface="Century Gothic" panose="020B0502020202020204" pitchFamily="34" charset="0"/>
              </a:rPr>
              <a:t>form</a:t>
            </a:r>
            <a:r>
              <a:rPr lang="fr-FR" sz="2000" b="1" dirty="0" smtClean="0">
                <a:solidFill>
                  <a:srgbClr val="ED145B"/>
                </a:solidFill>
                <a:latin typeface="Century Gothic" panose="020B0502020202020204" pitchFamily="34" charset="0"/>
              </a:rPr>
              <a:t> per session and /or for </a:t>
            </a:r>
            <a:r>
              <a:rPr lang="fr-FR" sz="2000" b="1" dirty="0" err="1" smtClean="0">
                <a:solidFill>
                  <a:srgbClr val="ED145B"/>
                </a:solidFill>
                <a:latin typeface="Century Gothic" panose="020B0502020202020204" pitchFamily="34" charset="0"/>
              </a:rPr>
              <a:t>each</a:t>
            </a:r>
            <a:r>
              <a:rPr lang="fr-FR" sz="2000" b="1" dirty="0" smtClean="0">
                <a:solidFill>
                  <a:srgbClr val="ED145B"/>
                </a:solidFill>
                <a:latin typeface="Century Gothic" panose="020B0502020202020204" pitchFamily="34" charset="0"/>
              </a:rPr>
              <a:t> area of the </a:t>
            </a:r>
            <a:r>
              <a:rPr lang="fr-FR" sz="2000" b="1" dirty="0" err="1" smtClean="0">
                <a:solidFill>
                  <a:srgbClr val="ED145B"/>
                </a:solidFill>
                <a:latin typeface="Century Gothic" panose="020B0502020202020204" pitchFamily="34" charset="0"/>
              </a:rPr>
              <a:t>evaluation</a:t>
            </a:r>
            <a:r>
              <a:rPr lang="fr-FR" sz="2000" b="1" dirty="0" smtClean="0">
                <a:solidFill>
                  <a:srgbClr val="ED145B"/>
                </a:solidFill>
                <a:latin typeface="Century Gothic" panose="020B0502020202020204" pitchFamily="34" charset="0"/>
              </a:rPr>
              <a:t> </a:t>
            </a:r>
            <a:r>
              <a:rPr lang="fr-FR" sz="2000" b="1" dirty="0" err="1" smtClean="0">
                <a:solidFill>
                  <a:srgbClr val="ED145B"/>
                </a:solidFill>
                <a:latin typeface="Century Gothic" panose="020B0502020202020204" pitchFamily="34" charset="0"/>
              </a:rPr>
              <a:t>framework</a:t>
            </a:r>
            <a:endParaRPr lang="fr-FR" sz="2000" b="1" dirty="0">
              <a:solidFill>
                <a:srgbClr val="ED145B"/>
              </a:solidFill>
              <a:latin typeface="Century Gothic" panose="020B0502020202020204" pitchFamily="34" charset="0"/>
            </a:endParaRPr>
          </a:p>
        </p:txBody>
      </p:sp>
    </p:spTree>
    <p:extLst>
      <p:ext uri="{BB962C8B-B14F-4D97-AF65-F5344CB8AC3E}">
        <p14:creationId xmlns:p14="http://schemas.microsoft.com/office/powerpoint/2010/main" val="406553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EXPECTATIONS/ THE EXPERT</a:t>
            </a:r>
            <a:endParaRPr lang="fr-FR" dirty="0"/>
          </a:p>
        </p:txBody>
      </p:sp>
      <p:sp>
        <p:nvSpPr>
          <p:cNvPr id="3" name="Espace réservé du contenu 2"/>
          <p:cNvSpPr>
            <a:spLocks noGrp="1"/>
          </p:cNvSpPr>
          <p:nvPr>
            <p:ph idx="1"/>
          </p:nvPr>
        </p:nvSpPr>
        <p:spPr>
          <a:xfrm>
            <a:off x="611560" y="1484784"/>
            <a:ext cx="7315200" cy="4114800"/>
          </a:xfrm>
        </p:spPr>
        <p:txBody>
          <a:bodyPr/>
          <a:lstStyle/>
          <a:p>
            <a:r>
              <a:rPr lang="fr-FR" dirty="0" smtClean="0"/>
              <a:t>2. DURING THE SITE VISIT</a:t>
            </a:r>
            <a:endParaRPr lang="fr-FR" dirty="0"/>
          </a:p>
          <a:p>
            <a:pPr lvl="3"/>
            <a:r>
              <a:rPr lang="fr-FR" sz="2000" b="1" dirty="0" smtClean="0"/>
              <a:t>Attend the meeting and </a:t>
            </a:r>
            <a:r>
              <a:rPr lang="fr-FR" sz="2000" b="1" dirty="0" err="1" smtClean="0"/>
              <a:t>pay</a:t>
            </a:r>
            <a:r>
              <a:rPr lang="fr-FR" sz="2000" b="1" dirty="0" smtClean="0"/>
              <a:t> attention to the discussions</a:t>
            </a:r>
          </a:p>
          <a:p>
            <a:pPr lvl="3"/>
            <a:r>
              <a:rPr lang="fr-FR" sz="2000" b="1" dirty="0" smtClean="0"/>
              <a:t>Be </a:t>
            </a:r>
            <a:r>
              <a:rPr lang="fr-FR" sz="2000" b="1" dirty="0" err="1" smtClean="0"/>
              <a:t>neutral</a:t>
            </a:r>
            <a:r>
              <a:rPr lang="fr-FR" sz="2000" b="1" dirty="0" smtClean="0"/>
              <a:t> and do not </a:t>
            </a:r>
            <a:r>
              <a:rPr lang="fr-FR" sz="2000" b="1" dirty="0" err="1" smtClean="0"/>
              <a:t>judge</a:t>
            </a:r>
            <a:r>
              <a:rPr lang="fr-FR" sz="2000" b="1" dirty="0" smtClean="0"/>
              <a:t> the people </a:t>
            </a:r>
            <a:r>
              <a:rPr lang="fr-FR" sz="2000" b="1" dirty="0" err="1" smtClean="0"/>
              <a:t>interviewed</a:t>
            </a:r>
            <a:endParaRPr lang="fr-FR" sz="2000" b="1" dirty="0" smtClean="0"/>
          </a:p>
          <a:p>
            <a:pPr lvl="3"/>
            <a:r>
              <a:rPr lang="fr-FR" sz="2000" b="1" dirty="0" err="1" smtClean="0"/>
              <a:t>Ask</a:t>
            </a:r>
            <a:r>
              <a:rPr lang="fr-FR" sz="2000" b="1" dirty="0" smtClean="0"/>
              <a:t> the questions </a:t>
            </a:r>
            <a:r>
              <a:rPr lang="fr-FR" sz="2000" b="1" dirty="0" err="1" smtClean="0"/>
              <a:t>you</a:t>
            </a:r>
            <a:r>
              <a:rPr lang="fr-FR" sz="2000" b="1" dirty="0" smtClean="0"/>
              <a:t> </a:t>
            </a:r>
            <a:r>
              <a:rPr lang="fr-FR" sz="2000" b="1" dirty="0" err="1" smtClean="0"/>
              <a:t>need</a:t>
            </a:r>
            <a:r>
              <a:rPr lang="fr-FR" sz="2000" b="1" dirty="0" smtClean="0"/>
              <a:t> for </a:t>
            </a:r>
            <a:r>
              <a:rPr lang="fr-FR" sz="2000" b="1" dirty="0" err="1" smtClean="0"/>
              <a:t>your</a:t>
            </a:r>
            <a:r>
              <a:rPr lang="fr-FR" sz="2000" b="1" dirty="0" smtClean="0"/>
              <a:t> contribution to the report, but short questions are </a:t>
            </a:r>
            <a:r>
              <a:rPr lang="fr-FR" sz="2000" b="1" dirty="0" err="1" smtClean="0"/>
              <a:t>better</a:t>
            </a:r>
            <a:endParaRPr lang="fr-FR" sz="2000" b="1" dirty="0" smtClean="0"/>
          </a:p>
          <a:p>
            <a:pPr lvl="3"/>
            <a:r>
              <a:rPr lang="fr-FR" sz="2000" b="1" dirty="0" err="1" smtClean="0"/>
              <a:t>Make</a:t>
            </a:r>
            <a:r>
              <a:rPr lang="fr-FR" sz="2000" b="1" dirty="0" smtClean="0"/>
              <a:t> sure </a:t>
            </a:r>
            <a:r>
              <a:rPr lang="fr-FR" sz="2000" b="1" dirty="0" err="1" smtClean="0"/>
              <a:t>you</a:t>
            </a:r>
            <a:r>
              <a:rPr lang="fr-FR" sz="2000" b="1" dirty="0" smtClean="0"/>
              <a:t> </a:t>
            </a:r>
            <a:r>
              <a:rPr lang="fr-FR" sz="2000" b="1" dirty="0" err="1" smtClean="0"/>
              <a:t>get</a:t>
            </a:r>
            <a:r>
              <a:rPr lang="fr-FR" sz="2000" b="1" dirty="0" smtClean="0"/>
              <a:t> the </a:t>
            </a:r>
            <a:r>
              <a:rPr lang="fr-FR" sz="2000" b="1" dirty="0" err="1" smtClean="0"/>
              <a:t>evidence</a:t>
            </a:r>
            <a:r>
              <a:rPr lang="fr-FR" sz="2000" b="1" dirty="0" smtClean="0"/>
              <a:t> </a:t>
            </a:r>
            <a:r>
              <a:rPr lang="fr-FR" sz="2000" b="1" dirty="0" err="1" smtClean="0"/>
              <a:t>you</a:t>
            </a:r>
            <a:r>
              <a:rPr lang="fr-FR" sz="2000" b="1" dirty="0" smtClean="0"/>
              <a:t> </a:t>
            </a:r>
            <a:r>
              <a:rPr lang="fr-FR" sz="2000" b="1" dirty="0" err="1" smtClean="0"/>
              <a:t>will</a:t>
            </a:r>
            <a:r>
              <a:rPr lang="fr-FR" sz="2000" b="1" dirty="0" smtClean="0"/>
              <a:t> </a:t>
            </a:r>
            <a:r>
              <a:rPr lang="fr-FR" sz="2000" b="1" dirty="0" err="1" smtClean="0"/>
              <a:t>need</a:t>
            </a:r>
            <a:endParaRPr lang="fr-FR" sz="2000" b="1" dirty="0" smtClean="0"/>
          </a:p>
          <a:p>
            <a:pPr lvl="3"/>
            <a:r>
              <a:rPr lang="fr-FR" sz="2000" b="1" dirty="0" smtClean="0"/>
              <a:t>No direct feedback to the </a:t>
            </a:r>
            <a:r>
              <a:rPr lang="fr-FR" sz="2000" b="1" dirty="0" err="1" smtClean="0"/>
              <a:t>interviewed</a:t>
            </a:r>
            <a:r>
              <a:rPr lang="fr-FR" sz="2000" b="1" dirty="0" smtClean="0"/>
              <a:t>, no </a:t>
            </a:r>
            <a:r>
              <a:rPr lang="fr-FR" sz="2000" b="1" dirty="0" err="1" smtClean="0"/>
              <a:t>criticism</a:t>
            </a:r>
            <a:endParaRPr lang="fr-FR" sz="2000" b="1" dirty="0" smtClean="0"/>
          </a:p>
          <a:p>
            <a:pPr lvl="3"/>
            <a:r>
              <a:rPr lang="fr-FR" sz="2000" b="1" dirty="0" smtClean="0"/>
              <a:t>No </a:t>
            </a:r>
            <a:r>
              <a:rPr lang="fr-FR" sz="2000" b="1" dirty="0" err="1" smtClean="0"/>
              <a:t>repeating</a:t>
            </a:r>
            <a:r>
              <a:rPr lang="fr-FR" sz="2000" b="1" dirty="0" smtClean="0"/>
              <a:t> </a:t>
            </a:r>
            <a:r>
              <a:rPr lang="fr-FR" sz="2000" b="1" dirty="0" err="1" smtClean="0"/>
              <a:t>what</a:t>
            </a:r>
            <a:r>
              <a:rPr lang="fr-FR" sz="2000" b="1" dirty="0" smtClean="0"/>
              <a:t> the former </a:t>
            </a:r>
            <a:r>
              <a:rPr lang="fr-FR" sz="2000" b="1" dirty="0" err="1" smtClean="0"/>
              <a:t>interviewed</a:t>
            </a:r>
            <a:r>
              <a:rPr lang="fr-FR" sz="2000" b="1" dirty="0" smtClean="0"/>
              <a:t> </a:t>
            </a:r>
            <a:r>
              <a:rPr lang="fr-FR" sz="2000" b="1" dirty="0" err="1" smtClean="0"/>
              <a:t>told</a:t>
            </a:r>
            <a:r>
              <a:rPr lang="fr-FR" sz="2000" b="1" dirty="0" smtClean="0"/>
              <a:t> </a:t>
            </a:r>
            <a:r>
              <a:rPr lang="fr-FR" sz="2000" b="1" dirty="0" err="1" smtClean="0"/>
              <a:t>you</a:t>
            </a:r>
            <a:r>
              <a:rPr lang="fr-FR" sz="2000" b="1" dirty="0" smtClean="0"/>
              <a:t> !</a:t>
            </a:r>
          </a:p>
          <a:p>
            <a:pPr marL="0" lvl="3" indent="0">
              <a:buNone/>
            </a:pPr>
            <a:endParaRPr lang="fr-FR" b="0" dirty="0"/>
          </a:p>
          <a:p>
            <a:pPr marL="0" lvl="3" indent="0">
              <a:buNone/>
            </a:pPr>
            <a:endParaRPr lang="fr-FR" b="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4504818"/>
            <a:ext cx="1008112" cy="116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483811" y="4700952"/>
            <a:ext cx="6120680" cy="1015663"/>
          </a:xfrm>
          <a:prstGeom prst="rect">
            <a:avLst/>
          </a:prstGeom>
          <a:noFill/>
        </p:spPr>
        <p:txBody>
          <a:bodyPr wrap="square" rtlCol="0">
            <a:spAutoFit/>
          </a:bodyPr>
          <a:lstStyle/>
          <a:p>
            <a:r>
              <a:rPr lang="fr-FR" sz="2000" b="1" dirty="0" smtClean="0">
                <a:solidFill>
                  <a:srgbClr val="ED145B"/>
                </a:solidFill>
                <a:latin typeface="Century Gothic" panose="020B0502020202020204" pitchFamily="34" charset="0"/>
              </a:rPr>
              <a:t>Check </a:t>
            </a:r>
            <a:r>
              <a:rPr lang="fr-FR" sz="2000" b="1" dirty="0" err="1" smtClean="0">
                <a:solidFill>
                  <a:srgbClr val="ED145B"/>
                </a:solidFill>
                <a:latin typeface="Century Gothic" panose="020B0502020202020204" pitchFamily="34" charset="0"/>
              </a:rPr>
              <a:t>your</a:t>
            </a:r>
            <a:r>
              <a:rPr lang="fr-FR" sz="2000" b="1" dirty="0" smtClean="0">
                <a:solidFill>
                  <a:srgbClr val="ED145B"/>
                </a:solidFill>
                <a:latin typeface="Century Gothic" panose="020B0502020202020204" pitchFamily="34" charset="0"/>
              </a:rPr>
              <a:t> </a:t>
            </a:r>
            <a:r>
              <a:rPr lang="fr-FR" sz="2000" b="1" dirty="0" err="1" smtClean="0">
                <a:solidFill>
                  <a:srgbClr val="ED145B"/>
                </a:solidFill>
                <a:latin typeface="Century Gothic" panose="020B0502020202020204" pitchFamily="34" charset="0"/>
              </a:rPr>
              <a:t>dedicated</a:t>
            </a:r>
            <a:r>
              <a:rPr lang="fr-FR" sz="2000" b="1" dirty="0" smtClean="0">
                <a:solidFill>
                  <a:srgbClr val="ED145B"/>
                </a:solidFill>
                <a:latin typeface="Century Gothic" panose="020B0502020202020204" pitchFamily="34" charset="0"/>
              </a:rPr>
              <a:t> </a:t>
            </a:r>
            <a:r>
              <a:rPr lang="fr-FR" sz="2000" b="1" dirty="0" err="1" smtClean="0">
                <a:solidFill>
                  <a:srgbClr val="ED145B"/>
                </a:solidFill>
                <a:latin typeface="Century Gothic" panose="020B0502020202020204" pitchFamily="34" charset="0"/>
              </a:rPr>
              <a:t>sheet</a:t>
            </a:r>
            <a:r>
              <a:rPr lang="fr-FR" sz="2000" b="1" dirty="0" smtClean="0">
                <a:solidFill>
                  <a:srgbClr val="ED145B"/>
                </a:solidFill>
                <a:latin typeface="Century Gothic" panose="020B0502020202020204" pitchFamily="34" charset="0"/>
              </a:rPr>
              <a:t>/ </a:t>
            </a:r>
            <a:r>
              <a:rPr lang="fr-FR" sz="2000" b="1" dirty="0" err="1" smtClean="0">
                <a:solidFill>
                  <a:srgbClr val="ED145B"/>
                </a:solidFill>
                <a:latin typeface="Century Gothic" panose="020B0502020202020204" pitchFamily="34" charset="0"/>
              </a:rPr>
              <a:t>form</a:t>
            </a:r>
            <a:endParaRPr lang="fr-FR" sz="2000" b="1" dirty="0" smtClean="0">
              <a:solidFill>
                <a:srgbClr val="ED145B"/>
              </a:solidFill>
              <a:latin typeface="Century Gothic" panose="020B0502020202020204" pitchFamily="34" charset="0"/>
            </a:endParaRPr>
          </a:p>
          <a:p>
            <a:r>
              <a:rPr lang="fr-FR" sz="2000" b="1" dirty="0" err="1" smtClean="0">
                <a:solidFill>
                  <a:srgbClr val="ED145B"/>
                </a:solidFill>
                <a:latin typeface="Century Gothic" panose="020B0502020202020204" pitchFamily="34" charset="0"/>
              </a:rPr>
              <a:t>Ask</a:t>
            </a:r>
            <a:r>
              <a:rPr lang="fr-FR" sz="2000" b="1" dirty="0" smtClean="0">
                <a:solidFill>
                  <a:srgbClr val="ED145B"/>
                </a:solidFill>
                <a:latin typeface="Century Gothic" panose="020B0502020202020204" pitchFamily="34" charset="0"/>
              </a:rPr>
              <a:t> questions and </a:t>
            </a:r>
            <a:r>
              <a:rPr lang="fr-FR" sz="2000" b="1" dirty="0" err="1">
                <a:solidFill>
                  <a:srgbClr val="ED145B"/>
                </a:solidFill>
                <a:latin typeface="Century Gothic" panose="020B0502020202020204" pitchFamily="34" charset="0"/>
              </a:rPr>
              <a:t>t</a:t>
            </a:r>
            <a:r>
              <a:rPr lang="fr-FR" sz="2000" b="1" dirty="0" err="1" smtClean="0">
                <a:solidFill>
                  <a:srgbClr val="ED145B"/>
                </a:solidFill>
                <a:latin typeface="Century Gothic" panose="020B0502020202020204" pitchFamily="34" charset="0"/>
              </a:rPr>
              <a:t>ake</a:t>
            </a:r>
            <a:r>
              <a:rPr lang="fr-FR" sz="2000" b="1" dirty="0" smtClean="0">
                <a:solidFill>
                  <a:srgbClr val="ED145B"/>
                </a:solidFill>
                <a:latin typeface="Century Gothic" panose="020B0502020202020204" pitchFamily="34" charset="0"/>
              </a:rPr>
              <a:t> notes </a:t>
            </a:r>
          </a:p>
          <a:p>
            <a:r>
              <a:rPr lang="fr-FR" sz="2000" b="1" dirty="0" err="1" smtClean="0">
                <a:solidFill>
                  <a:srgbClr val="ED145B"/>
                </a:solidFill>
                <a:latin typeface="Century Gothic" panose="020B0502020202020204" pitchFamily="34" charset="0"/>
              </a:rPr>
              <a:t>Your</a:t>
            </a:r>
            <a:r>
              <a:rPr lang="fr-FR" sz="2000" b="1" dirty="0" smtClean="0">
                <a:solidFill>
                  <a:srgbClr val="ED145B"/>
                </a:solidFill>
                <a:latin typeface="Century Gothic" panose="020B0502020202020204" pitchFamily="34" charset="0"/>
              </a:rPr>
              <a:t> </a:t>
            </a:r>
            <a:r>
              <a:rPr lang="fr-FR" sz="2000" b="1" dirty="0" err="1" smtClean="0">
                <a:solidFill>
                  <a:srgbClr val="ED145B"/>
                </a:solidFill>
                <a:latin typeface="Century Gothic" panose="020B0502020202020204" pitchFamily="34" charset="0"/>
              </a:rPr>
              <a:t>role</a:t>
            </a:r>
            <a:r>
              <a:rPr lang="fr-FR" sz="2000" b="1" dirty="0" smtClean="0">
                <a:solidFill>
                  <a:srgbClr val="ED145B"/>
                </a:solidFill>
                <a:latin typeface="Century Gothic" panose="020B0502020202020204" pitchFamily="34" charset="0"/>
              </a:rPr>
              <a:t> </a:t>
            </a:r>
            <a:r>
              <a:rPr lang="fr-FR" sz="2000" b="1" dirty="0" err="1" smtClean="0">
                <a:solidFill>
                  <a:srgbClr val="ED145B"/>
                </a:solidFill>
                <a:latin typeface="Century Gothic" panose="020B0502020202020204" pitchFamily="34" charset="0"/>
              </a:rPr>
              <a:t>is</a:t>
            </a:r>
            <a:r>
              <a:rPr lang="fr-FR" sz="2000" b="1" dirty="0" smtClean="0">
                <a:solidFill>
                  <a:srgbClr val="ED145B"/>
                </a:solidFill>
                <a:latin typeface="Century Gothic" panose="020B0502020202020204" pitchFamily="34" charset="0"/>
              </a:rPr>
              <a:t> to </a:t>
            </a:r>
            <a:r>
              <a:rPr lang="fr-FR" sz="2000" b="1" dirty="0" err="1" smtClean="0">
                <a:solidFill>
                  <a:srgbClr val="ED145B"/>
                </a:solidFill>
                <a:latin typeface="Century Gothic" panose="020B0502020202020204" pitchFamily="34" charset="0"/>
              </a:rPr>
              <a:t>be</a:t>
            </a:r>
            <a:r>
              <a:rPr lang="fr-FR" sz="2000" b="1" dirty="0" smtClean="0">
                <a:solidFill>
                  <a:srgbClr val="ED145B"/>
                </a:solidFill>
                <a:latin typeface="Century Gothic" panose="020B0502020202020204" pitchFamily="34" charset="0"/>
              </a:rPr>
              <a:t> </a:t>
            </a:r>
            <a:r>
              <a:rPr lang="fr-FR" sz="2000" b="1" dirty="0" err="1" smtClean="0">
                <a:solidFill>
                  <a:srgbClr val="ED145B"/>
                </a:solidFill>
                <a:latin typeface="Century Gothic" panose="020B0502020202020204" pitchFamily="34" charset="0"/>
              </a:rPr>
              <a:t>helpful</a:t>
            </a:r>
            <a:r>
              <a:rPr lang="fr-FR" sz="2000" b="1" dirty="0" smtClean="0">
                <a:solidFill>
                  <a:srgbClr val="ED145B"/>
                </a:solidFill>
                <a:latin typeface="Century Gothic" panose="020B0502020202020204" pitchFamily="34" charset="0"/>
              </a:rPr>
              <a:t> !</a:t>
            </a:r>
            <a:endParaRPr lang="fr-FR" sz="2000" b="1" dirty="0">
              <a:solidFill>
                <a:srgbClr val="ED145B"/>
              </a:solidFill>
              <a:latin typeface="Century Gothic" panose="020B0502020202020204" pitchFamily="34" charset="0"/>
            </a:endParaRPr>
          </a:p>
        </p:txBody>
      </p:sp>
    </p:spTree>
    <p:extLst>
      <p:ext uri="{BB962C8B-B14F-4D97-AF65-F5344CB8AC3E}">
        <p14:creationId xmlns:p14="http://schemas.microsoft.com/office/powerpoint/2010/main" val="271096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26029"/>
          </a:xfrm>
        </p:spPr>
        <p:txBody>
          <a:bodyPr>
            <a:normAutofit fontScale="90000"/>
          </a:bodyPr>
          <a:lstStyle/>
          <a:p>
            <a:r>
              <a:rPr lang="fr-FR" sz="2800" cap="none" dirty="0" err="1">
                <a:solidFill>
                  <a:srgbClr val="0000FF"/>
                </a:solidFill>
              </a:rPr>
              <a:t>Example</a:t>
            </a:r>
            <a:r>
              <a:rPr lang="fr-FR" sz="2800" cap="none" dirty="0">
                <a:solidFill>
                  <a:srgbClr val="0000FF"/>
                </a:solidFill>
              </a:rPr>
              <a:t> of an interview </a:t>
            </a:r>
            <a:r>
              <a:rPr lang="fr-FR" sz="2800" cap="none" dirty="0" smtClean="0">
                <a:solidFill>
                  <a:srgbClr val="0000FF"/>
                </a:solidFill>
              </a:rPr>
              <a:t>file : AUL </a:t>
            </a:r>
            <a:r>
              <a:rPr lang="fr-FR" sz="2800" cap="none" dirty="0" err="1" smtClean="0">
                <a:solidFill>
                  <a:srgbClr val="0000FF"/>
                </a:solidFill>
              </a:rPr>
              <a:t>Az</a:t>
            </a:r>
            <a:r>
              <a:rPr lang="fr-FR" sz="2800" cap="none" dirty="0" smtClean="0">
                <a:solidFill>
                  <a:srgbClr val="0000FF"/>
                </a:solidFill>
              </a:rPr>
              <a:t> </a:t>
            </a:r>
            <a:r>
              <a:rPr lang="fr-FR" sz="2800" cap="none" dirty="0" err="1" smtClean="0">
                <a:solidFill>
                  <a:srgbClr val="0000FF"/>
                </a:solidFill>
              </a:rPr>
              <a:t>university</a:t>
            </a:r>
            <a:r>
              <a:rPr lang="fr-FR" sz="2800" cap="none" dirty="0" smtClean="0">
                <a:solidFill>
                  <a:srgbClr val="0000FF"/>
                </a:solidFill>
              </a:rPr>
              <a:t> of </a:t>
            </a:r>
            <a:r>
              <a:rPr lang="fr-FR" sz="2800" cap="none" dirty="0" err="1" smtClean="0">
                <a:solidFill>
                  <a:srgbClr val="0000FF"/>
                </a:solidFill>
              </a:rPr>
              <a:t>languages</a:t>
            </a:r>
            <a:endParaRPr lang="fr-FR" sz="2800" cap="none" dirty="0">
              <a:solidFill>
                <a:srgbClr val="0000FF"/>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356635005"/>
              </p:ext>
            </p:extLst>
          </p:nvPr>
        </p:nvGraphicFramePr>
        <p:xfrm>
          <a:off x="395536" y="1412776"/>
          <a:ext cx="8229600" cy="4792864"/>
        </p:xfrm>
        <a:graphic>
          <a:graphicData uri="http://schemas.openxmlformats.org/drawingml/2006/table">
            <a:tbl>
              <a:tblPr firstRow="1" bandRow="1">
                <a:tableStyleId>{5C22544A-7EE6-4342-B048-85BDC9FD1C3A}</a:tableStyleId>
              </a:tblPr>
              <a:tblGrid>
                <a:gridCol w="8229600"/>
              </a:tblGrid>
              <a:tr h="1278202">
                <a:tc>
                  <a:txBody>
                    <a:bodyPr/>
                    <a:lstStyle/>
                    <a:p>
                      <a:r>
                        <a:rPr lang="fr-FR" sz="1600" b="0" dirty="0" smtClean="0">
                          <a:solidFill>
                            <a:schemeClr val="tx1"/>
                          </a:solidFill>
                        </a:rPr>
                        <a:t>Date:</a:t>
                      </a:r>
                    </a:p>
                    <a:p>
                      <a:r>
                        <a:rPr lang="fr-FR" sz="1600" b="0" dirty="0" smtClean="0">
                          <a:solidFill>
                            <a:schemeClr val="tx1"/>
                          </a:solidFill>
                        </a:rPr>
                        <a:t>Main area: Management</a:t>
                      </a:r>
                      <a:endParaRPr lang="fr-FR" sz="1600" b="0" baseline="0" dirty="0" smtClean="0">
                        <a:solidFill>
                          <a:schemeClr val="tx1"/>
                        </a:solidFill>
                      </a:endParaRPr>
                    </a:p>
                    <a:p>
                      <a:r>
                        <a:rPr lang="fr-FR" sz="1600" b="0" baseline="0" dirty="0" smtClean="0">
                          <a:solidFill>
                            <a:schemeClr val="tx1"/>
                          </a:solidFill>
                        </a:rPr>
                        <a:t>Name and position of the  </a:t>
                      </a:r>
                      <a:r>
                        <a:rPr lang="fr-FR" sz="1600" b="0" baseline="0" dirty="0" err="1" smtClean="0">
                          <a:solidFill>
                            <a:schemeClr val="tx1"/>
                          </a:solidFill>
                        </a:rPr>
                        <a:t>person</a:t>
                      </a:r>
                      <a:r>
                        <a:rPr lang="fr-FR" sz="1600" b="0" baseline="0" dirty="0" smtClean="0">
                          <a:solidFill>
                            <a:schemeClr val="tx1"/>
                          </a:solidFill>
                        </a:rPr>
                        <a:t> </a:t>
                      </a:r>
                      <a:r>
                        <a:rPr lang="fr-FR" sz="1600" b="0" baseline="0" dirty="0" err="1" smtClean="0">
                          <a:solidFill>
                            <a:schemeClr val="tx1"/>
                          </a:solidFill>
                        </a:rPr>
                        <a:t>interviewed</a:t>
                      </a:r>
                      <a:r>
                        <a:rPr lang="fr-FR" sz="1600" b="0" baseline="0" dirty="0" smtClean="0">
                          <a:solidFill>
                            <a:schemeClr val="tx1"/>
                          </a:solidFill>
                        </a:rPr>
                        <a:t>:</a:t>
                      </a:r>
                    </a:p>
                    <a:p>
                      <a:r>
                        <a:rPr lang="fr-FR" sz="1600" b="0" baseline="0" dirty="0" smtClean="0">
                          <a:solidFill>
                            <a:schemeClr val="tx1"/>
                          </a:solidFill>
                        </a:rPr>
                        <a:t>Name of expert :</a:t>
                      </a:r>
                      <a:endParaRPr lang="fr-FR" sz="1600" b="0" dirty="0">
                        <a:solidFill>
                          <a:schemeClr val="tx1"/>
                        </a:solidFill>
                      </a:endParaRPr>
                    </a:p>
                  </a:txBody>
                  <a:tcPr/>
                </a:tc>
              </a:tr>
              <a:tr h="1624902">
                <a:tc>
                  <a:txBody>
                    <a:bodyPr/>
                    <a:lstStyle/>
                    <a:p>
                      <a:r>
                        <a:rPr lang="fr-FR" sz="1600" b="1" dirty="0" err="1" smtClean="0"/>
                        <a:t>Sub-criteria</a:t>
                      </a:r>
                      <a:r>
                        <a:rPr lang="fr-FR" sz="1600" dirty="0" smtClean="0"/>
                        <a:t>: programme management</a:t>
                      </a:r>
                    </a:p>
                    <a:p>
                      <a:r>
                        <a:rPr lang="fr-FR" sz="1600" dirty="0" err="1" smtClean="0"/>
                        <a:t>Neither</a:t>
                      </a:r>
                      <a:r>
                        <a:rPr lang="fr-FR" sz="1600" baseline="0" dirty="0" smtClean="0"/>
                        <a:t> </a:t>
                      </a:r>
                      <a:r>
                        <a:rPr lang="fr-FR" sz="1600" dirty="0" err="1" smtClean="0"/>
                        <a:t>criteria</a:t>
                      </a:r>
                      <a:r>
                        <a:rPr lang="fr-FR" sz="1600" dirty="0" smtClean="0"/>
                        <a:t> </a:t>
                      </a:r>
                      <a:r>
                        <a:rPr lang="fr-FR" sz="1600" dirty="0" err="1" smtClean="0"/>
                        <a:t>nor</a:t>
                      </a:r>
                      <a:r>
                        <a:rPr lang="fr-FR" sz="1600" dirty="0" smtClean="0"/>
                        <a:t> </a:t>
                      </a:r>
                      <a:r>
                        <a:rPr lang="fr-FR" sz="1600" dirty="0" err="1" smtClean="0"/>
                        <a:t>indicators</a:t>
                      </a:r>
                      <a:r>
                        <a:rPr lang="fr-FR" sz="1600" dirty="0" smtClean="0"/>
                        <a:t> </a:t>
                      </a:r>
                      <a:r>
                        <a:rPr lang="fr-FR" sz="1600" dirty="0" err="1" smtClean="0"/>
                        <a:t>were</a:t>
                      </a:r>
                      <a:r>
                        <a:rPr lang="fr-FR" sz="1600" dirty="0" smtClean="0"/>
                        <a:t> </a:t>
                      </a:r>
                      <a:r>
                        <a:rPr lang="fr-FR" sz="1600" dirty="0" err="1" smtClean="0"/>
                        <a:t>taken</a:t>
                      </a:r>
                      <a:r>
                        <a:rPr lang="fr-FR" sz="1600" dirty="0" smtClean="0"/>
                        <a:t> </a:t>
                      </a:r>
                      <a:r>
                        <a:rPr lang="fr-FR" sz="1600" dirty="0" err="1" smtClean="0"/>
                        <a:t>into</a:t>
                      </a:r>
                      <a:r>
                        <a:rPr lang="fr-FR" sz="1600" dirty="0" smtClean="0"/>
                        <a:t> </a:t>
                      </a:r>
                      <a:r>
                        <a:rPr lang="fr-FR" sz="1600" dirty="0" err="1" smtClean="0"/>
                        <a:t>account</a:t>
                      </a:r>
                      <a:r>
                        <a:rPr lang="fr-FR" sz="1600" dirty="0" smtClean="0"/>
                        <a:t> in the SER</a:t>
                      </a:r>
                    </a:p>
                    <a:p>
                      <a:r>
                        <a:rPr lang="fr-FR" sz="1600" dirty="0" smtClean="0"/>
                        <a:t>- </a:t>
                      </a:r>
                      <a:r>
                        <a:rPr lang="fr-FR" sz="1600" dirty="0" err="1" smtClean="0"/>
                        <a:t>Could</a:t>
                      </a:r>
                      <a:r>
                        <a:rPr lang="fr-FR" sz="1600" dirty="0" smtClean="0"/>
                        <a:t> </a:t>
                      </a:r>
                      <a:r>
                        <a:rPr lang="fr-FR" sz="1600" dirty="0" err="1" smtClean="0"/>
                        <a:t>you</a:t>
                      </a:r>
                      <a:r>
                        <a:rPr lang="fr-FR" sz="1600" dirty="0" smtClean="0"/>
                        <a:t> </a:t>
                      </a:r>
                      <a:r>
                        <a:rPr lang="fr-FR" sz="1600" dirty="0" err="1" smtClean="0"/>
                        <a:t>give</a:t>
                      </a:r>
                      <a:r>
                        <a:rPr lang="fr-FR" sz="1600" dirty="0" smtClean="0"/>
                        <a:t> us more information</a:t>
                      </a:r>
                      <a:r>
                        <a:rPr lang="fr-FR" sz="1600" baseline="0" dirty="0" smtClean="0"/>
                        <a:t> about the </a:t>
                      </a:r>
                      <a:r>
                        <a:rPr lang="fr-FR" sz="1600" baseline="0" dirty="0" err="1" smtClean="0"/>
                        <a:t>decision</a:t>
                      </a:r>
                      <a:r>
                        <a:rPr lang="fr-FR" sz="1600" baseline="0" dirty="0" smtClean="0"/>
                        <a:t> </a:t>
                      </a:r>
                      <a:r>
                        <a:rPr lang="fr-FR" sz="1600" baseline="0" dirty="0" err="1" smtClean="0"/>
                        <a:t>making</a:t>
                      </a:r>
                      <a:r>
                        <a:rPr lang="fr-FR" sz="1600" baseline="0" dirty="0" smtClean="0"/>
                        <a:t> </a:t>
                      </a:r>
                      <a:r>
                        <a:rPr lang="fr-FR" sz="1600" baseline="0" dirty="0" err="1" smtClean="0"/>
                        <a:t>procedures</a:t>
                      </a:r>
                      <a:r>
                        <a:rPr lang="fr-FR" sz="1600" baseline="0" dirty="0" smtClean="0"/>
                        <a:t> ?</a:t>
                      </a:r>
                      <a:r>
                        <a:rPr lang="fr-FR" sz="1600" dirty="0" smtClean="0"/>
                        <a:t> (composition</a:t>
                      </a:r>
                      <a:r>
                        <a:rPr lang="fr-FR" sz="1600" baseline="0" dirty="0" smtClean="0"/>
                        <a:t> of the 2 </a:t>
                      </a:r>
                      <a:r>
                        <a:rPr lang="fr-FR" sz="1600" baseline="0" dirty="0" err="1" smtClean="0"/>
                        <a:t>boards</a:t>
                      </a:r>
                      <a:r>
                        <a:rPr lang="mr-IN" sz="1600" baseline="0" dirty="0" smtClean="0"/>
                        <a:t>…</a:t>
                      </a:r>
                      <a:r>
                        <a:rPr lang="fr-FR" sz="1600" baseline="0" dirty="0" smtClean="0"/>
                        <a:t>). Are </a:t>
                      </a:r>
                      <a:r>
                        <a:rPr lang="fr-FR" sz="1600" baseline="0" dirty="0" err="1" smtClean="0"/>
                        <a:t>students</a:t>
                      </a:r>
                      <a:r>
                        <a:rPr lang="fr-FR" sz="1600" baseline="0" dirty="0" smtClean="0"/>
                        <a:t> </a:t>
                      </a:r>
                      <a:r>
                        <a:rPr lang="fr-FR" sz="1600" baseline="0" dirty="0" err="1" smtClean="0"/>
                        <a:t>involved</a:t>
                      </a:r>
                      <a:r>
                        <a:rPr lang="fr-FR" sz="1600" baseline="0" dirty="0" smtClean="0"/>
                        <a:t> in </a:t>
                      </a:r>
                      <a:r>
                        <a:rPr lang="fr-FR" sz="1600" baseline="0" dirty="0" err="1" smtClean="0"/>
                        <a:t>these</a:t>
                      </a:r>
                      <a:r>
                        <a:rPr lang="fr-FR" sz="1600" baseline="0" dirty="0" smtClean="0"/>
                        <a:t> </a:t>
                      </a:r>
                      <a:r>
                        <a:rPr lang="fr-FR" sz="1600" baseline="0" dirty="0" err="1" smtClean="0"/>
                        <a:t>boards</a:t>
                      </a:r>
                      <a:r>
                        <a:rPr lang="fr-FR" sz="1600" baseline="0" dirty="0" smtClean="0"/>
                        <a:t> ? Are </a:t>
                      </a:r>
                      <a:r>
                        <a:rPr lang="fr-FR" sz="1600" baseline="0" dirty="0" err="1" smtClean="0"/>
                        <a:t>employers</a:t>
                      </a:r>
                      <a:r>
                        <a:rPr lang="fr-FR" sz="1600" baseline="0" dirty="0" smtClean="0"/>
                        <a:t> </a:t>
                      </a:r>
                      <a:r>
                        <a:rPr lang="fr-FR" sz="1600" baseline="0" dirty="0" err="1" smtClean="0"/>
                        <a:t>involved</a:t>
                      </a:r>
                      <a:r>
                        <a:rPr lang="fr-FR" sz="1600" baseline="0" dirty="0" smtClean="0"/>
                        <a:t> as </a:t>
                      </a:r>
                      <a:r>
                        <a:rPr lang="fr-FR" sz="1600" baseline="0" dirty="0" err="1" smtClean="0"/>
                        <a:t>well</a:t>
                      </a:r>
                      <a:r>
                        <a:rPr lang="fr-FR" sz="1600" baseline="0" dirty="0" smtClean="0"/>
                        <a:t> ?</a:t>
                      </a:r>
                    </a:p>
                    <a:p>
                      <a:pPr marL="285750" indent="-285750">
                        <a:buFontTx/>
                        <a:buChar char="-"/>
                      </a:pPr>
                      <a:r>
                        <a:rPr lang="fr-FR" sz="1600" baseline="0" dirty="0" err="1" smtClean="0"/>
                        <a:t>Could</a:t>
                      </a:r>
                      <a:r>
                        <a:rPr lang="fr-FR" sz="1600" baseline="0" dirty="0" smtClean="0"/>
                        <a:t> </a:t>
                      </a:r>
                      <a:r>
                        <a:rPr lang="fr-FR" sz="1600" baseline="0" dirty="0" err="1" smtClean="0"/>
                        <a:t>you</a:t>
                      </a:r>
                      <a:r>
                        <a:rPr lang="fr-FR" sz="1600" baseline="0" dirty="0" smtClean="0"/>
                        <a:t> </a:t>
                      </a:r>
                      <a:r>
                        <a:rPr lang="fr-FR" sz="1600" baseline="0" dirty="0" err="1" smtClean="0"/>
                        <a:t>provide</a:t>
                      </a:r>
                      <a:r>
                        <a:rPr lang="fr-FR" sz="1600" baseline="0" dirty="0" smtClean="0"/>
                        <a:t> an </a:t>
                      </a:r>
                      <a:r>
                        <a:rPr lang="fr-FR" sz="1600" baseline="0" dirty="0" err="1" smtClean="0"/>
                        <a:t>example</a:t>
                      </a:r>
                      <a:r>
                        <a:rPr lang="fr-FR" sz="1600" baseline="0" dirty="0" smtClean="0"/>
                        <a:t> of a </a:t>
                      </a:r>
                      <a:r>
                        <a:rPr lang="fr-FR" sz="1600" baseline="0" dirty="0" err="1" smtClean="0"/>
                        <a:t>survey</a:t>
                      </a:r>
                      <a:r>
                        <a:rPr lang="fr-FR" sz="1600" baseline="0" dirty="0" smtClean="0"/>
                        <a:t> </a:t>
                      </a:r>
                      <a:r>
                        <a:rPr lang="fr-FR" sz="1600" baseline="0" dirty="0" err="1" smtClean="0"/>
                        <a:t>that</a:t>
                      </a:r>
                      <a:r>
                        <a:rPr lang="fr-FR" sz="1600" baseline="0" dirty="0" smtClean="0"/>
                        <a:t> </a:t>
                      </a:r>
                      <a:r>
                        <a:rPr lang="fr-FR" sz="1600" baseline="0" dirty="0" err="1" smtClean="0"/>
                        <a:t>students</a:t>
                      </a:r>
                      <a:r>
                        <a:rPr lang="fr-FR" sz="1600" baseline="0" dirty="0" smtClean="0"/>
                        <a:t> </a:t>
                      </a:r>
                      <a:r>
                        <a:rPr lang="fr-FR" sz="1600" baseline="0" dirty="0" err="1" smtClean="0"/>
                        <a:t>could</a:t>
                      </a:r>
                      <a:r>
                        <a:rPr lang="fr-FR" sz="1600" baseline="0" dirty="0" smtClean="0"/>
                        <a:t> </a:t>
                      </a:r>
                      <a:r>
                        <a:rPr lang="fr-FR" sz="1600" baseline="0" dirty="0" err="1" smtClean="0"/>
                        <a:t>fill</a:t>
                      </a:r>
                      <a:r>
                        <a:rPr lang="fr-FR" sz="1600" baseline="0" dirty="0" smtClean="0"/>
                        <a:t> out</a:t>
                      </a:r>
                    </a:p>
                  </a:txBody>
                  <a:tcPr/>
                </a:tc>
              </a:tr>
              <a:tr h="1052032">
                <a:tc>
                  <a:txBody>
                    <a:bodyPr/>
                    <a:lstStyle/>
                    <a:p>
                      <a:r>
                        <a:rPr lang="fr-FR" sz="1600" b="1" dirty="0" err="1" smtClean="0"/>
                        <a:t>Weakness</a:t>
                      </a:r>
                      <a:r>
                        <a:rPr lang="fr-FR" sz="1600" b="1" dirty="0" smtClean="0"/>
                        <a:t> </a:t>
                      </a:r>
                      <a:r>
                        <a:rPr lang="fr-FR" sz="1600" b="1" dirty="0" err="1" smtClean="0"/>
                        <a:t>mentioned</a:t>
                      </a:r>
                      <a:r>
                        <a:rPr lang="fr-FR" sz="1600" b="1" dirty="0" smtClean="0"/>
                        <a:t>: </a:t>
                      </a:r>
                    </a:p>
                    <a:p>
                      <a:r>
                        <a:rPr lang="fr-FR" sz="1600" dirty="0" err="1" smtClean="0"/>
                        <a:t>Lack</a:t>
                      </a:r>
                      <a:r>
                        <a:rPr lang="fr-FR" sz="1600" dirty="0" smtClean="0"/>
                        <a:t> of Information System.</a:t>
                      </a:r>
                      <a:r>
                        <a:rPr lang="fr-FR" sz="1600" baseline="0" dirty="0" smtClean="0"/>
                        <a:t> OK, </a:t>
                      </a:r>
                      <a:r>
                        <a:rPr lang="fr-FR" sz="1600" baseline="0" dirty="0" err="1" smtClean="0"/>
                        <a:t>it’s</a:t>
                      </a:r>
                      <a:r>
                        <a:rPr lang="fr-FR" sz="1600" baseline="0" dirty="0" smtClean="0"/>
                        <a:t> </a:t>
                      </a:r>
                      <a:r>
                        <a:rPr lang="fr-FR" sz="1600" baseline="0" dirty="0" err="1" smtClean="0"/>
                        <a:t>obvious</a:t>
                      </a:r>
                      <a:endParaRPr lang="fr-FR" sz="1600" dirty="0" smtClean="0"/>
                    </a:p>
                    <a:p>
                      <a:r>
                        <a:rPr lang="fr-FR" sz="1600" baseline="0" dirty="0" smtClean="0"/>
                        <a:t>May </a:t>
                      </a:r>
                      <a:r>
                        <a:rPr lang="fr-FR" sz="1600" baseline="0" dirty="0" err="1" smtClean="0"/>
                        <a:t>be</a:t>
                      </a:r>
                      <a:r>
                        <a:rPr lang="fr-FR" sz="1600" baseline="0" dirty="0" smtClean="0"/>
                        <a:t> : a </a:t>
                      </a:r>
                      <a:r>
                        <a:rPr lang="fr-FR" sz="1600" baseline="0" dirty="0" err="1" smtClean="0"/>
                        <a:t>stronger</a:t>
                      </a:r>
                      <a:r>
                        <a:rPr lang="fr-FR" sz="1600" baseline="0" dirty="0" smtClean="0"/>
                        <a:t> </a:t>
                      </a:r>
                      <a:r>
                        <a:rPr lang="fr-FR" sz="1600" baseline="0" dirty="0" err="1" smtClean="0"/>
                        <a:t>involvement</a:t>
                      </a:r>
                      <a:r>
                        <a:rPr lang="fr-FR" sz="1600" baseline="0" dirty="0" smtClean="0"/>
                        <a:t> of </a:t>
                      </a:r>
                      <a:r>
                        <a:rPr lang="fr-FR" sz="1600" baseline="0" dirty="0" err="1" smtClean="0"/>
                        <a:t>students</a:t>
                      </a:r>
                      <a:r>
                        <a:rPr lang="fr-FR" sz="1600" baseline="0" dirty="0" smtClean="0"/>
                        <a:t> ans </a:t>
                      </a:r>
                      <a:r>
                        <a:rPr lang="fr-FR" sz="1600" baseline="0" dirty="0" err="1" smtClean="0"/>
                        <a:t>employers</a:t>
                      </a:r>
                      <a:r>
                        <a:rPr lang="fr-FR" sz="1600" baseline="0" dirty="0" smtClean="0"/>
                        <a:t> (to </a:t>
                      </a:r>
                      <a:r>
                        <a:rPr lang="fr-FR" sz="1600" baseline="0" dirty="0" err="1" smtClean="0"/>
                        <a:t>be</a:t>
                      </a:r>
                      <a:r>
                        <a:rPr lang="fr-FR" sz="1600" baseline="0" dirty="0" smtClean="0"/>
                        <a:t> </a:t>
                      </a:r>
                      <a:r>
                        <a:rPr lang="fr-FR" sz="1600" baseline="0" dirty="0" err="1" smtClean="0"/>
                        <a:t>confirmed</a:t>
                      </a:r>
                      <a:r>
                        <a:rPr lang="fr-FR" sz="1600" baseline="0" dirty="0" smtClean="0"/>
                        <a:t> by the interviews)</a:t>
                      </a:r>
                    </a:p>
                  </a:txBody>
                  <a:tcPr/>
                </a:tc>
              </a:tr>
              <a:tr h="571103">
                <a:tc>
                  <a:txBody>
                    <a:bodyPr/>
                    <a:lstStyle/>
                    <a:p>
                      <a:r>
                        <a:rPr lang="fr-FR" sz="1600" b="1" dirty="0" err="1" smtClean="0"/>
                        <a:t>Recommendation</a:t>
                      </a:r>
                      <a:r>
                        <a:rPr lang="fr-FR" sz="1600" dirty="0" smtClean="0"/>
                        <a:t>: </a:t>
                      </a:r>
                      <a:r>
                        <a:rPr lang="fr-FR" sz="1600" dirty="0" err="1" smtClean="0"/>
                        <a:t>practical</a:t>
                      </a:r>
                      <a:r>
                        <a:rPr lang="fr-FR" sz="1600" dirty="0" smtClean="0"/>
                        <a:t> </a:t>
                      </a:r>
                      <a:r>
                        <a:rPr lang="fr-FR" sz="1600" dirty="0" err="1" smtClean="0"/>
                        <a:t>measures</a:t>
                      </a:r>
                      <a:r>
                        <a:rPr lang="fr-FR" sz="1600" dirty="0" smtClean="0"/>
                        <a:t> have to </a:t>
                      </a:r>
                      <a:r>
                        <a:rPr lang="fr-FR" sz="1600" dirty="0" err="1" smtClean="0"/>
                        <a:t>be</a:t>
                      </a:r>
                      <a:r>
                        <a:rPr lang="fr-FR" sz="1600" dirty="0" smtClean="0"/>
                        <a:t> </a:t>
                      </a:r>
                      <a:r>
                        <a:rPr lang="fr-FR" sz="1600" dirty="0" err="1" smtClean="0"/>
                        <a:t>taken</a:t>
                      </a:r>
                      <a:r>
                        <a:rPr lang="fr-FR" sz="1600" dirty="0" smtClean="0"/>
                        <a:t> to </a:t>
                      </a:r>
                      <a:r>
                        <a:rPr lang="fr-FR" sz="1600" dirty="0" err="1" smtClean="0"/>
                        <a:t>establish</a:t>
                      </a:r>
                      <a:r>
                        <a:rPr lang="fr-FR" sz="1600" dirty="0" smtClean="0"/>
                        <a:t> a </a:t>
                      </a:r>
                      <a:r>
                        <a:rPr lang="fr-FR" sz="1600" dirty="0" err="1" smtClean="0"/>
                        <a:t>strong</a:t>
                      </a:r>
                      <a:r>
                        <a:rPr lang="fr-FR" sz="1600" dirty="0" smtClean="0"/>
                        <a:t> IS</a:t>
                      </a:r>
                    </a:p>
                    <a:p>
                      <a:r>
                        <a:rPr lang="fr-FR" sz="1600" dirty="0" err="1" smtClean="0"/>
                        <a:t>Enhance</a:t>
                      </a:r>
                      <a:r>
                        <a:rPr lang="fr-FR" sz="1600" dirty="0" smtClean="0"/>
                        <a:t> the participation of </a:t>
                      </a:r>
                      <a:r>
                        <a:rPr lang="fr-FR" sz="1600" dirty="0" err="1" smtClean="0"/>
                        <a:t>students</a:t>
                      </a:r>
                      <a:r>
                        <a:rPr lang="fr-FR" sz="1600" dirty="0" smtClean="0"/>
                        <a:t> and </a:t>
                      </a:r>
                      <a:r>
                        <a:rPr lang="fr-FR" sz="1600" dirty="0" err="1" smtClean="0"/>
                        <a:t>employers</a:t>
                      </a:r>
                      <a:r>
                        <a:rPr lang="fr-FR" sz="1600" dirty="0" smtClean="0"/>
                        <a:t> in the management of the programme</a:t>
                      </a:r>
                    </a:p>
                  </a:txBody>
                  <a:tcPr/>
                </a:tc>
              </a:tr>
            </a:tbl>
          </a:graphicData>
        </a:graphic>
      </p:graphicFrame>
    </p:spTree>
    <p:extLst>
      <p:ext uri="{BB962C8B-B14F-4D97-AF65-F5344CB8AC3E}">
        <p14:creationId xmlns:p14="http://schemas.microsoft.com/office/powerpoint/2010/main" val="2941902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EXPECTATIONS/ THE EXPERT</a:t>
            </a:r>
            <a:endParaRPr lang="fr-FR" dirty="0"/>
          </a:p>
        </p:txBody>
      </p:sp>
      <p:sp>
        <p:nvSpPr>
          <p:cNvPr id="3" name="Espace réservé du contenu 2"/>
          <p:cNvSpPr>
            <a:spLocks noGrp="1"/>
          </p:cNvSpPr>
          <p:nvPr>
            <p:ph idx="1"/>
          </p:nvPr>
        </p:nvSpPr>
        <p:spPr>
          <a:xfrm>
            <a:off x="611560" y="1484784"/>
            <a:ext cx="7315200" cy="4114800"/>
          </a:xfrm>
        </p:spPr>
        <p:txBody>
          <a:bodyPr/>
          <a:lstStyle/>
          <a:p>
            <a:r>
              <a:rPr lang="fr-FR" dirty="0"/>
              <a:t>3</a:t>
            </a:r>
            <a:r>
              <a:rPr lang="fr-FR" dirty="0" smtClean="0"/>
              <a:t>. AFTER THE SITE VISIT</a:t>
            </a:r>
          </a:p>
          <a:p>
            <a:endParaRPr lang="fr-FR" dirty="0"/>
          </a:p>
          <a:p>
            <a:pPr lvl="3"/>
            <a:r>
              <a:rPr lang="fr-FR" sz="2000" b="1" dirty="0" err="1" smtClean="0"/>
              <a:t>Sum</a:t>
            </a:r>
            <a:r>
              <a:rPr lang="fr-FR" sz="2000" b="1" dirty="0" smtClean="0"/>
              <a:t> up </a:t>
            </a:r>
            <a:r>
              <a:rPr lang="fr-FR" sz="2000" b="1" dirty="0" err="1" smtClean="0"/>
              <a:t>your</a:t>
            </a:r>
            <a:r>
              <a:rPr lang="fr-FR" sz="2000" b="1" dirty="0" smtClean="0"/>
              <a:t> notes and compare to </a:t>
            </a:r>
            <a:r>
              <a:rPr lang="fr-FR" sz="2000" b="1" dirty="0" err="1" smtClean="0"/>
              <a:t>your</a:t>
            </a:r>
            <a:r>
              <a:rPr lang="fr-FR" sz="2000" b="1" dirty="0" smtClean="0"/>
              <a:t> </a:t>
            </a:r>
            <a:r>
              <a:rPr lang="fr-FR" sz="2000" b="1" dirty="0" err="1" smtClean="0"/>
              <a:t>needs</a:t>
            </a:r>
            <a:endParaRPr lang="fr-FR" sz="2000" b="1" dirty="0" smtClean="0"/>
          </a:p>
          <a:p>
            <a:pPr lvl="3"/>
            <a:r>
              <a:rPr lang="fr-FR" sz="2000" b="1" dirty="0" err="1" smtClean="0"/>
              <a:t>Draft</a:t>
            </a:r>
            <a:r>
              <a:rPr lang="fr-FR" sz="2000" b="1" dirty="0" smtClean="0"/>
              <a:t> </a:t>
            </a:r>
            <a:r>
              <a:rPr lang="fr-FR" sz="2000" b="1" dirty="0" err="1" smtClean="0"/>
              <a:t>your</a:t>
            </a:r>
            <a:r>
              <a:rPr lang="fr-FR" sz="2000" b="1" dirty="0" smtClean="0"/>
              <a:t> contribution</a:t>
            </a:r>
          </a:p>
          <a:p>
            <a:pPr lvl="3"/>
            <a:r>
              <a:rPr lang="fr-FR" sz="2000" b="1" dirty="0" smtClean="0"/>
              <a:t>No </a:t>
            </a:r>
            <a:r>
              <a:rPr lang="fr-FR" sz="2000" b="1" dirty="0" err="1" smtClean="0"/>
              <a:t>personalization</a:t>
            </a:r>
            <a:r>
              <a:rPr lang="fr-FR" sz="2000" b="1" dirty="0" smtClean="0"/>
              <a:t>, no direct </a:t>
            </a:r>
            <a:r>
              <a:rPr lang="fr-FR" sz="2000" b="1" dirty="0" err="1" smtClean="0"/>
              <a:t>critical</a:t>
            </a:r>
            <a:r>
              <a:rPr lang="fr-FR" sz="2000" b="1" dirty="0" smtClean="0"/>
              <a:t> </a:t>
            </a:r>
            <a:r>
              <a:rPr lang="fr-FR" sz="2000" b="1" dirty="0" err="1" smtClean="0"/>
              <a:t>view</a:t>
            </a:r>
            <a:r>
              <a:rPr lang="fr-FR" sz="2000" b="1" dirty="0" smtClean="0"/>
              <a:t> on a </a:t>
            </a:r>
            <a:r>
              <a:rPr lang="fr-FR" sz="2000" b="1" dirty="0" err="1" smtClean="0"/>
              <a:t>person</a:t>
            </a:r>
            <a:endParaRPr lang="fr-FR" sz="2000" b="1" dirty="0" smtClean="0"/>
          </a:p>
          <a:p>
            <a:pPr lvl="3"/>
            <a:r>
              <a:rPr lang="fr-FR" sz="2000" b="1" dirty="0" err="1" smtClean="0"/>
              <a:t>Give</a:t>
            </a:r>
            <a:r>
              <a:rPr lang="fr-FR" sz="2000" b="1" dirty="0" smtClean="0"/>
              <a:t> </a:t>
            </a:r>
            <a:r>
              <a:rPr lang="fr-FR" sz="2000" b="1" dirty="0" err="1" smtClean="0"/>
              <a:t>your</a:t>
            </a:r>
            <a:r>
              <a:rPr lang="fr-FR" sz="2000" b="1" dirty="0" smtClean="0"/>
              <a:t> opinion/feedback on the </a:t>
            </a:r>
            <a:r>
              <a:rPr lang="fr-FR" sz="2000" b="1" dirty="0" err="1" smtClean="0"/>
              <a:t>others</a:t>
            </a:r>
            <a:r>
              <a:rPr lang="fr-FR" sz="2000" b="1" dirty="0" smtClean="0"/>
              <a:t>’ contribution</a:t>
            </a:r>
          </a:p>
          <a:p>
            <a:pPr lvl="3"/>
            <a:r>
              <a:rPr lang="fr-FR" sz="2000" b="1" dirty="0" err="1" smtClean="0"/>
              <a:t>Contribute</a:t>
            </a:r>
            <a:r>
              <a:rPr lang="fr-FR" sz="2000" b="1" dirty="0" smtClean="0"/>
              <a:t> to the conclusion of the report</a:t>
            </a:r>
          </a:p>
          <a:p>
            <a:pPr lvl="3"/>
            <a:r>
              <a:rPr lang="fr-FR" sz="2000" b="1" dirty="0" err="1" smtClean="0"/>
              <a:t>Contribute</a:t>
            </a:r>
            <a:r>
              <a:rPr lang="fr-FR" sz="2000" b="1" dirty="0" smtClean="0"/>
              <a:t> to the </a:t>
            </a:r>
            <a:r>
              <a:rPr lang="fr-FR" sz="2000" b="1" dirty="0" err="1" smtClean="0"/>
              <a:t>accreditation</a:t>
            </a:r>
            <a:r>
              <a:rPr lang="fr-FR" sz="2000" b="1" dirty="0" smtClean="0"/>
              <a:t> </a:t>
            </a:r>
            <a:r>
              <a:rPr lang="fr-FR" sz="2000" b="1" dirty="0" err="1" smtClean="0"/>
              <a:t>proposal</a:t>
            </a:r>
            <a:endParaRPr lang="fr-FR" sz="2000" b="1" dirty="0" smtClean="0"/>
          </a:p>
          <a:p>
            <a:pPr marL="0" lvl="3" indent="0">
              <a:buNone/>
            </a:pPr>
            <a:endParaRPr lang="fr-FR" sz="2000" b="1" dirty="0"/>
          </a:p>
          <a:p>
            <a:pPr marL="0" lvl="3" indent="0">
              <a:buNone/>
            </a:pPr>
            <a:endParaRPr lang="fr-FR" sz="20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4504818"/>
            <a:ext cx="1008112" cy="116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483811" y="4700952"/>
            <a:ext cx="6120680" cy="707886"/>
          </a:xfrm>
          <a:prstGeom prst="rect">
            <a:avLst/>
          </a:prstGeom>
          <a:noFill/>
        </p:spPr>
        <p:txBody>
          <a:bodyPr wrap="square" rtlCol="0">
            <a:spAutoFit/>
          </a:bodyPr>
          <a:lstStyle/>
          <a:p>
            <a:r>
              <a:rPr lang="fr-FR" sz="2000" b="1" dirty="0" smtClean="0">
                <a:solidFill>
                  <a:srgbClr val="ED145B"/>
                </a:solidFill>
                <a:latin typeface="Century Gothic" panose="020B0502020202020204" pitchFamily="34" charset="0"/>
              </a:rPr>
              <a:t>Start </a:t>
            </a:r>
            <a:r>
              <a:rPr lang="fr-FR" sz="2000" b="1" dirty="0" err="1" smtClean="0">
                <a:solidFill>
                  <a:srgbClr val="ED145B"/>
                </a:solidFill>
                <a:latin typeface="Century Gothic" panose="020B0502020202020204" pitchFamily="34" charset="0"/>
              </a:rPr>
              <a:t>writing</a:t>
            </a:r>
            <a:r>
              <a:rPr lang="fr-FR" sz="2000" b="1" dirty="0" smtClean="0">
                <a:solidFill>
                  <a:srgbClr val="ED145B"/>
                </a:solidFill>
                <a:latin typeface="Century Gothic" panose="020B0502020202020204" pitchFamily="34" charset="0"/>
              </a:rPr>
              <a:t> </a:t>
            </a:r>
            <a:r>
              <a:rPr lang="fr-FR" sz="2000" b="1" dirty="0" err="1" smtClean="0">
                <a:solidFill>
                  <a:srgbClr val="ED145B"/>
                </a:solidFill>
                <a:latin typeface="Century Gothic" panose="020B0502020202020204" pitchFamily="34" charset="0"/>
              </a:rPr>
              <a:t>asap</a:t>
            </a:r>
            <a:endParaRPr lang="fr-FR" sz="2000" b="1" dirty="0" smtClean="0">
              <a:solidFill>
                <a:srgbClr val="ED145B"/>
              </a:solidFill>
              <a:latin typeface="Century Gothic" panose="020B0502020202020204" pitchFamily="34" charset="0"/>
            </a:endParaRPr>
          </a:p>
          <a:p>
            <a:r>
              <a:rPr lang="fr-FR" sz="2000" b="1" dirty="0" smtClean="0">
                <a:solidFill>
                  <a:srgbClr val="ED145B"/>
                </a:solidFill>
                <a:latin typeface="Century Gothic" panose="020B0502020202020204" pitchFamily="34" charset="0"/>
              </a:rPr>
              <a:t>Be </a:t>
            </a:r>
            <a:r>
              <a:rPr lang="fr-FR" sz="2000" b="1" dirty="0" err="1" smtClean="0">
                <a:solidFill>
                  <a:srgbClr val="ED145B"/>
                </a:solidFill>
                <a:latin typeface="Century Gothic" panose="020B0502020202020204" pitchFamily="34" charset="0"/>
              </a:rPr>
              <a:t>evaluative</a:t>
            </a:r>
            <a:r>
              <a:rPr lang="fr-FR" sz="2000" b="1" dirty="0" smtClean="0">
                <a:solidFill>
                  <a:srgbClr val="ED145B"/>
                </a:solidFill>
                <a:latin typeface="Century Gothic" panose="020B0502020202020204" pitchFamily="34" charset="0"/>
              </a:rPr>
              <a:t> but </a:t>
            </a:r>
            <a:r>
              <a:rPr lang="fr-FR" sz="2000" b="1" dirty="0" err="1" smtClean="0">
                <a:solidFill>
                  <a:srgbClr val="ED145B"/>
                </a:solidFill>
                <a:latin typeface="Century Gothic" panose="020B0502020202020204" pitchFamily="34" charset="0"/>
              </a:rPr>
              <a:t>provide</a:t>
            </a:r>
            <a:r>
              <a:rPr lang="fr-FR" sz="2000" b="1" dirty="0" smtClean="0">
                <a:solidFill>
                  <a:srgbClr val="ED145B"/>
                </a:solidFill>
                <a:latin typeface="Century Gothic" panose="020B0502020202020204" pitchFamily="34" charset="0"/>
              </a:rPr>
              <a:t> </a:t>
            </a:r>
            <a:r>
              <a:rPr lang="fr-FR" sz="2000" b="1" dirty="0" err="1" smtClean="0">
                <a:solidFill>
                  <a:srgbClr val="ED145B"/>
                </a:solidFill>
                <a:latin typeface="Century Gothic" panose="020B0502020202020204" pitchFamily="34" charset="0"/>
              </a:rPr>
              <a:t>evidences</a:t>
            </a:r>
            <a:endParaRPr lang="fr-FR" sz="2000" b="1" dirty="0">
              <a:solidFill>
                <a:srgbClr val="ED145B"/>
              </a:solidFill>
              <a:latin typeface="Century Gothic" panose="020B0502020202020204" pitchFamily="34" charset="0"/>
            </a:endParaRPr>
          </a:p>
        </p:txBody>
      </p:sp>
    </p:spTree>
    <p:extLst>
      <p:ext uri="{BB962C8B-B14F-4D97-AF65-F5344CB8AC3E}">
        <p14:creationId xmlns:p14="http://schemas.microsoft.com/office/powerpoint/2010/main" val="65754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897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err="1" smtClean="0"/>
              <a:t>peer-review</a:t>
            </a:r>
            <a:endParaRPr lang="fr-FR" dirty="0"/>
          </a:p>
        </p:txBody>
      </p:sp>
      <p:pic>
        <p:nvPicPr>
          <p:cNvPr id="4" name="Image 1"/>
          <p:cNvPicPr>
            <a:picLocks noGrp="1" noChangeAspect="1"/>
          </p:cNvPicPr>
          <p:nvPr>
            <p:ph idx="1"/>
          </p:nvPr>
        </p:nvPicPr>
        <p:blipFill>
          <a:blip r:embed="rId3" cstate="print">
            <a:extLst>
              <a:ext uri="{28A0092B-C50C-407E-A947-70E740481C1C}">
                <a14:useLocalDpi xmlns:a14="http://schemas.microsoft.com/office/drawing/2010/main" val="0"/>
              </a:ext>
            </a:extLst>
          </a:blip>
          <a:srcRect t="8231" b="34624"/>
          <a:stretch>
            <a:fillRect/>
          </a:stretch>
        </p:blipFill>
        <p:spPr bwMode="auto">
          <a:xfrm>
            <a:off x="611560" y="1268764"/>
            <a:ext cx="7315200" cy="376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2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51695" y="115893"/>
            <a:ext cx="8607669" cy="936625"/>
          </a:xfrm>
          <a:prstGeom prst="rect">
            <a:avLst/>
          </a:prstGeom>
        </p:spPr>
        <p:txBody>
          <a:bodyPr/>
          <a:lstStyle>
            <a:lvl1pPr algn="l" rtl="0" eaLnBrk="0" fontAlgn="base" hangingPunct="0">
              <a:spcBef>
                <a:spcPct val="0"/>
              </a:spcBef>
              <a:spcAft>
                <a:spcPct val="0"/>
              </a:spcAft>
              <a:defRPr sz="3200">
                <a:solidFill>
                  <a:srgbClr val="4A4F54"/>
                </a:solidFill>
                <a:latin typeface="Trebuchet MS"/>
                <a:ea typeface="+mj-ea"/>
                <a:cs typeface="+mj-cs"/>
              </a:defRPr>
            </a:lvl1pPr>
            <a:lvl2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2pPr>
            <a:lvl3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3pPr>
            <a:lvl4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4pPr>
            <a:lvl5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5pPr>
            <a:lvl6pPr marL="457200" algn="l" rtl="0" fontAlgn="base">
              <a:spcBef>
                <a:spcPct val="0"/>
              </a:spcBef>
              <a:spcAft>
                <a:spcPct val="0"/>
              </a:spcAft>
              <a:defRPr sz="1200" b="1">
                <a:solidFill>
                  <a:srgbClr val="C65800"/>
                </a:solidFill>
                <a:latin typeface="Arial" charset="0"/>
                <a:ea typeface="ＭＳ Ｐゴシック" charset="0"/>
                <a:cs typeface="Geneva" charset="0"/>
              </a:defRPr>
            </a:lvl6pPr>
            <a:lvl7pPr marL="914400" algn="l" rtl="0" fontAlgn="base">
              <a:spcBef>
                <a:spcPct val="0"/>
              </a:spcBef>
              <a:spcAft>
                <a:spcPct val="0"/>
              </a:spcAft>
              <a:defRPr sz="1200" b="1">
                <a:solidFill>
                  <a:srgbClr val="C65800"/>
                </a:solidFill>
                <a:latin typeface="Arial" charset="0"/>
                <a:ea typeface="ＭＳ Ｐゴシック" charset="0"/>
                <a:cs typeface="Geneva" charset="0"/>
              </a:defRPr>
            </a:lvl7pPr>
            <a:lvl8pPr marL="1371600" algn="l" rtl="0" fontAlgn="base">
              <a:spcBef>
                <a:spcPct val="0"/>
              </a:spcBef>
              <a:spcAft>
                <a:spcPct val="0"/>
              </a:spcAft>
              <a:defRPr sz="1200" b="1">
                <a:solidFill>
                  <a:srgbClr val="C65800"/>
                </a:solidFill>
                <a:latin typeface="Arial" charset="0"/>
                <a:ea typeface="ＭＳ Ｐゴシック" charset="0"/>
                <a:cs typeface="Geneva" charset="0"/>
              </a:defRPr>
            </a:lvl8pPr>
            <a:lvl9pPr marL="1828800" algn="l" rtl="0" fontAlgn="base">
              <a:spcBef>
                <a:spcPct val="0"/>
              </a:spcBef>
              <a:spcAft>
                <a:spcPct val="0"/>
              </a:spcAft>
              <a:defRPr sz="1200" b="1">
                <a:solidFill>
                  <a:srgbClr val="C65800"/>
                </a:solidFill>
                <a:latin typeface="Arial" charset="0"/>
                <a:ea typeface="ＭＳ Ｐゴシック" charset="0"/>
                <a:cs typeface="Geneva" charset="0"/>
              </a:defRPr>
            </a:lvl9pPr>
          </a:lstStyle>
          <a:p>
            <a:pPr>
              <a:defRPr/>
            </a:pPr>
            <a:r>
              <a:rPr lang="fr-FR" cap="all" dirty="0">
                <a:solidFill>
                  <a:srgbClr val="5C2D91"/>
                </a:solidFill>
                <a:latin typeface="Century Gothic" panose="020B0502020202020204" pitchFamily="34" charset="0"/>
              </a:rPr>
              <a:t>The </a:t>
            </a:r>
            <a:r>
              <a:rPr lang="fr-FR" cap="all" dirty="0" err="1">
                <a:solidFill>
                  <a:srgbClr val="5C2D91"/>
                </a:solidFill>
                <a:latin typeface="Century Gothic" panose="020B0502020202020204" pitchFamily="34" charset="0"/>
              </a:rPr>
              <a:t>peer-review</a:t>
            </a:r>
            <a:endParaRPr lang="fr-FR" cap="all" dirty="0">
              <a:solidFill>
                <a:srgbClr val="5C2D91"/>
              </a:solidFill>
              <a:latin typeface="Century Gothic" panose="020B0502020202020204" pitchFamily="34" charset="0"/>
            </a:endParaRPr>
          </a:p>
        </p:txBody>
      </p:sp>
      <p:sp>
        <p:nvSpPr>
          <p:cNvPr id="4" name="ZoneTexte 3"/>
          <p:cNvSpPr txBox="1"/>
          <p:nvPr/>
        </p:nvSpPr>
        <p:spPr>
          <a:xfrm>
            <a:off x="351695" y="1117600"/>
            <a:ext cx="8427427" cy="923330"/>
          </a:xfrm>
          <a:prstGeom prst="rect">
            <a:avLst/>
          </a:prstGeom>
          <a:solidFill>
            <a:schemeClr val="bg1">
              <a:lumMod val="95000"/>
            </a:schemeClr>
          </a:solidFill>
        </p:spPr>
        <p:txBody>
          <a:bodyPr>
            <a:spAutoFit/>
          </a:bodyPr>
          <a:lstStyle/>
          <a:p>
            <a:pPr>
              <a:defRPr/>
            </a:pPr>
            <a:r>
              <a:rPr lang="fr-FR" sz="1800" b="1" dirty="0" err="1" smtClean="0">
                <a:solidFill>
                  <a:srgbClr val="4F5866"/>
                </a:solidFill>
                <a:latin typeface="Century Gothic" panose="020B0502020202020204" pitchFamily="34" charset="0"/>
                <a:ea typeface="+mn-ea"/>
              </a:rPr>
              <a:t>Definition</a:t>
            </a:r>
            <a:r>
              <a:rPr lang="fr-FR" sz="1800" dirty="0" smtClean="0">
                <a:solidFill>
                  <a:srgbClr val="4F5866"/>
                </a:solidFill>
                <a:latin typeface="Century Gothic" panose="020B0502020202020204" pitchFamily="34" charset="0"/>
                <a:ea typeface="+mn-ea"/>
              </a:rPr>
              <a:t>: Key </a:t>
            </a:r>
            <a:r>
              <a:rPr lang="fr-FR" sz="1800" dirty="0" err="1" smtClean="0">
                <a:solidFill>
                  <a:srgbClr val="4F5866"/>
                </a:solidFill>
                <a:latin typeface="Century Gothic" panose="020B0502020202020204" pitchFamily="34" charset="0"/>
                <a:ea typeface="+mn-ea"/>
              </a:rPr>
              <a:t>principle</a:t>
            </a:r>
            <a:r>
              <a:rPr lang="fr-FR" sz="1800" dirty="0" smtClean="0">
                <a:solidFill>
                  <a:srgbClr val="4F5866"/>
                </a:solidFill>
                <a:latin typeface="Century Gothic" panose="020B0502020202020204" pitchFamily="34" charset="0"/>
                <a:ea typeface="+mn-ea"/>
              </a:rPr>
              <a:t> of self-</a:t>
            </a:r>
            <a:r>
              <a:rPr lang="fr-FR" sz="1800" dirty="0" err="1" smtClean="0">
                <a:solidFill>
                  <a:srgbClr val="4F5866"/>
                </a:solidFill>
                <a:latin typeface="Century Gothic" panose="020B0502020202020204" pitchFamily="34" charset="0"/>
                <a:ea typeface="+mn-ea"/>
              </a:rPr>
              <a:t>regulation</a:t>
            </a:r>
            <a:r>
              <a:rPr lang="fr-FR" sz="1800" dirty="0">
                <a:solidFill>
                  <a:srgbClr val="4F5866"/>
                </a:solidFill>
                <a:latin typeface="Century Gothic" panose="020B0502020202020204" pitchFamily="34" charset="0"/>
                <a:ea typeface="+mn-ea"/>
              </a:rPr>
              <a:t> </a:t>
            </a:r>
            <a:r>
              <a:rPr lang="fr-FR" sz="1800" dirty="0" err="1" smtClean="0">
                <a:solidFill>
                  <a:srgbClr val="4F5866"/>
                </a:solidFill>
                <a:latin typeface="Century Gothic" panose="020B0502020202020204" pitchFamily="34" charset="0"/>
                <a:ea typeface="+mn-ea"/>
              </a:rPr>
              <a:t>established</a:t>
            </a:r>
            <a:r>
              <a:rPr lang="fr-FR" sz="1800" dirty="0" smtClean="0">
                <a:solidFill>
                  <a:srgbClr val="4F5866"/>
                </a:solidFill>
                <a:latin typeface="Century Gothic" panose="020B0502020202020204" pitchFamily="34" charset="0"/>
                <a:ea typeface="+mn-ea"/>
              </a:rPr>
              <a:t> by a </a:t>
            </a:r>
            <a:r>
              <a:rPr lang="fr-FR" sz="1800" dirty="0" err="1" smtClean="0">
                <a:solidFill>
                  <a:srgbClr val="4F5866"/>
                </a:solidFill>
                <a:latin typeface="Century Gothic" panose="020B0502020202020204" pitchFamily="34" charset="0"/>
                <a:ea typeface="+mn-ea"/>
              </a:rPr>
              <a:t>profesionnal</a:t>
            </a:r>
            <a:r>
              <a:rPr lang="fr-FR" sz="1800" dirty="0" smtClean="0">
                <a:solidFill>
                  <a:srgbClr val="4F5866"/>
                </a:solidFill>
                <a:latin typeface="Century Gothic" panose="020B0502020202020204" pitchFamily="34" charset="0"/>
                <a:ea typeface="+mn-ea"/>
              </a:rPr>
              <a:t> </a:t>
            </a:r>
            <a:r>
              <a:rPr lang="fr-FR" sz="1800" dirty="0" err="1" smtClean="0">
                <a:solidFill>
                  <a:srgbClr val="4F5866"/>
                </a:solidFill>
                <a:latin typeface="Century Gothic" panose="020B0502020202020204" pitchFamily="34" charset="0"/>
                <a:ea typeface="+mn-ea"/>
              </a:rPr>
              <a:t>sector</a:t>
            </a:r>
            <a:r>
              <a:rPr lang="fr-FR" sz="1800" dirty="0" smtClean="0">
                <a:solidFill>
                  <a:srgbClr val="4F5866"/>
                </a:solidFill>
                <a:latin typeface="Century Gothic" panose="020B0502020202020204" pitchFamily="34" charset="0"/>
                <a:ea typeface="+mn-ea"/>
              </a:rPr>
              <a:t> or </a:t>
            </a:r>
            <a:r>
              <a:rPr lang="fr-FR" sz="1800" dirty="0" err="1" smtClean="0">
                <a:solidFill>
                  <a:srgbClr val="4F5866"/>
                </a:solidFill>
                <a:latin typeface="Century Gothic" panose="020B0502020202020204" pitchFamily="34" charset="0"/>
                <a:ea typeface="+mn-ea"/>
              </a:rPr>
              <a:t>evaluation</a:t>
            </a:r>
            <a:r>
              <a:rPr lang="fr-FR" sz="1800" dirty="0" smtClean="0">
                <a:solidFill>
                  <a:srgbClr val="4F5866"/>
                </a:solidFill>
                <a:latin typeface="Century Gothic" panose="020B0502020202020204" pitchFamily="34" charset="0"/>
                <a:ea typeface="+mn-ea"/>
              </a:rPr>
              <a:t> process </a:t>
            </a:r>
            <a:r>
              <a:rPr lang="fr-FR" sz="1800" dirty="0" err="1" smtClean="0">
                <a:solidFill>
                  <a:srgbClr val="4F5866"/>
                </a:solidFill>
                <a:latin typeface="Century Gothic" panose="020B0502020202020204" pitchFamily="34" charset="0"/>
                <a:ea typeface="+mn-ea"/>
              </a:rPr>
              <a:t>requiring</a:t>
            </a:r>
            <a:r>
              <a:rPr lang="fr-FR" sz="1800" dirty="0" smtClean="0">
                <a:solidFill>
                  <a:srgbClr val="4F5866"/>
                </a:solidFill>
                <a:latin typeface="Century Gothic" panose="020B0502020202020204" pitchFamily="34" charset="0"/>
                <a:ea typeface="+mn-ea"/>
              </a:rPr>
              <a:t> the participation of </a:t>
            </a:r>
            <a:r>
              <a:rPr lang="fr-FR" sz="1800" dirty="0" err="1" smtClean="0">
                <a:solidFill>
                  <a:srgbClr val="4F5866"/>
                </a:solidFill>
                <a:latin typeface="Century Gothic" panose="020B0502020202020204" pitchFamily="34" charset="0"/>
                <a:ea typeface="+mn-ea"/>
              </a:rPr>
              <a:t>qualified</a:t>
            </a:r>
            <a:r>
              <a:rPr lang="fr-FR" sz="1800" dirty="0" smtClean="0">
                <a:solidFill>
                  <a:srgbClr val="4F5866"/>
                </a:solidFill>
                <a:latin typeface="Century Gothic" panose="020B0502020202020204" pitchFamily="34" charset="0"/>
                <a:ea typeface="+mn-ea"/>
              </a:rPr>
              <a:t> people in a certain </a:t>
            </a:r>
            <a:r>
              <a:rPr lang="fr-FR" sz="1800" dirty="0" err="1" smtClean="0">
                <a:solidFill>
                  <a:srgbClr val="4F5866"/>
                </a:solidFill>
                <a:latin typeface="Century Gothic" panose="020B0502020202020204" pitchFamily="34" charset="0"/>
                <a:ea typeface="+mn-ea"/>
              </a:rPr>
              <a:t>domain</a:t>
            </a:r>
            <a:r>
              <a:rPr lang="fr-FR" sz="1800" dirty="0" smtClean="0">
                <a:solidFill>
                  <a:srgbClr val="4F5866"/>
                </a:solidFill>
                <a:latin typeface="Century Gothic" panose="020B0502020202020204" pitchFamily="34" charset="0"/>
                <a:ea typeface="+mn-ea"/>
              </a:rPr>
              <a:t>. </a:t>
            </a:r>
            <a:endParaRPr lang="fr-FR" sz="1600" dirty="0">
              <a:solidFill>
                <a:srgbClr val="4F5866"/>
              </a:solidFill>
              <a:latin typeface="Century Gothic" panose="020B0502020202020204" pitchFamily="34" charset="0"/>
              <a:ea typeface="+mn-ea"/>
            </a:endParaRPr>
          </a:p>
        </p:txBody>
      </p:sp>
      <p:sp>
        <p:nvSpPr>
          <p:cNvPr id="7172" name="Rectangle 20"/>
          <p:cNvSpPr>
            <a:spLocks noChangeArrowheads="1"/>
          </p:cNvSpPr>
          <p:nvPr/>
        </p:nvSpPr>
        <p:spPr bwMode="auto">
          <a:xfrm>
            <a:off x="994996" y="4797425"/>
            <a:ext cx="2596662" cy="6477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fr-FR" altLang="fr-FR" sz="2200" dirty="0" err="1" smtClean="0">
                <a:solidFill>
                  <a:srgbClr val="FF0066"/>
                </a:solidFill>
                <a:latin typeface="Century Gothic" pitchFamily="34" charset="0"/>
              </a:rPr>
              <a:t>Acceptability</a:t>
            </a:r>
            <a:endParaRPr lang="fr-FR" altLang="fr-FR" sz="1800" dirty="0">
              <a:solidFill>
                <a:srgbClr val="4F5866"/>
              </a:solidFill>
              <a:latin typeface="Century Gothic" pitchFamily="34" charset="0"/>
            </a:endParaRPr>
          </a:p>
        </p:txBody>
      </p:sp>
      <p:sp>
        <p:nvSpPr>
          <p:cNvPr id="7177" name="Rectangle 26"/>
          <p:cNvSpPr>
            <a:spLocks noChangeArrowheads="1"/>
          </p:cNvSpPr>
          <p:nvPr/>
        </p:nvSpPr>
        <p:spPr bwMode="auto">
          <a:xfrm>
            <a:off x="5169879" y="4113218"/>
            <a:ext cx="2526323" cy="684211"/>
          </a:xfrm>
          <a:prstGeom prst="rect">
            <a:avLst/>
          </a:prstGeom>
          <a:solidFill>
            <a:srgbClr val="FF9966"/>
          </a:solidFill>
          <a:ln>
            <a:noFill/>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fr-FR" altLang="fr-FR" sz="2200" dirty="0" err="1" smtClean="0">
                <a:solidFill>
                  <a:schemeClr val="tx1">
                    <a:lumMod val="75000"/>
                    <a:lumOff val="25000"/>
                  </a:schemeClr>
                </a:solidFill>
                <a:latin typeface="Century Gothic" pitchFamily="34" charset="0"/>
              </a:rPr>
              <a:t>Peers</a:t>
            </a:r>
            <a:r>
              <a:rPr lang="fr-FR" altLang="fr-FR" sz="2200" dirty="0" smtClean="0">
                <a:solidFill>
                  <a:schemeClr val="tx1">
                    <a:lumMod val="75000"/>
                    <a:lumOff val="25000"/>
                  </a:schemeClr>
                </a:solidFill>
                <a:latin typeface="Century Gothic" pitchFamily="34" charset="0"/>
              </a:rPr>
              <a:t> ≠ </a:t>
            </a:r>
            <a:r>
              <a:rPr lang="fr-FR" altLang="fr-FR" sz="2200" dirty="0" err="1" smtClean="0">
                <a:solidFill>
                  <a:schemeClr val="tx1">
                    <a:lumMod val="75000"/>
                    <a:lumOff val="25000"/>
                  </a:schemeClr>
                </a:solidFill>
                <a:latin typeface="Century Gothic" pitchFamily="34" charset="0"/>
              </a:rPr>
              <a:t>friends</a:t>
            </a:r>
            <a:endParaRPr lang="fr-FR" altLang="fr-FR" sz="2200" dirty="0" smtClean="0">
              <a:solidFill>
                <a:schemeClr val="tx1">
                  <a:lumMod val="75000"/>
                  <a:lumOff val="25000"/>
                </a:schemeClr>
              </a:solidFill>
              <a:latin typeface="Century Gothic" pitchFamily="34" charset="0"/>
            </a:endParaRPr>
          </a:p>
          <a:p>
            <a:pPr algn="ctr">
              <a:defRPr/>
            </a:pPr>
            <a:endParaRPr lang="fr-FR" altLang="fr-FR" sz="1800" dirty="0" smtClean="0">
              <a:solidFill>
                <a:schemeClr val="tx1">
                  <a:lumMod val="75000"/>
                  <a:lumOff val="25000"/>
                </a:schemeClr>
              </a:solidFill>
              <a:latin typeface="Century Gothic" pitchFamily="34" charset="0"/>
            </a:endParaRPr>
          </a:p>
        </p:txBody>
      </p:sp>
      <p:sp>
        <p:nvSpPr>
          <p:cNvPr id="7174" name="Rectangle 32"/>
          <p:cNvSpPr>
            <a:spLocks noChangeArrowheads="1"/>
          </p:cNvSpPr>
          <p:nvPr/>
        </p:nvSpPr>
        <p:spPr bwMode="auto">
          <a:xfrm>
            <a:off x="1016979" y="3968755"/>
            <a:ext cx="2596662" cy="684213"/>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fr-FR" altLang="fr-FR" sz="2000" dirty="0" err="1" smtClean="0">
                <a:solidFill>
                  <a:srgbClr val="FF0066"/>
                </a:solidFill>
                <a:latin typeface="Century Gothic" pitchFamily="34" charset="0"/>
              </a:rPr>
              <a:t>Shared</a:t>
            </a:r>
            <a:r>
              <a:rPr lang="fr-FR" altLang="fr-FR" sz="2000" dirty="0" smtClean="0">
                <a:solidFill>
                  <a:srgbClr val="FF0066"/>
                </a:solidFill>
                <a:latin typeface="Century Gothic" pitchFamily="34" charset="0"/>
              </a:rPr>
              <a:t> </a:t>
            </a:r>
            <a:r>
              <a:rPr lang="fr-FR" altLang="fr-FR" sz="2000" dirty="0" err="1" smtClean="0">
                <a:solidFill>
                  <a:srgbClr val="FF0066"/>
                </a:solidFill>
                <a:latin typeface="Century Gothic" pitchFamily="34" charset="0"/>
              </a:rPr>
              <a:t>understanding</a:t>
            </a:r>
            <a:endParaRPr lang="fr-FR" altLang="fr-FR" sz="2000" dirty="0">
              <a:solidFill>
                <a:srgbClr val="FF0066"/>
              </a:solidFill>
              <a:latin typeface="Century Gothic" pitchFamily="34" charset="0"/>
            </a:endParaRPr>
          </a:p>
        </p:txBody>
      </p:sp>
      <p:sp>
        <p:nvSpPr>
          <p:cNvPr id="7175" name="Rectangle 20"/>
          <p:cNvSpPr>
            <a:spLocks noChangeArrowheads="1"/>
          </p:cNvSpPr>
          <p:nvPr/>
        </p:nvSpPr>
        <p:spPr bwMode="auto">
          <a:xfrm>
            <a:off x="1011115" y="5589588"/>
            <a:ext cx="2596662" cy="6477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fr-FR" altLang="fr-FR" sz="2200" dirty="0" err="1" smtClean="0">
                <a:solidFill>
                  <a:srgbClr val="FF0066"/>
                </a:solidFill>
                <a:latin typeface="Century Gothic" pitchFamily="34" charset="0"/>
              </a:rPr>
              <a:t>Collegiality</a:t>
            </a:r>
            <a:endParaRPr lang="fr-FR" altLang="fr-FR" sz="1800" dirty="0">
              <a:solidFill>
                <a:srgbClr val="4F5866"/>
              </a:solidFill>
              <a:latin typeface="Century Gothic" pitchFamily="34" charset="0"/>
            </a:endParaRPr>
          </a:p>
        </p:txBody>
      </p:sp>
      <p:sp>
        <p:nvSpPr>
          <p:cNvPr id="15" name="ZoneTexte 14"/>
          <p:cNvSpPr txBox="1"/>
          <p:nvPr/>
        </p:nvSpPr>
        <p:spPr>
          <a:xfrm>
            <a:off x="889489" y="2460629"/>
            <a:ext cx="7976088" cy="954107"/>
          </a:xfrm>
          <a:prstGeom prst="rect">
            <a:avLst/>
          </a:prstGeom>
          <a:solidFill>
            <a:schemeClr val="bg1">
              <a:lumMod val="95000"/>
            </a:schemeClr>
          </a:solidFill>
        </p:spPr>
        <p:txBody>
          <a:bodyPr>
            <a:spAutoFit/>
          </a:bodyPr>
          <a:lstStyle/>
          <a:p>
            <a:pPr>
              <a:defRPr/>
            </a:pPr>
            <a:r>
              <a:rPr lang="fr-FR" sz="2000" dirty="0" smtClean="0">
                <a:solidFill>
                  <a:srgbClr val="FF0066"/>
                </a:solidFill>
                <a:latin typeface="Century Gothic" panose="020B0502020202020204" pitchFamily="34" charset="0"/>
                <a:ea typeface="+mn-ea"/>
              </a:rPr>
              <a:t>Peer</a:t>
            </a:r>
            <a:endParaRPr lang="fr-FR" sz="2000" dirty="0">
              <a:solidFill>
                <a:srgbClr val="FF0066"/>
              </a:solidFill>
              <a:latin typeface="Century Gothic" panose="020B0502020202020204" pitchFamily="34" charset="0"/>
              <a:ea typeface="+mn-ea"/>
            </a:endParaRPr>
          </a:p>
          <a:p>
            <a:pPr>
              <a:defRPr/>
            </a:pPr>
            <a:r>
              <a:rPr lang="fr-FR" sz="1800" dirty="0" smtClean="0">
                <a:solidFill>
                  <a:srgbClr val="4F5866"/>
                </a:solidFill>
                <a:latin typeface="Century Gothic" panose="020B0502020202020204" pitchFamily="34" charset="0"/>
                <a:ea typeface="+mn-ea"/>
              </a:rPr>
              <a:t>Person </a:t>
            </a:r>
            <a:r>
              <a:rPr lang="fr-FR" sz="1800" dirty="0" err="1" smtClean="0">
                <a:solidFill>
                  <a:srgbClr val="4F5866"/>
                </a:solidFill>
                <a:latin typeface="Century Gothic" panose="020B0502020202020204" pitchFamily="34" charset="0"/>
                <a:ea typeface="+mn-ea"/>
              </a:rPr>
              <a:t>with</a:t>
            </a:r>
            <a:r>
              <a:rPr lang="fr-FR" sz="1800" dirty="0" smtClean="0">
                <a:solidFill>
                  <a:srgbClr val="4F5866"/>
                </a:solidFill>
                <a:latin typeface="Century Gothic" panose="020B0502020202020204" pitchFamily="34" charset="0"/>
                <a:ea typeface="+mn-ea"/>
              </a:rPr>
              <a:t> </a:t>
            </a:r>
            <a:r>
              <a:rPr lang="fr-FR" sz="1800" dirty="0" err="1" smtClean="0">
                <a:solidFill>
                  <a:srgbClr val="4F5866"/>
                </a:solidFill>
                <a:latin typeface="Century Gothic" panose="020B0502020202020204" pitchFamily="34" charset="0"/>
                <a:ea typeface="+mn-ea"/>
              </a:rPr>
              <a:t>same</a:t>
            </a:r>
            <a:r>
              <a:rPr lang="fr-FR" sz="1800" dirty="0" smtClean="0">
                <a:solidFill>
                  <a:srgbClr val="4F5866"/>
                </a:solidFill>
                <a:latin typeface="Century Gothic" panose="020B0502020202020204" pitchFamily="34" charset="0"/>
                <a:ea typeface="+mn-ea"/>
              </a:rPr>
              <a:t> social situation, </a:t>
            </a:r>
            <a:r>
              <a:rPr lang="fr-FR" sz="1800" dirty="0" err="1" smtClean="0">
                <a:solidFill>
                  <a:srgbClr val="4F5866"/>
                </a:solidFill>
                <a:latin typeface="Century Gothic" panose="020B0502020202020204" pitchFamily="34" charset="0"/>
                <a:ea typeface="+mn-ea"/>
              </a:rPr>
              <a:t>same</a:t>
            </a:r>
            <a:r>
              <a:rPr lang="fr-FR" sz="1800" dirty="0" smtClean="0">
                <a:solidFill>
                  <a:srgbClr val="4F5866"/>
                </a:solidFill>
                <a:latin typeface="Century Gothic" panose="020B0502020202020204" pitchFamily="34" charset="0"/>
                <a:ea typeface="+mn-ea"/>
              </a:rPr>
              <a:t> qualifications or position as the </a:t>
            </a:r>
            <a:r>
              <a:rPr lang="fr-FR" sz="1800" dirty="0" err="1" smtClean="0">
                <a:solidFill>
                  <a:srgbClr val="4F5866"/>
                </a:solidFill>
                <a:latin typeface="Century Gothic" panose="020B0502020202020204" pitchFamily="34" charset="0"/>
                <a:ea typeface="+mn-ea"/>
              </a:rPr>
              <a:t>other</a:t>
            </a:r>
            <a:r>
              <a:rPr lang="fr-FR" sz="1800" dirty="0" smtClean="0">
                <a:solidFill>
                  <a:srgbClr val="4F5866"/>
                </a:solidFill>
                <a:latin typeface="Century Gothic" panose="020B0502020202020204" pitchFamily="34" charset="0"/>
                <a:ea typeface="+mn-ea"/>
              </a:rPr>
              <a:t> </a:t>
            </a:r>
            <a:r>
              <a:rPr lang="fr-FR" sz="1800" dirty="0" err="1" smtClean="0">
                <a:solidFill>
                  <a:srgbClr val="4F5866"/>
                </a:solidFill>
                <a:latin typeface="Century Gothic" panose="020B0502020202020204" pitchFamily="34" charset="0"/>
                <a:ea typeface="+mn-ea"/>
              </a:rPr>
              <a:t>person</a:t>
            </a:r>
            <a:r>
              <a:rPr lang="fr-FR" sz="1800" dirty="0" smtClean="0">
                <a:solidFill>
                  <a:srgbClr val="4F5866"/>
                </a:solidFill>
                <a:latin typeface="Century Gothic" panose="020B0502020202020204" pitchFamily="34" charset="0"/>
                <a:ea typeface="+mn-ea"/>
              </a:rPr>
              <a:t> </a:t>
            </a:r>
            <a:r>
              <a:rPr lang="fr-FR" sz="1800" dirty="0" err="1" smtClean="0">
                <a:solidFill>
                  <a:srgbClr val="4F5866"/>
                </a:solidFill>
                <a:latin typeface="Century Gothic" panose="020B0502020202020204" pitchFamily="34" charset="0"/>
                <a:ea typeface="+mn-ea"/>
              </a:rPr>
              <a:t>involved</a:t>
            </a:r>
            <a:r>
              <a:rPr lang="fr-FR" sz="1800" dirty="0" smtClean="0">
                <a:solidFill>
                  <a:srgbClr val="4F5866"/>
                </a:solidFill>
                <a:latin typeface="Century Gothic" panose="020B0502020202020204" pitchFamily="34" charset="0"/>
                <a:ea typeface="+mn-ea"/>
              </a:rPr>
              <a:t> in the process. </a:t>
            </a:r>
            <a:r>
              <a:rPr lang="fr-FR" sz="1800" dirty="0">
                <a:solidFill>
                  <a:srgbClr val="4F5866"/>
                </a:solidFill>
                <a:latin typeface="Century Gothic" panose="020B0502020202020204" pitchFamily="34" charset="0"/>
                <a:ea typeface="+mn-ea"/>
              </a:rPr>
              <a:t> </a:t>
            </a:r>
          </a:p>
        </p:txBody>
      </p:sp>
      <p:sp>
        <p:nvSpPr>
          <p:cNvPr id="17" name="Rectangle 26"/>
          <p:cNvSpPr>
            <a:spLocks noChangeArrowheads="1"/>
          </p:cNvSpPr>
          <p:nvPr/>
        </p:nvSpPr>
        <p:spPr bwMode="auto">
          <a:xfrm>
            <a:off x="5169879" y="4905375"/>
            <a:ext cx="2526323" cy="611188"/>
          </a:xfrm>
          <a:prstGeom prst="rect">
            <a:avLst/>
          </a:prstGeom>
          <a:solidFill>
            <a:srgbClr val="FF9966"/>
          </a:solidFill>
          <a:ln>
            <a:noFill/>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fr-FR" altLang="fr-FR" sz="2200" dirty="0" smtClean="0">
                <a:solidFill>
                  <a:schemeClr val="tx1">
                    <a:lumMod val="75000"/>
                    <a:lumOff val="25000"/>
                  </a:schemeClr>
                </a:solidFill>
                <a:latin typeface="Century Gothic" pitchFamily="34" charset="0"/>
              </a:rPr>
              <a:t>« </a:t>
            </a:r>
            <a:r>
              <a:rPr lang="fr-FR" altLang="fr-FR" sz="2200" dirty="0" err="1" smtClean="0">
                <a:solidFill>
                  <a:schemeClr val="tx1">
                    <a:lumMod val="75000"/>
                    <a:lumOff val="25000"/>
                  </a:schemeClr>
                </a:solidFill>
                <a:latin typeface="Century Gothic" pitchFamily="34" charset="0"/>
              </a:rPr>
              <a:t>small</a:t>
            </a:r>
            <a:r>
              <a:rPr lang="fr-FR" altLang="fr-FR" sz="2200" dirty="0" smtClean="0">
                <a:solidFill>
                  <a:schemeClr val="tx1">
                    <a:lumMod val="75000"/>
                    <a:lumOff val="25000"/>
                  </a:schemeClr>
                </a:solidFill>
                <a:latin typeface="Century Gothic" pitchFamily="34" charset="0"/>
              </a:rPr>
              <a:t> </a:t>
            </a:r>
            <a:r>
              <a:rPr lang="fr-FR" altLang="fr-FR" sz="2200" dirty="0" err="1" smtClean="0">
                <a:solidFill>
                  <a:schemeClr val="tx1">
                    <a:lumMod val="75000"/>
                    <a:lumOff val="25000"/>
                  </a:schemeClr>
                </a:solidFill>
                <a:latin typeface="Century Gothic" pitchFamily="34" charset="0"/>
              </a:rPr>
              <a:t>family</a:t>
            </a:r>
            <a:r>
              <a:rPr lang="fr-FR" altLang="fr-FR" sz="2200" dirty="0" smtClean="0">
                <a:solidFill>
                  <a:schemeClr val="tx1">
                    <a:lumMod val="75000"/>
                    <a:lumOff val="25000"/>
                  </a:schemeClr>
                </a:solidFill>
                <a:latin typeface="Century Gothic" pitchFamily="34" charset="0"/>
              </a:rPr>
              <a:t>»</a:t>
            </a:r>
          </a:p>
          <a:p>
            <a:pPr algn="ctr">
              <a:defRPr/>
            </a:pPr>
            <a:endParaRPr lang="fr-FR" altLang="fr-FR" sz="1800" dirty="0" smtClean="0">
              <a:solidFill>
                <a:schemeClr val="tx1">
                  <a:lumMod val="75000"/>
                  <a:lumOff val="25000"/>
                </a:schemeClr>
              </a:solidFill>
              <a:latin typeface="Century Gothic" pitchFamily="34" charset="0"/>
            </a:endParaRPr>
          </a:p>
        </p:txBody>
      </p:sp>
      <p:sp>
        <p:nvSpPr>
          <p:cNvPr id="18" name="Ellipse 17"/>
          <p:cNvSpPr>
            <a:spLocks noChangeAspect="1"/>
          </p:cNvSpPr>
          <p:nvPr/>
        </p:nvSpPr>
        <p:spPr bwMode="auto">
          <a:xfrm>
            <a:off x="2179027" y="3465513"/>
            <a:ext cx="432288" cy="468312"/>
          </a:xfrm>
          <a:prstGeom prst="ellipse">
            <a:avLst/>
          </a:prstGeom>
          <a:solidFill>
            <a:schemeClr val="accent5">
              <a:lumMod val="50000"/>
            </a:schemeClr>
          </a:solidFill>
          <a:ln w="9525" cap="flat" cmpd="sng" algn="ctr">
            <a:noFill/>
            <a:prstDash val="solid"/>
            <a:round/>
            <a:headEnd type="none" w="med" len="med"/>
            <a:tailEnd type="none" w="med" len="med"/>
          </a:ln>
          <a:effectLst/>
          <a:extLst/>
        </p:spPr>
        <p:txBody>
          <a:bodyPr lIns="0" tIns="0" rIns="0" bIns="0" anchor="ctr"/>
          <a:lstStyle/>
          <a:p>
            <a:pPr algn="ctr">
              <a:defRPr/>
            </a:pPr>
            <a:r>
              <a:rPr lang="fr-FR" sz="2000" b="1" dirty="0">
                <a:solidFill>
                  <a:schemeClr val="bg1"/>
                </a:solidFill>
                <a:latin typeface="Century Gothic" panose="020B0502020202020204" pitchFamily="34" charset="0"/>
                <a:ea typeface="ＭＳ Ｐゴシック" charset="0"/>
              </a:rPr>
              <a:t>+</a:t>
            </a:r>
            <a:endParaRPr lang="fr-FR" sz="1800" b="1" dirty="0">
              <a:solidFill>
                <a:schemeClr val="bg1"/>
              </a:solidFill>
              <a:latin typeface="Century Gothic" panose="020B0502020202020204" pitchFamily="34" charset="0"/>
              <a:ea typeface="ＭＳ Ｐゴシック" charset="0"/>
            </a:endParaRPr>
          </a:p>
        </p:txBody>
      </p:sp>
      <p:sp>
        <p:nvSpPr>
          <p:cNvPr id="7179" name="Ellipse 19"/>
          <p:cNvSpPr>
            <a:spLocks noChangeAspect="1"/>
          </p:cNvSpPr>
          <p:nvPr/>
        </p:nvSpPr>
        <p:spPr bwMode="auto">
          <a:xfrm>
            <a:off x="6217630" y="3465513"/>
            <a:ext cx="430823" cy="468312"/>
          </a:xfrm>
          <a:prstGeom prst="ellipse">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fr-FR" altLang="fr-FR" sz="2800" b="1">
                <a:solidFill>
                  <a:schemeClr val="bg1"/>
                </a:solidFill>
                <a:latin typeface="Century Gothic" pitchFamily="34" charset="0"/>
              </a:rPr>
              <a:t>-</a:t>
            </a:r>
            <a:endParaRPr lang="fr-FR" altLang="fr-FR" b="1">
              <a:solidFill>
                <a:schemeClr val="bg1"/>
              </a:solidFill>
              <a:latin typeface="Century Gothic" pitchFamily="34" charset="0"/>
            </a:endParaRPr>
          </a:p>
        </p:txBody>
      </p:sp>
    </p:spTree>
    <p:extLst>
      <p:ext uri="{BB962C8B-B14F-4D97-AF65-F5344CB8AC3E}">
        <p14:creationId xmlns:p14="http://schemas.microsoft.com/office/powerpoint/2010/main" val="3886587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6"/>
          <p:cNvSpPr>
            <a:spLocks noChangeArrowheads="1"/>
          </p:cNvSpPr>
          <p:nvPr/>
        </p:nvSpPr>
        <p:spPr bwMode="auto">
          <a:xfrm>
            <a:off x="3554040" y="4366172"/>
            <a:ext cx="1981200" cy="576063"/>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fr-FR" altLang="fr-FR" sz="2200" dirty="0" err="1" smtClean="0">
                <a:solidFill>
                  <a:srgbClr val="FF0066"/>
                </a:solidFill>
                <a:latin typeface="Century Gothic" pitchFamily="34" charset="0"/>
              </a:rPr>
              <a:t>Evaluated</a:t>
            </a:r>
            <a:r>
              <a:rPr lang="fr-FR" altLang="fr-FR" sz="2200" dirty="0" smtClean="0">
                <a:solidFill>
                  <a:srgbClr val="FF0066"/>
                </a:solidFill>
                <a:latin typeface="Century Gothic" pitchFamily="34" charset="0"/>
              </a:rPr>
              <a:t> bodies</a:t>
            </a:r>
            <a:endParaRPr lang="fr-FR" altLang="fr-FR" sz="2200" dirty="0">
              <a:solidFill>
                <a:srgbClr val="FF0066"/>
              </a:solidFill>
              <a:latin typeface="Century Gothic" pitchFamily="34" charset="0"/>
            </a:endParaRPr>
          </a:p>
        </p:txBody>
      </p:sp>
      <p:cxnSp>
        <p:nvCxnSpPr>
          <p:cNvPr id="28" name="Connecteur droit avec flèche 27"/>
          <p:cNvCxnSpPr/>
          <p:nvPr/>
        </p:nvCxnSpPr>
        <p:spPr bwMode="auto">
          <a:xfrm>
            <a:off x="4544640" y="1419176"/>
            <a:ext cx="0" cy="3032685"/>
          </a:xfrm>
          <a:prstGeom prst="straightConnector1">
            <a:avLst/>
          </a:prstGeom>
          <a:solidFill>
            <a:schemeClr val="accent1"/>
          </a:solidFill>
          <a:ln w="79375" cap="flat" cmpd="sng" algn="ctr">
            <a:solidFill>
              <a:srgbClr val="5C2D9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re 1"/>
          <p:cNvSpPr>
            <a:spLocks noGrp="1"/>
          </p:cNvSpPr>
          <p:nvPr>
            <p:ph type="title"/>
          </p:nvPr>
        </p:nvSpPr>
        <p:spPr>
          <a:xfrm>
            <a:off x="539552" y="228600"/>
            <a:ext cx="8064896" cy="762000"/>
          </a:xfrm>
        </p:spPr>
        <p:txBody>
          <a:bodyPr/>
          <a:lstStyle/>
          <a:p>
            <a:r>
              <a:rPr lang="fr-FR" dirty="0" smtClean="0"/>
              <a:t>The </a:t>
            </a:r>
            <a:r>
              <a:rPr lang="fr-FR" dirty="0" err="1" smtClean="0"/>
              <a:t>peer</a:t>
            </a:r>
            <a:r>
              <a:rPr lang="fr-FR" dirty="0" smtClean="0"/>
              <a:t> </a:t>
            </a:r>
            <a:r>
              <a:rPr lang="fr-FR" dirty="0" err="1" smtClean="0"/>
              <a:t>review</a:t>
            </a:r>
            <a:endParaRPr lang="fr-FR" dirty="0"/>
          </a:p>
        </p:txBody>
      </p:sp>
      <p:sp>
        <p:nvSpPr>
          <p:cNvPr id="18" name="Ellipse 17"/>
          <p:cNvSpPr>
            <a:spLocks noChangeAspect="1"/>
          </p:cNvSpPr>
          <p:nvPr/>
        </p:nvSpPr>
        <p:spPr bwMode="auto">
          <a:xfrm>
            <a:off x="3635897" y="2277939"/>
            <a:ext cx="1799530" cy="1273142"/>
          </a:xfrm>
          <a:prstGeom prst="ellipse">
            <a:avLst/>
          </a:prstGeom>
          <a:solidFill>
            <a:schemeClr val="accent1">
              <a:lumMod val="25000"/>
            </a:schemeClr>
          </a:solidFill>
          <a:ln w="9525" cap="flat" cmpd="sng" algn="ctr">
            <a:noFill/>
            <a:prstDash val="solid"/>
            <a:round/>
            <a:headEnd type="none" w="med" len="med"/>
            <a:tailEnd type="none" w="med" len="med"/>
          </a:ln>
          <a:effectLst/>
          <a:extLst/>
        </p:spPr>
        <p:txBody>
          <a:bodyPr lIns="36000" tIns="0" rIns="36000" bIns="0" anchor="ctr"/>
          <a:lstStyle/>
          <a:p>
            <a:pPr algn="ctr">
              <a:defRPr/>
            </a:pPr>
            <a:endParaRPr lang="fr-FR" sz="1600" b="1" dirty="0">
              <a:solidFill>
                <a:schemeClr val="bg1"/>
              </a:solidFill>
              <a:latin typeface="Century Gothic" panose="020B0502020202020204" pitchFamily="34" charset="0"/>
              <a:ea typeface="ＭＳ Ｐゴシック" charset="0"/>
            </a:endParaRPr>
          </a:p>
        </p:txBody>
      </p:sp>
      <p:cxnSp>
        <p:nvCxnSpPr>
          <p:cNvPr id="20" name="Connecteur droit 19"/>
          <p:cNvCxnSpPr/>
          <p:nvPr/>
        </p:nvCxnSpPr>
        <p:spPr bwMode="auto">
          <a:xfrm>
            <a:off x="5364088" y="2926011"/>
            <a:ext cx="1089198" cy="1460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a:xfrm>
            <a:off x="5148064" y="1845891"/>
            <a:ext cx="1584176" cy="22159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3800" cap="none" spc="0" dirty="0" smtClean="0">
                <a:ln w="11430"/>
                <a:solidFill>
                  <a:srgbClr val="FF0000"/>
                </a:solidFill>
                <a:effectLst>
                  <a:outerShdw blurRad="50800" dist="39000" dir="5460000" algn="tl">
                    <a:srgbClr val="000000">
                      <a:alpha val="38000"/>
                    </a:srgbClr>
                  </a:outerShdw>
                </a:effectLst>
                <a:sym typeface="Wingdings 2"/>
              </a:rPr>
              <a:t></a:t>
            </a:r>
            <a:endParaRPr lang="fr-FR" sz="13800" cap="none" spc="0" dirty="0">
              <a:ln w="11430"/>
              <a:solidFill>
                <a:srgbClr val="FF0000"/>
              </a:solidFill>
              <a:effectLst>
                <a:outerShdw blurRad="50800" dist="39000" dir="5460000" algn="tl">
                  <a:srgbClr val="000000">
                    <a:alpha val="38000"/>
                  </a:srgbClr>
                </a:outerShdw>
              </a:effectLst>
            </a:endParaRPr>
          </a:p>
        </p:txBody>
      </p:sp>
      <p:sp>
        <p:nvSpPr>
          <p:cNvPr id="22" name="Ellipse 21"/>
          <p:cNvSpPr/>
          <p:nvPr/>
        </p:nvSpPr>
        <p:spPr bwMode="auto">
          <a:xfrm>
            <a:off x="6453286" y="2709987"/>
            <a:ext cx="1981200" cy="792088"/>
          </a:xfrm>
          <a:prstGeom prst="ellipse">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bg1"/>
                </a:solidFill>
                <a:effectLst/>
                <a:latin typeface="Century Gothic" panose="020B0502020202020204" pitchFamily="34" charset="0"/>
              </a:rPr>
              <a:t>Control</a:t>
            </a:r>
          </a:p>
        </p:txBody>
      </p:sp>
      <p:cxnSp>
        <p:nvCxnSpPr>
          <p:cNvPr id="27" name="Connecteur droit 26"/>
          <p:cNvCxnSpPr/>
          <p:nvPr/>
        </p:nvCxnSpPr>
        <p:spPr bwMode="auto">
          <a:xfrm flipV="1">
            <a:off x="2507048" y="2899638"/>
            <a:ext cx="1249002" cy="1893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Ellipse 24"/>
          <p:cNvSpPr/>
          <p:nvPr/>
        </p:nvSpPr>
        <p:spPr bwMode="auto">
          <a:xfrm>
            <a:off x="634840" y="2753588"/>
            <a:ext cx="1981200" cy="654618"/>
          </a:xfrm>
          <a:prstGeom prst="ellipse">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Century Gothic" panose="020B0502020202020204" pitchFamily="34" charset="0"/>
              </a:rPr>
              <a:t>Inspection</a:t>
            </a:r>
          </a:p>
        </p:txBody>
      </p:sp>
      <p:sp>
        <p:nvSpPr>
          <p:cNvPr id="21" name="Rectangle 20"/>
          <p:cNvSpPr/>
          <p:nvPr/>
        </p:nvSpPr>
        <p:spPr>
          <a:xfrm>
            <a:off x="2339752" y="1773883"/>
            <a:ext cx="1584176" cy="22159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3800" cap="none" spc="0" dirty="0" smtClean="0">
                <a:ln w="11430"/>
                <a:solidFill>
                  <a:srgbClr val="FF0000"/>
                </a:solidFill>
                <a:effectLst>
                  <a:outerShdw blurRad="50800" dist="39000" dir="5460000" algn="tl">
                    <a:srgbClr val="000000">
                      <a:alpha val="38000"/>
                    </a:srgbClr>
                  </a:outerShdw>
                </a:effectLst>
                <a:sym typeface="Wingdings 2"/>
              </a:rPr>
              <a:t></a:t>
            </a:r>
            <a:endParaRPr lang="fr-FR" sz="13800" cap="none" spc="0" dirty="0">
              <a:ln w="11430"/>
              <a:solidFill>
                <a:srgbClr val="FF0000"/>
              </a:solidFill>
              <a:effectLst>
                <a:outerShdw blurRad="50800" dist="39000" dir="5460000" algn="tl">
                  <a:srgbClr val="000000">
                    <a:alpha val="38000"/>
                  </a:srgbClr>
                </a:outerShdw>
              </a:effectLst>
            </a:endParaRPr>
          </a:p>
        </p:txBody>
      </p:sp>
      <p:sp>
        <p:nvSpPr>
          <p:cNvPr id="34" name="Titre 1"/>
          <p:cNvSpPr txBox="1">
            <a:spLocks/>
          </p:cNvSpPr>
          <p:nvPr/>
        </p:nvSpPr>
        <p:spPr>
          <a:xfrm>
            <a:off x="3712989" y="2451671"/>
            <a:ext cx="1722437" cy="936625"/>
          </a:xfrm>
          <a:prstGeom prst="rect">
            <a:avLst/>
          </a:prstGeom>
        </p:spPr>
        <p:txBody>
          <a:bodyPr/>
          <a:lstStyle>
            <a:lvl1pPr algn="l" rtl="0" eaLnBrk="0" fontAlgn="base" hangingPunct="0">
              <a:spcBef>
                <a:spcPct val="0"/>
              </a:spcBef>
              <a:spcAft>
                <a:spcPct val="0"/>
              </a:spcAft>
              <a:defRPr sz="3200">
                <a:solidFill>
                  <a:srgbClr val="4A4F54"/>
                </a:solidFill>
                <a:latin typeface="Trebuchet MS"/>
                <a:ea typeface="+mj-ea"/>
                <a:cs typeface="+mj-cs"/>
              </a:defRPr>
            </a:lvl1pPr>
            <a:lvl2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2pPr>
            <a:lvl3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3pPr>
            <a:lvl4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4pPr>
            <a:lvl5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5pPr>
            <a:lvl6pPr marL="457200" algn="l" rtl="0" fontAlgn="base">
              <a:spcBef>
                <a:spcPct val="0"/>
              </a:spcBef>
              <a:spcAft>
                <a:spcPct val="0"/>
              </a:spcAft>
              <a:defRPr sz="1200" b="1">
                <a:solidFill>
                  <a:srgbClr val="C65800"/>
                </a:solidFill>
                <a:latin typeface="Arial" charset="0"/>
                <a:ea typeface="ＭＳ Ｐゴシック" charset="0"/>
                <a:cs typeface="Geneva" charset="0"/>
              </a:defRPr>
            </a:lvl6pPr>
            <a:lvl7pPr marL="914400" algn="l" rtl="0" fontAlgn="base">
              <a:spcBef>
                <a:spcPct val="0"/>
              </a:spcBef>
              <a:spcAft>
                <a:spcPct val="0"/>
              </a:spcAft>
              <a:defRPr sz="1200" b="1">
                <a:solidFill>
                  <a:srgbClr val="C65800"/>
                </a:solidFill>
                <a:latin typeface="Arial" charset="0"/>
                <a:ea typeface="ＭＳ Ｐゴシック" charset="0"/>
                <a:cs typeface="Geneva" charset="0"/>
              </a:defRPr>
            </a:lvl7pPr>
            <a:lvl8pPr marL="1371600" algn="l" rtl="0" fontAlgn="base">
              <a:spcBef>
                <a:spcPct val="0"/>
              </a:spcBef>
              <a:spcAft>
                <a:spcPct val="0"/>
              </a:spcAft>
              <a:defRPr sz="1200" b="1">
                <a:solidFill>
                  <a:srgbClr val="C65800"/>
                </a:solidFill>
                <a:latin typeface="Arial" charset="0"/>
                <a:ea typeface="ＭＳ Ｐゴシック" charset="0"/>
                <a:cs typeface="Geneva" charset="0"/>
              </a:defRPr>
            </a:lvl8pPr>
            <a:lvl9pPr marL="1828800" algn="l" rtl="0" fontAlgn="base">
              <a:spcBef>
                <a:spcPct val="0"/>
              </a:spcBef>
              <a:spcAft>
                <a:spcPct val="0"/>
              </a:spcAft>
              <a:defRPr sz="1200" b="1">
                <a:solidFill>
                  <a:srgbClr val="C65800"/>
                </a:solidFill>
                <a:latin typeface="Arial" charset="0"/>
                <a:ea typeface="ＭＳ Ｐゴシック" charset="0"/>
                <a:cs typeface="Geneva" charset="0"/>
              </a:defRPr>
            </a:lvl9pPr>
          </a:lstStyle>
          <a:p>
            <a:pPr>
              <a:defRPr/>
            </a:pPr>
            <a:r>
              <a:rPr lang="fr-FR" sz="1400" b="1" kern="0" dirty="0" smtClean="0">
                <a:solidFill>
                  <a:schemeClr val="bg1"/>
                </a:solidFill>
                <a:latin typeface="Century Gothic" panose="020B0502020202020204" pitchFamily="34" charset="0"/>
              </a:rPr>
              <a:t> </a:t>
            </a:r>
            <a:r>
              <a:rPr lang="fr-FR" sz="2000" b="1" kern="0" dirty="0" smtClean="0">
                <a:solidFill>
                  <a:schemeClr val="bg1"/>
                </a:solidFill>
                <a:latin typeface="Century Gothic" panose="020B0502020202020204" pitchFamily="34" charset="0"/>
              </a:rPr>
              <a:t>Evaluation</a:t>
            </a:r>
          </a:p>
          <a:p>
            <a:pPr algn="ctr">
              <a:defRPr/>
            </a:pPr>
            <a:r>
              <a:rPr lang="fr-FR" sz="1600" b="1" kern="0" dirty="0" err="1" smtClean="0">
                <a:solidFill>
                  <a:schemeClr val="bg1"/>
                </a:solidFill>
                <a:latin typeface="Century Gothic" panose="020B0502020202020204" pitchFamily="34" charset="0"/>
              </a:rPr>
              <a:t>External</a:t>
            </a:r>
            <a:r>
              <a:rPr lang="fr-FR" sz="1600" b="1" kern="0" dirty="0" smtClean="0">
                <a:solidFill>
                  <a:schemeClr val="bg1"/>
                </a:solidFill>
                <a:latin typeface="Century Gothic" panose="020B0502020202020204" pitchFamily="34" charset="0"/>
              </a:rPr>
              <a:t> </a:t>
            </a:r>
            <a:r>
              <a:rPr lang="fr-FR" sz="1600" b="1" kern="0" dirty="0" err="1" smtClean="0">
                <a:solidFill>
                  <a:schemeClr val="bg1"/>
                </a:solidFill>
                <a:latin typeface="Century Gothic" panose="020B0502020202020204" pitchFamily="34" charset="0"/>
              </a:rPr>
              <a:t>Quality</a:t>
            </a:r>
            <a:r>
              <a:rPr lang="fr-FR" sz="1600" b="1" kern="0" dirty="0" smtClean="0">
                <a:solidFill>
                  <a:schemeClr val="bg1"/>
                </a:solidFill>
                <a:latin typeface="Century Gothic" panose="020B0502020202020204" pitchFamily="34" charset="0"/>
              </a:rPr>
              <a:t> </a:t>
            </a:r>
            <a:endParaRPr lang="fr-FR" sz="1600" b="1" kern="0" dirty="0">
              <a:solidFill>
                <a:schemeClr val="bg1"/>
              </a:solidFill>
              <a:latin typeface="Century Gothic" panose="020B0502020202020204" pitchFamily="34" charset="0"/>
            </a:endParaRPr>
          </a:p>
        </p:txBody>
      </p:sp>
      <p:sp>
        <p:nvSpPr>
          <p:cNvPr id="35" name="Rectangle 26"/>
          <p:cNvSpPr>
            <a:spLocks noChangeArrowheads="1"/>
          </p:cNvSpPr>
          <p:nvPr/>
        </p:nvSpPr>
        <p:spPr bwMode="auto">
          <a:xfrm>
            <a:off x="3554040" y="836712"/>
            <a:ext cx="1981200" cy="649139"/>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fr-FR" altLang="fr-FR" sz="2200" dirty="0" err="1" smtClean="0">
                <a:solidFill>
                  <a:srgbClr val="FF0066"/>
                </a:solidFill>
                <a:latin typeface="Century Gothic" pitchFamily="34" charset="0"/>
              </a:rPr>
              <a:t>External</a:t>
            </a:r>
            <a:r>
              <a:rPr lang="fr-FR" altLang="fr-FR" sz="2200" dirty="0" smtClean="0">
                <a:solidFill>
                  <a:srgbClr val="FF0066"/>
                </a:solidFill>
                <a:latin typeface="Century Gothic" pitchFamily="34" charset="0"/>
              </a:rPr>
              <a:t> </a:t>
            </a:r>
            <a:r>
              <a:rPr lang="fr-FR" altLang="fr-FR" sz="2200" dirty="0" err="1" smtClean="0">
                <a:solidFill>
                  <a:srgbClr val="FF0066"/>
                </a:solidFill>
                <a:latin typeface="Century Gothic" pitchFamily="34" charset="0"/>
              </a:rPr>
              <a:t>evaluator</a:t>
            </a:r>
            <a:endParaRPr lang="fr-FR" altLang="fr-FR" sz="2200" dirty="0">
              <a:solidFill>
                <a:srgbClr val="FF0066"/>
              </a:solidFill>
              <a:latin typeface="Century Gothic" pitchFamily="34" charset="0"/>
            </a:endParaRPr>
          </a:p>
        </p:txBody>
      </p:sp>
      <p:sp>
        <p:nvSpPr>
          <p:cNvPr id="42" name="Rectangle 26"/>
          <p:cNvSpPr>
            <a:spLocks noChangeArrowheads="1"/>
          </p:cNvSpPr>
          <p:nvPr/>
        </p:nvSpPr>
        <p:spPr bwMode="auto">
          <a:xfrm>
            <a:off x="2276438" y="3736380"/>
            <a:ext cx="4416350" cy="834603"/>
          </a:xfrm>
          <a:prstGeom prst="rect">
            <a:avLst/>
          </a:prstGeom>
          <a:noFill/>
          <a:ln>
            <a:noFill/>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fr-FR" altLang="fr-FR" i="1" dirty="0" err="1" smtClean="0">
                <a:solidFill>
                  <a:srgbClr val="4F267C"/>
                </a:solidFill>
                <a:latin typeface="Century Gothic" pitchFamily="34" charset="0"/>
              </a:rPr>
              <a:t>Mutual</a:t>
            </a:r>
            <a:r>
              <a:rPr lang="fr-FR" altLang="fr-FR" i="1" dirty="0">
                <a:solidFill>
                  <a:srgbClr val="4F267C"/>
                </a:solidFill>
                <a:latin typeface="Century Gothic" pitchFamily="34" charset="0"/>
              </a:rPr>
              <a:t> </a:t>
            </a:r>
            <a:r>
              <a:rPr lang="fr-FR" altLang="fr-FR" i="1" dirty="0" smtClean="0">
                <a:solidFill>
                  <a:srgbClr val="4F267C"/>
                </a:solidFill>
                <a:latin typeface="Century Gothic" pitchFamily="34" charset="0"/>
              </a:rPr>
              <a:t>trust</a:t>
            </a:r>
          </a:p>
          <a:p>
            <a:pPr algn="ctr"/>
            <a:endParaRPr lang="fr-FR" altLang="fr-FR" i="1" dirty="0">
              <a:solidFill>
                <a:srgbClr val="4F267C"/>
              </a:solidFill>
              <a:latin typeface="Century Gothic" pitchFamily="34" charset="0"/>
            </a:endParaRPr>
          </a:p>
        </p:txBody>
      </p:sp>
      <p:sp>
        <p:nvSpPr>
          <p:cNvPr id="44" name="ZoneTexte 43"/>
          <p:cNvSpPr txBox="1"/>
          <p:nvPr/>
        </p:nvSpPr>
        <p:spPr>
          <a:xfrm>
            <a:off x="1475656" y="5301208"/>
            <a:ext cx="6770688" cy="430887"/>
          </a:xfrm>
          <a:prstGeom prst="rect">
            <a:avLst/>
          </a:prstGeom>
          <a:solidFill>
            <a:schemeClr val="bg1">
              <a:lumMod val="95000"/>
            </a:schemeClr>
          </a:solidFill>
        </p:spPr>
        <p:txBody>
          <a:bodyPr>
            <a:spAutoFit/>
          </a:bodyPr>
          <a:lstStyle/>
          <a:p>
            <a:pPr>
              <a:defRPr/>
            </a:pPr>
            <a:r>
              <a:rPr lang="fr-FR" sz="2200" dirty="0" smtClean="0">
                <a:latin typeface="Century Gothic" panose="020B0502020202020204" pitchFamily="34" charset="0"/>
                <a:ea typeface="+mn-ea"/>
              </a:rPr>
              <a:t>2 key </a:t>
            </a:r>
            <a:r>
              <a:rPr lang="fr-FR" sz="2200" dirty="0" err="1" smtClean="0">
                <a:latin typeface="Century Gothic" panose="020B0502020202020204" pitchFamily="34" charset="0"/>
                <a:ea typeface="+mn-ea"/>
              </a:rPr>
              <a:t>words</a:t>
            </a:r>
            <a:r>
              <a:rPr lang="fr-FR" sz="2200" dirty="0" smtClean="0">
                <a:latin typeface="Century Gothic" panose="020B0502020202020204" pitchFamily="34" charset="0"/>
                <a:ea typeface="+mn-ea"/>
              </a:rPr>
              <a:t>: </a:t>
            </a:r>
            <a:r>
              <a:rPr lang="fr-FR" sz="2200" dirty="0" smtClean="0">
                <a:solidFill>
                  <a:srgbClr val="FF0066"/>
                </a:solidFill>
                <a:latin typeface="Century Gothic" panose="020B0502020202020204" pitchFamily="34" charset="0"/>
                <a:ea typeface="+mn-ea"/>
              </a:rPr>
              <a:t>to </a:t>
            </a:r>
            <a:r>
              <a:rPr lang="fr-FR" sz="2200" dirty="0" err="1" smtClean="0">
                <a:solidFill>
                  <a:srgbClr val="FF0066"/>
                </a:solidFill>
                <a:latin typeface="Century Gothic" panose="020B0502020202020204" pitchFamily="34" charset="0"/>
                <a:ea typeface="+mn-ea"/>
              </a:rPr>
              <a:t>be</a:t>
            </a:r>
            <a:r>
              <a:rPr lang="fr-FR" sz="2200" dirty="0" smtClean="0">
                <a:solidFill>
                  <a:srgbClr val="FF0066"/>
                </a:solidFill>
                <a:latin typeface="Century Gothic" panose="020B0502020202020204" pitchFamily="34" charset="0"/>
                <a:ea typeface="+mn-ea"/>
              </a:rPr>
              <a:t> strict and </a:t>
            </a:r>
            <a:r>
              <a:rPr lang="fr-FR" sz="2200" dirty="0" err="1" smtClean="0">
                <a:solidFill>
                  <a:srgbClr val="FF0066"/>
                </a:solidFill>
                <a:latin typeface="Century Gothic" panose="020B0502020202020204" pitchFamily="34" charset="0"/>
                <a:ea typeface="+mn-ea"/>
              </a:rPr>
              <a:t>fair</a:t>
            </a:r>
            <a:r>
              <a:rPr lang="fr-FR" sz="2200" dirty="0" smtClean="0">
                <a:solidFill>
                  <a:srgbClr val="FF0066"/>
                </a:solidFill>
                <a:latin typeface="Century Gothic" panose="020B0502020202020204" pitchFamily="34" charset="0"/>
                <a:ea typeface="+mn-ea"/>
              </a:rPr>
              <a:t>…</a:t>
            </a:r>
            <a:endParaRPr lang="fr-FR" sz="1400" dirty="0">
              <a:latin typeface="Century Gothic" panose="020B0502020202020204" pitchFamily="34" charset="0"/>
              <a:ea typeface="+mn-ea"/>
            </a:endParaRPr>
          </a:p>
        </p:txBody>
      </p:sp>
    </p:spTree>
    <p:extLst>
      <p:ext uri="{BB962C8B-B14F-4D97-AF65-F5344CB8AC3E}">
        <p14:creationId xmlns:p14="http://schemas.microsoft.com/office/powerpoint/2010/main" val="31335080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419872" y="1016431"/>
            <a:ext cx="8607669" cy="936625"/>
          </a:xfrm>
          <a:prstGeom prst="rect">
            <a:avLst/>
          </a:prstGeom>
        </p:spPr>
        <p:txBody>
          <a:bodyPr/>
          <a:lstStyle>
            <a:lvl1pPr algn="l" rtl="0" eaLnBrk="0" fontAlgn="base" hangingPunct="0">
              <a:spcBef>
                <a:spcPct val="0"/>
              </a:spcBef>
              <a:spcAft>
                <a:spcPct val="0"/>
              </a:spcAft>
              <a:defRPr sz="3200">
                <a:solidFill>
                  <a:srgbClr val="4A4F54"/>
                </a:solidFill>
                <a:latin typeface="Trebuchet MS"/>
                <a:ea typeface="+mj-ea"/>
                <a:cs typeface="+mj-cs"/>
              </a:defRPr>
            </a:lvl1pPr>
            <a:lvl2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2pPr>
            <a:lvl3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3pPr>
            <a:lvl4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4pPr>
            <a:lvl5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5pPr>
            <a:lvl6pPr marL="457200" algn="l" rtl="0" fontAlgn="base">
              <a:spcBef>
                <a:spcPct val="0"/>
              </a:spcBef>
              <a:spcAft>
                <a:spcPct val="0"/>
              </a:spcAft>
              <a:defRPr sz="1200" b="1">
                <a:solidFill>
                  <a:srgbClr val="C65800"/>
                </a:solidFill>
                <a:latin typeface="Arial" charset="0"/>
                <a:ea typeface="ＭＳ Ｐゴシック" charset="0"/>
                <a:cs typeface="Geneva" charset="0"/>
              </a:defRPr>
            </a:lvl6pPr>
            <a:lvl7pPr marL="914400" algn="l" rtl="0" fontAlgn="base">
              <a:spcBef>
                <a:spcPct val="0"/>
              </a:spcBef>
              <a:spcAft>
                <a:spcPct val="0"/>
              </a:spcAft>
              <a:defRPr sz="1200" b="1">
                <a:solidFill>
                  <a:srgbClr val="C65800"/>
                </a:solidFill>
                <a:latin typeface="Arial" charset="0"/>
                <a:ea typeface="ＭＳ Ｐゴシック" charset="0"/>
                <a:cs typeface="Geneva" charset="0"/>
              </a:defRPr>
            </a:lvl7pPr>
            <a:lvl8pPr marL="1371600" algn="l" rtl="0" fontAlgn="base">
              <a:spcBef>
                <a:spcPct val="0"/>
              </a:spcBef>
              <a:spcAft>
                <a:spcPct val="0"/>
              </a:spcAft>
              <a:defRPr sz="1200" b="1">
                <a:solidFill>
                  <a:srgbClr val="C65800"/>
                </a:solidFill>
                <a:latin typeface="Arial" charset="0"/>
                <a:ea typeface="ＭＳ Ｐゴシック" charset="0"/>
                <a:cs typeface="Geneva" charset="0"/>
              </a:defRPr>
            </a:lvl8pPr>
            <a:lvl9pPr marL="1828800" algn="l" rtl="0" fontAlgn="base">
              <a:spcBef>
                <a:spcPct val="0"/>
              </a:spcBef>
              <a:spcAft>
                <a:spcPct val="0"/>
              </a:spcAft>
              <a:defRPr sz="1200" b="1">
                <a:solidFill>
                  <a:srgbClr val="C65800"/>
                </a:solidFill>
                <a:latin typeface="Arial" charset="0"/>
                <a:ea typeface="ＭＳ Ｐゴシック" charset="0"/>
                <a:cs typeface="Geneva" charset="0"/>
              </a:defRPr>
            </a:lvl9pPr>
          </a:lstStyle>
          <a:p>
            <a:pPr>
              <a:defRPr/>
            </a:pPr>
            <a:endParaRPr lang="fr-FR" sz="2800" i="1" kern="0" dirty="0">
              <a:solidFill>
                <a:srgbClr val="FF0066"/>
              </a:solidFill>
              <a:latin typeface="Century Gothic" panose="020B0502020202020204" pitchFamily="34" charset="0"/>
            </a:endParaRPr>
          </a:p>
        </p:txBody>
      </p:sp>
      <p:sp>
        <p:nvSpPr>
          <p:cNvPr id="4" name="ZoneTexte 3"/>
          <p:cNvSpPr txBox="1"/>
          <p:nvPr/>
        </p:nvSpPr>
        <p:spPr>
          <a:xfrm>
            <a:off x="0" y="2749530"/>
            <a:ext cx="8888034" cy="1785104"/>
          </a:xfrm>
          <a:prstGeom prst="rect">
            <a:avLst/>
          </a:prstGeom>
          <a:solidFill>
            <a:schemeClr val="bg1">
              <a:lumMod val="95000"/>
            </a:schemeClr>
          </a:solidFill>
        </p:spPr>
        <p:txBody>
          <a:bodyPr wrap="square">
            <a:spAutoFit/>
          </a:bodyPr>
          <a:lstStyle/>
          <a:p>
            <a:pPr marL="1076325" defTabSz="1344613">
              <a:tabLst>
                <a:tab pos="1076325" algn="l"/>
              </a:tabLst>
              <a:defRPr/>
            </a:pPr>
            <a:r>
              <a:rPr lang="fr-FR" b="1" dirty="0" err="1" smtClean="0">
                <a:solidFill>
                  <a:srgbClr val="5C2D91"/>
                </a:solidFill>
              </a:rPr>
              <a:t>Definition</a:t>
            </a:r>
            <a:endParaRPr lang="fr-FR" b="1" dirty="0">
              <a:solidFill>
                <a:srgbClr val="5C2D91"/>
              </a:solidFill>
            </a:endParaRPr>
          </a:p>
          <a:p>
            <a:pPr marL="1076325" defTabSz="1344613">
              <a:tabLst>
                <a:tab pos="1076325" algn="l"/>
              </a:tabLst>
              <a:defRPr/>
            </a:pPr>
            <a:r>
              <a:rPr lang="fr-FR" b="1" dirty="0" smtClean="0">
                <a:solidFill>
                  <a:srgbClr val="5C2D91"/>
                </a:solidFill>
              </a:rPr>
              <a:t>Quality </a:t>
            </a:r>
            <a:r>
              <a:rPr lang="fr-FR" b="1" dirty="0">
                <a:solidFill>
                  <a:srgbClr val="5C2D91"/>
                </a:solidFill>
              </a:rPr>
              <a:t>audit: Evaluation </a:t>
            </a:r>
            <a:r>
              <a:rPr lang="fr-FR" b="1" dirty="0" err="1">
                <a:solidFill>
                  <a:srgbClr val="5C2D91"/>
                </a:solidFill>
              </a:rPr>
              <a:t>that</a:t>
            </a:r>
            <a:r>
              <a:rPr lang="fr-FR" b="1" dirty="0">
                <a:solidFill>
                  <a:srgbClr val="5C2D91"/>
                </a:solidFill>
              </a:rPr>
              <a:t> </a:t>
            </a:r>
            <a:r>
              <a:rPr lang="fr-FR" b="1" dirty="0" err="1">
                <a:solidFill>
                  <a:srgbClr val="5C2D91"/>
                </a:solidFill>
              </a:rPr>
              <a:t>focuses</a:t>
            </a:r>
            <a:r>
              <a:rPr lang="fr-FR" b="1" dirty="0">
                <a:solidFill>
                  <a:srgbClr val="5C2D91"/>
                </a:solidFill>
              </a:rPr>
              <a:t> </a:t>
            </a:r>
            <a:r>
              <a:rPr lang="fr-FR" b="1" dirty="0" err="1">
                <a:solidFill>
                  <a:srgbClr val="5C2D91"/>
                </a:solidFill>
              </a:rPr>
              <a:t>only</a:t>
            </a:r>
            <a:r>
              <a:rPr lang="fr-FR" b="1" dirty="0">
                <a:solidFill>
                  <a:srgbClr val="5C2D91"/>
                </a:solidFill>
              </a:rPr>
              <a:t> on QA </a:t>
            </a:r>
            <a:r>
              <a:rPr lang="fr-FR" b="1" dirty="0" err="1">
                <a:solidFill>
                  <a:srgbClr val="5C2D91"/>
                </a:solidFill>
              </a:rPr>
              <a:t>mechanisms</a:t>
            </a:r>
            <a:r>
              <a:rPr lang="fr-FR" b="1" dirty="0">
                <a:solidFill>
                  <a:srgbClr val="5C2D91"/>
                </a:solidFill>
              </a:rPr>
              <a:t> of the </a:t>
            </a:r>
            <a:r>
              <a:rPr lang="fr-FR" b="1" dirty="0" err="1">
                <a:solidFill>
                  <a:srgbClr val="5C2D91"/>
                </a:solidFill>
              </a:rPr>
              <a:t>evaluated</a:t>
            </a:r>
            <a:r>
              <a:rPr lang="fr-FR" b="1" dirty="0">
                <a:solidFill>
                  <a:srgbClr val="5C2D91"/>
                </a:solidFill>
              </a:rPr>
              <a:t> body</a:t>
            </a:r>
            <a:r>
              <a:rPr lang="fr-FR" b="1" dirty="0" smtClean="0">
                <a:solidFill>
                  <a:srgbClr val="5C2D91"/>
                </a:solidFill>
              </a:rPr>
              <a:t>.</a:t>
            </a:r>
            <a:endParaRPr lang="fr-FR" b="1" dirty="0">
              <a:solidFill>
                <a:srgbClr val="5C2D91"/>
              </a:solidFill>
            </a:endParaRPr>
          </a:p>
          <a:p>
            <a:pPr marL="1076325" defTabSz="1344613">
              <a:tabLst>
                <a:tab pos="1076325" algn="l"/>
              </a:tabLst>
              <a:defRPr/>
            </a:pPr>
            <a:r>
              <a:rPr lang="fr-FR" b="1" dirty="0">
                <a:solidFill>
                  <a:srgbClr val="5C2D91"/>
                </a:solidFill>
              </a:rPr>
              <a:t>Much more </a:t>
            </a:r>
            <a:r>
              <a:rPr lang="fr-FR" b="1" dirty="0" err="1">
                <a:solidFill>
                  <a:srgbClr val="5C2D91"/>
                </a:solidFill>
              </a:rPr>
              <a:t>specialized</a:t>
            </a:r>
            <a:endParaRPr lang="fr-FR" b="1" dirty="0">
              <a:solidFill>
                <a:srgbClr val="5C2D91"/>
              </a:solidFill>
            </a:endParaRPr>
          </a:p>
          <a:p>
            <a:pPr marL="1076325" defTabSz="1344613">
              <a:tabLst>
                <a:tab pos="1076325" algn="l"/>
              </a:tabLst>
              <a:defRPr/>
            </a:pPr>
            <a:endParaRPr lang="fr-FR" sz="1400" b="1" dirty="0">
              <a:solidFill>
                <a:srgbClr val="4F5866"/>
              </a:solidFill>
              <a:latin typeface="Century Gothic" panose="020B0502020202020204" pitchFamily="34" charset="0"/>
              <a:ea typeface="+mn-ea"/>
            </a:endParaRPr>
          </a:p>
        </p:txBody>
      </p:sp>
      <p:sp>
        <p:nvSpPr>
          <p:cNvPr id="13" name="Ellipse 12"/>
          <p:cNvSpPr>
            <a:spLocks noChangeAspect="1"/>
          </p:cNvSpPr>
          <p:nvPr/>
        </p:nvSpPr>
        <p:spPr bwMode="auto">
          <a:xfrm>
            <a:off x="844538" y="779463"/>
            <a:ext cx="1502020" cy="1625600"/>
          </a:xfrm>
          <a:prstGeom prst="ellipse">
            <a:avLst/>
          </a:prstGeom>
          <a:solidFill>
            <a:schemeClr val="accent1">
              <a:lumMod val="25000"/>
            </a:schemeClr>
          </a:solidFill>
          <a:ln w="9525" cap="flat" cmpd="sng" algn="ctr">
            <a:noFill/>
            <a:prstDash val="solid"/>
            <a:round/>
            <a:headEnd type="none" w="med" len="med"/>
            <a:tailEnd type="none" w="med" len="med"/>
          </a:ln>
          <a:effectLst/>
          <a:extLst/>
        </p:spPr>
        <p:txBody>
          <a:bodyPr lIns="36000" tIns="0" rIns="36000" bIns="0" anchor="ctr"/>
          <a:lstStyle/>
          <a:p>
            <a:pPr algn="ctr">
              <a:defRPr/>
            </a:pPr>
            <a:endParaRPr lang="fr-FR" sz="1600" b="1" dirty="0">
              <a:solidFill>
                <a:schemeClr val="bg1"/>
              </a:solidFill>
              <a:latin typeface="Century Gothic" panose="020B0502020202020204" pitchFamily="34" charset="0"/>
              <a:ea typeface="ＭＳ Ｐゴシック" charset="0"/>
            </a:endParaRPr>
          </a:p>
        </p:txBody>
      </p:sp>
      <p:sp>
        <p:nvSpPr>
          <p:cNvPr id="14" name="Titre 1"/>
          <p:cNvSpPr txBox="1">
            <a:spLocks/>
          </p:cNvSpPr>
          <p:nvPr/>
        </p:nvSpPr>
        <p:spPr>
          <a:xfrm>
            <a:off x="844539" y="1418885"/>
            <a:ext cx="1502020" cy="522287"/>
          </a:xfrm>
          <a:prstGeom prst="rect">
            <a:avLst/>
          </a:prstGeom>
        </p:spPr>
        <p:txBody>
          <a:bodyPr/>
          <a:lstStyle>
            <a:lvl1pPr algn="l" rtl="0" eaLnBrk="0" fontAlgn="base" hangingPunct="0">
              <a:spcBef>
                <a:spcPct val="0"/>
              </a:spcBef>
              <a:spcAft>
                <a:spcPct val="0"/>
              </a:spcAft>
              <a:defRPr sz="3200">
                <a:solidFill>
                  <a:srgbClr val="4A4F54"/>
                </a:solidFill>
                <a:latin typeface="Trebuchet MS"/>
                <a:ea typeface="+mj-ea"/>
                <a:cs typeface="+mj-cs"/>
              </a:defRPr>
            </a:lvl1pPr>
            <a:lvl2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2pPr>
            <a:lvl3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3pPr>
            <a:lvl4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4pPr>
            <a:lvl5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5pPr>
            <a:lvl6pPr marL="457200" algn="l" rtl="0" fontAlgn="base">
              <a:spcBef>
                <a:spcPct val="0"/>
              </a:spcBef>
              <a:spcAft>
                <a:spcPct val="0"/>
              </a:spcAft>
              <a:defRPr sz="1200" b="1">
                <a:solidFill>
                  <a:srgbClr val="C65800"/>
                </a:solidFill>
                <a:latin typeface="Arial" charset="0"/>
                <a:ea typeface="ＭＳ Ｐゴシック" charset="0"/>
                <a:cs typeface="Geneva" charset="0"/>
              </a:defRPr>
            </a:lvl6pPr>
            <a:lvl7pPr marL="914400" algn="l" rtl="0" fontAlgn="base">
              <a:spcBef>
                <a:spcPct val="0"/>
              </a:spcBef>
              <a:spcAft>
                <a:spcPct val="0"/>
              </a:spcAft>
              <a:defRPr sz="1200" b="1">
                <a:solidFill>
                  <a:srgbClr val="C65800"/>
                </a:solidFill>
                <a:latin typeface="Arial" charset="0"/>
                <a:ea typeface="ＭＳ Ｐゴシック" charset="0"/>
                <a:cs typeface="Geneva" charset="0"/>
              </a:defRPr>
            </a:lvl7pPr>
            <a:lvl8pPr marL="1371600" algn="l" rtl="0" fontAlgn="base">
              <a:spcBef>
                <a:spcPct val="0"/>
              </a:spcBef>
              <a:spcAft>
                <a:spcPct val="0"/>
              </a:spcAft>
              <a:defRPr sz="1200" b="1">
                <a:solidFill>
                  <a:srgbClr val="C65800"/>
                </a:solidFill>
                <a:latin typeface="Arial" charset="0"/>
                <a:ea typeface="ＭＳ Ｐゴシック" charset="0"/>
                <a:cs typeface="Geneva" charset="0"/>
              </a:defRPr>
            </a:lvl8pPr>
            <a:lvl9pPr marL="1828800" algn="l" rtl="0" fontAlgn="base">
              <a:spcBef>
                <a:spcPct val="0"/>
              </a:spcBef>
              <a:spcAft>
                <a:spcPct val="0"/>
              </a:spcAft>
              <a:defRPr sz="1200" b="1">
                <a:solidFill>
                  <a:srgbClr val="C65800"/>
                </a:solidFill>
                <a:latin typeface="Arial" charset="0"/>
                <a:ea typeface="ＭＳ Ｐゴシック" charset="0"/>
                <a:cs typeface="Geneva" charset="0"/>
              </a:defRPr>
            </a:lvl9pPr>
          </a:lstStyle>
          <a:p>
            <a:pPr>
              <a:defRPr/>
            </a:pPr>
            <a:r>
              <a:rPr lang="fr-FR" sz="1200" b="1" kern="0" dirty="0" smtClean="0">
                <a:solidFill>
                  <a:schemeClr val="bg1"/>
                </a:solidFill>
                <a:latin typeface="Century Gothic" panose="020B0502020202020204" pitchFamily="34" charset="0"/>
              </a:rPr>
              <a:t> </a:t>
            </a:r>
            <a:r>
              <a:rPr lang="fr-FR" sz="1800" b="1" kern="0" dirty="0" smtClean="0">
                <a:solidFill>
                  <a:schemeClr val="bg1"/>
                </a:solidFill>
                <a:latin typeface="Century Gothic" panose="020B0502020202020204" pitchFamily="34" charset="0"/>
              </a:rPr>
              <a:t>Evaluation </a:t>
            </a:r>
            <a:endParaRPr lang="fr-FR" sz="1800" b="1" kern="0" dirty="0">
              <a:solidFill>
                <a:schemeClr val="bg1"/>
              </a:solidFill>
              <a:latin typeface="Century Gothic" panose="020B0502020202020204" pitchFamily="34" charset="0"/>
            </a:endParaRPr>
          </a:p>
        </p:txBody>
      </p:sp>
      <p:pic>
        <p:nvPicPr>
          <p:cNvPr id="245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016" y="4547394"/>
            <a:ext cx="782515" cy="94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421933" y="985840"/>
            <a:ext cx="2736304" cy="1569660"/>
          </a:xfrm>
          <a:prstGeom prst="rect">
            <a:avLst/>
          </a:prstGeom>
          <a:noFill/>
        </p:spPr>
        <p:txBody>
          <a:bodyPr wrap="square" rtlCol="0">
            <a:spAutoFit/>
          </a:bodyPr>
          <a:lstStyle/>
          <a:p>
            <a:pPr algn="ctr"/>
            <a:r>
              <a:rPr lang="fr-FR" sz="9600" b="1" dirty="0">
                <a:ln w="11430"/>
                <a:solidFill>
                  <a:srgbClr val="FF0000"/>
                </a:solidFill>
                <a:effectLst>
                  <a:outerShdw blurRad="50800" dist="39000" dir="5460000" algn="tl">
                    <a:srgbClr val="000000">
                      <a:alpha val="38000"/>
                    </a:srgbClr>
                  </a:outerShdw>
                </a:effectLst>
                <a:sym typeface="Wingdings 2"/>
              </a:rPr>
              <a:t></a:t>
            </a:r>
            <a:endParaRPr lang="fr-FR" sz="9600" b="1" dirty="0">
              <a:ln w="11430"/>
              <a:solidFill>
                <a:srgbClr val="FF0000"/>
              </a:solidFill>
              <a:effectLst>
                <a:outerShdw blurRad="50800" dist="39000" dir="5460000" algn="tl">
                  <a:srgbClr val="000000">
                    <a:alpha val="38000"/>
                  </a:srgbClr>
                </a:outerShdw>
              </a:effectLs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028" y="777876"/>
            <a:ext cx="1500187"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945520" y="1449195"/>
            <a:ext cx="1111202" cy="461665"/>
          </a:xfrm>
          <a:prstGeom prst="rect">
            <a:avLst/>
          </a:prstGeom>
        </p:spPr>
        <p:txBody>
          <a:bodyPr wrap="none">
            <a:spAutoFit/>
          </a:bodyPr>
          <a:lstStyle/>
          <a:p>
            <a:pPr>
              <a:defRPr/>
            </a:pPr>
            <a:r>
              <a:rPr lang="fr-FR" sz="1600" b="1" kern="0" dirty="0">
                <a:solidFill>
                  <a:schemeClr val="bg1"/>
                </a:solidFill>
                <a:latin typeface="Century Gothic" panose="020B0502020202020204" pitchFamily="34" charset="0"/>
              </a:rPr>
              <a:t> </a:t>
            </a:r>
            <a:r>
              <a:rPr lang="fr-FR" b="1" kern="0" dirty="0">
                <a:solidFill>
                  <a:schemeClr val="bg1"/>
                </a:solidFill>
                <a:latin typeface="Century Gothic" panose="020B0502020202020204" pitchFamily="34" charset="0"/>
              </a:rPr>
              <a:t>Audit </a:t>
            </a:r>
          </a:p>
        </p:txBody>
      </p:sp>
      <p:sp>
        <p:nvSpPr>
          <p:cNvPr id="8" name="ZoneTexte 7"/>
          <p:cNvSpPr txBox="1"/>
          <p:nvPr/>
        </p:nvSpPr>
        <p:spPr>
          <a:xfrm>
            <a:off x="467544" y="260648"/>
            <a:ext cx="6283484" cy="584775"/>
          </a:xfrm>
          <a:prstGeom prst="rect">
            <a:avLst/>
          </a:prstGeom>
          <a:noFill/>
        </p:spPr>
        <p:txBody>
          <a:bodyPr wrap="square" rtlCol="0">
            <a:spAutoFit/>
          </a:bodyPr>
          <a:lstStyle/>
          <a:p>
            <a:r>
              <a:rPr lang="fr-FR" sz="3200" cap="all" dirty="0">
                <a:solidFill>
                  <a:srgbClr val="5C2D91"/>
                </a:solidFill>
                <a:latin typeface="Century Gothic" panose="020B0502020202020204" pitchFamily="34" charset="0"/>
                <a:ea typeface="+mj-ea"/>
                <a:cs typeface="+mj-cs"/>
              </a:rPr>
              <a:t>The</a:t>
            </a:r>
            <a:r>
              <a:rPr lang="fr-FR" dirty="0"/>
              <a:t> </a:t>
            </a:r>
            <a:r>
              <a:rPr lang="fr-FR" sz="3200" cap="all" dirty="0" err="1">
                <a:solidFill>
                  <a:srgbClr val="5C2D91"/>
                </a:solidFill>
                <a:latin typeface="Century Gothic" panose="020B0502020202020204" pitchFamily="34" charset="0"/>
                <a:ea typeface="+mj-ea"/>
                <a:cs typeface="+mj-cs"/>
              </a:rPr>
              <a:t>peer</a:t>
            </a:r>
            <a:r>
              <a:rPr lang="fr-FR" sz="3200" cap="all" dirty="0">
                <a:solidFill>
                  <a:srgbClr val="5C2D91"/>
                </a:solidFill>
                <a:latin typeface="Century Gothic" panose="020B0502020202020204" pitchFamily="34" charset="0"/>
                <a:ea typeface="+mj-ea"/>
                <a:cs typeface="+mj-cs"/>
              </a:rPr>
              <a:t> </a:t>
            </a:r>
            <a:r>
              <a:rPr lang="fr-FR" sz="3200" cap="all" dirty="0" err="1">
                <a:solidFill>
                  <a:srgbClr val="5C2D91"/>
                </a:solidFill>
                <a:latin typeface="Century Gothic" panose="020B0502020202020204" pitchFamily="34" charset="0"/>
                <a:ea typeface="+mj-ea"/>
                <a:cs typeface="+mj-cs"/>
              </a:rPr>
              <a:t>review</a:t>
            </a:r>
            <a:endParaRPr lang="fr-FR" sz="3200" cap="all" dirty="0">
              <a:solidFill>
                <a:srgbClr val="5C2D91"/>
              </a:solidFill>
              <a:latin typeface="Century Gothic" panose="020B0502020202020204" pitchFamily="34" charset="0"/>
              <a:ea typeface="+mj-ea"/>
              <a:cs typeface="+mj-cs"/>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564857"/>
            <a:ext cx="21812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758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4" y="228600"/>
            <a:ext cx="8136902" cy="762000"/>
          </a:xfrm>
        </p:spPr>
        <p:txBody>
          <a:bodyPr/>
          <a:lstStyle/>
          <a:p>
            <a:r>
              <a:rPr lang="fr-FR" dirty="0" smtClean="0"/>
              <a:t>				The </a:t>
            </a:r>
            <a:r>
              <a:rPr lang="fr-FR" dirty="0" err="1" smtClean="0"/>
              <a:t>peer</a:t>
            </a:r>
            <a:r>
              <a:rPr lang="fr-FR" dirty="0" smtClean="0"/>
              <a:t> </a:t>
            </a:r>
            <a:r>
              <a:rPr lang="fr-FR" dirty="0" err="1" smtClean="0"/>
              <a:t>review</a:t>
            </a:r>
            <a:endParaRPr lang="fr-FR" dirty="0"/>
          </a:p>
        </p:txBody>
      </p:sp>
      <p:sp>
        <p:nvSpPr>
          <p:cNvPr id="3" name="Espace réservé du contenu 2"/>
          <p:cNvSpPr>
            <a:spLocks noGrp="1"/>
          </p:cNvSpPr>
          <p:nvPr>
            <p:ph idx="1"/>
          </p:nvPr>
        </p:nvSpPr>
        <p:spPr>
          <a:xfrm>
            <a:off x="615752" y="1981200"/>
            <a:ext cx="8132712" cy="4114800"/>
          </a:xfrm>
        </p:spPr>
        <p:txBody>
          <a:bodyPr/>
          <a:lstStyle/>
          <a:p>
            <a:r>
              <a:rPr lang="fr-FR" dirty="0" smtClean="0"/>
              <a:t>You are not: 			You are an </a:t>
            </a:r>
            <a:r>
              <a:rPr lang="fr-FR" dirty="0" err="1" smtClean="0"/>
              <a:t>external</a:t>
            </a:r>
            <a:r>
              <a:rPr lang="fr-FR" dirty="0" smtClean="0"/>
              <a:t> EVALUATOR:</a:t>
            </a:r>
          </a:p>
          <a:p>
            <a:r>
              <a:rPr lang="fr-FR" dirty="0"/>
              <a:t>	</a:t>
            </a:r>
            <a:r>
              <a:rPr lang="fr-FR" dirty="0" smtClean="0"/>
              <a:t>					</a:t>
            </a:r>
          </a:p>
          <a:p>
            <a:endParaRPr lang="fr-FR" dirty="0"/>
          </a:p>
          <a:p>
            <a:endParaRPr lang="fr-FR" dirty="0" smtClean="0"/>
          </a:p>
          <a:p>
            <a:r>
              <a:rPr lang="fr-FR" dirty="0"/>
              <a:t>	</a:t>
            </a:r>
            <a:r>
              <a:rPr lang="fr-FR" dirty="0" smtClean="0"/>
              <a:t>					</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177" y="1410050"/>
            <a:ext cx="1134208" cy="117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920" y="190283"/>
            <a:ext cx="974481"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5197" y="2697336"/>
            <a:ext cx="1126881"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37" descr="16-10-2015 17-48-3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83177" y="3927498"/>
            <a:ext cx="1225062"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3" y="2540050"/>
            <a:ext cx="3108271" cy="312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mhouppe\Pictures\cafe_ami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1415" y="5121649"/>
            <a:ext cx="1405542" cy="140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4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a:xfrm>
            <a:off x="3789998" y="2314575"/>
            <a:ext cx="5307623" cy="2664489"/>
          </a:xfrm>
        </p:spPr>
        <p:txBody>
          <a:bodyPr/>
          <a:lstStyle/>
          <a:p>
            <a:pPr>
              <a:buClr>
                <a:srgbClr val="FF0066"/>
              </a:buClr>
              <a:buFont typeface="Century Gothic" pitchFamily="34" charset="0"/>
              <a:buChar char="─"/>
            </a:pPr>
            <a:r>
              <a:rPr lang="en-US" altLang="fr-FR" sz="2000" dirty="0" smtClean="0">
                <a:solidFill>
                  <a:srgbClr val="4F5866"/>
                </a:solidFill>
                <a:latin typeface="Century Gothic" pitchFamily="34" charset="0"/>
              </a:rPr>
              <a:t> OBJECTIVITY</a:t>
            </a:r>
          </a:p>
          <a:p>
            <a:pPr>
              <a:buClr>
                <a:srgbClr val="FF0066"/>
              </a:buClr>
              <a:buFont typeface="Century Gothic" pitchFamily="34" charset="0"/>
              <a:buChar char="─"/>
            </a:pPr>
            <a:r>
              <a:rPr lang="en-US" altLang="fr-FR" sz="2000" dirty="0" smtClean="0">
                <a:solidFill>
                  <a:srgbClr val="4F5866"/>
                </a:solidFill>
                <a:latin typeface="Century Gothic" pitchFamily="34" charset="0"/>
              </a:rPr>
              <a:t> Impartiality</a:t>
            </a:r>
          </a:p>
          <a:p>
            <a:pPr>
              <a:buClr>
                <a:srgbClr val="FF0066"/>
              </a:buClr>
              <a:buFont typeface="Century Gothic" pitchFamily="34" charset="0"/>
              <a:buChar char="─"/>
            </a:pPr>
            <a:r>
              <a:rPr lang="en-US" altLang="fr-FR" sz="2000" dirty="0" smtClean="0">
                <a:solidFill>
                  <a:srgbClr val="4F5866"/>
                </a:solidFill>
                <a:latin typeface="Century Gothic" pitchFamily="34" charset="0"/>
              </a:rPr>
              <a:t> RESPECT FOR DIVERSITY</a:t>
            </a:r>
          </a:p>
          <a:p>
            <a:pPr>
              <a:buClr>
                <a:srgbClr val="FF0066"/>
              </a:buClr>
              <a:buFont typeface="Century Gothic" pitchFamily="34" charset="0"/>
              <a:buChar char="─"/>
            </a:pPr>
            <a:r>
              <a:rPr lang="en-US" altLang="fr-FR" sz="2000" dirty="0" smtClean="0">
                <a:solidFill>
                  <a:srgbClr val="4F5866"/>
                </a:solidFill>
                <a:latin typeface="Century Gothic" pitchFamily="34" charset="0"/>
              </a:rPr>
              <a:t> CONFIDENTIALITY</a:t>
            </a:r>
          </a:p>
          <a:p>
            <a:pPr>
              <a:buClr>
                <a:srgbClr val="FF0066"/>
              </a:buClr>
              <a:buFont typeface="Century Gothic" pitchFamily="34" charset="0"/>
              <a:buChar char="─"/>
            </a:pPr>
            <a:r>
              <a:rPr lang="fr-FR" altLang="fr-FR" sz="2000" dirty="0" smtClean="0">
                <a:solidFill>
                  <a:srgbClr val="4F5866"/>
                </a:solidFill>
                <a:latin typeface="Century Gothic" pitchFamily="34" charset="0"/>
              </a:rPr>
              <a:t> </a:t>
            </a:r>
            <a:r>
              <a:rPr lang="fr-FR" altLang="fr-FR" sz="2000" dirty="0" err="1" smtClean="0">
                <a:solidFill>
                  <a:srgbClr val="4F5866"/>
                </a:solidFill>
                <a:latin typeface="Century Gothic" pitchFamily="34" charset="0"/>
              </a:rPr>
              <a:t>fairness</a:t>
            </a:r>
            <a:endParaRPr lang="fr-FR" altLang="fr-FR" sz="2000" dirty="0" smtClean="0">
              <a:solidFill>
                <a:srgbClr val="4F5866"/>
              </a:solidFill>
              <a:latin typeface="Century Gothic" pitchFamily="34" charset="0"/>
            </a:endParaRPr>
          </a:p>
          <a:p>
            <a:pPr>
              <a:buClr>
                <a:srgbClr val="FF0066"/>
              </a:buClr>
              <a:buFont typeface="Century Gothic" pitchFamily="34" charset="0"/>
              <a:buChar char="─"/>
            </a:pPr>
            <a:r>
              <a:rPr lang="en-US" altLang="fr-FR" sz="2000" dirty="0" smtClean="0">
                <a:solidFill>
                  <a:srgbClr val="4F5866"/>
                </a:solidFill>
                <a:latin typeface="Century Gothic" pitchFamily="34" charset="0"/>
              </a:rPr>
              <a:t> </a:t>
            </a:r>
            <a:r>
              <a:rPr lang="en-US" altLang="fr-FR" sz="2000" dirty="0" err="1" smtClean="0">
                <a:solidFill>
                  <a:srgbClr val="4F5866"/>
                </a:solidFill>
                <a:latin typeface="Century Gothic" pitchFamily="34" charset="0"/>
              </a:rPr>
              <a:t>collABORATION</a:t>
            </a:r>
            <a:r>
              <a:rPr lang="en-US" altLang="fr-FR" sz="2000" dirty="0" smtClean="0">
                <a:solidFill>
                  <a:srgbClr val="4F5866"/>
                </a:solidFill>
                <a:latin typeface="Century Gothic" pitchFamily="34" charset="0"/>
              </a:rPr>
              <a:t> </a:t>
            </a:r>
          </a:p>
          <a:p>
            <a:pPr>
              <a:buClr>
                <a:srgbClr val="FF0066"/>
              </a:buClr>
              <a:buFont typeface="Century Gothic" pitchFamily="34" charset="0"/>
              <a:buChar char="─"/>
            </a:pPr>
            <a:r>
              <a:rPr lang="en-US" altLang="fr-FR" sz="2000" dirty="0" smtClean="0">
                <a:solidFill>
                  <a:srgbClr val="4F5866"/>
                </a:solidFill>
                <a:latin typeface="Century Gothic" pitchFamily="34" charset="0"/>
              </a:rPr>
              <a:t> PROFESSIONAL ETHICS AND INTEGRITY</a:t>
            </a:r>
          </a:p>
        </p:txBody>
      </p:sp>
      <p:sp>
        <p:nvSpPr>
          <p:cNvPr id="4" name="Titre 1"/>
          <p:cNvSpPr txBox="1">
            <a:spLocks/>
          </p:cNvSpPr>
          <p:nvPr/>
        </p:nvSpPr>
        <p:spPr>
          <a:xfrm>
            <a:off x="319456" y="151548"/>
            <a:ext cx="8607669" cy="936625"/>
          </a:xfrm>
          <a:prstGeom prst="rect">
            <a:avLst/>
          </a:prstGeom>
        </p:spPr>
        <p:txBody>
          <a:bodyPr/>
          <a:lstStyle>
            <a:lvl1pPr algn="l" rtl="0" eaLnBrk="0" fontAlgn="base" hangingPunct="0">
              <a:spcBef>
                <a:spcPct val="0"/>
              </a:spcBef>
              <a:spcAft>
                <a:spcPct val="0"/>
              </a:spcAft>
              <a:defRPr sz="3200">
                <a:solidFill>
                  <a:srgbClr val="4A4F54"/>
                </a:solidFill>
                <a:latin typeface="Trebuchet MS"/>
                <a:ea typeface="+mj-ea"/>
                <a:cs typeface="+mj-cs"/>
              </a:defRPr>
            </a:lvl1pPr>
            <a:lvl2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2pPr>
            <a:lvl3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3pPr>
            <a:lvl4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4pPr>
            <a:lvl5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5pPr>
            <a:lvl6pPr marL="457200" algn="l" rtl="0" fontAlgn="base">
              <a:spcBef>
                <a:spcPct val="0"/>
              </a:spcBef>
              <a:spcAft>
                <a:spcPct val="0"/>
              </a:spcAft>
              <a:defRPr sz="1200" b="1">
                <a:solidFill>
                  <a:srgbClr val="C65800"/>
                </a:solidFill>
                <a:latin typeface="Arial" charset="0"/>
                <a:ea typeface="ＭＳ Ｐゴシック" charset="0"/>
                <a:cs typeface="Geneva" charset="0"/>
              </a:defRPr>
            </a:lvl6pPr>
            <a:lvl7pPr marL="914400" algn="l" rtl="0" fontAlgn="base">
              <a:spcBef>
                <a:spcPct val="0"/>
              </a:spcBef>
              <a:spcAft>
                <a:spcPct val="0"/>
              </a:spcAft>
              <a:defRPr sz="1200" b="1">
                <a:solidFill>
                  <a:srgbClr val="C65800"/>
                </a:solidFill>
                <a:latin typeface="Arial" charset="0"/>
                <a:ea typeface="ＭＳ Ｐゴシック" charset="0"/>
                <a:cs typeface="Geneva" charset="0"/>
              </a:defRPr>
            </a:lvl7pPr>
            <a:lvl8pPr marL="1371600" algn="l" rtl="0" fontAlgn="base">
              <a:spcBef>
                <a:spcPct val="0"/>
              </a:spcBef>
              <a:spcAft>
                <a:spcPct val="0"/>
              </a:spcAft>
              <a:defRPr sz="1200" b="1">
                <a:solidFill>
                  <a:srgbClr val="C65800"/>
                </a:solidFill>
                <a:latin typeface="Arial" charset="0"/>
                <a:ea typeface="ＭＳ Ｐゴシック" charset="0"/>
                <a:cs typeface="Geneva" charset="0"/>
              </a:defRPr>
            </a:lvl8pPr>
            <a:lvl9pPr marL="1828800" algn="l" rtl="0" fontAlgn="base">
              <a:spcBef>
                <a:spcPct val="0"/>
              </a:spcBef>
              <a:spcAft>
                <a:spcPct val="0"/>
              </a:spcAft>
              <a:defRPr sz="1200" b="1">
                <a:solidFill>
                  <a:srgbClr val="C65800"/>
                </a:solidFill>
                <a:latin typeface="Arial" charset="0"/>
                <a:ea typeface="ＭＳ Ｐゴシック" charset="0"/>
                <a:cs typeface="Geneva" charset="0"/>
              </a:defRPr>
            </a:lvl9pPr>
          </a:lstStyle>
          <a:p>
            <a:pPr>
              <a:defRPr/>
            </a:pPr>
            <a:r>
              <a:rPr lang="fr-FR" dirty="0" smtClean="0">
                <a:solidFill>
                  <a:srgbClr val="5C2D91"/>
                </a:solidFill>
                <a:latin typeface="Trebuchet MS" panose="020B0603020202020204" pitchFamily="34" charset="0"/>
              </a:rPr>
              <a:t>ETHICAL PRINCIPLES</a:t>
            </a:r>
            <a:endParaRPr lang="fr-FR" dirty="0">
              <a:solidFill>
                <a:srgbClr val="5C2D91"/>
              </a:solidFill>
              <a:latin typeface="Trebuchet MS" panose="020B0603020202020204" pitchFamily="34" charset="0"/>
            </a:endParaRPr>
          </a:p>
        </p:txBody>
      </p:sp>
      <p:sp>
        <p:nvSpPr>
          <p:cNvPr id="20484" name="ZoneTexte 1"/>
          <p:cNvSpPr txBox="1">
            <a:spLocks noChangeArrowheads="1"/>
          </p:cNvSpPr>
          <p:nvPr/>
        </p:nvSpPr>
        <p:spPr bwMode="auto">
          <a:xfrm>
            <a:off x="3793884" y="1730375"/>
            <a:ext cx="4832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fr-FR" altLang="fr-FR" sz="3200" dirty="0" smtClean="0">
                <a:solidFill>
                  <a:srgbClr val="FF0066"/>
                </a:solidFill>
                <a:latin typeface="Century Gothic" pitchFamily="34" charset="0"/>
              </a:rPr>
              <a:t>Evaluation </a:t>
            </a:r>
            <a:endParaRPr lang="fr-FR" altLang="fr-FR" sz="3200" dirty="0">
              <a:solidFill>
                <a:srgbClr val="FF0066"/>
              </a:solidFill>
              <a:latin typeface="Century Gothic" pitchFamily="34" charset="0"/>
            </a:endParaRPr>
          </a:p>
        </p:txBody>
      </p:sp>
      <p:pic>
        <p:nvPicPr>
          <p:cNvPr id="204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619" y="2314575"/>
            <a:ext cx="2672862"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993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Ethical</a:t>
            </a:r>
            <a:r>
              <a:rPr lang="fr-FR" dirty="0" smtClean="0"/>
              <a:t> </a:t>
            </a:r>
            <a:r>
              <a:rPr lang="fr-FR" dirty="0" err="1" smtClean="0"/>
              <a:t>principles</a:t>
            </a:r>
            <a:endParaRPr lang="fr-FR" dirty="0"/>
          </a:p>
        </p:txBody>
      </p:sp>
      <p:sp>
        <p:nvSpPr>
          <p:cNvPr id="3" name="Espace réservé du contenu 2"/>
          <p:cNvSpPr>
            <a:spLocks noGrp="1"/>
          </p:cNvSpPr>
          <p:nvPr>
            <p:ph sz="half" idx="1"/>
          </p:nvPr>
        </p:nvSpPr>
        <p:spPr>
          <a:xfrm>
            <a:off x="395536" y="692696"/>
            <a:ext cx="3888432" cy="4762872"/>
          </a:xfrm>
          <a:noFill/>
        </p:spPr>
        <p:txBody>
          <a:bodyPr/>
          <a:lstStyle/>
          <a:p>
            <a:r>
              <a:rPr lang="fr-FR" sz="2400" dirty="0" smtClean="0"/>
              <a:t>		</a:t>
            </a:r>
            <a:r>
              <a:rPr lang="fr-FR" sz="9600" dirty="0" smtClean="0">
                <a:solidFill>
                  <a:srgbClr val="00B050"/>
                </a:solidFill>
              </a:rPr>
              <a:t>+</a:t>
            </a:r>
            <a:endParaRPr lang="fr-FR" sz="2400" dirty="0" smtClean="0">
              <a:solidFill>
                <a:srgbClr val="00B050"/>
              </a:solidFill>
            </a:endParaRPr>
          </a:p>
          <a:p>
            <a:pPr marL="514350" indent="-514350">
              <a:buAutoNum type="arabicPeriod"/>
            </a:pPr>
            <a:r>
              <a:rPr lang="fr-FR" sz="2400" dirty="0" smtClean="0"/>
              <a:t>OBJECTIVITY</a:t>
            </a:r>
          </a:p>
          <a:p>
            <a:pPr marL="514350" indent="-514350">
              <a:buAutoNum type="arabicPeriod"/>
            </a:pPr>
            <a:r>
              <a:rPr lang="fr-FR" sz="2400" dirty="0" err="1" smtClean="0"/>
              <a:t>Impartiality</a:t>
            </a:r>
            <a:endParaRPr lang="fr-FR" sz="2400" dirty="0" smtClean="0"/>
          </a:p>
          <a:p>
            <a:pPr marL="514350" indent="-514350">
              <a:buAutoNum type="arabicPeriod"/>
            </a:pPr>
            <a:r>
              <a:rPr lang="fr-FR" sz="2400" dirty="0" smtClean="0"/>
              <a:t>Respect for </a:t>
            </a:r>
            <a:r>
              <a:rPr lang="fr-FR" sz="2400" dirty="0" err="1" smtClean="0"/>
              <a:t>diversity</a:t>
            </a:r>
            <a:endParaRPr lang="fr-FR" sz="2400" dirty="0" smtClean="0"/>
          </a:p>
          <a:p>
            <a:pPr marL="514350" indent="-514350">
              <a:buAutoNum type="arabicPeriod"/>
            </a:pPr>
            <a:r>
              <a:rPr lang="fr-FR" sz="2400" dirty="0" err="1" smtClean="0"/>
              <a:t>Confidentiality</a:t>
            </a:r>
            <a:endParaRPr lang="fr-FR" sz="2400" dirty="0" smtClean="0"/>
          </a:p>
          <a:p>
            <a:pPr marL="514350" indent="-514350">
              <a:buAutoNum type="arabicPeriod"/>
            </a:pPr>
            <a:r>
              <a:rPr lang="fr-FR" sz="2400" dirty="0" err="1" smtClean="0"/>
              <a:t>Fairness</a:t>
            </a:r>
            <a:endParaRPr lang="fr-FR" sz="2400" dirty="0" smtClean="0"/>
          </a:p>
          <a:p>
            <a:pPr marL="514350" indent="-514350">
              <a:buAutoNum type="arabicPeriod"/>
            </a:pPr>
            <a:r>
              <a:rPr lang="fr-FR" sz="2400" dirty="0" smtClean="0"/>
              <a:t>COLLABORATION</a:t>
            </a:r>
          </a:p>
          <a:p>
            <a:pPr marL="514350" indent="-514350">
              <a:buAutoNum type="arabicPeriod"/>
            </a:pPr>
            <a:endParaRPr lang="fr-FR" dirty="0"/>
          </a:p>
        </p:txBody>
      </p:sp>
      <p:sp>
        <p:nvSpPr>
          <p:cNvPr id="4" name="Espace réservé du contenu 3"/>
          <p:cNvSpPr>
            <a:spLocks noGrp="1"/>
          </p:cNvSpPr>
          <p:nvPr>
            <p:ph sz="half" idx="2"/>
          </p:nvPr>
        </p:nvSpPr>
        <p:spPr>
          <a:xfrm>
            <a:off x="5076056" y="620688"/>
            <a:ext cx="3816424" cy="4690864"/>
          </a:xfrm>
        </p:spPr>
        <p:txBody>
          <a:bodyPr/>
          <a:lstStyle/>
          <a:p>
            <a:r>
              <a:rPr lang="fr-FR" sz="9600" cap="none" dirty="0" smtClean="0">
                <a:ln w="11430"/>
                <a:solidFill>
                  <a:srgbClr val="FF0000"/>
                </a:solidFill>
                <a:effectLst>
                  <a:outerShdw blurRad="50800" dist="39000" dir="5460000" algn="tl">
                    <a:srgbClr val="000000">
                      <a:alpha val="38000"/>
                    </a:srgbClr>
                  </a:outerShdw>
                </a:effectLst>
                <a:sym typeface="Wingdings 2"/>
              </a:rPr>
              <a:t>	</a:t>
            </a:r>
            <a:endParaRPr lang="fr-FR" sz="2000" dirty="0" smtClean="0">
              <a:solidFill>
                <a:srgbClr val="5C2D91"/>
              </a:solidFill>
            </a:endParaRPr>
          </a:p>
          <a:p>
            <a:pPr marL="457200" indent="-457200">
              <a:buFont typeface="+mj-lt"/>
              <a:buAutoNum type="arabicPeriod"/>
            </a:pPr>
            <a:r>
              <a:rPr lang="fr-FR" sz="2000" dirty="0" smtClean="0">
                <a:solidFill>
                  <a:srgbClr val="5C2D91"/>
                </a:solidFill>
              </a:rPr>
              <a:t>No </a:t>
            </a:r>
            <a:r>
              <a:rPr lang="fr-FR" sz="2000" dirty="0" err="1" smtClean="0">
                <a:solidFill>
                  <a:srgbClr val="5C2D91"/>
                </a:solidFill>
              </a:rPr>
              <a:t>personal</a:t>
            </a:r>
            <a:r>
              <a:rPr lang="fr-FR" sz="2000" dirty="0" smtClean="0">
                <a:solidFill>
                  <a:srgbClr val="5C2D91"/>
                </a:solidFill>
              </a:rPr>
              <a:t> opinion</a:t>
            </a:r>
          </a:p>
          <a:p>
            <a:pPr marL="457200" indent="-457200">
              <a:buAutoNum type="arabicPeriod" startAt="2"/>
            </a:pPr>
            <a:r>
              <a:rPr lang="fr-FR" sz="2000" dirty="0" smtClean="0">
                <a:solidFill>
                  <a:srgbClr val="5C2D91"/>
                </a:solidFill>
              </a:rPr>
              <a:t>no </a:t>
            </a:r>
            <a:r>
              <a:rPr lang="fr-FR" sz="2000" dirty="0" err="1" smtClean="0">
                <a:solidFill>
                  <a:srgbClr val="5C2D91"/>
                </a:solidFill>
              </a:rPr>
              <a:t>interest</a:t>
            </a:r>
            <a:r>
              <a:rPr lang="fr-FR" sz="2000" dirty="0" smtClean="0">
                <a:solidFill>
                  <a:srgbClr val="5C2D91"/>
                </a:solidFill>
              </a:rPr>
              <a:t>, no INFLUENCE</a:t>
            </a:r>
          </a:p>
          <a:p>
            <a:pPr marL="457200" indent="-457200">
              <a:buAutoNum type="arabicPeriod" startAt="2"/>
            </a:pPr>
            <a:r>
              <a:rPr lang="fr-FR" sz="2000" dirty="0" smtClean="0">
                <a:solidFill>
                  <a:srgbClr val="5C2D91"/>
                </a:solidFill>
              </a:rPr>
              <a:t>No single model </a:t>
            </a:r>
          </a:p>
          <a:p>
            <a:pPr marL="457200" indent="-457200">
              <a:buAutoNum type="arabicPeriod" startAt="2"/>
            </a:pPr>
            <a:r>
              <a:rPr lang="fr-FR" sz="2000" dirty="0" smtClean="0">
                <a:solidFill>
                  <a:srgbClr val="5C2D91"/>
                </a:solidFill>
              </a:rPr>
              <a:t>No public </a:t>
            </a:r>
            <a:r>
              <a:rPr lang="fr-FR" sz="2000" dirty="0" err="1" smtClean="0">
                <a:solidFill>
                  <a:srgbClr val="5C2D91"/>
                </a:solidFill>
              </a:rPr>
              <a:t>disclosure</a:t>
            </a:r>
            <a:r>
              <a:rPr lang="fr-FR" sz="2000" dirty="0" smtClean="0">
                <a:solidFill>
                  <a:srgbClr val="5C2D91"/>
                </a:solidFill>
              </a:rPr>
              <a:t>, no </a:t>
            </a:r>
            <a:r>
              <a:rPr lang="fr-FR" sz="2000" dirty="0" err="1" smtClean="0">
                <a:solidFill>
                  <a:srgbClr val="5C2D91"/>
                </a:solidFill>
              </a:rPr>
              <a:t>gossip</a:t>
            </a:r>
            <a:endParaRPr lang="fr-FR" sz="2000" dirty="0" smtClean="0">
              <a:solidFill>
                <a:srgbClr val="5C2D91"/>
              </a:solidFill>
            </a:endParaRPr>
          </a:p>
          <a:p>
            <a:pPr marL="457200" indent="-457200">
              <a:buAutoNum type="arabicPeriod" startAt="2"/>
            </a:pPr>
            <a:r>
              <a:rPr lang="fr-FR" sz="2000" dirty="0" smtClean="0">
                <a:solidFill>
                  <a:srgbClr val="5C2D91"/>
                </a:solidFill>
              </a:rPr>
              <a:t>No </a:t>
            </a:r>
            <a:r>
              <a:rPr lang="fr-FR" sz="2000" dirty="0" err="1" smtClean="0">
                <a:solidFill>
                  <a:srgbClr val="5C2D91"/>
                </a:solidFill>
              </a:rPr>
              <a:t>favoritism</a:t>
            </a:r>
            <a:r>
              <a:rPr lang="fr-FR" sz="2000" dirty="0" smtClean="0">
                <a:solidFill>
                  <a:srgbClr val="5C2D91"/>
                </a:solidFill>
              </a:rPr>
              <a:t>, no discrimination</a:t>
            </a:r>
          </a:p>
          <a:p>
            <a:pPr marL="457200" indent="-457200">
              <a:buAutoNum type="arabicPeriod" startAt="2"/>
            </a:pPr>
            <a:r>
              <a:rPr lang="fr-FR" sz="2000" dirty="0" smtClean="0">
                <a:solidFill>
                  <a:srgbClr val="5C2D91"/>
                </a:solidFill>
              </a:rPr>
              <a:t>NO STAR SYSTEM</a:t>
            </a:r>
          </a:p>
          <a:p>
            <a:pPr marL="457200" indent="-457200">
              <a:buAutoNum type="arabicPeriod" startAt="2"/>
            </a:pPr>
            <a:endParaRPr lang="fr-FR" sz="2000" dirty="0" smtClean="0"/>
          </a:p>
          <a:p>
            <a:pPr marL="457200" indent="-457200">
              <a:buAutoNum type="arabicPeriod" startAt="2"/>
            </a:pPr>
            <a:endParaRPr lang="fr-FR" sz="2000" dirty="0" smtClean="0"/>
          </a:p>
          <a:p>
            <a:endParaRPr lang="fr-FR" sz="2000" dirty="0"/>
          </a:p>
          <a:p>
            <a:r>
              <a:rPr lang="fr-FR" sz="2000" dirty="0" smtClean="0"/>
              <a:t> </a:t>
            </a:r>
            <a:endParaRPr lang="fr-FR" sz="2000" dirty="0"/>
          </a:p>
        </p:txBody>
      </p:sp>
    </p:spTree>
    <p:extLst>
      <p:ext uri="{BB962C8B-B14F-4D97-AF65-F5344CB8AC3E}">
        <p14:creationId xmlns:p14="http://schemas.microsoft.com/office/powerpoint/2010/main" val="203891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ETHICAL PRINCIPLES</a:t>
            </a:r>
            <a:endParaRPr lang="fr-F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72" y="955229"/>
            <a:ext cx="7570075"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373" y="4859461"/>
            <a:ext cx="3785036" cy="62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549" y="5484490"/>
            <a:ext cx="7570074"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6"/>
          <p:cNvSpPr>
            <a:spLocks noChangeArrowheads="1"/>
          </p:cNvSpPr>
          <p:nvPr/>
        </p:nvSpPr>
        <p:spPr bwMode="auto">
          <a:xfrm>
            <a:off x="1331640" y="4668366"/>
            <a:ext cx="4968552" cy="1352922"/>
          </a:xfrm>
          <a:prstGeom prst="rect">
            <a:avLst/>
          </a:prstGeom>
          <a:noFill/>
          <a:ln>
            <a:noFill/>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i="1" dirty="0">
              <a:solidFill>
                <a:srgbClr val="7030A0"/>
              </a:solidFill>
              <a:latin typeface="Century Gothic" pitchFamily="34" charset="0"/>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924944"/>
            <a:ext cx="8953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5141162"/>
            <a:ext cx="8953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26"/>
          <p:cNvSpPr>
            <a:spLocks noChangeArrowheads="1"/>
          </p:cNvSpPr>
          <p:nvPr/>
        </p:nvSpPr>
        <p:spPr bwMode="auto">
          <a:xfrm>
            <a:off x="2699792" y="4876682"/>
            <a:ext cx="3456383" cy="1352922"/>
          </a:xfrm>
          <a:prstGeom prst="rect">
            <a:avLst/>
          </a:prstGeom>
          <a:noFill/>
          <a:ln>
            <a:noFill/>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fr-FR" sz="2200" b="1" i="1" dirty="0" smtClean="0">
                <a:solidFill>
                  <a:srgbClr val="FF3386"/>
                </a:solidFill>
                <a:effectLst>
                  <a:outerShdw blurRad="38100" dist="38100" dir="2700000" algn="tl">
                    <a:srgbClr val="000000">
                      <a:alpha val="43137"/>
                    </a:srgbClr>
                  </a:outerShdw>
                </a:effectLst>
                <a:latin typeface="Century Gothic" pitchFamily="34" charset="0"/>
              </a:rPr>
              <a:t>= CHECK ANY CONFLICT OF INTEREST</a:t>
            </a:r>
            <a:endParaRPr lang="fr-FR" altLang="fr-FR" b="1" i="1" dirty="0">
              <a:solidFill>
                <a:srgbClr val="FF3386"/>
              </a:solidFill>
              <a:latin typeface="Century Gothic" pitchFamily="34" charset="0"/>
            </a:endParaRPr>
          </a:p>
        </p:txBody>
      </p:sp>
      <p:sp>
        <p:nvSpPr>
          <p:cNvPr id="2" name="ZoneTexte 1"/>
          <p:cNvSpPr txBox="1"/>
          <p:nvPr/>
        </p:nvSpPr>
        <p:spPr>
          <a:xfrm>
            <a:off x="1331640" y="1196752"/>
            <a:ext cx="4392488" cy="523220"/>
          </a:xfrm>
          <a:prstGeom prst="rect">
            <a:avLst/>
          </a:prstGeom>
          <a:noFill/>
        </p:spPr>
        <p:txBody>
          <a:bodyPr wrap="square" rtlCol="0">
            <a:spAutoFit/>
          </a:bodyPr>
          <a:lstStyle/>
          <a:p>
            <a:r>
              <a:rPr lang="fr-FR" sz="2800" b="1" cap="all" dirty="0">
                <a:solidFill>
                  <a:srgbClr val="5C2D91"/>
                </a:solidFill>
                <a:latin typeface="Century Gothic" panose="020B0502020202020204" pitchFamily="34" charset="0"/>
                <a:ea typeface="+mn-ea"/>
              </a:rPr>
              <a:t>IMPARTIALITY</a:t>
            </a:r>
          </a:p>
        </p:txBody>
      </p:sp>
    </p:spTree>
    <p:extLst>
      <p:ext uri="{BB962C8B-B14F-4D97-AF65-F5344CB8AC3E}">
        <p14:creationId xmlns:p14="http://schemas.microsoft.com/office/powerpoint/2010/main" val="37281872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ea typeface="Geneva" pitchFamily="28"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TotalTime>
  <Words>918</Words>
  <Application>Microsoft Office PowerPoint</Application>
  <PresentationFormat>Affichage à l'écran (4:3)</PresentationFormat>
  <Paragraphs>160</Paragraphs>
  <Slides>16</Slides>
  <Notes>9</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Nouvelle présentation</vt:lpstr>
      <vt:lpstr>THE ROLE AND DUTIES OF THE External evaluator</vt:lpstr>
      <vt:lpstr>The peer-review</vt:lpstr>
      <vt:lpstr>Présentation PowerPoint</vt:lpstr>
      <vt:lpstr>The peer review</vt:lpstr>
      <vt:lpstr>Présentation PowerPoint</vt:lpstr>
      <vt:lpstr>    The peer review</vt:lpstr>
      <vt:lpstr>Présentation PowerPoint</vt:lpstr>
      <vt:lpstr>Ethical principles</vt:lpstr>
      <vt:lpstr>ETHICAL PRINCIPLES</vt:lpstr>
      <vt:lpstr>ETHICAL PRINCIPLES</vt:lpstr>
      <vt:lpstr>The peer review </vt:lpstr>
      <vt:lpstr>EXPECTATIONS/ THE EXPERT</vt:lpstr>
      <vt:lpstr>EXPECTATIONS/ THE EXPERT</vt:lpstr>
      <vt:lpstr>Example of an interview file : AUL Az university of languages</vt:lpstr>
      <vt:lpstr>EXPECTATIONS/ THE EXPERT</vt:lpstr>
      <vt:lpstr>Présentation PowerPoint</vt:lpstr>
    </vt:vector>
  </TitlesOfParts>
  <Company>BRIEF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BRIEF</dc:creator>
  <cp:lastModifiedBy>Michelle Houppe</cp:lastModifiedBy>
  <cp:revision>126</cp:revision>
  <cp:lastPrinted>2019-04-09T14:39:46Z</cp:lastPrinted>
  <dcterms:created xsi:type="dcterms:W3CDTF">2010-01-08T09:32:47Z</dcterms:created>
  <dcterms:modified xsi:type="dcterms:W3CDTF">2019-10-01T09:52:14Z</dcterms:modified>
</cp:coreProperties>
</file>