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65" r:id="rId3"/>
    <p:sldId id="267" r:id="rId4"/>
    <p:sldId id="268" r:id="rId5"/>
    <p:sldId id="279" r:id="rId6"/>
    <p:sldId id="266" r:id="rId7"/>
    <p:sldId id="269" r:id="rId8"/>
    <p:sldId id="272" r:id="rId9"/>
    <p:sldId id="273" r:id="rId10"/>
    <p:sldId id="275" r:id="rId11"/>
    <p:sldId id="277" r:id="rId12"/>
    <p:sldId id="260" r:id="rId13"/>
    <p:sldId id="280" r:id="rId14"/>
    <p:sldId id="281" r:id="rId15"/>
    <p:sldId id="261" r:id="rId16"/>
    <p:sldId id="282" r:id="rId17"/>
    <p:sldId id="262" r:id="rId18"/>
    <p:sldId id="259" r:id="rId19"/>
  </p:sldIdLst>
  <p:sldSz cx="9906000" cy="6858000" type="A4"/>
  <p:notesSz cx="6797675" cy="9926638"/>
  <p:defaultTextStyle>
    <a:defPPr>
      <a:defRPr lang="fr-FR"/>
    </a:defPPr>
    <a:lvl1pPr algn="l" rtl="0" eaLnBrk="0" fontAlgn="base" hangingPunct="0">
      <a:spcBef>
        <a:spcPct val="0"/>
      </a:spcBef>
      <a:spcAft>
        <a:spcPct val="0"/>
      </a:spcAft>
      <a:defRPr sz="2400" kern="1200">
        <a:solidFill>
          <a:schemeClr val="tx1"/>
        </a:solidFill>
        <a:latin typeface="Arial" charset="0"/>
        <a:ea typeface="Geneva"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Geneva"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Geneva"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Geneva"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Geneva" pitchFamily="28" charset="-128"/>
        <a:cs typeface="+mn-cs"/>
      </a:defRPr>
    </a:lvl5pPr>
    <a:lvl6pPr marL="2286000" algn="l" defTabSz="914400" rtl="0" eaLnBrk="1" latinLnBrk="0" hangingPunct="1">
      <a:defRPr sz="2400" kern="1200">
        <a:solidFill>
          <a:schemeClr val="tx1"/>
        </a:solidFill>
        <a:latin typeface="Arial" charset="0"/>
        <a:ea typeface="Geneva" pitchFamily="28" charset="-128"/>
        <a:cs typeface="+mn-cs"/>
      </a:defRPr>
    </a:lvl6pPr>
    <a:lvl7pPr marL="2743200" algn="l" defTabSz="914400" rtl="0" eaLnBrk="1" latinLnBrk="0" hangingPunct="1">
      <a:defRPr sz="2400" kern="1200">
        <a:solidFill>
          <a:schemeClr val="tx1"/>
        </a:solidFill>
        <a:latin typeface="Arial" charset="0"/>
        <a:ea typeface="Geneva" pitchFamily="28" charset="-128"/>
        <a:cs typeface="+mn-cs"/>
      </a:defRPr>
    </a:lvl7pPr>
    <a:lvl8pPr marL="3200400" algn="l" defTabSz="914400" rtl="0" eaLnBrk="1" latinLnBrk="0" hangingPunct="1">
      <a:defRPr sz="2400" kern="1200">
        <a:solidFill>
          <a:schemeClr val="tx1"/>
        </a:solidFill>
        <a:latin typeface="Arial" charset="0"/>
        <a:ea typeface="Geneva" pitchFamily="28" charset="-128"/>
        <a:cs typeface="+mn-cs"/>
      </a:defRPr>
    </a:lvl8pPr>
    <a:lvl9pPr marL="3657600" algn="l" defTabSz="914400" rtl="0" eaLnBrk="1" latinLnBrk="0" hangingPunct="1">
      <a:defRPr sz="2400" kern="1200">
        <a:solidFill>
          <a:schemeClr val="tx1"/>
        </a:solidFill>
        <a:latin typeface="Arial" charset="0"/>
        <a:ea typeface="Geneva" pitchFamily="28"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45B"/>
    <a:srgbClr val="5C2D91"/>
    <a:srgbClr val="9D6DD1"/>
    <a:srgbClr val="5F6F22"/>
    <a:srgbClr val="C8DD7A"/>
    <a:srgbClr val="4F5562"/>
    <a:srgbClr val="B0CF41"/>
    <a:srgbClr val="C6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93" autoAdjust="0"/>
  </p:normalViewPr>
  <p:slideViewPr>
    <p:cSldViewPr>
      <p:cViewPr varScale="1">
        <p:scale>
          <a:sx n="70" d="100"/>
          <a:sy n="70" d="100"/>
        </p:scale>
        <p:origin x="-348"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70FA805-EF76-4ED3-A988-B8D0CD71FB84}" type="datetimeFigureOut">
              <a:rPr lang="fr-FR" smtClean="0"/>
              <a:t>27/09/2019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549F674-E941-48BA-B4C1-B4D3E8274ADC}" type="slidenum">
              <a:rPr lang="fr-FR" smtClean="0"/>
              <a:t>‹#›</a:t>
            </a:fld>
            <a:endParaRPr lang="fr-FR"/>
          </a:p>
        </p:txBody>
      </p:sp>
    </p:spTree>
    <p:extLst>
      <p:ext uri="{BB962C8B-B14F-4D97-AF65-F5344CB8AC3E}">
        <p14:creationId xmlns:p14="http://schemas.microsoft.com/office/powerpoint/2010/main" val="959040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ltLang="fr-FR"/>
          </a:p>
        </p:txBody>
      </p:sp>
      <p:sp>
        <p:nvSpPr>
          <p:cNvPr id="4099"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ltLang="fr-FR"/>
          </a:p>
        </p:txBody>
      </p:sp>
      <p:sp>
        <p:nvSpPr>
          <p:cNvPr id="819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4102"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ltLang="fr-FR"/>
          </a:p>
        </p:txBody>
      </p:sp>
      <p:sp>
        <p:nvSpPr>
          <p:cNvPr id="4103"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8FE2C28-C011-4296-BE52-D0D8D6076A02}" type="slidenum">
              <a:rPr lang="fr-FR" altLang="fr-FR"/>
              <a:pPr>
                <a:defRPr/>
              </a:pPr>
              <a:t>‹#›</a:t>
            </a:fld>
            <a:endParaRPr lang="fr-FR" altLang="fr-FR"/>
          </a:p>
        </p:txBody>
      </p:sp>
    </p:spTree>
    <p:extLst>
      <p:ext uri="{BB962C8B-B14F-4D97-AF65-F5344CB8AC3E}">
        <p14:creationId xmlns:p14="http://schemas.microsoft.com/office/powerpoint/2010/main" val="4256838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r>
              <a:rPr lang="fr-FR" dirty="0" smtClean="0"/>
              <a:t>Key </a:t>
            </a:r>
            <a:r>
              <a:rPr lang="fr-FR" dirty="0" err="1" smtClean="0"/>
              <a:t>principle</a:t>
            </a:r>
            <a:r>
              <a:rPr lang="fr-FR" dirty="0" smtClean="0"/>
              <a:t> of </a:t>
            </a:r>
            <a:r>
              <a:rPr lang="fr-FR" dirty="0" err="1" smtClean="0"/>
              <a:t>academic</a:t>
            </a:r>
            <a:r>
              <a:rPr lang="fr-FR" dirty="0" smtClean="0"/>
              <a:t> </a:t>
            </a:r>
            <a:r>
              <a:rPr lang="fr-FR" dirty="0" err="1" smtClean="0"/>
              <a:t>evaluation</a:t>
            </a:r>
            <a:r>
              <a:rPr lang="fr-FR" dirty="0" smtClean="0"/>
              <a:t>, </a:t>
            </a:r>
            <a:r>
              <a:rPr lang="fr-FR" dirty="0" err="1" smtClean="0"/>
              <a:t>relying</a:t>
            </a:r>
            <a:r>
              <a:rPr lang="fr-FR" dirty="0" smtClean="0"/>
              <a:t> on</a:t>
            </a:r>
            <a:r>
              <a:rPr lang="fr-FR" baseline="0" dirty="0" smtClean="0"/>
              <a:t> </a:t>
            </a:r>
            <a:r>
              <a:rPr lang="fr-FR" baseline="0" dirty="0" err="1" smtClean="0"/>
              <a:t>diversity</a:t>
            </a:r>
            <a:r>
              <a:rPr lang="fr-FR" baseline="0" dirty="0" smtClean="0"/>
              <a:t> of </a:t>
            </a:r>
            <a:r>
              <a:rPr lang="fr-FR" baseline="0" dirty="0" err="1" smtClean="0"/>
              <a:t>stakeholders</a:t>
            </a:r>
            <a:r>
              <a:rPr lang="fr-FR" baseline="0" dirty="0" smtClean="0"/>
              <a:t> </a:t>
            </a:r>
            <a:r>
              <a:rPr lang="fr-FR" baseline="0" dirty="0" err="1" smtClean="0"/>
              <a:t>involved</a:t>
            </a:r>
            <a:r>
              <a:rPr lang="fr-FR" baseline="0" dirty="0" smtClean="0"/>
              <a:t> in the program, </a:t>
            </a:r>
            <a:r>
              <a:rPr lang="fr-FR" baseline="0" dirty="0" err="1" smtClean="0"/>
              <a:t>complementarity</a:t>
            </a:r>
            <a:r>
              <a:rPr lang="fr-FR" baseline="0" dirty="0" smtClean="0"/>
              <a:t> of skills and points of </a:t>
            </a:r>
            <a:r>
              <a:rPr lang="fr-FR" baseline="0" dirty="0" err="1" smtClean="0"/>
              <a:t>views</a:t>
            </a:r>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2</a:t>
            </a:fld>
            <a:endParaRPr lang="fr-FR" altLang="fr-FR"/>
          </a:p>
        </p:txBody>
      </p:sp>
    </p:spTree>
    <p:extLst>
      <p:ext uri="{BB962C8B-B14F-4D97-AF65-F5344CB8AC3E}">
        <p14:creationId xmlns:p14="http://schemas.microsoft.com/office/powerpoint/2010/main" val="19397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28675" name="Espace réservé des commentaires 2"/>
          <p:cNvSpPr>
            <a:spLocks noGrp="1"/>
          </p:cNvSpPr>
          <p:nvPr>
            <p:ph type="body" idx="1"/>
          </p:nvPr>
        </p:nvSpPr>
        <p:spPr>
          <a:noFill/>
        </p:spPr>
        <p:txBody>
          <a:bodyPr/>
          <a:lstStyle/>
          <a:p>
            <a:r>
              <a:rPr lang="fr-FR" altLang="fr-FR" smtClean="0">
                <a:ea typeface="ＭＳ Ｐゴシック" pitchFamily="34" charset="-128"/>
                <a:cs typeface="Geneva" pitchFamily="34" charset="0"/>
              </a:rPr>
              <a:t>l’évaluation par les pairs procure une valeur éducative importante lorsque l’identification de cas divergents se transforme en occasions d’apprentissage actif et d’assurance de la qualité aux fins de l’amélioration de chaque personne et du groupe.</a:t>
            </a:r>
          </a:p>
          <a:p>
            <a:endParaRPr lang="fr-FR" altLang="fr-FR" smtClean="0">
              <a:ea typeface="ＭＳ Ｐゴシック" pitchFamily="34" charset="-128"/>
              <a:cs typeface="Geneva" pitchFamily="34" charset="0"/>
            </a:endParaRPr>
          </a:p>
          <a:p>
            <a:endParaRPr lang="fr-FR" altLang="fr-FR" smtClean="0">
              <a:ea typeface="ＭＳ Ｐゴシック" pitchFamily="34" charset="-128"/>
              <a:cs typeface="Geneva" pitchFamily="34" charset="0"/>
            </a:endParaRPr>
          </a:p>
        </p:txBody>
      </p:sp>
      <p:sp>
        <p:nvSpPr>
          <p:cNvPr id="28676" name="Espace réservé du numéro de diapositive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D66DF03-E1B4-4655-8542-7F3A07C3F577}" type="slidenum">
              <a:rPr lang="fr-FR" altLang="fr-FR" sz="1200" smtClean="0"/>
              <a:pPr/>
              <a:t>3</a:t>
            </a:fld>
            <a:endParaRPr lang="fr-FR" altLang="fr-FR"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4</a:t>
            </a:fld>
            <a:endParaRPr lang="fr-FR" altLang="fr-FR"/>
          </a:p>
        </p:txBody>
      </p:sp>
    </p:spTree>
    <p:extLst>
      <p:ext uri="{BB962C8B-B14F-4D97-AF65-F5344CB8AC3E}">
        <p14:creationId xmlns:p14="http://schemas.microsoft.com/office/powerpoint/2010/main" val="4877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49155" name="Espace réservé des commentaires 2"/>
          <p:cNvSpPr>
            <a:spLocks noGrp="1"/>
          </p:cNvSpPr>
          <p:nvPr>
            <p:ph type="body" idx="1"/>
          </p:nvPr>
        </p:nvSpPr>
        <p:spPr>
          <a:noFill/>
        </p:spPr>
        <p:txBody>
          <a:bodyPr/>
          <a:lstStyle/>
          <a:p>
            <a:r>
              <a:rPr lang="fr-FR" altLang="fr-FR" smtClean="0">
                <a:latin typeface="Arial" pitchFamily="34" charset="0"/>
                <a:ea typeface="ＭＳ Ｐゴシック" pitchFamily="34" charset="-128"/>
              </a:rPr>
              <a:t>Alors rapidement, L’audit pour résumer c’est une évaluation focalisée sur les mécanismes internes d’assurance qualité de l’entité évaluée, et pas ou peu intéressée par les résultats, autre que ceux de son SQ.</a:t>
            </a:r>
          </a:p>
          <a:p>
            <a:r>
              <a:rPr lang="fr-FR" altLang="fr-FR" smtClean="0">
                <a:latin typeface="Arial" pitchFamily="34" charset="0"/>
                <a:ea typeface="ＭＳ Ｐゴシック" pitchFamily="34" charset="-128"/>
              </a:rPr>
              <a:t>C’est quelque chose que l’on retrouve rarement en europe et quand il existe ce n’est pas une démarche obligatoire.</a:t>
            </a:r>
          </a:p>
          <a:p>
            <a:r>
              <a:rPr lang="fr-FR" altLang="fr-FR" smtClean="0">
                <a:latin typeface="Arial" pitchFamily="34" charset="0"/>
                <a:ea typeface="ＭＳ Ｐゴシック" pitchFamily="34" charset="-128"/>
              </a:rPr>
              <a:t>Pourquoi? Simplement car pour se contenter d’évaluer les mécanismes d’AQ, il faut que ceux-ci soient robustes, et qu’ils couvrent tous les domaines qui intéressent la régulation.</a:t>
            </a:r>
          </a:p>
          <a:p>
            <a:r>
              <a:rPr lang="fr-FR" altLang="fr-FR" smtClean="0">
                <a:latin typeface="Arial" pitchFamily="34" charset="0"/>
                <a:ea typeface="ＭＳ Ｐゴシック" pitchFamily="34" charset="-128"/>
              </a:rPr>
              <a:t>Et d’une manière générale… l’AQ dans l’EEES n’en est quand même qu’a ses premiers pas si on compare à l’aerospaciale ou a l’agroalimentaire par ex..</a:t>
            </a:r>
          </a:p>
          <a:p>
            <a:r>
              <a:rPr lang="fr-FR" altLang="fr-FR" smtClean="0">
                <a:latin typeface="Arial" pitchFamily="34" charset="0"/>
                <a:ea typeface="ＭＳ Ｐゴシック" pitchFamily="34" charset="-128"/>
              </a:rPr>
              <a:t>Ca se développe.. Mais ca ne l’est pas encore suffisamment,</a:t>
            </a:r>
          </a:p>
          <a:p>
            <a:r>
              <a:rPr lang="fr-FR" altLang="fr-FR" smtClean="0">
                <a:latin typeface="Arial" pitchFamily="34" charset="0"/>
                <a:ea typeface="ＭＳ Ｐゴシック" pitchFamily="34" charset="-128"/>
              </a:rPr>
              <a:t>Finalement c’est assez dommage car globalemnt l’audit c’est une démarche moins lourde q’une évaluation, tout la partie résultats est écartée.. et finalement plus dan l’esprit de l’autonomie des universités… on ne vient pas mettre notre nez dans tout leurs dossiers, mais uniquement dans son système qualité.</a:t>
            </a:r>
          </a:p>
        </p:txBody>
      </p:sp>
      <p:sp>
        <p:nvSpPr>
          <p:cNvPr id="49156" name="Espace réservé du numéro de diapositive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1363" indent="-284163">
              <a:defRPr sz="2400">
                <a:solidFill>
                  <a:schemeClr val="tx1"/>
                </a:solidFill>
                <a:latin typeface="Arial" pitchFamily="34" charset="0"/>
                <a:ea typeface="ＭＳ Ｐゴシック" pitchFamily="34" charset="-128"/>
              </a:defRPr>
            </a:lvl2pPr>
            <a:lvl3pPr marL="1141413" indent="-227013">
              <a:defRPr sz="2400">
                <a:solidFill>
                  <a:schemeClr val="tx1"/>
                </a:solidFill>
                <a:latin typeface="Arial" pitchFamily="34" charset="0"/>
                <a:ea typeface="ＭＳ Ｐゴシック" pitchFamily="34" charset="-128"/>
              </a:defRPr>
            </a:lvl3pPr>
            <a:lvl4pPr marL="1598613" indent="-227013">
              <a:defRPr sz="2400">
                <a:solidFill>
                  <a:schemeClr val="tx1"/>
                </a:solidFill>
                <a:latin typeface="Arial" pitchFamily="34" charset="0"/>
                <a:ea typeface="ＭＳ Ｐゴシック" pitchFamily="34" charset="-128"/>
              </a:defRPr>
            </a:lvl4pPr>
            <a:lvl5pPr marL="2055813" indent="-227013">
              <a:defRPr sz="2400">
                <a:solidFill>
                  <a:schemeClr val="tx1"/>
                </a:solidFill>
                <a:latin typeface="Arial" pitchFamily="34" charset="0"/>
                <a:ea typeface="ＭＳ Ｐゴシック" pitchFamily="34" charset="-128"/>
              </a:defRPr>
            </a:lvl5pPr>
            <a:lvl6pPr marL="2513013" indent="-2270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213" indent="-2270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413" indent="-2270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613" indent="-2270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69EACD7-6106-4A08-A332-906786CCE7DD}" type="slidenum">
              <a:rPr lang="fr-FR" altLang="fr-FR" sz="1200" smtClean="0"/>
              <a:pPr/>
              <a:t>5</a:t>
            </a:fld>
            <a:endParaRPr lang="fr-FR" altLang="fr-FR"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r>
              <a:rPr lang="fr-FR" dirty="0" smtClean="0"/>
              <a:t>You are not a policeman, </a:t>
            </a:r>
            <a:r>
              <a:rPr lang="fr-FR" dirty="0" err="1" smtClean="0"/>
              <a:t>nor</a:t>
            </a:r>
            <a:r>
              <a:rPr lang="fr-FR" dirty="0" smtClean="0"/>
              <a:t> a </a:t>
            </a:r>
            <a:r>
              <a:rPr lang="fr-FR" dirty="0" err="1" smtClean="0"/>
              <a:t>teacher</a:t>
            </a:r>
            <a:r>
              <a:rPr lang="fr-FR" dirty="0" smtClean="0"/>
              <a:t>, </a:t>
            </a:r>
            <a:r>
              <a:rPr lang="fr-FR" dirty="0" err="1" smtClean="0"/>
              <a:t>nor</a:t>
            </a:r>
            <a:r>
              <a:rPr lang="fr-FR" dirty="0" smtClean="0"/>
              <a:t> </a:t>
            </a:r>
            <a:r>
              <a:rPr lang="fr-FR" dirty="0" err="1" smtClean="0"/>
              <a:t>looking</a:t>
            </a:r>
            <a:r>
              <a:rPr lang="fr-FR" dirty="0" smtClean="0"/>
              <a:t> a </a:t>
            </a:r>
            <a:r>
              <a:rPr lang="fr-FR" dirty="0" err="1" smtClean="0"/>
              <a:t>yourself</a:t>
            </a:r>
            <a:r>
              <a:rPr lang="fr-FR" dirty="0" smtClean="0"/>
              <a:t> in the </a:t>
            </a:r>
            <a:r>
              <a:rPr lang="fr-FR" dirty="0" err="1" smtClean="0"/>
              <a:t>mirror</a:t>
            </a:r>
            <a:r>
              <a:rPr lang="fr-FR" dirty="0" smtClean="0"/>
              <a:t>, not a </a:t>
            </a:r>
            <a:r>
              <a:rPr lang="fr-FR" dirty="0" err="1" smtClean="0"/>
              <a:t>doctor</a:t>
            </a:r>
            <a:r>
              <a:rPr lang="fr-FR" dirty="0" smtClean="0"/>
              <a:t> NOR A FRIEND . You are an </a:t>
            </a:r>
            <a:r>
              <a:rPr lang="fr-FR" dirty="0" err="1" smtClean="0"/>
              <a:t>external</a:t>
            </a:r>
            <a:r>
              <a:rPr lang="fr-FR" dirty="0" smtClean="0"/>
              <a:t> </a:t>
            </a:r>
            <a:r>
              <a:rPr lang="fr-FR" dirty="0" err="1" smtClean="0"/>
              <a:t>evaluator</a:t>
            </a:r>
            <a:r>
              <a:rPr lang="fr-FR" baseline="0" dirty="0" smtClean="0"/>
              <a:t> </a:t>
            </a:r>
            <a:r>
              <a:rPr lang="fr-FR" baseline="0" dirty="0" err="1" smtClean="0"/>
              <a:t>with</a:t>
            </a:r>
            <a:r>
              <a:rPr lang="fr-FR" baseline="0" dirty="0" smtClean="0"/>
              <a:t> a </a:t>
            </a:r>
            <a:r>
              <a:rPr lang="fr-FR" baseline="0" dirty="0" err="1" smtClean="0"/>
              <a:t>methodology</a:t>
            </a:r>
            <a:r>
              <a:rPr lang="fr-FR" baseline="0" dirty="0" smtClean="0"/>
              <a:t> and </a:t>
            </a:r>
            <a:r>
              <a:rPr lang="fr-FR" baseline="0" dirty="0" err="1" smtClean="0"/>
              <a:t>dedicated</a:t>
            </a:r>
            <a:r>
              <a:rPr lang="fr-FR" baseline="0" dirty="0" smtClean="0"/>
              <a:t> </a:t>
            </a:r>
            <a:r>
              <a:rPr lang="fr-FR" baseline="0" dirty="0" err="1" smtClean="0"/>
              <a:t>tools</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6</a:t>
            </a:fld>
            <a:endParaRPr lang="fr-FR" altLang="fr-FR"/>
          </a:p>
        </p:txBody>
      </p:sp>
    </p:spTree>
    <p:extLst>
      <p:ext uri="{BB962C8B-B14F-4D97-AF65-F5344CB8AC3E}">
        <p14:creationId xmlns:p14="http://schemas.microsoft.com/office/powerpoint/2010/main" val="174758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41987" name="Espace réservé des commentaires 2"/>
          <p:cNvSpPr>
            <a:spLocks noGrp="1"/>
          </p:cNvSpPr>
          <p:nvPr>
            <p:ph type="body" idx="1"/>
          </p:nvPr>
        </p:nvSpPr>
        <p:spPr/>
        <p:txBody>
          <a:bodyPr/>
          <a:lstStyle/>
          <a:p>
            <a:pPr>
              <a:defRPr/>
            </a:pPr>
            <a:r>
              <a:rPr lang="en-US" altLang="fr-FR" dirty="0" smtClean="0">
                <a:latin typeface="Trebuchet MS" pitchFamily="34" charset="0"/>
              </a:rPr>
              <a:t>Independent body :without coming under pressure from government authorities, entities evaluated, or any other stakeholders. </a:t>
            </a:r>
          </a:p>
          <a:p>
            <a:pPr>
              <a:defRPr/>
            </a:pPr>
            <a:r>
              <a:rPr lang="en-US" altLang="fr-FR" dirty="0" smtClean="0">
                <a:latin typeface="Trebuchet MS" pitchFamily="34" charset="0"/>
              </a:rPr>
              <a:t>Transparency of evaluation relies on website publication of :</a:t>
            </a:r>
          </a:p>
          <a:p>
            <a:pPr marL="457200" indent="-457200">
              <a:buFont typeface="Arial" panose="020B0604020202020204" pitchFamily="34" charset="0"/>
              <a:buChar char="•"/>
              <a:defRPr/>
            </a:pPr>
            <a:r>
              <a:rPr lang="en-US" altLang="fr-FR" dirty="0" smtClean="0">
                <a:latin typeface="Trebuchet MS" pitchFamily="34" charset="0"/>
              </a:rPr>
              <a:t>criteria for and methods of evaluation</a:t>
            </a:r>
          </a:p>
          <a:p>
            <a:pPr marL="457200" indent="-457200">
              <a:buFont typeface="Arial" panose="020B0604020202020204" pitchFamily="34" charset="0"/>
              <a:buChar char="•"/>
              <a:defRPr/>
            </a:pPr>
            <a:r>
              <a:rPr lang="en-US" altLang="fr-FR" dirty="0" smtClean="0">
                <a:latin typeface="Trebuchet MS" pitchFamily="34" charset="0"/>
              </a:rPr>
              <a:t>the list of experts and their positions,</a:t>
            </a:r>
          </a:p>
          <a:p>
            <a:pPr marL="457200" indent="-457200">
              <a:buFont typeface="Arial" panose="020B0604020202020204" pitchFamily="34" charset="0"/>
              <a:buChar char="•"/>
              <a:defRPr/>
            </a:pPr>
            <a:r>
              <a:rPr lang="en-US" altLang="fr-FR" dirty="0" smtClean="0">
                <a:latin typeface="Trebuchet MS" pitchFamily="34" charset="0"/>
              </a:rPr>
              <a:t>all evaluation reports.</a:t>
            </a:r>
          </a:p>
          <a:p>
            <a:pPr>
              <a:defRPr/>
            </a:pPr>
            <a:endParaRPr lang="en-US" altLang="fr-FR" dirty="0" smtClean="0">
              <a:latin typeface="Trebuchet MS" pitchFamily="34" charset="0"/>
            </a:endParaRPr>
          </a:p>
          <a:p>
            <a:pPr>
              <a:defRPr/>
            </a:pPr>
            <a:r>
              <a:rPr lang="en-US" altLang="fr-FR" dirty="0" smtClean="0">
                <a:latin typeface="Trebuchet MS" pitchFamily="34" charset="0"/>
              </a:rPr>
              <a:t>Peer evaluation relies on the experts’ skills and correct matching their profile with the entity evaluated</a:t>
            </a:r>
          </a:p>
          <a:p>
            <a:pPr>
              <a:defRPr/>
            </a:pPr>
            <a:endParaRPr lang="fr-FR" altLang="fr-FR" dirty="0" smtClean="0">
              <a:latin typeface="Arial" pitchFamily="34" charset="0"/>
            </a:endParaRPr>
          </a:p>
        </p:txBody>
      </p:sp>
      <p:sp>
        <p:nvSpPr>
          <p:cNvPr id="47108" name="Espace réservé du numéro de diapositive 3"/>
          <p:cNvSpPr>
            <a:spLocks noGrp="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694DA9E-3CC2-4733-B3BD-70412CF0CE97}" type="slidenum">
              <a:rPr lang="fr-FR" altLang="fr-FR" sz="1200" smtClean="0">
                <a:solidFill>
                  <a:srgbClr val="000000"/>
                </a:solidFill>
              </a:rPr>
              <a:pPr/>
              <a:t>7</a:t>
            </a:fld>
            <a:endParaRPr lang="fr-FR" altLang="fr-FR" sz="120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r>
              <a:rPr lang="fr-FR" dirty="0" smtClean="0"/>
              <a:t>Cf.</a:t>
            </a:r>
            <a:r>
              <a:rPr lang="fr-FR" baseline="0" dirty="0" smtClean="0"/>
              <a:t> ANO </a:t>
            </a:r>
            <a:r>
              <a:rPr lang="fr-FR" baseline="0" dirty="0" err="1" smtClean="0"/>
              <a:t>Handbook</a:t>
            </a:r>
            <a:r>
              <a:rPr lang="fr-FR" baseline="0" dirty="0" smtClean="0"/>
              <a:t> – 2019 -</a:t>
            </a:r>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8</a:t>
            </a:fld>
            <a:endParaRPr lang="fr-FR" altLang="fr-FR"/>
          </a:p>
        </p:txBody>
      </p:sp>
    </p:spTree>
    <p:extLst>
      <p:ext uri="{BB962C8B-B14F-4D97-AF65-F5344CB8AC3E}">
        <p14:creationId xmlns:p14="http://schemas.microsoft.com/office/powerpoint/2010/main" val="228976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8FE2C28-C011-4296-BE52-D0D8D6076A02}" type="slidenum">
              <a:rPr lang="fr-FR" altLang="fr-FR" smtClean="0"/>
              <a:pPr>
                <a:defRPr/>
              </a:pPr>
              <a:t>9</a:t>
            </a:fld>
            <a:endParaRPr lang="fr-FR" altLang="fr-FR"/>
          </a:p>
        </p:txBody>
      </p:sp>
    </p:spTree>
    <p:extLst>
      <p:ext uri="{BB962C8B-B14F-4D97-AF65-F5344CB8AC3E}">
        <p14:creationId xmlns:p14="http://schemas.microsoft.com/office/powerpoint/2010/main" val="4877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44035" name="Espace réservé des commentaires 2"/>
          <p:cNvSpPr>
            <a:spLocks noGrp="1"/>
          </p:cNvSpPr>
          <p:nvPr>
            <p:ph type="body" idx="1"/>
          </p:nvPr>
        </p:nvSpPr>
        <p:spPr>
          <a:noFill/>
        </p:spPr>
        <p:txBody>
          <a:bodyPr/>
          <a:lstStyle/>
          <a:p>
            <a:endParaRPr lang="fr-FR" altLang="fr-FR" smtClean="0">
              <a:latin typeface="Arial" pitchFamily="34" charset="0"/>
              <a:ea typeface="ＭＳ Ｐゴシック" pitchFamily="34" charset="-128"/>
              <a:cs typeface="Geneva" pitchFamily="-84" charset="0"/>
            </a:endParaRPr>
          </a:p>
        </p:txBody>
      </p:sp>
      <p:sp>
        <p:nvSpPr>
          <p:cNvPr id="44036" name="Espace réservé du numéro de diapositive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F3313D1-C2F0-4C58-AAAC-921AAB344A50}" type="slidenum">
              <a:rPr lang="fr-FR" altLang="fr-FR" sz="1200" smtClean="0"/>
              <a:pPr/>
              <a:t>11</a:t>
            </a:fld>
            <a:endParaRPr lang="fr-FR" altLang="fr-FR"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rincipal">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0" y="0"/>
            <a:ext cx="9901600" cy="6858000"/>
          </a:xfrm>
          <a:prstGeom prst="rect">
            <a:avLst/>
          </a:prstGeom>
        </p:spPr>
      </p:pic>
      <p:sp>
        <p:nvSpPr>
          <p:cNvPr id="6" name="Titre 5"/>
          <p:cNvSpPr>
            <a:spLocks noGrp="1"/>
          </p:cNvSpPr>
          <p:nvPr>
            <p:ph type="title" hasCustomPrompt="1"/>
          </p:nvPr>
        </p:nvSpPr>
        <p:spPr>
          <a:xfrm>
            <a:off x="2144690" y="980728"/>
            <a:ext cx="6162685" cy="1008112"/>
          </a:xfrm>
        </p:spPr>
        <p:txBody>
          <a:bodyPr/>
          <a:lstStyle>
            <a:lvl1pPr>
              <a:defRPr sz="3000" b="0" cap="all" baseline="0">
                <a:solidFill>
                  <a:schemeClr val="bg1"/>
                </a:solidFill>
                <a:latin typeface="Century Gothic" panose="020B0502020202020204" pitchFamily="34" charset="0"/>
              </a:defRPr>
            </a:lvl1pPr>
          </a:lstStyle>
          <a:p>
            <a:r>
              <a:rPr lang="fr-FR" dirty="0" smtClean="0"/>
              <a:t>MODIFIEZ LE STYLE DU TITRE</a:t>
            </a:r>
            <a:endParaRPr lang="fr-FR" dirty="0"/>
          </a:p>
        </p:txBody>
      </p:sp>
      <p:sp>
        <p:nvSpPr>
          <p:cNvPr id="8" name="Espace réservé du texte 7"/>
          <p:cNvSpPr>
            <a:spLocks noGrp="1"/>
          </p:cNvSpPr>
          <p:nvPr>
            <p:ph type="body" sz="quarter" idx="10" hasCustomPrompt="1"/>
          </p:nvPr>
        </p:nvSpPr>
        <p:spPr>
          <a:xfrm>
            <a:off x="2144798" y="2204596"/>
            <a:ext cx="6318515" cy="720353"/>
          </a:xfrm>
        </p:spPr>
        <p:txBody>
          <a:bodyPr/>
          <a:lstStyle>
            <a:lvl1pPr>
              <a:defRPr sz="2000" cap="all" baseline="0">
                <a:solidFill>
                  <a:schemeClr val="bg1"/>
                </a:solidFill>
                <a:latin typeface="Century Gothic" panose="020B0502020202020204" pitchFamily="34" charset="0"/>
              </a:defRPr>
            </a:lvl1pPr>
          </a:lstStyle>
          <a:p>
            <a:pPr lvl="0"/>
            <a:r>
              <a:rPr lang="fr-FR" dirty="0" smtClean="0"/>
              <a:t>MODIFIEZ LES STYLES DU TEXTE DU MASQUE</a:t>
            </a:r>
          </a:p>
        </p:txBody>
      </p:sp>
      <p:cxnSp>
        <p:nvCxnSpPr>
          <p:cNvPr id="9" name="Connecteur droit 8"/>
          <p:cNvCxnSpPr/>
          <p:nvPr userDrawn="1"/>
        </p:nvCxnSpPr>
        <p:spPr bwMode="auto">
          <a:xfrm>
            <a:off x="2273935" y="2196775"/>
            <a:ext cx="220639"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Espace réservé du texte 10"/>
          <p:cNvSpPr>
            <a:spLocks noGrp="1"/>
          </p:cNvSpPr>
          <p:nvPr>
            <p:ph type="body" sz="quarter" idx="11" hasCustomPrompt="1"/>
          </p:nvPr>
        </p:nvSpPr>
        <p:spPr>
          <a:xfrm>
            <a:off x="2166471" y="3141668"/>
            <a:ext cx="4940962" cy="503361"/>
          </a:xfrm>
        </p:spPr>
        <p:txBody>
          <a:bodyPr/>
          <a:lstStyle>
            <a:lvl1pPr>
              <a:defRPr sz="1600" cap="all" baseline="0">
                <a:solidFill>
                  <a:srgbClr val="ED145B"/>
                </a:solidFill>
                <a:latin typeface="Century Gothic" panose="020B0502020202020204" pitchFamily="34" charset="0"/>
              </a:defRPr>
            </a:lvl1pPr>
          </a:lstStyle>
          <a:p>
            <a:pPr lvl="0"/>
            <a:r>
              <a:rPr lang="fr-FR" dirty="0" smtClean="0"/>
              <a:t>MODIFIEZ LES STYLES DU TEXTE DU MASQUE</a:t>
            </a:r>
          </a:p>
        </p:txBody>
      </p:sp>
      <p:sp>
        <p:nvSpPr>
          <p:cNvPr id="13" name="Espace réservé du texte 12"/>
          <p:cNvSpPr>
            <a:spLocks noGrp="1"/>
          </p:cNvSpPr>
          <p:nvPr>
            <p:ph type="body" sz="quarter" idx="12"/>
          </p:nvPr>
        </p:nvSpPr>
        <p:spPr>
          <a:xfrm>
            <a:off x="2195559" y="4437068"/>
            <a:ext cx="3147487" cy="936625"/>
          </a:xfrm>
        </p:spPr>
        <p:txBody>
          <a:bodyPr/>
          <a:lstStyle>
            <a:lvl1pPr>
              <a:defRPr sz="1100" b="0">
                <a:solidFill>
                  <a:schemeClr val="bg1"/>
                </a:solidFill>
                <a:latin typeface="Century Gothic" panose="020B0502020202020204" pitchFamily="34" charset="0"/>
              </a:defRPr>
            </a:lvl1pPr>
            <a:lvl2pPr marL="4763" indent="0">
              <a:buNone/>
              <a:defRPr sz="900" b="1">
                <a:solidFill>
                  <a:schemeClr val="bg1"/>
                </a:solidFill>
                <a:latin typeface="Century Gothic" panose="020B0502020202020204" pitchFamily="34" charset="0"/>
              </a:defRPr>
            </a:lvl2pPr>
            <a:lvl3pPr marL="0" indent="0">
              <a:buNone/>
              <a:defRPr sz="1100" b="1">
                <a:solidFill>
                  <a:schemeClr val="bg1"/>
                </a:solidFill>
                <a:latin typeface="Century Gothic" panose="020B0502020202020204" pitchFamily="34" charset="0"/>
              </a:defRPr>
            </a:lvl3pPr>
            <a:lvl4pPr marL="0" indent="0">
              <a:defRPr sz="1100" b="1">
                <a:solidFill>
                  <a:schemeClr val="bg1"/>
                </a:solidFill>
                <a:latin typeface="Century Gothic" panose="020B0502020202020204" pitchFamily="34" charset="0"/>
              </a:defRPr>
            </a:lvl4pPr>
            <a:lvl5pPr marL="0" indent="0">
              <a:defRPr sz="1100" b="1">
                <a:solidFill>
                  <a:schemeClr val="bg1"/>
                </a:solidFill>
                <a:latin typeface="Century Gothic" panose="020B0502020202020204" pitchFamily="34" charset="0"/>
              </a:defRPr>
            </a:lvl5pPr>
          </a:lstStyle>
          <a:p>
            <a:pPr lvl="0"/>
            <a:r>
              <a:rPr lang="fr-FR" dirty="0" smtClean="0"/>
              <a:t>Modifiez les styles du texte du masque</a:t>
            </a:r>
          </a:p>
          <a:p>
            <a:pPr lvl="1"/>
            <a:r>
              <a:rPr lang="fr-FR" dirty="0" smtClean="0"/>
              <a:t>Deuxième niveau</a:t>
            </a:r>
          </a:p>
          <a:p>
            <a:pPr lvl="2"/>
            <a:endParaRPr lang="fr-FR" dirty="0" smtClean="0"/>
          </a:p>
          <a:p>
            <a:pPr lvl="2"/>
            <a:r>
              <a:rPr lang="fr-FR" dirty="0" smtClean="0"/>
              <a:t>Troisième niveau</a:t>
            </a:r>
            <a:endParaRPr lang="fr-FR" dirty="0"/>
          </a:p>
        </p:txBody>
      </p:sp>
    </p:spTree>
    <p:extLst>
      <p:ext uri="{BB962C8B-B14F-4D97-AF65-F5344CB8AC3E}">
        <p14:creationId xmlns:p14="http://schemas.microsoft.com/office/powerpoint/2010/main" val="306618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77385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68061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1275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78662" y="228600"/>
            <a:ext cx="2001838" cy="5867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073152" y="228600"/>
            <a:ext cx="5840413"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2643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8553450" y="6394456"/>
            <a:ext cx="86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fr-FR" altLang="fr-FR" sz="1200" i="1" dirty="0" smtClean="0">
                <a:solidFill>
                  <a:srgbClr val="4A4F54"/>
                </a:solidFill>
                <a:latin typeface="Century Gothic" pitchFamily="34" charset="0"/>
              </a:rPr>
              <a:t> </a:t>
            </a:r>
            <a:fld id="{F19CAB7B-8C63-4F3B-874F-903D81020FAF}" type="slidenum">
              <a:rPr lang="fr-FR" altLang="fr-FR" sz="1200" i="1" smtClean="0">
                <a:solidFill>
                  <a:srgbClr val="4A4F54"/>
                </a:solidFill>
                <a:latin typeface="Century Gothic" pitchFamily="34" charset="0"/>
              </a:rPr>
              <a:pPr>
                <a:defRPr/>
              </a:pPr>
              <a:t>‹#›</a:t>
            </a:fld>
            <a:r>
              <a:rPr lang="fr-FR" altLang="fr-FR" sz="1200" i="1" dirty="0" smtClean="0">
                <a:solidFill>
                  <a:srgbClr val="4A4F54"/>
                </a:solidFill>
                <a:latin typeface="Century Gothic" pitchFamily="34" charset="0"/>
              </a:rPr>
              <a:t>/13</a:t>
            </a:r>
          </a:p>
        </p:txBody>
      </p:sp>
      <p:sp>
        <p:nvSpPr>
          <p:cNvPr id="3" name="Espace réservé du contenu 2"/>
          <p:cNvSpPr>
            <a:spLocks noGrp="1"/>
          </p:cNvSpPr>
          <p:nvPr>
            <p:ph idx="1"/>
          </p:nvPr>
        </p:nvSpPr>
        <p:spPr>
          <a:xfrm>
            <a:off x="974558" y="1484784"/>
            <a:ext cx="7924800" cy="4114800"/>
          </a:xfrm>
        </p:spPr>
        <p:txBody>
          <a:bodyPr/>
          <a:lstStyle>
            <a:lvl1pPr>
              <a:defRPr sz="2800" b="0" i="0">
                <a:solidFill>
                  <a:srgbClr val="4A4F54"/>
                </a:solidFill>
                <a:latin typeface="Trebuchet MS"/>
              </a:defRPr>
            </a:lvl1pPr>
            <a:lvl2pPr marL="482600" indent="-292100">
              <a:buClr>
                <a:srgbClr val="FF0066"/>
              </a:buClr>
              <a:buFont typeface="Arial"/>
              <a:buChar char="•"/>
              <a:defRPr sz="2400" b="0" i="0">
                <a:solidFill>
                  <a:srgbClr val="4A4F54"/>
                </a:solidFill>
                <a:latin typeface="Trebuchet MS"/>
              </a:defRPr>
            </a:lvl2pPr>
            <a:lvl3pPr marL="863600" indent="-190500">
              <a:buClr>
                <a:srgbClr val="FF0066"/>
              </a:buClr>
              <a:buFont typeface="Courier New"/>
              <a:buChar char="o"/>
              <a:defRPr sz="2000">
                <a:solidFill>
                  <a:srgbClr val="4A4F54"/>
                </a:solidFill>
                <a:latin typeface="Trebuchet MS"/>
              </a:defRPr>
            </a:lvl3pPr>
            <a:lvl4pPr>
              <a:buClr>
                <a:srgbClr val="FF0066"/>
              </a:buClr>
              <a:defRPr sz="1600">
                <a:solidFill>
                  <a:srgbClr val="4A4F54"/>
                </a:solidFill>
                <a:latin typeface="Trebuchet MS"/>
              </a:defRPr>
            </a:lvl4pPr>
            <a:lvl5pPr>
              <a:defRPr sz="1400">
                <a:solidFill>
                  <a:srgbClr val="4A4F54"/>
                </a:solidFill>
                <a:latin typeface="Trebuchet M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1806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4558" y="1484784"/>
            <a:ext cx="7924800" cy="4114800"/>
          </a:xfrm>
        </p:spPr>
        <p:txBody>
          <a:bodyPr/>
          <a:lstStyle>
            <a:lvl1pPr>
              <a:defRPr sz="2800" b="0" i="0">
                <a:solidFill>
                  <a:srgbClr val="4A4F54"/>
                </a:solidFill>
                <a:latin typeface="Trebuchet MS"/>
              </a:defRPr>
            </a:lvl1pPr>
            <a:lvl2pPr marL="482600" indent="-292100">
              <a:buClr>
                <a:srgbClr val="FF0066"/>
              </a:buClr>
              <a:buFont typeface="Arial"/>
              <a:buChar char="•"/>
              <a:defRPr sz="2400" b="0" i="0">
                <a:solidFill>
                  <a:srgbClr val="4A4F54"/>
                </a:solidFill>
                <a:latin typeface="Trebuchet MS"/>
              </a:defRPr>
            </a:lvl2pPr>
            <a:lvl3pPr marL="863600" indent="-190500">
              <a:buClr>
                <a:srgbClr val="FF0066"/>
              </a:buClr>
              <a:buFont typeface="Courier New"/>
              <a:buChar char="o"/>
              <a:defRPr sz="2000">
                <a:solidFill>
                  <a:srgbClr val="4A4F54"/>
                </a:solidFill>
                <a:latin typeface="Trebuchet MS"/>
              </a:defRPr>
            </a:lvl3pPr>
            <a:lvl4pPr>
              <a:buClr>
                <a:srgbClr val="FF0066"/>
              </a:buClr>
              <a:defRPr sz="1600">
                <a:solidFill>
                  <a:srgbClr val="4A4F54"/>
                </a:solidFill>
                <a:latin typeface="Trebuchet MS"/>
              </a:defRPr>
            </a:lvl4pPr>
            <a:lvl5pPr>
              <a:defRPr sz="1400">
                <a:solidFill>
                  <a:srgbClr val="4A4F54"/>
                </a:solidFill>
                <a:latin typeface="Trebuchet M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612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re sous-partie">
    <p:spTree>
      <p:nvGrpSpPr>
        <p:cNvPr id="1" name=""/>
        <p:cNvGrpSpPr/>
        <p:nvPr/>
      </p:nvGrpSpPr>
      <p:grpSpPr>
        <a:xfrm>
          <a:off x="0" y="0"/>
          <a:ext cx="0" cy="0"/>
          <a:chOff x="0" y="0"/>
          <a:chExt cx="0" cy="0"/>
        </a:xfrm>
      </p:grpSpPr>
      <p:sp>
        <p:nvSpPr>
          <p:cNvPr id="4" name="Rectangle 3"/>
          <p:cNvSpPr/>
          <p:nvPr userDrawn="1"/>
        </p:nvSpPr>
        <p:spPr>
          <a:xfrm>
            <a:off x="8418381" y="101600"/>
            <a:ext cx="1363794" cy="1258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fr-FR" sz="1800">
              <a:solidFill>
                <a:srgbClr val="FFFFFF"/>
              </a:solidFill>
              <a:cs typeface="Geneva" pitchFamily="-107" charset="0"/>
            </a:endParaRPr>
          </a:p>
        </p:txBody>
      </p:sp>
      <p:sp>
        <p:nvSpPr>
          <p:cNvPr id="3074" name="Rectangle 2"/>
          <p:cNvSpPr>
            <a:spLocks noGrp="1" noChangeArrowheads="1"/>
          </p:cNvSpPr>
          <p:nvPr>
            <p:ph type="ctrTitle" hasCustomPrompt="1"/>
          </p:nvPr>
        </p:nvSpPr>
        <p:spPr>
          <a:xfrm>
            <a:off x="1988673" y="1700808"/>
            <a:ext cx="7119077" cy="1143000"/>
          </a:xfrm>
        </p:spPr>
        <p:txBody>
          <a:bodyPr/>
          <a:lstStyle>
            <a:lvl1pPr>
              <a:defRPr sz="3600" b="0" cap="all" baseline="0">
                <a:solidFill>
                  <a:srgbClr val="5C2D91"/>
                </a:solidFill>
                <a:latin typeface="Century Gothic" panose="020B0502020202020204" pitchFamily="34" charset="0"/>
              </a:defRPr>
            </a:lvl1pPr>
          </a:lstStyle>
          <a:p>
            <a:pPr lvl="0"/>
            <a:r>
              <a:rPr lang="fr-FR" altLang="fr-FR" noProof="0" dirty="0" smtClean="0"/>
              <a:t>CLIQUEZ ET MODIFIEZ LE TITRE</a:t>
            </a:r>
          </a:p>
        </p:txBody>
      </p:sp>
      <p:sp>
        <p:nvSpPr>
          <p:cNvPr id="3075" name="Rectangle 3"/>
          <p:cNvSpPr>
            <a:spLocks noGrp="1" noChangeArrowheads="1"/>
          </p:cNvSpPr>
          <p:nvPr>
            <p:ph type="subTitle" idx="1" hasCustomPrompt="1"/>
          </p:nvPr>
        </p:nvSpPr>
        <p:spPr>
          <a:xfrm>
            <a:off x="1966585" y="3059832"/>
            <a:ext cx="7133695" cy="1152128"/>
          </a:xfrm>
        </p:spPr>
        <p:txBody>
          <a:bodyPr/>
          <a:lstStyle>
            <a:lvl1pPr>
              <a:defRPr sz="2000" cap="all" baseline="0">
                <a:solidFill>
                  <a:srgbClr val="ED145B"/>
                </a:solidFill>
                <a:latin typeface="Century Gothic" panose="020B0502020202020204" pitchFamily="34" charset="0"/>
              </a:defRPr>
            </a:lvl1pPr>
          </a:lstStyle>
          <a:p>
            <a:pPr lvl="0"/>
            <a:r>
              <a:rPr lang="fr-FR" altLang="fr-FR" noProof="0" dirty="0" smtClean="0"/>
              <a:t>CLIQUEZ POUR MODIFIER LE STYLE DES SOUS-TITRES DU MASQUE</a:t>
            </a:r>
          </a:p>
        </p:txBody>
      </p:sp>
      <p:cxnSp>
        <p:nvCxnSpPr>
          <p:cNvPr id="10" name="Connecteur droit 9"/>
          <p:cNvCxnSpPr/>
          <p:nvPr userDrawn="1"/>
        </p:nvCxnSpPr>
        <p:spPr bwMode="auto">
          <a:xfrm>
            <a:off x="2080069" y="3059832"/>
            <a:ext cx="220639" cy="0"/>
          </a:xfrm>
          <a:prstGeom prst="line">
            <a:avLst/>
          </a:prstGeom>
          <a:solidFill>
            <a:schemeClr val="accent1"/>
          </a:solidFill>
          <a:ln w="19050" cap="flat" cmpd="sng" algn="ctr">
            <a:solidFill>
              <a:srgbClr val="ED145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377" y="4514088"/>
            <a:ext cx="5068570" cy="2343912"/>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3" y="7665"/>
            <a:ext cx="1753362" cy="1801368"/>
          </a:xfrm>
          <a:prstGeom prst="rect">
            <a:avLst/>
          </a:prstGeom>
        </p:spPr>
      </p:pic>
    </p:spTree>
    <p:extLst>
      <p:ext uri="{BB962C8B-B14F-4D97-AF65-F5344CB8AC3E}">
        <p14:creationId xmlns:p14="http://schemas.microsoft.com/office/powerpoint/2010/main" val="76020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u courant">
    <p:spTree>
      <p:nvGrpSpPr>
        <p:cNvPr id="1" name=""/>
        <p:cNvGrpSpPr/>
        <p:nvPr/>
      </p:nvGrpSpPr>
      <p:grpSpPr>
        <a:xfrm>
          <a:off x="0" y="0"/>
          <a:ext cx="0" cy="0"/>
          <a:chOff x="0" y="0"/>
          <a:chExt cx="0" cy="0"/>
        </a:xfrm>
      </p:grpSpPr>
      <p:sp>
        <p:nvSpPr>
          <p:cNvPr id="2" name="Titre 1"/>
          <p:cNvSpPr>
            <a:spLocks noGrp="1"/>
          </p:cNvSpPr>
          <p:nvPr>
            <p:ph type="title"/>
          </p:nvPr>
        </p:nvSpPr>
        <p:spPr>
          <a:xfrm>
            <a:off x="584517" y="228600"/>
            <a:ext cx="6298119" cy="762000"/>
          </a:xfrm>
        </p:spPr>
        <p:txBody>
          <a:bodyPr/>
          <a:lstStyle/>
          <a:p>
            <a:r>
              <a:rPr lang="fr-FR" smtClean="0"/>
              <a:t>Modifiez le style du titre</a:t>
            </a:r>
            <a:endParaRPr lang="fr-FR"/>
          </a:p>
        </p:txBody>
      </p:sp>
      <p:sp>
        <p:nvSpPr>
          <p:cNvPr id="3" name="Espace réservé du contenu 2"/>
          <p:cNvSpPr>
            <a:spLocks noGrp="1"/>
          </p:cNvSpPr>
          <p:nvPr>
            <p:ph idx="1"/>
          </p:nvPr>
        </p:nvSpPr>
        <p:spPr>
          <a:xfrm>
            <a:off x="667065" y="1981200"/>
            <a:ext cx="7924800" cy="41148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92410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406324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5"/>
            <a:ext cx="8420100" cy="1362075"/>
          </a:xfrm>
        </p:spPr>
        <p:txBody>
          <a:bodyPr/>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6161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55700" y="1981200"/>
            <a:ext cx="3879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00650" y="1981200"/>
            <a:ext cx="3879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8538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8222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04167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19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6245352"/>
            <a:ext cx="9906000" cy="612648"/>
          </a:xfrm>
          <a:prstGeom prst="rect">
            <a:avLst/>
          </a:prstGeom>
        </p:spPr>
      </p:pic>
      <p:sp>
        <p:nvSpPr>
          <p:cNvPr id="1027" name="Rectangle 2"/>
          <p:cNvSpPr>
            <a:spLocks noGrp="1" noChangeArrowheads="1"/>
          </p:cNvSpPr>
          <p:nvPr>
            <p:ph type="title"/>
          </p:nvPr>
        </p:nvSpPr>
        <p:spPr bwMode="auto">
          <a:xfrm>
            <a:off x="1073152" y="228600"/>
            <a:ext cx="629811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Cliquez et modifiez le titre</a:t>
            </a:r>
          </a:p>
        </p:txBody>
      </p:sp>
      <p:sp>
        <p:nvSpPr>
          <p:cNvPr id="1028" name="Rectangle 3"/>
          <p:cNvSpPr>
            <a:spLocks noGrp="1" noChangeArrowheads="1"/>
          </p:cNvSpPr>
          <p:nvPr>
            <p:ph type="body" idx="1"/>
          </p:nvPr>
        </p:nvSpPr>
        <p:spPr bwMode="auto">
          <a:xfrm>
            <a:off x="1155700" y="1981200"/>
            <a:ext cx="7924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030" name="Text Box 9"/>
          <p:cNvSpPr txBox="1">
            <a:spLocks noChangeArrowheads="1"/>
          </p:cNvSpPr>
          <p:nvPr userDrawn="1"/>
        </p:nvSpPr>
        <p:spPr bwMode="auto">
          <a:xfrm>
            <a:off x="8619407" y="6453336"/>
            <a:ext cx="1155700" cy="23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Geneva" pitchFamily="28" charset="-128"/>
              </a:defRPr>
            </a:lvl1pPr>
            <a:lvl2pPr marL="742950" indent="-285750">
              <a:defRPr sz="2400">
                <a:solidFill>
                  <a:schemeClr val="tx1"/>
                </a:solidFill>
                <a:latin typeface="Arial" charset="0"/>
                <a:ea typeface="Geneva" pitchFamily="28" charset="-128"/>
              </a:defRPr>
            </a:lvl2pPr>
            <a:lvl3pPr marL="1143000" indent="-228600">
              <a:defRPr sz="2400">
                <a:solidFill>
                  <a:schemeClr val="tx1"/>
                </a:solidFill>
                <a:latin typeface="Arial" charset="0"/>
                <a:ea typeface="Geneva" pitchFamily="28" charset="-128"/>
              </a:defRPr>
            </a:lvl3pPr>
            <a:lvl4pPr marL="1600200" indent="-228600">
              <a:defRPr sz="2400">
                <a:solidFill>
                  <a:schemeClr val="tx1"/>
                </a:solidFill>
                <a:latin typeface="Arial" charset="0"/>
                <a:ea typeface="Geneva" pitchFamily="28" charset="-128"/>
              </a:defRPr>
            </a:lvl4pPr>
            <a:lvl5pPr marL="2057400" indent="-228600">
              <a:defRPr sz="2400">
                <a:solidFill>
                  <a:schemeClr val="tx1"/>
                </a:solidFill>
                <a:latin typeface="Arial" charset="0"/>
                <a:ea typeface="Geneva" pitchFamily="28" charset="-128"/>
              </a:defRPr>
            </a:lvl5pPr>
            <a:lvl6pPr marL="2514600" indent="-228600" eaLnBrk="0" fontAlgn="base" hangingPunct="0">
              <a:spcBef>
                <a:spcPct val="0"/>
              </a:spcBef>
              <a:spcAft>
                <a:spcPct val="0"/>
              </a:spcAft>
              <a:defRPr sz="2400">
                <a:solidFill>
                  <a:schemeClr val="tx1"/>
                </a:solidFill>
                <a:latin typeface="Arial" charset="0"/>
                <a:ea typeface="Geneva" pitchFamily="28" charset="-128"/>
              </a:defRPr>
            </a:lvl6pPr>
            <a:lvl7pPr marL="2971800" indent="-228600" eaLnBrk="0" fontAlgn="base" hangingPunct="0">
              <a:spcBef>
                <a:spcPct val="0"/>
              </a:spcBef>
              <a:spcAft>
                <a:spcPct val="0"/>
              </a:spcAft>
              <a:defRPr sz="2400">
                <a:solidFill>
                  <a:schemeClr val="tx1"/>
                </a:solidFill>
                <a:latin typeface="Arial" charset="0"/>
                <a:ea typeface="Geneva" pitchFamily="28" charset="-128"/>
              </a:defRPr>
            </a:lvl7pPr>
            <a:lvl8pPr marL="3429000" indent="-228600" eaLnBrk="0" fontAlgn="base" hangingPunct="0">
              <a:spcBef>
                <a:spcPct val="0"/>
              </a:spcBef>
              <a:spcAft>
                <a:spcPct val="0"/>
              </a:spcAft>
              <a:defRPr sz="2400">
                <a:solidFill>
                  <a:schemeClr val="tx1"/>
                </a:solidFill>
                <a:latin typeface="Arial" charset="0"/>
                <a:ea typeface="Geneva" pitchFamily="28" charset="-128"/>
              </a:defRPr>
            </a:lvl8pPr>
            <a:lvl9pPr marL="3886200" indent="-228600" eaLnBrk="0" fontAlgn="base" hangingPunct="0">
              <a:spcBef>
                <a:spcPct val="0"/>
              </a:spcBef>
              <a:spcAft>
                <a:spcPct val="0"/>
              </a:spcAft>
              <a:defRPr sz="2400">
                <a:solidFill>
                  <a:schemeClr val="tx1"/>
                </a:solidFill>
                <a:latin typeface="Arial" charset="0"/>
                <a:ea typeface="Geneva" pitchFamily="28" charset="-128"/>
              </a:defRPr>
            </a:lvl9pPr>
          </a:lstStyle>
          <a:p>
            <a:pPr algn="r">
              <a:spcBef>
                <a:spcPct val="50000"/>
              </a:spcBef>
            </a:pPr>
            <a:r>
              <a:rPr lang="fr-FR" altLang="fr-FR" sz="900" b="1" dirty="0" smtClean="0">
                <a:solidFill>
                  <a:schemeClr val="bg1"/>
                </a:solidFill>
                <a:latin typeface="Century Gothic" panose="020B0502020202020204" pitchFamily="34" charset="0"/>
              </a:rPr>
              <a:t>PAGE</a:t>
            </a:r>
            <a:r>
              <a:rPr lang="fr-FR" altLang="fr-FR" sz="900" b="1" baseline="0" dirty="0" smtClean="0">
                <a:solidFill>
                  <a:schemeClr val="bg1"/>
                </a:solidFill>
                <a:latin typeface="Century Gothic" panose="020B0502020202020204" pitchFamily="34" charset="0"/>
              </a:rPr>
              <a:t> </a:t>
            </a:r>
            <a:fld id="{06FB8E0C-6B4D-43CE-B61F-21D6E6E48FC1}" type="slidenum">
              <a:rPr lang="fr-FR" altLang="fr-FR" sz="900" b="1" smtClean="0">
                <a:solidFill>
                  <a:schemeClr val="bg1"/>
                </a:solidFill>
                <a:latin typeface="Century Gothic" panose="020B0502020202020204" pitchFamily="34" charset="0"/>
              </a:rPr>
              <a:pPr algn="r">
                <a:spcBef>
                  <a:spcPct val="50000"/>
                </a:spcBef>
              </a:pPr>
              <a:t>‹#›</a:t>
            </a:fld>
            <a:endParaRPr lang="fr-FR" altLang="fr-FR" sz="900" b="1" dirty="0">
              <a:solidFill>
                <a:schemeClr val="bg1"/>
              </a:solidFill>
              <a:latin typeface="Century Gothic" panose="020B0502020202020204" pitchFamily="34" charset="0"/>
            </a:endParaRPr>
          </a:p>
        </p:txBody>
      </p:sp>
      <p:sp>
        <p:nvSpPr>
          <p:cNvPr id="1031" name="Text Box 10"/>
          <p:cNvSpPr txBox="1">
            <a:spLocks noChangeArrowheads="1"/>
          </p:cNvSpPr>
          <p:nvPr userDrawn="1"/>
        </p:nvSpPr>
        <p:spPr bwMode="auto">
          <a:xfrm>
            <a:off x="4814932" y="6453336"/>
            <a:ext cx="4041491" cy="23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Geneva" pitchFamily="28" charset="-128"/>
              </a:defRPr>
            </a:lvl1pPr>
            <a:lvl2pPr marL="742950" indent="-285750">
              <a:defRPr sz="2400">
                <a:solidFill>
                  <a:schemeClr val="tx1"/>
                </a:solidFill>
                <a:latin typeface="Arial" charset="0"/>
                <a:ea typeface="Geneva" pitchFamily="28" charset="-128"/>
              </a:defRPr>
            </a:lvl2pPr>
            <a:lvl3pPr marL="1143000" indent="-228600">
              <a:defRPr sz="2400">
                <a:solidFill>
                  <a:schemeClr val="tx1"/>
                </a:solidFill>
                <a:latin typeface="Arial" charset="0"/>
                <a:ea typeface="Geneva" pitchFamily="28" charset="-128"/>
              </a:defRPr>
            </a:lvl3pPr>
            <a:lvl4pPr marL="1600200" indent="-228600">
              <a:defRPr sz="2400">
                <a:solidFill>
                  <a:schemeClr val="tx1"/>
                </a:solidFill>
                <a:latin typeface="Arial" charset="0"/>
                <a:ea typeface="Geneva" pitchFamily="28" charset="-128"/>
              </a:defRPr>
            </a:lvl4pPr>
            <a:lvl5pPr marL="2057400" indent="-228600">
              <a:defRPr sz="2400">
                <a:solidFill>
                  <a:schemeClr val="tx1"/>
                </a:solidFill>
                <a:latin typeface="Arial" charset="0"/>
                <a:ea typeface="Geneva" pitchFamily="28" charset="-128"/>
              </a:defRPr>
            </a:lvl5pPr>
            <a:lvl6pPr marL="2514600" indent="-228600" eaLnBrk="0" fontAlgn="base" hangingPunct="0">
              <a:spcBef>
                <a:spcPct val="0"/>
              </a:spcBef>
              <a:spcAft>
                <a:spcPct val="0"/>
              </a:spcAft>
              <a:defRPr sz="2400">
                <a:solidFill>
                  <a:schemeClr val="tx1"/>
                </a:solidFill>
                <a:latin typeface="Arial" charset="0"/>
                <a:ea typeface="Geneva" pitchFamily="28" charset="-128"/>
              </a:defRPr>
            </a:lvl6pPr>
            <a:lvl7pPr marL="2971800" indent="-228600" eaLnBrk="0" fontAlgn="base" hangingPunct="0">
              <a:spcBef>
                <a:spcPct val="0"/>
              </a:spcBef>
              <a:spcAft>
                <a:spcPct val="0"/>
              </a:spcAft>
              <a:defRPr sz="2400">
                <a:solidFill>
                  <a:schemeClr val="tx1"/>
                </a:solidFill>
                <a:latin typeface="Arial" charset="0"/>
                <a:ea typeface="Geneva" pitchFamily="28" charset="-128"/>
              </a:defRPr>
            </a:lvl7pPr>
            <a:lvl8pPr marL="3429000" indent="-228600" eaLnBrk="0" fontAlgn="base" hangingPunct="0">
              <a:spcBef>
                <a:spcPct val="0"/>
              </a:spcBef>
              <a:spcAft>
                <a:spcPct val="0"/>
              </a:spcAft>
              <a:defRPr sz="2400">
                <a:solidFill>
                  <a:schemeClr val="tx1"/>
                </a:solidFill>
                <a:latin typeface="Arial" charset="0"/>
                <a:ea typeface="Geneva" pitchFamily="28" charset="-128"/>
              </a:defRPr>
            </a:lvl8pPr>
            <a:lvl9pPr marL="3886200" indent="-228600" eaLnBrk="0" fontAlgn="base" hangingPunct="0">
              <a:spcBef>
                <a:spcPct val="0"/>
              </a:spcBef>
              <a:spcAft>
                <a:spcPct val="0"/>
              </a:spcAft>
              <a:defRPr sz="2400">
                <a:solidFill>
                  <a:schemeClr val="tx1"/>
                </a:solidFill>
                <a:latin typeface="Arial" charset="0"/>
                <a:ea typeface="Geneva" pitchFamily="28" charset="-128"/>
              </a:defRPr>
            </a:lvl9pPr>
          </a:lstStyle>
          <a:p>
            <a:pPr algn="r"/>
            <a:r>
              <a:rPr lang="fr-FR" altLang="fr-FR" sz="900" b="1" dirty="0" smtClean="0">
                <a:solidFill>
                  <a:schemeClr val="bg1"/>
                </a:solidFill>
                <a:latin typeface="Century Gothic" panose="020B0502020202020204" pitchFamily="34" charset="0"/>
              </a:rPr>
              <a:t>TITRE PRINCIPAL</a:t>
            </a:r>
            <a:r>
              <a:rPr lang="fr-FR" altLang="fr-FR" sz="900" b="1" baseline="0" dirty="0" smtClean="0">
                <a:solidFill>
                  <a:schemeClr val="bg1"/>
                </a:solidFill>
                <a:latin typeface="Century Gothic" panose="020B0502020202020204" pitchFamily="34" charset="0"/>
              </a:rPr>
              <a:t> DE LA PRÉSENTATION / </a:t>
            </a:r>
            <a:r>
              <a:rPr lang="fr-FR" altLang="fr-FR" sz="900" b="0" baseline="0" dirty="0" smtClean="0">
                <a:solidFill>
                  <a:schemeClr val="bg1"/>
                </a:solidFill>
                <a:latin typeface="Century Gothic" panose="020B0502020202020204" pitchFamily="34" charset="0"/>
              </a:rPr>
              <a:t>Prénom Nom </a:t>
            </a:r>
            <a:r>
              <a:rPr lang="fr-FR" altLang="fr-FR" sz="900" b="1" baseline="0" dirty="0" smtClean="0">
                <a:solidFill>
                  <a:schemeClr val="bg1"/>
                </a:solidFill>
                <a:latin typeface="Century Gothic" panose="020B0502020202020204" pitchFamily="34" charset="0"/>
              </a:rPr>
              <a:t>/</a:t>
            </a:r>
            <a:r>
              <a:rPr lang="fr-FR" altLang="fr-FR" sz="900" b="1" dirty="0" smtClean="0">
                <a:solidFill>
                  <a:schemeClr val="bg1"/>
                </a:solidFill>
                <a:latin typeface="Century Gothic" panose="020B0502020202020204" pitchFamily="34" charset="0"/>
              </a:rPr>
              <a:t> </a:t>
            </a:r>
            <a:r>
              <a:rPr lang="fr-FR" altLang="fr-FR" sz="900" b="0" dirty="0" smtClean="0">
                <a:solidFill>
                  <a:schemeClr val="bg1"/>
                </a:solidFill>
                <a:latin typeface="Century Gothic" panose="020B0502020202020204" pitchFamily="34" charset="0"/>
              </a:rPr>
              <a:t>JJ/MMM/AAAA</a:t>
            </a:r>
            <a:endParaRPr lang="fr-FR" altLang="fr-FR" sz="900" b="0" dirty="0">
              <a:solidFill>
                <a:schemeClr val="bg1"/>
              </a:solidFill>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61" r:id="rId3"/>
    <p:sldLayoutId id="2147483673"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4" r:id="rId14"/>
    <p:sldLayoutId id="2147483675" r:id="rId15"/>
  </p:sldLayoutIdLst>
  <p:txStyles>
    <p:titleStyle>
      <a:lvl1pPr algn="l" rtl="0" eaLnBrk="0" fontAlgn="base" hangingPunct="0">
        <a:spcBef>
          <a:spcPct val="0"/>
        </a:spcBef>
        <a:spcAft>
          <a:spcPct val="0"/>
        </a:spcAft>
        <a:defRPr sz="3200" b="0" cap="all" baseline="0">
          <a:solidFill>
            <a:srgbClr val="5C2D91"/>
          </a:solidFill>
          <a:latin typeface="Century Gothic" panose="020B0502020202020204" pitchFamily="34" charset="0"/>
          <a:ea typeface="+mj-ea"/>
          <a:cs typeface="+mj-cs"/>
        </a:defRPr>
      </a:lvl1pPr>
      <a:lvl2pPr algn="l" rtl="0" eaLnBrk="0" fontAlgn="base" hangingPunct="0">
        <a:spcBef>
          <a:spcPct val="0"/>
        </a:spcBef>
        <a:spcAft>
          <a:spcPct val="0"/>
        </a:spcAft>
        <a:defRPr sz="1200" b="1">
          <a:solidFill>
            <a:srgbClr val="C65800"/>
          </a:solidFill>
          <a:latin typeface="Arial" charset="0"/>
          <a:ea typeface="Geneva" pitchFamily="28" charset="-128"/>
        </a:defRPr>
      </a:lvl2pPr>
      <a:lvl3pPr algn="l" rtl="0" eaLnBrk="0" fontAlgn="base" hangingPunct="0">
        <a:spcBef>
          <a:spcPct val="0"/>
        </a:spcBef>
        <a:spcAft>
          <a:spcPct val="0"/>
        </a:spcAft>
        <a:defRPr sz="1200" b="1">
          <a:solidFill>
            <a:srgbClr val="C65800"/>
          </a:solidFill>
          <a:latin typeface="Arial" charset="0"/>
          <a:ea typeface="Geneva" pitchFamily="28" charset="-128"/>
        </a:defRPr>
      </a:lvl3pPr>
      <a:lvl4pPr algn="l" rtl="0" eaLnBrk="0" fontAlgn="base" hangingPunct="0">
        <a:spcBef>
          <a:spcPct val="0"/>
        </a:spcBef>
        <a:spcAft>
          <a:spcPct val="0"/>
        </a:spcAft>
        <a:defRPr sz="1200" b="1">
          <a:solidFill>
            <a:srgbClr val="C65800"/>
          </a:solidFill>
          <a:latin typeface="Arial" charset="0"/>
          <a:ea typeface="Geneva" pitchFamily="28" charset="-128"/>
        </a:defRPr>
      </a:lvl4pPr>
      <a:lvl5pPr algn="l" rtl="0" eaLnBrk="0" fontAlgn="base" hangingPunct="0">
        <a:spcBef>
          <a:spcPct val="0"/>
        </a:spcBef>
        <a:spcAft>
          <a:spcPct val="0"/>
        </a:spcAft>
        <a:defRPr sz="1200" b="1">
          <a:solidFill>
            <a:srgbClr val="C65800"/>
          </a:solidFill>
          <a:latin typeface="Arial" charset="0"/>
          <a:ea typeface="Geneva" pitchFamily="28" charset="-128"/>
        </a:defRPr>
      </a:lvl5pPr>
      <a:lvl6pPr marL="457200" algn="l" rtl="0" fontAlgn="base">
        <a:spcBef>
          <a:spcPct val="0"/>
        </a:spcBef>
        <a:spcAft>
          <a:spcPct val="0"/>
        </a:spcAft>
        <a:defRPr sz="1200" b="1">
          <a:solidFill>
            <a:srgbClr val="C65800"/>
          </a:solidFill>
          <a:latin typeface="Arial" charset="0"/>
          <a:ea typeface="Geneva" pitchFamily="28" charset="-128"/>
        </a:defRPr>
      </a:lvl6pPr>
      <a:lvl7pPr marL="914400" algn="l" rtl="0" fontAlgn="base">
        <a:spcBef>
          <a:spcPct val="0"/>
        </a:spcBef>
        <a:spcAft>
          <a:spcPct val="0"/>
        </a:spcAft>
        <a:defRPr sz="1200" b="1">
          <a:solidFill>
            <a:srgbClr val="C65800"/>
          </a:solidFill>
          <a:latin typeface="Arial" charset="0"/>
          <a:ea typeface="Geneva" pitchFamily="28" charset="-128"/>
        </a:defRPr>
      </a:lvl7pPr>
      <a:lvl8pPr marL="1371600" algn="l" rtl="0" fontAlgn="base">
        <a:spcBef>
          <a:spcPct val="0"/>
        </a:spcBef>
        <a:spcAft>
          <a:spcPct val="0"/>
        </a:spcAft>
        <a:defRPr sz="1200" b="1">
          <a:solidFill>
            <a:srgbClr val="C65800"/>
          </a:solidFill>
          <a:latin typeface="Arial" charset="0"/>
          <a:ea typeface="Geneva" pitchFamily="28" charset="-128"/>
        </a:defRPr>
      </a:lvl8pPr>
      <a:lvl9pPr marL="1828800" algn="l" rtl="0" fontAlgn="base">
        <a:spcBef>
          <a:spcPct val="0"/>
        </a:spcBef>
        <a:spcAft>
          <a:spcPct val="0"/>
        </a:spcAft>
        <a:defRPr sz="1200" b="1">
          <a:solidFill>
            <a:srgbClr val="C65800"/>
          </a:solidFill>
          <a:latin typeface="Arial" charset="0"/>
          <a:ea typeface="Geneva" pitchFamily="28" charset="-128"/>
        </a:defRPr>
      </a:lvl9pPr>
    </p:titleStyle>
    <p:bodyStyle>
      <a:lvl1pPr algn="l" rtl="0" eaLnBrk="0" fontAlgn="base" hangingPunct="0">
        <a:spcBef>
          <a:spcPct val="20000"/>
        </a:spcBef>
        <a:spcAft>
          <a:spcPct val="0"/>
        </a:spcAft>
        <a:defRPr sz="1800" b="1" cap="all" baseline="0">
          <a:solidFill>
            <a:srgbClr val="ED145B"/>
          </a:solidFill>
          <a:latin typeface="Century Gothic" panose="020B0502020202020204" pitchFamily="34" charset="0"/>
          <a:ea typeface="+mn-ea"/>
          <a:cs typeface="+mn-cs"/>
        </a:defRPr>
      </a:lvl1pPr>
      <a:lvl2pPr marL="0" indent="0" algn="l" rtl="0" eaLnBrk="0" fontAlgn="base" hangingPunct="0">
        <a:spcBef>
          <a:spcPct val="20000"/>
        </a:spcBef>
        <a:spcAft>
          <a:spcPct val="0"/>
        </a:spcAft>
        <a:buNone/>
        <a:defRPr sz="1800" b="1">
          <a:solidFill>
            <a:srgbClr val="ED145B"/>
          </a:solidFill>
          <a:latin typeface="Century Gothic" panose="020B0502020202020204" pitchFamily="34" charset="0"/>
          <a:ea typeface="+mn-ea"/>
        </a:defRPr>
      </a:lvl2pPr>
      <a:lvl3pPr marL="0" indent="0" algn="l" rtl="0" eaLnBrk="0" fontAlgn="base" hangingPunct="0">
        <a:spcBef>
          <a:spcPct val="20000"/>
        </a:spcBef>
        <a:spcAft>
          <a:spcPct val="0"/>
        </a:spcAft>
        <a:buClr>
          <a:srgbClr val="ED145B"/>
        </a:buClr>
        <a:buFont typeface="Wingdings" panose="05000000000000000000" pitchFamily="2" charset="2"/>
        <a:buNone/>
        <a:defRPr sz="1800">
          <a:solidFill>
            <a:schemeClr val="tx1"/>
          </a:solidFill>
          <a:latin typeface="Century Gothic" panose="020B0502020202020204" pitchFamily="34" charset="0"/>
          <a:ea typeface="+mn-ea"/>
        </a:defRPr>
      </a:lvl3pPr>
      <a:lvl4pPr marL="180975" indent="-180975" algn="l" rtl="0" eaLnBrk="0" fontAlgn="base" hangingPunct="0">
        <a:spcBef>
          <a:spcPct val="20000"/>
        </a:spcBef>
        <a:spcAft>
          <a:spcPct val="0"/>
        </a:spcAft>
        <a:buClr>
          <a:srgbClr val="ED145B"/>
        </a:buClr>
        <a:buFont typeface="Arial" panose="020B0604020202020204" pitchFamily="34" charset="0"/>
        <a:buChar char="•"/>
        <a:defRPr sz="1600">
          <a:solidFill>
            <a:schemeClr val="tx1"/>
          </a:solidFill>
          <a:latin typeface="Century Gothic" panose="020B0502020202020204" pitchFamily="34" charset="0"/>
          <a:ea typeface="+mn-ea"/>
        </a:defRPr>
      </a:lvl4pPr>
      <a:lvl5pPr marL="542925" indent="-180975" algn="l" rtl="0" eaLnBrk="0" fontAlgn="base" hangingPunct="0">
        <a:spcBef>
          <a:spcPct val="20000"/>
        </a:spcBef>
        <a:spcAft>
          <a:spcPct val="0"/>
        </a:spcAft>
        <a:buClr>
          <a:srgbClr val="ED145B"/>
        </a:buClr>
        <a:buFont typeface="Century Gothic" panose="020B0502020202020204" pitchFamily="34" charset="0"/>
        <a:buChar char="−"/>
        <a:defRPr sz="1400">
          <a:solidFill>
            <a:schemeClr val="tx1"/>
          </a:solidFill>
          <a:latin typeface="Century Gothic" panose="020B0502020202020204" pitchFamily="34" charset="0"/>
          <a:ea typeface="+mn-ea"/>
        </a:defRPr>
      </a:lvl5pPr>
      <a:lvl6pPr marL="1803400" algn="l" rtl="0" fontAlgn="base">
        <a:spcBef>
          <a:spcPct val="20000"/>
        </a:spcBef>
        <a:spcAft>
          <a:spcPct val="0"/>
        </a:spcAft>
        <a:defRPr sz="1200">
          <a:solidFill>
            <a:schemeClr val="tx1"/>
          </a:solidFill>
          <a:latin typeface="+mn-lt"/>
          <a:ea typeface="+mn-ea"/>
        </a:defRPr>
      </a:lvl6pPr>
      <a:lvl7pPr marL="2260600" algn="l" rtl="0" fontAlgn="base">
        <a:spcBef>
          <a:spcPct val="20000"/>
        </a:spcBef>
        <a:spcAft>
          <a:spcPct val="0"/>
        </a:spcAft>
        <a:defRPr sz="1200">
          <a:solidFill>
            <a:schemeClr val="tx1"/>
          </a:solidFill>
          <a:latin typeface="+mn-lt"/>
          <a:ea typeface="+mn-ea"/>
        </a:defRPr>
      </a:lvl7pPr>
      <a:lvl8pPr marL="2717800" algn="l" rtl="0" fontAlgn="base">
        <a:spcBef>
          <a:spcPct val="20000"/>
        </a:spcBef>
        <a:spcAft>
          <a:spcPct val="0"/>
        </a:spcAft>
        <a:defRPr sz="1200">
          <a:solidFill>
            <a:schemeClr val="tx1"/>
          </a:solidFill>
          <a:latin typeface="+mn-lt"/>
          <a:ea typeface="+mn-ea"/>
        </a:defRPr>
      </a:lvl8pPr>
      <a:lvl9pPr marL="3175000" algn="l" rtl="0" fontAlgn="base">
        <a:spcBef>
          <a:spcPct val="20000"/>
        </a:spcBef>
        <a:spcAft>
          <a:spcPct val="0"/>
        </a:spcAft>
        <a:defRPr sz="12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4690" y="548680"/>
            <a:ext cx="7566841" cy="1440160"/>
          </a:xfrm>
        </p:spPr>
        <p:txBody>
          <a:bodyPr/>
          <a:lstStyle/>
          <a:p>
            <a:r>
              <a:rPr lang="az-Latn-AZ" dirty="0" smtClean="0"/>
              <a:t>xarici </a:t>
            </a:r>
            <a:r>
              <a:rPr lang="az-Latn-AZ" dirty="0" err="1" smtClean="0"/>
              <a:t>qiymətləndiricinin</a:t>
            </a:r>
            <a:r>
              <a:rPr lang="az-Latn-AZ" dirty="0" smtClean="0"/>
              <a:t> rolu və vəzifələri </a:t>
            </a:r>
            <a:endParaRPr lang="fr-FR" dirty="0"/>
          </a:p>
        </p:txBody>
      </p:sp>
      <p:sp>
        <p:nvSpPr>
          <p:cNvPr id="3" name="Espace réservé du texte 2"/>
          <p:cNvSpPr>
            <a:spLocks noGrp="1"/>
          </p:cNvSpPr>
          <p:nvPr>
            <p:ph type="body" sz="quarter" idx="10"/>
          </p:nvPr>
        </p:nvSpPr>
        <p:spPr>
          <a:xfrm>
            <a:off x="2144798" y="2204596"/>
            <a:ext cx="6864653" cy="720353"/>
          </a:xfrm>
        </p:spPr>
        <p:txBody>
          <a:bodyPr/>
          <a:lstStyle/>
          <a:p>
            <a:r>
              <a:rPr lang="az-Latn-AZ" dirty="0"/>
              <a:t>AZƏRBAYCAN ALİ TƏHSİL SİSTEMİNİN GÜCLƏNDİRİLMƏSİNƏ DƏSTƏK TVİNNİNQ LAYİHƏSİ</a:t>
            </a:r>
            <a:endParaRPr lang="fr-FR" dirty="0"/>
          </a:p>
          <a:p>
            <a:endParaRPr lang="fr-FR" dirty="0" smtClean="0"/>
          </a:p>
          <a:p>
            <a:endParaRPr lang="fr-FR" dirty="0"/>
          </a:p>
        </p:txBody>
      </p:sp>
      <p:sp>
        <p:nvSpPr>
          <p:cNvPr id="4" name="Espace réservé du texte 3"/>
          <p:cNvSpPr>
            <a:spLocks noGrp="1"/>
          </p:cNvSpPr>
          <p:nvPr>
            <p:ph type="body" sz="quarter" idx="11"/>
          </p:nvPr>
        </p:nvSpPr>
        <p:spPr/>
        <p:txBody>
          <a:bodyPr/>
          <a:lstStyle/>
          <a:p>
            <a:r>
              <a:rPr lang="fr-FR" dirty="0" smtClean="0"/>
              <a:t>201</a:t>
            </a:r>
            <a:r>
              <a:rPr lang="az-Latn-AZ" dirty="0"/>
              <a:t>9</a:t>
            </a:r>
            <a:endParaRPr lang="fr-FR" dirty="0"/>
          </a:p>
        </p:txBody>
      </p:sp>
      <p:sp>
        <p:nvSpPr>
          <p:cNvPr id="5" name="Espace réservé du texte 4"/>
          <p:cNvSpPr>
            <a:spLocks noGrp="1"/>
          </p:cNvSpPr>
          <p:nvPr>
            <p:ph type="body" sz="quarter" idx="12"/>
          </p:nvPr>
        </p:nvSpPr>
        <p:spPr/>
        <p:txBody>
          <a:bodyPr/>
          <a:lstStyle/>
          <a:p>
            <a:r>
              <a:rPr lang="az-Latn-AZ" b="1" cap="none" dirty="0" smtClean="0"/>
              <a:t>Təlim sessiyası </a:t>
            </a:r>
            <a:r>
              <a:rPr lang="fr-FR" b="1" cap="none" dirty="0" smtClean="0"/>
              <a:t>N0.2</a:t>
            </a:r>
          </a:p>
          <a:p>
            <a:endParaRPr lang="fr-FR" b="1" cap="none" dirty="0"/>
          </a:p>
          <a:p>
            <a:r>
              <a:rPr lang="fr-FR" b="1" cap="none" dirty="0" smtClean="0"/>
              <a:t>Eliane Kotler</a:t>
            </a:r>
          </a:p>
          <a:p>
            <a:r>
              <a:rPr lang="fr-FR" b="1" cap="none" dirty="0" smtClean="0"/>
              <a:t>Michelle Houppe</a:t>
            </a:r>
            <a:endParaRPr lang="fr-FR" b="1" cap="none" dirty="0"/>
          </a:p>
        </p:txBody>
      </p:sp>
    </p:spTree>
    <p:extLst>
      <p:ext uri="{BB962C8B-B14F-4D97-AF65-F5344CB8AC3E}">
        <p14:creationId xmlns:p14="http://schemas.microsoft.com/office/powerpoint/2010/main" val="1356614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95300" y="274638"/>
            <a:ext cx="8915400" cy="706090"/>
          </a:xfrm>
        </p:spPr>
        <p:txBody>
          <a:bodyPr/>
          <a:lstStyle/>
          <a:p>
            <a:r>
              <a:rPr lang="fr-FR" dirty="0" err="1"/>
              <a:t>Etik</a:t>
            </a:r>
            <a:r>
              <a:rPr lang="fr-FR" dirty="0"/>
              <a:t> </a:t>
            </a:r>
            <a:r>
              <a:rPr lang="fr-FR" dirty="0" err="1"/>
              <a:t>prinsipl</a:t>
            </a:r>
            <a:r>
              <a:rPr lang="az-Latn-AZ" dirty="0"/>
              <a:t>ər</a:t>
            </a:r>
            <a:endParaRPr lang="fr-FR" dirty="0"/>
          </a:p>
        </p:txBody>
      </p:sp>
      <p:sp>
        <p:nvSpPr>
          <p:cNvPr id="7" name="Espace réservé du texte 6"/>
          <p:cNvSpPr>
            <a:spLocks noGrp="1"/>
          </p:cNvSpPr>
          <p:nvPr>
            <p:ph type="body" idx="1"/>
          </p:nvPr>
        </p:nvSpPr>
        <p:spPr>
          <a:xfrm>
            <a:off x="506506" y="1916832"/>
            <a:ext cx="4376870" cy="639762"/>
          </a:xfrm>
        </p:spPr>
        <p:txBody>
          <a:bodyPr/>
          <a:lstStyle/>
          <a:p>
            <a:r>
              <a:rPr lang="az-Latn-AZ" dirty="0" smtClean="0"/>
              <a:t>FAKTLARA VƏ RƏQƏMLƏRƏ DİQQƏT EDİN</a:t>
            </a:r>
            <a:endParaRPr lang="fr-FR" dirty="0"/>
          </a:p>
        </p:txBody>
      </p:sp>
      <p:sp>
        <p:nvSpPr>
          <p:cNvPr id="9" name="Espace réservé du texte 8"/>
          <p:cNvSpPr>
            <a:spLocks noGrp="1"/>
          </p:cNvSpPr>
          <p:nvPr>
            <p:ph type="body" sz="quarter" idx="3"/>
          </p:nvPr>
        </p:nvSpPr>
        <p:spPr>
          <a:xfrm>
            <a:off x="5032113" y="1535113"/>
            <a:ext cx="4757425" cy="639762"/>
          </a:xfrm>
        </p:spPr>
        <p:txBody>
          <a:bodyPr/>
          <a:lstStyle/>
          <a:p>
            <a:r>
              <a:rPr lang="az-Latn-AZ" dirty="0"/>
              <a:t>STANDARTLARA ƏSASLANIN</a:t>
            </a:r>
            <a:endParaRPr lang="fr-FR" dirty="0"/>
          </a:p>
        </p:txBody>
      </p:sp>
      <p:pic>
        <p:nvPicPr>
          <p:cNvPr id="11"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86868" y="3443321"/>
            <a:ext cx="2793735" cy="141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817934" y="3357970"/>
            <a:ext cx="2806944" cy="158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ZoneTexte 12"/>
          <p:cNvSpPr txBox="1"/>
          <p:nvPr/>
        </p:nvSpPr>
        <p:spPr>
          <a:xfrm>
            <a:off x="584515" y="1052737"/>
            <a:ext cx="8190910" cy="461665"/>
          </a:xfrm>
          <a:prstGeom prst="rect">
            <a:avLst/>
          </a:prstGeom>
          <a:noFill/>
        </p:spPr>
        <p:txBody>
          <a:bodyPr wrap="square" rtlCol="0">
            <a:spAutoFit/>
          </a:bodyPr>
          <a:lstStyle/>
          <a:p>
            <a:r>
              <a:rPr lang="az-Latn-AZ" b="1" dirty="0" smtClean="0">
                <a:solidFill>
                  <a:srgbClr val="5C2D91"/>
                </a:solidFill>
              </a:rPr>
              <a:t>Sübuta əsaslanan nəticələr = ədalətli hesabat</a:t>
            </a:r>
            <a:endParaRPr lang="fr-FR" b="1" dirty="0">
              <a:solidFill>
                <a:srgbClr val="5C2D91"/>
              </a:solidFill>
            </a:endParaRPr>
          </a:p>
        </p:txBody>
      </p:sp>
    </p:spTree>
    <p:extLst>
      <p:ext uri="{BB962C8B-B14F-4D97-AF65-F5344CB8AC3E}">
        <p14:creationId xmlns:p14="http://schemas.microsoft.com/office/powerpoint/2010/main" val="194384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227594" y="116632"/>
            <a:ext cx="7542640" cy="762000"/>
          </a:xfrm>
        </p:spPr>
        <p:txBody>
          <a:bodyPr/>
          <a:lstStyle/>
          <a:p>
            <a:pPr>
              <a:defRPr/>
            </a:pPr>
            <a:r>
              <a:rPr lang="az-Latn-AZ" dirty="0"/>
              <a:t>Həmkar </a:t>
            </a:r>
            <a:r>
              <a:rPr lang="az-Latn-AZ" dirty="0" err="1"/>
              <a:t>qiymətləndirməsi</a:t>
            </a:r>
            <a:endParaRPr lang="fr-FR" dirty="0"/>
          </a:p>
        </p:txBody>
      </p:sp>
      <p:sp>
        <p:nvSpPr>
          <p:cNvPr id="22531" name="Espace réservé du contenu 2"/>
          <p:cNvSpPr>
            <a:spLocks noGrp="1"/>
          </p:cNvSpPr>
          <p:nvPr>
            <p:ph idx="1"/>
          </p:nvPr>
        </p:nvSpPr>
        <p:spPr>
          <a:xfrm>
            <a:off x="200026" y="836613"/>
            <a:ext cx="9145588" cy="4762500"/>
          </a:xfrm>
        </p:spPr>
        <p:txBody>
          <a:bodyPr/>
          <a:lstStyle/>
          <a:p>
            <a:pPr>
              <a:defRPr/>
            </a:pPr>
            <a:endParaRPr lang="fr-FR" altLang="fr-FR" b="0" dirty="0" smtClean="0">
              <a:solidFill>
                <a:srgbClr val="FF0066"/>
              </a:solidFill>
            </a:endParaRPr>
          </a:p>
          <a:p>
            <a:pPr>
              <a:defRPr/>
            </a:pPr>
            <a:endParaRPr lang="fr-FR" altLang="fr-FR" dirty="0" smtClean="0">
              <a:solidFill>
                <a:srgbClr val="FF0066"/>
              </a:solidFill>
              <a:latin typeface="Trebuchet MS" pitchFamily="34" charset="0"/>
              <a:cs typeface="+mn-cs"/>
            </a:endParaRPr>
          </a:p>
        </p:txBody>
      </p:sp>
      <p:sp>
        <p:nvSpPr>
          <p:cNvPr id="4" name="Rectangle à coins arrondis 3"/>
          <p:cNvSpPr/>
          <p:nvPr/>
        </p:nvSpPr>
        <p:spPr bwMode="auto">
          <a:xfrm>
            <a:off x="6897689" y="3441700"/>
            <a:ext cx="2592387" cy="1008063"/>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a:lstStyle/>
          <a:p>
            <a:pPr algn="ctr">
              <a:defRPr/>
            </a:pPr>
            <a:endParaRPr lang="fr-FR" sz="1800" dirty="0" smtClean="0">
              <a:solidFill>
                <a:srgbClr val="000000"/>
              </a:solidFill>
              <a:effectLst>
                <a:outerShdw blurRad="38100" dist="38100" dir="2700000" algn="tl">
                  <a:srgbClr val="000000">
                    <a:alpha val="43137"/>
                  </a:srgbClr>
                </a:outerShdw>
              </a:effectLst>
              <a:latin typeface="Arial" charset="0"/>
              <a:ea typeface="Geneva" pitchFamily="28" charset="-128"/>
            </a:endParaRPr>
          </a:p>
          <a:p>
            <a:pPr algn="ctr">
              <a:defRPr/>
            </a:pPr>
            <a:r>
              <a:rPr lang="fr-FR" dirty="0" smtClean="0">
                <a:solidFill>
                  <a:srgbClr val="000000"/>
                </a:solidFill>
                <a:effectLst>
                  <a:outerShdw blurRad="38100" dist="38100" dir="2700000" algn="tl">
                    <a:srgbClr val="000000">
                      <a:alpha val="43137"/>
                    </a:srgbClr>
                  </a:outerShdw>
                </a:effectLst>
                <a:latin typeface="Arial" charset="0"/>
                <a:ea typeface="Geneva" pitchFamily="28" charset="-128"/>
              </a:rPr>
              <a:t>AN</a:t>
            </a:r>
            <a:r>
              <a:rPr lang="az-Latn-AZ" dirty="0" smtClean="0">
                <a:solidFill>
                  <a:srgbClr val="000000"/>
                </a:solidFill>
                <a:effectLst>
                  <a:outerShdw blurRad="38100" dist="38100" dir="2700000" algn="tl">
                    <a:srgbClr val="000000">
                      <a:alpha val="43137"/>
                    </a:srgbClr>
                  </a:outerShdw>
                </a:effectLst>
                <a:latin typeface="Arial" charset="0"/>
                <a:ea typeface="Geneva" pitchFamily="28" charset="-128"/>
              </a:rPr>
              <a:t>İ</a:t>
            </a:r>
            <a:endParaRPr lang="fr-FR" dirty="0">
              <a:solidFill>
                <a:srgbClr val="000000"/>
              </a:solidFill>
              <a:effectLst>
                <a:outerShdw blurRad="38100" dist="38100" dir="2700000" algn="tl">
                  <a:srgbClr val="000000">
                    <a:alpha val="43137"/>
                  </a:srgbClr>
                </a:outerShdw>
              </a:effectLst>
              <a:latin typeface="Arial" charset="0"/>
              <a:ea typeface="Geneva" pitchFamily="28" charset="-128"/>
            </a:endParaRPr>
          </a:p>
        </p:txBody>
      </p:sp>
      <p:sp>
        <p:nvSpPr>
          <p:cNvPr id="26629" name="Rectangle à coins arrondis 2"/>
          <p:cNvSpPr>
            <a:spLocks noChangeArrowheads="1"/>
          </p:cNvSpPr>
          <p:nvPr/>
        </p:nvSpPr>
        <p:spPr bwMode="auto">
          <a:xfrm>
            <a:off x="194471" y="4684713"/>
            <a:ext cx="3118642" cy="1243012"/>
          </a:xfrm>
          <a:prstGeom prst="roundRect">
            <a:avLst>
              <a:gd name="adj" fmla="val 16667"/>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fr-FR" altLang="fr-FR" sz="1800" b="1" dirty="0"/>
          </a:p>
          <a:p>
            <a:pPr algn="ctr"/>
            <a:r>
              <a:rPr lang="az-Latn-AZ" altLang="fr-FR" sz="2000" b="1" dirty="0" smtClean="0"/>
              <a:t>Ali Təhsil Müəssisələri</a:t>
            </a:r>
            <a:endParaRPr lang="fr-FR" altLang="fr-FR" sz="2000" dirty="0"/>
          </a:p>
        </p:txBody>
      </p:sp>
      <p:sp>
        <p:nvSpPr>
          <p:cNvPr id="6" name="Rectangle à coins arrondis 5"/>
          <p:cNvSpPr/>
          <p:nvPr/>
        </p:nvSpPr>
        <p:spPr bwMode="auto">
          <a:xfrm>
            <a:off x="1993836" y="1196977"/>
            <a:ext cx="6781589" cy="1223963"/>
          </a:xfrm>
          <a:prstGeom prst="roundRect">
            <a:avLst/>
          </a:prstGeom>
          <a:noFill/>
          <a:ln w="9525" cap="flat" cmpd="sng" algn="ctr">
            <a:noFill/>
            <a:prstDash val="solid"/>
            <a:round/>
            <a:headEnd type="none" w="med" len="med"/>
            <a:tailEnd type="none" w="med" len="med"/>
          </a:ln>
          <a:effectLst/>
        </p:spPr>
        <p:txBody>
          <a:bodyPr/>
          <a:lstStyle/>
          <a:p>
            <a:pPr algn="ctr">
              <a:defRPr/>
            </a:pPr>
            <a:endParaRPr lang="fr-FR" sz="2000" dirty="0" smtClean="0">
              <a:solidFill>
                <a:srgbClr val="000000"/>
              </a:solidFill>
            </a:endParaRPr>
          </a:p>
          <a:p>
            <a:pPr algn="ctr">
              <a:defRPr/>
            </a:pPr>
            <a:r>
              <a:rPr lang="az-Latn-AZ" sz="3600" b="1" dirty="0" smtClean="0">
                <a:solidFill>
                  <a:srgbClr val="5C2D91"/>
                </a:solidFill>
                <a:latin typeface="Century Gothic" panose="020B0502020202020204" pitchFamily="34" charset="0"/>
              </a:rPr>
              <a:t>MÜSTƏQİLLİK</a:t>
            </a:r>
            <a:endParaRPr lang="fr-FR" sz="3600" b="1" dirty="0">
              <a:solidFill>
                <a:srgbClr val="5C2D91"/>
              </a:solidFill>
              <a:latin typeface="Century Gothic" panose="020B0502020202020204" pitchFamily="34" charset="0"/>
            </a:endParaRPr>
          </a:p>
        </p:txBody>
      </p:sp>
      <p:sp>
        <p:nvSpPr>
          <p:cNvPr id="9" name="Chevron 8"/>
          <p:cNvSpPr/>
          <p:nvPr/>
        </p:nvSpPr>
        <p:spPr bwMode="auto">
          <a:xfrm flipH="1">
            <a:off x="3970339" y="4449765"/>
            <a:ext cx="1439862" cy="350837"/>
          </a:xfrm>
          <a:prstGeom prst="chevron">
            <a:avLst>
              <a:gd name="adj" fmla="val 17211"/>
            </a:avLst>
          </a:prstGeom>
          <a:solidFill>
            <a:srgbClr val="2D2D8A">
              <a:lumMod val="40000"/>
              <a:lumOff val="60000"/>
            </a:srgb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r>
              <a:rPr lang="fr-FR" sz="1400" kern="0" dirty="0">
                <a:solidFill>
                  <a:srgbClr val="000000"/>
                </a:solidFill>
                <a:effectLst>
                  <a:outerShdw blurRad="38100" dist="38100" dir="2700000" algn="tl">
                    <a:srgbClr val="000000">
                      <a:alpha val="43137"/>
                    </a:srgbClr>
                  </a:outerShdw>
                </a:effectLst>
                <a:latin typeface="Arial" charset="0"/>
                <a:ea typeface="Geneva" pitchFamily="28" charset="-128"/>
              </a:rPr>
              <a:t>Evaluation</a:t>
            </a:r>
          </a:p>
        </p:txBody>
      </p:sp>
      <p:sp>
        <p:nvSpPr>
          <p:cNvPr id="11" name="ZoneTexte 12"/>
          <p:cNvSpPr txBox="1">
            <a:spLocks noChangeArrowheads="1"/>
          </p:cNvSpPr>
          <p:nvPr/>
        </p:nvSpPr>
        <p:spPr bwMode="auto">
          <a:xfrm>
            <a:off x="7107237" y="5307014"/>
            <a:ext cx="1878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Geneva" charset="0"/>
                <a:cs typeface="Geneva" charset="0"/>
              </a:defRPr>
            </a:lvl1pPr>
            <a:lvl2pPr marL="742950" indent="-285750">
              <a:defRPr sz="2400">
                <a:solidFill>
                  <a:schemeClr val="tx1"/>
                </a:solidFill>
                <a:latin typeface="Arial" pitchFamily="34" charset="0"/>
                <a:ea typeface="Geneva" charset="0"/>
                <a:cs typeface="Geneva" charset="0"/>
              </a:defRPr>
            </a:lvl2pPr>
            <a:lvl3pPr marL="1143000" indent="-228600">
              <a:defRPr sz="2400">
                <a:solidFill>
                  <a:schemeClr val="tx1"/>
                </a:solidFill>
                <a:latin typeface="Arial" pitchFamily="34" charset="0"/>
                <a:ea typeface="Geneva" charset="0"/>
                <a:cs typeface="Geneva" charset="0"/>
              </a:defRPr>
            </a:lvl3pPr>
            <a:lvl4pPr marL="1600200" indent="-228600">
              <a:defRPr sz="2400">
                <a:solidFill>
                  <a:schemeClr val="tx1"/>
                </a:solidFill>
                <a:latin typeface="Arial" pitchFamily="34" charset="0"/>
                <a:ea typeface="Geneva" charset="0"/>
                <a:cs typeface="Geneva" charset="0"/>
              </a:defRPr>
            </a:lvl4pPr>
            <a:lvl5pPr marL="2057400" indent="-228600">
              <a:defRPr sz="2400">
                <a:solidFill>
                  <a:schemeClr val="tx1"/>
                </a:solidFill>
                <a:latin typeface="Arial" pitchFamily="34"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Arial" pitchFamily="34"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Arial" pitchFamily="34"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Arial" pitchFamily="34"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Arial" pitchFamily="34" charset="0"/>
                <a:ea typeface="Geneva" charset="0"/>
                <a:cs typeface="Geneva" charset="0"/>
              </a:defRPr>
            </a:lvl9pPr>
          </a:lstStyle>
          <a:p>
            <a:pPr eaLnBrk="1" fontAlgn="auto" hangingPunct="1">
              <a:spcBef>
                <a:spcPts val="0"/>
              </a:spcBef>
              <a:spcAft>
                <a:spcPts val="0"/>
              </a:spcAft>
              <a:defRPr/>
            </a:pPr>
            <a:r>
              <a:rPr lang="az-Latn-AZ" altLang="fr-FR" sz="2800" kern="0" dirty="0" smtClean="0">
                <a:solidFill>
                  <a:srgbClr val="9D6DD1"/>
                </a:solidFill>
                <a:latin typeface="Century Gothic" panose="020B0502020202020204" pitchFamily="34" charset="0"/>
              </a:rPr>
              <a:t>Qərar</a:t>
            </a:r>
            <a:endParaRPr lang="fr-FR" altLang="fr-FR" sz="2800" kern="0" dirty="0" smtClean="0">
              <a:solidFill>
                <a:srgbClr val="9D6DD1"/>
              </a:solidFill>
              <a:latin typeface="Century Gothic" panose="020B0502020202020204" pitchFamily="34" charset="0"/>
            </a:endParaRPr>
          </a:p>
        </p:txBody>
      </p:sp>
      <p:pic>
        <p:nvPicPr>
          <p:cNvPr id="26635"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8026" y="2403778"/>
            <a:ext cx="367823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en arc 19"/>
          <p:cNvCxnSpPr/>
          <p:nvPr/>
        </p:nvCxnSpPr>
        <p:spPr bwMode="auto">
          <a:xfrm rot="10800000" flipV="1">
            <a:off x="3313115" y="4449763"/>
            <a:ext cx="4376737" cy="1262062"/>
          </a:xfrm>
          <a:prstGeom prst="curved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40" name="ZoneTexte 21"/>
          <p:cNvSpPr txBox="1">
            <a:spLocks noChangeArrowheads="1"/>
          </p:cNvSpPr>
          <p:nvPr/>
        </p:nvSpPr>
        <p:spPr bwMode="auto">
          <a:xfrm>
            <a:off x="818541" y="2689226"/>
            <a:ext cx="3151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az-Latn-AZ" altLang="fr-FR" sz="2800" dirty="0" err="1" smtClean="0">
                <a:solidFill>
                  <a:srgbClr val="92D050"/>
                </a:solidFill>
                <a:latin typeface="Century Gothic" panose="020B0502020202020204" pitchFamily="34" charset="0"/>
              </a:rPr>
              <a:t>Qiymətləndirmə</a:t>
            </a:r>
            <a:endParaRPr lang="fr-FR" altLang="fr-FR" sz="2800"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2635937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z-Latn-AZ" dirty="0" smtClean="0"/>
              <a:t>GÖZLƏNTİLƏR</a:t>
            </a:r>
            <a:r>
              <a:rPr lang="fr-FR" dirty="0" smtClean="0"/>
              <a:t>/</a:t>
            </a:r>
            <a:r>
              <a:rPr lang="az-Latn-AZ" dirty="0" smtClean="0"/>
              <a:t>EKSPERT</a:t>
            </a:r>
            <a:endParaRPr lang="fr-FR" dirty="0"/>
          </a:p>
        </p:txBody>
      </p:sp>
      <p:sp>
        <p:nvSpPr>
          <p:cNvPr id="3" name="Espace réservé du contenu 2"/>
          <p:cNvSpPr>
            <a:spLocks noGrp="1"/>
          </p:cNvSpPr>
          <p:nvPr>
            <p:ph idx="1"/>
          </p:nvPr>
        </p:nvSpPr>
        <p:spPr>
          <a:xfrm>
            <a:off x="662523" y="1484784"/>
            <a:ext cx="7924800" cy="4536504"/>
          </a:xfrm>
        </p:spPr>
        <p:txBody>
          <a:bodyPr/>
          <a:lstStyle/>
          <a:p>
            <a:pPr marL="342900" indent="-342900">
              <a:buAutoNum type="arabicPeriod"/>
            </a:pPr>
            <a:r>
              <a:rPr lang="az-Latn-AZ" dirty="0" smtClean="0"/>
              <a:t>SAHƏ SƏFƏRİNDƏN ÖNCƏ</a:t>
            </a:r>
            <a:endParaRPr lang="fr-FR" dirty="0" smtClean="0"/>
          </a:p>
          <a:p>
            <a:endParaRPr lang="fr-FR" dirty="0"/>
          </a:p>
          <a:p>
            <a:pPr lvl="3"/>
            <a:r>
              <a:rPr lang="az-Latn-AZ" sz="2000" b="1" dirty="0" smtClean="0"/>
              <a:t>ÖTH-i diqqətlə oxuyun</a:t>
            </a:r>
            <a:endParaRPr lang="fr-FR" sz="2000" b="1" dirty="0" smtClean="0"/>
          </a:p>
          <a:p>
            <a:pPr lvl="3"/>
            <a:r>
              <a:rPr lang="az-Latn-AZ" sz="2000" b="1" dirty="0" err="1" smtClean="0"/>
              <a:t>Qiymətləndirmənin</a:t>
            </a:r>
            <a:r>
              <a:rPr lang="az-Latn-AZ" sz="2000" b="1" dirty="0" smtClean="0"/>
              <a:t> </a:t>
            </a:r>
            <a:r>
              <a:rPr lang="az-Latn-AZ" sz="2000" b="1" dirty="0"/>
              <a:t>məqsədlərinə, </a:t>
            </a:r>
            <a:r>
              <a:rPr lang="az-Latn-AZ" sz="2000" b="1" dirty="0" err="1"/>
              <a:t>planlaşdırma</a:t>
            </a:r>
            <a:r>
              <a:rPr lang="az-Latn-AZ" sz="2000" b="1" dirty="0"/>
              <a:t>, eləcə də öz ümumi fikrinizə əsasən </a:t>
            </a:r>
            <a:r>
              <a:rPr lang="az-Latn-AZ" sz="2000" b="1" dirty="0" err="1"/>
              <a:t>suallarınızı</a:t>
            </a:r>
            <a:r>
              <a:rPr lang="az-Latn-AZ" sz="2000" b="1" dirty="0"/>
              <a:t>/</a:t>
            </a:r>
            <a:r>
              <a:rPr lang="az-Latn-AZ" sz="2000" b="1" dirty="0" err="1"/>
              <a:t>qeydlərinizi</a:t>
            </a:r>
            <a:r>
              <a:rPr lang="az-Latn-AZ" sz="2000" b="1" dirty="0"/>
              <a:t> hazırlayın </a:t>
            </a:r>
            <a:endParaRPr lang="az-Latn-AZ" sz="2000" b="1" dirty="0" smtClean="0"/>
          </a:p>
          <a:p>
            <a:pPr lvl="3"/>
            <a:r>
              <a:rPr lang="az-Latn-AZ" sz="2000" b="1" dirty="0" err="1" smtClean="0"/>
              <a:t>Qiymətləndirilən</a:t>
            </a:r>
            <a:r>
              <a:rPr lang="az-Latn-AZ" sz="2000" b="1" dirty="0" smtClean="0"/>
              <a:t> qurumun vəziyyətinə dair aydın təsəvvürə malikdir </a:t>
            </a:r>
            <a:endParaRPr lang="fr-FR" sz="2000" b="1" dirty="0" smtClean="0"/>
          </a:p>
          <a:p>
            <a:pPr marL="0" lvl="3" indent="0">
              <a:buNone/>
            </a:pPr>
            <a:r>
              <a:rPr lang="fr-FR" sz="2000" b="1" dirty="0" smtClean="0"/>
              <a:t>+ </a:t>
            </a:r>
            <a:r>
              <a:rPr lang="az-Latn-AZ" sz="2000" b="1" dirty="0" smtClean="0"/>
              <a:t>çatışmayan məlumatlar/</a:t>
            </a:r>
            <a:r>
              <a:rPr lang="az-Latn-AZ" sz="2000" b="1" dirty="0" err="1" smtClean="0"/>
              <a:t>qiymətləndirmə</a:t>
            </a:r>
            <a:r>
              <a:rPr lang="az-Latn-AZ" sz="2000" b="1" dirty="0" smtClean="0"/>
              <a:t> çərçivəsi</a:t>
            </a:r>
          </a:p>
          <a:p>
            <a:pPr marL="0" lvl="3" indent="0">
              <a:buNone/>
            </a:pPr>
            <a:endParaRPr lang="fr-FR" sz="2000" b="1" dirty="0"/>
          </a:p>
          <a:p>
            <a:pPr marL="0" lvl="3" indent="0">
              <a:buNone/>
            </a:pPr>
            <a:endParaRPr lang="fr-FR" sz="2000" b="1" dirty="0" smtClean="0"/>
          </a:p>
          <a:p>
            <a:pPr marL="0" lvl="3" indent="0">
              <a:buNone/>
            </a:pPr>
            <a:endParaRPr lang="fr-FR" b="0" dirty="0"/>
          </a:p>
          <a:p>
            <a:pPr marL="0" lvl="3" indent="0">
              <a:buNone/>
            </a:pPr>
            <a:endParaRPr lang="fr-FR" b="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507" y="4504819"/>
            <a:ext cx="1092121" cy="116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607462" y="4700953"/>
            <a:ext cx="6630737" cy="1015663"/>
          </a:xfrm>
          <a:prstGeom prst="rect">
            <a:avLst/>
          </a:prstGeom>
          <a:noFill/>
        </p:spPr>
        <p:txBody>
          <a:bodyPr wrap="square" rtlCol="0">
            <a:spAutoFit/>
          </a:bodyPr>
          <a:lstStyle/>
          <a:p>
            <a:r>
              <a:rPr lang="az-Latn-AZ" sz="2000" b="1" dirty="0" smtClean="0">
                <a:solidFill>
                  <a:srgbClr val="ED145B"/>
                </a:solidFill>
                <a:latin typeface="Century Gothic" panose="020B0502020202020204" pitchFamily="34" charset="0"/>
              </a:rPr>
              <a:t>Hər sessiya üzrə və/yaxud </a:t>
            </a:r>
            <a:r>
              <a:rPr lang="az-Latn-AZ" sz="2000" b="1" dirty="0" err="1" smtClean="0">
                <a:solidFill>
                  <a:srgbClr val="ED145B"/>
                </a:solidFill>
                <a:latin typeface="Century Gothic" panose="020B0502020202020204" pitchFamily="34" charset="0"/>
              </a:rPr>
              <a:t>qiymətləndirmə</a:t>
            </a:r>
            <a:r>
              <a:rPr lang="az-Latn-AZ" sz="2000" b="1" dirty="0" smtClean="0">
                <a:solidFill>
                  <a:srgbClr val="ED145B"/>
                </a:solidFill>
                <a:latin typeface="Century Gothic" panose="020B0502020202020204" pitchFamily="34" charset="0"/>
              </a:rPr>
              <a:t> çərçivəsinin hər </a:t>
            </a:r>
            <a:r>
              <a:rPr lang="az-Latn-AZ" sz="2000" b="1" dirty="0">
                <a:solidFill>
                  <a:srgbClr val="ED145B"/>
                </a:solidFill>
                <a:latin typeface="Century Gothic" panose="020B0502020202020204" pitchFamily="34" charset="0"/>
              </a:rPr>
              <a:t>sahəsi </a:t>
            </a:r>
            <a:r>
              <a:rPr lang="az-Latn-AZ" sz="2000" b="1" dirty="0" smtClean="0">
                <a:solidFill>
                  <a:srgbClr val="ED145B"/>
                </a:solidFill>
                <a:latin typeface="Century Gothic" panose="020B0502020202020204" pitchFamily="34" charset="0"/>
              </a:rPr>
              <a:t>üçün ayrıca vərəq/forma hazırlayın </a:t>
            </a:r>
            <a:endParaRPr lang="fr-FR" sz="2000" b="1" dirty="0">
              <a:solidFill>
                <a:srgbClr val="ED145B"/>
              </a:solidFill>
              <a:latin typeface="Century Gothic" panose="020B0502020202020204" pitchFamily="34" charset="0"/>
            </a:endParaRPr>
          </a:p>
        </p:txBody>
      </p:sp>
    </p:spTree>
    <p:extLst>
      <p:ext uri="{BB962C8B-B14F-4D97-AF65-F5344CB8AC3E}">
        <p14:creationId xmlns:p14="http://schemas.microsoft.com/office/powerpoint/2010/main" val="4065534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523" y="228600"/>
            <a:ext cx="8970997" cy="824136"/>
          </a:xfrm>
        </p:spPr>
        <p:txBody>
          <a:bodyPr/>
          <a:lstStyle/>
          <a:p>
            <a:r>
              <a:rPr lang="az-Latn-AZ" sz="2800" dirty="0" smtClean="0"/>
              <a:t>sahə səfərinin başlanması</a:t>
            </a:r>
            <a:r>
              <a:rPr lang="fr-FR" sz="2800" dirty="0" smtClean="0"/>
              <a:t>, 2 </a:t>
            </a:r>
            <a:r>
              <a:rPr lang="az-Latn-AZ" sz="2800" dirty="0" smtClean="0"/>
              <a:t>nümunə</a:t>
            </a:r>
            <a:r>
              <a:rPr lang="fr-FR" sz="2800" dirty="0" smtClean="0"/>
              <a:t/>
            </a:r>
            <a:br>
              <a:rPr lang="fr-FR" sz="2800" dirty="0" smtClean="0"/>
            </a:br>
            <a:r>
              <a:rPr lang="fr-FR" sz="2800" dirty="0"/>
              <a:t>1</a:t>
            </a:r>
            <a:r>
              <a:rPr lang="fr-FR" sz="2800" dirty="0" smtClean="0"/>
              <a:t>. A</a:t>
            </a:r>
            <a:r>
              <a:rPr lang="az-Latn-AZ" sz="2800" dirty="0" smtClean="0"/>
              <a:t>D</a:t>
            </a:r>
            <a:r>
              <a:rPr lang="fr-FR" sz="2800" dirty="0" smtClean="0"/>
              <a:t>U</a:t>
            </a:r>
            <a:endParaRPr lang="fr-FR" sz="2800" dirty="0"/>
          </a:p>
        </p:txBody>
      </p:sp>
      <p:sp>
        <p:nvSpPr>
          <p:cNvPr id="3" name="Espace réservé du contenu 2"/>
          <p:cNvSpPr>
            <a:spLocks noGrp="1"/>
          </p:cNvSpPr>
          <p:nvPr>
            <p:ph idx="1"/>
          </p:nvPr>
        </p:nvSpPr>
        <p:spPr>
          <a:xfrm>
            <a:off x="428497" y="1556792"/>
            <a:ext cx="9205023" cy="4608512"/>
          </a:xfrm>
        </p:spPr>
        <p:style>
          <a:lnRef idx="2">
            <a:schemeClr val="dk1"/>
          </a:lnRef>
          <a:fillRef idx="1">
            <a:schemeClr val="lt1"/>
          </a:fillRef>
          <a:effectRef idx="0">
            <a:schemeClr val="dk1"/>
          </a:effectRef>
          <a:fontRef idx="minor">
            <a:schemeClr val="dk1"/>
          </a:fontRef>
        </p:style>
        <p:txBody>
          <a:bodyPr/>
          <a:lstStyle/>
          <a:p>
            <a:r>
              <a:rPr lang="fr-FR" sz="1600" dirty="0"/>
              <a:t>1- </a:t>
            </a:r>
            <a:r>
              <a:rPr lang="az-Latn-AZ" sz="1600" dirty="0" smtClean="0"/>
              <a:t>MÜƏSSİSƏNİN ÖZÜNÜTƏHLİL YANAŞMASININ TƏQDİMATI</a:t>
            </a:r>
            <a:r>
              <a:rPr lang="fr-FR" sz="1600" dirty="0" smtClean="0"/>
              <a:t> </a:t>
            </a:r>
            <a:endParaRPr lang="fr-FR" sz="1600" dirty="0"/>
          </a:p>
          <a:p>
            <a:r>
              <a:rPr lang="az-Latn-AZ" sz="1600" b="0" cap="none" dirty="0" smtClean="0"/>
              <a:t>........ANİ-</a:t>
            </a:r>
            <a:r>
              <a:rPr lang="az-Latn-AZ" sz="1600" b="0" cap="none" dirty="0" err="1" smtClean="0"/>
              <a:t>nin</a:t>
            </a:r>
            <a:r>
              <a:rPr lang="az-Latn-AZ" sz="1600" b="0" cap="none" dirty="0" smtClean="0"/>
              <a:t> </a:t>
            </a:r>
            <a:r>
              <a:rPr lang="az-Latn-AZ" sz="1600" b="0" cap="none" dirty="0"/>
              <a:t>heyəti ilə ilk təmasından sonra ADU-da özünütəhlil prosesini monitorinq etmək üçün Təhsil Şöbənin rəhbəri və Təhsil Sektorunun rəhbərinin nəzdində ayrıca komitə yaradıldı. İşçi heyətdən 5 qrup yaradıldı və 2019-cu ilin </a:t>
            </a:r>
            <a:r>
              <a:rPr lang="az-Latn-AZ" sz="1600" b="0" cap="none" dirty="0" smtClean="0"/>
              <a:t>mart-aprel </a:t>
            </a:r>
            <a:r>
              <a:rPr lang="az-Latn-AZ" sz="1600" b="0" cap="none" dirty="0"/>
              <a:t>aylarında 10 görüş keçirildi</a:t>
            </a:r>
            <a:r>
              <a:rPr lang="az-Latn-AZ" sz="1600" b="0" cap="none" dirty="0" smtClean="0"/>
              <a:t>.</a:t>
            </a:r>
          </a:p>
          <a:p>
            <a:r>
              <a:rPr lang="az-Latn-AZ" sz="1600" b="0" cap="none" dirty="0"/>
              <a:t>ADU-</a:t>
            </a:r>
            <a:r>
              <a:rPr lang="az-Latn-AZ" sz="1600" b="0" cap="none" dirty="0" err="1"/>
              <a:t>nun</a:t>
            </a:r>
            <a:r>
              <a:rPr lang="az-Latn-AZ" sz="1600" b="0" cap="none" dirty="0"/>
              <a:t> </a:t>
            </a:r>
            <a:r>
              <a:rPr lang="az-Latn-AZ" sz="1600" b="0" cap="none" dirty="0" smtClean="0"/>
              <a:t>2019-cu ilin iyun ayında hazırlanmış özünütəhlil </a:t>
            </a:r>
            <a:r>
              <a:rPr lang="az-Latn-AZ" sz="1600" b="0" cap="none" dirty="0"/>
              <a:t>hesabatı </a:t>
            </a:r>
            <a:r>
              <a:rPr lang="az-Latn-AZ" sz="1600" b="0" cap="none" dirty="0" smtClean="0"/>
              <a:t>kifayət qədər yaxşı hazırlanmış hesabatdır, lakin müəyyən </a:t>
            </a:r>
            <a:r>
              <a:rPr lang="az-Latn-AZ" sz="1600" b="0" cap="none" dirty="0" err="1" smtClean="0"/>
              <a:t>çatışmazlıqları</a:t>
            </a:r>
            <a:r>
              <a:rPr lang="az-Latn-AZ" sz="1600" b="0" cap="none" dirty="0" smtClean="0"/>
              <a:t> və çatışmayan məlumatlar vardır. Ümumilikdə, yaxşı struktura malikdir və aydın </a:t>
            </a:r>
            <a:r>
              <a:rPr lang="az-Latn-AZ" sz="1600" b="0" cap="none" dirty="0" err="1" smtClean="0"/>
              <a:t>yazılmışdır</a:t>
            </a:r>
            <a:r>
              <a:rPr lang="az-Latn-AZ" sz="1600" b="0" cap="none" dirty="0" smtClean="0"/>
              <a:t>. Hesabatda Azərbaycanın xarici </a:t>
            </a:r>
            <a:r>
              <a:rPr lang="az-Latn-AZ" sz="1600" b="0" cap="none" dirty="0" err="1" smtClean="0"/>
              <a:t>qiymətləndirmə</a:t>
            </a:r>
            <a:r>
              <a:rPr lang="az-Latn-AZ" sz="1600" b="0" cap="none" dirty="0" smtClean="0"/>
              <a:t> </a:t>
            </a:r>
            <a:r>
              <a:rPr lang="az-Latn-AZ" sz="1600" b="0" cap="none" dirty="0" err="1" smtClean="0"/>
              <a:t>standartlarnın</a:t>
            </a:r>
            <a:r>
              <a:rPr lang="az-Latn-AZ" sz="1600" b="0" cap="none" dirty="0" smtClean="0"/>
              <a:t> müxtəlif sahələrinə və istiqamətlərinə riayət olunur. Bununla belə, müvafiq indikatorlar barədə heç də </a:t>
            </a:r>
            <a:r>
              <a:rPr lang="az-Latn-AZ" sz="1600" b="0" cap="none" dirty="0" err="1" smtClean="0"/>
              <a:t>həmisə</a:t>
            </a:r>
            <a:r>
              <a:rPr lang="az-Latn-AZ" sz="1600" b="0" cap="none" dirty="0" smtClean="0"/>
              <a:t> məlumat yoxdur.</a:t>
            </a:r>
          </a:p>
          <a:p>
            <a:r>
              <a:rPr lang="az-Latn-AZ" sz="1600" b="0" cap="none" dirty="0" smtClean="0"/>
              <a:t>Hər meyarın </a:t>
            </a:r>
            <a:r>
              <a:rPr lang="en-US" sz="1600" b="0" cap="none" dirty="0" smtClean="0"/>
              <a:t>SWOT </a:t>
            </a:r>
            <a:r>
              <a:rPr lang="az-Latn-AZ" sz="1600" b="0" cap="none" dirty="0" smtClean="0"/>
              <a:t>təhlili qeyri-bərabər </a:t>
            </a:r>
            <a:r>
              <a:rPr lang="az-Latn-AZ" sz="1600" b="0" cap="none" dirty="0" err="1" smtClean="0"/>
              <a:t>aparılmışdır</a:t>
            </a:r>
            <a:r>
              <a:rPr lang="az-Latn-AZ" sz="1600" b="0" cap="none" dirty="0" smtClean="0"/>
              <a:t>: bəziləri dərindən, digərləri isə natamam təhlil </a:t>
            </a:r>
            <a:r>
              <a:rPr lang="az-Latn-AZ" sz="1600" b="0" cap="none" dirty="0" err="1" smtClean="0"/>
              <a:t>edilmişdir</a:t>
            </a:r>
            <a:r>
              <a:rPr lang="az-Latn-AZ" sz="1600" b="0" cap="none" dirty="0" smtClean="0"/>
              <a:t>.</a:t>
            </a:r>
          </a:p>
          <a:p>
            <a:r>
              <a:rPr lang="az-Latn-AZ" sz="1600" b="0" cap="none" dirty="0" smtClean="0"/>
              <a:t>(birinci hesabatda veriləcək)</a:t>
            </a:r>
            <a:endParaRPr lang="az-Latn-AZ" sz="1600" b="0" cap="none" dirty="0"/>
          </a:p>
          <a:p>
            <a:endParaRPr lang="fr-FR" b="0" dirty="0"/>
          </a:p>
        </p:txBody>
      </p:sp>
    </p:spTree>
    <p:extLst>
      <p:ext uri="{BB962C8B-B14F-4D97-AF65-F5344CB8AC3E}">
        <p14:creationId xmlns:p14="http://schemas.microsoft.com/office/powerpoint/2010/main" val="171860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2523" y="228600"/>
            <a:ext cx="8970997" cy="824136"/>
          </a:xfrm>
        </p:spPr>
        <p:txBody>
          <a:bodyPr/>
          <a:lstStyle/>
          <a:p>
            <a:r>
              <a:rPr lang="az-Latn-AZ" sz="2800" dirty="0"/>
              <a:t>sahə səfərinin başlanması</a:t>
            </a:r>
            <a:r>
              <a:rPr lang="fr-FR" sz="2800" dirty="0"/>
              <a:t>, 2 </a:t>
            </a:r>
            <a:r>
              <a:rPr lang="az-Latn-AZ" sz="2800" dirty="0"/>
              <a:t>nümunə</a:t>
            </a:r>
            <a:r>
              <a:rPr lang="fr-FR" sz="2800" dirty="0"/>
              <a:t/>
            </a:r>
            <a:br>
              <a:rPr lang="fr-FR" sz="2800" dirty="0"/>
            </a:br>
            <a:r>
              <a:rPr lang="az-Latn-AZ" sz="2800" dirty="0"/>
              <a:t>2</a:t>
            </a:r>
            <a:r>
              <a:rPr lang="fr-FR" sz="2800" dirty="0" smtClean="0"/>
              <a:t>. </a:t>
            </a:r>
            <a:r>
              <a:rPr lang="az-Latn-AZ" sz="2800" dirty="0" smtClean="0"/>
              <a:t>SD</a:t>
            </a:r>
            <a:r>
              <a:rPr lang="fr-FR" sz="2800" dirty="0" smtClean="0"/>
              <a:t>U2</a:t>
            </a:r>
            <a:endParaRPr lang="fr-FR" sz="2800" dirty="0"/>
          </a:p>
        </p:txBody>
      </p:sp>
      <p:sp>
        <p:nvSpPr>
          <p:cNvPr id="3" name="Espace réservé du contenu 2"/>
          <p:cNvSpPr>
            <a:spLocks noGrp="1"/>
          </p:cNvSpPr>
          <p:nvPr>
            <p:ph idx="1"/>
          </p:nvPr>
        </p:nvSpPr>
        <p:spPr>
          <a:xfrm>
            <a:off x="428497" y="1412776"/>
            <a:ext cx="9205023" cy="4752528"/>
          </a:xfrm>
        </p:spPr>
        <p:style>
          <a:lnRef idx="2">
            <a:schemeClr val="dk1"/>
          </a:lnRef>
          <a:fillRef idx="1">
            <a:schemeClr val="lt1"/>
          </a:fillRef>
          <a:effectRef idx="0">
            <a:schemeClr val="dk1"/>
          </a:effectRef>
          <a:fontRef idx="minor">
            <a:schemeClr val="dk1"/>
          </a:fontRef>
        </p:style>
        <p:txBody>
          <a:bodyPr/>
          <a:lstStyle/>
          <a:p>
            <a:r>
              <a:rPr lang="fr-FR" sz="1600" dirty="0"/>
              <a:t>1- </a:t>
            </a:r>
            <a:r>
              <a:rPr lang="az-Latn-AZ" sz="1600" dirty="0"/>
              <a:t>MÜƏSSİSƏNİN ÖZÜNÜTƏHLİL YANAŞMASININ TƏQDİMATI</a:t>
            </a:r>
            <a:r>
              <a:rPr lang="fr-FR" sz="1600" dirty="0"/>
              <a:t> </a:t>
            </a:r>
          </a:p>
          <a:p>
            <a:r>
              <a:rPr lang="az-Latn-AZ" sz="1600" b="0" cap="none" dirty="0" smtClean="0"/>
              <a:t>........</a:t>
            </a:r>
            <a:r>
              <a:rPr lang="az-Latn-AZ" sz="1600" b="0" cap="none" dirty="0"/>
              <a:t>ANİ-</a:t>
            </a:r>
            <a:r>
              <a:rPr lang="az-Latn-AZ" sz="1600" b="0" cap="none" dirty="0" err="1"/>
              <a:t>nin</a:t>
            </a:r>
            <a:r>
              <a:rPr lang="az-Latn-AZ" sz="1600" b="0" cap="none" dirty="0"/>
              <a:t> heyəti ilə ilk təmasından sonra </a:t>
            </a:r>
            <a:r>
              <a:rPr lang="az-Latn-AZ" sz="1600" b="0" cap="none" dirty="0" smtClean="0"/>
              <a:t>Sumqayıt Dövlət Universiteti </a:t>
            </a:r>
            <a:r>
              <a:rPr lang="az-Latn-AZ" sz="1600" b="0" cap="none" dirty="0"/>
              <a:t>özünütəhlil prosesini monitorinq etmək üçün </a:t>
            </a:r>
            <a:r>
              <a:rPr lang="az-Latn-AZ" sz="1600" b="0" cap="none" dirty="0" smtClean="0"/>
              <a:t>Xarici Dillər Kafedrasının müdiri, Filologiya </a:t>
            </a:r>
            <a:r>
              <a:rPr lang="az-Latn-AZ" sz="1600" b="0" cap="none" dirty="0" err="1" smtClean="0"/>
              <a:t>Fakultəsinin</a:t>
            </a:r>
            <a:r>
              <a:rPr lang="az-Latn-AZ" sz="1600" b="0" cap="none" dirty="0" smtClean="0"/>
              <a:t> dekanı və Azərbaycan dili kafedrasının müdirinin nəzdində </a:t>
            </a:r>
            <a:r>
              <a:rPr lang="az-Latn-AZ" sz="1600" b="0" cap="none" dirty="0"/>
              <a:t>ayrıca komitə yaradıldı. İşçi </a:t>
            </a:r>
            <a:r>
              <a:rPr lang="az-Latn-AZ" sz="1600" b="0" cap="none" dirty="0" smtClean="0"/>
              <a:t>heyətdən 7 qrup </a:t>
            </a:r>
            <a:r>
              <a:rPr lang="az-Latn-AZ" sz="1600" b="0" cap="none" dirty="0"/>
              <a:t>yaradıldı və 2019-cu ilin </a:t>
            </a:r>
            <a:r>
              <a:rPr lang="az-Latn-AZ" sz="1600" b="0" cap="none" dirty="0" smtClean="0"/>
              <a:t>aprel-may </a:t>
            </a:r>
            <a:r>
              <a:rPr lang="az-Latn-AZ" sz="1600" b="0" cap="none" dirty="0"/>
              <a:t>aylarında 10 görüş keçirildi.</a:t>
            </a:r>
          </a:p>
          <a:p>
            <a:endParaRPr lang="fr-FR" sz="1600" b="0" cap="none" dirty="0"/>
          </a:p>
          <a:p>
            <a:r>
              <a:rPr lang="az-Latn-AZ" sz="1600" b="0" cap="none" dirty="0" smtClean="0"/>
              <a:t>SDU-</a:t>
            </a:r>
            <a:r>
              <a:rPr lang="az-Latn-AZ" sz="1600" b="0" cap="none" dirty="0" err="1" smtClean="0"/>
              <a:t>nun</a:t>
            </a:r>
            <a:r>
              <a:rPr lang="az-Latn-AZ" sz="1600" b="0" cap="none" dirty="0" smtClean="0"/>
              <a:t> </a:t>
            </a:r>
            <a:r>
              <a:rPr lang="az-Latn-AZ" sz="1600" b="0" cap="none" dirty="0"/>
              <a:t>2019-cu ilin iyun ayında hazırlanmış özünütəhlil hesabatı kifayət qədər yaxşı hazırlanmış hesabatdır, lakin müəyyən </a:t>
            </a:r>
            <a:r>
              <a:rPr lang="az-Latn-AZ" sz="1600" b="0" cap="none" dirty="0" err="1"/>
              <a:t>çatışmazlıqları</a:t>
            </a:r>
            <a:r>
              <a:rPr lang="az-Latn-AZ" sz="1600" b="0" cap="none" dirty="0"/>
              <a:t> və çatışmayan məlumatlar vardır. Ümumilikdə, yaxşı struktura malikdir və aydın </a:t>
            </a:r>
            <a:r>
              <a:rPr lang="az-Latn-AZ" sz="1600" b="0" cap="none" dirty="0" err="1"/>
              <a:t>yazılmışdır</a:t>
            </a:r>
            <a:r>
              <a:rPr lang="az-Latn-AZ" sz="1600" b="0" cap="none" dirty="0"/>
              <a:t>. Hesabatda Azərbaycanın xarici </a:t>
            </a:r>
            <a:r>
              <a:rPr lang="az-Latn-AZ" sz="1600" b="0" cap="none" dirty="0" err="1"/>
              <a:t>qiymətləndirmə</a:t>
            </a:r>
            <a:r>
              <a:rPr lang="az-Latn-AZ" sz="1600" b="0" cap="none" dirty="0"/>
              <a:t> </a:t>
            </a:r>
            <a:r>
              <a:rPr lang="az-Latn-AZ" sz="1600" b="0" cap="none" dirty="0" err="1"/>
              <a:t>standartlarnın</a:t>
            </a:r>
            <a:r>
              <a:rPr lang="az-Latn-AZ" sz="1600" b="0" cap="none" dirty="0"/>
              <a:t> müxtəlif sahələrinə və istiqamətlərinə riayət </a:t>
            </a:r>
            <a:r>
              <a:rPr lang="az-Latn-AZ" sz="1600" b="0" cap="none" dirty="0" smtClean="0"/>
              <a:t>olunur və bütün meyarlar müfəssəl şəkildə nəzərdən keçirilir. </a:t>
            </a:r>
            <a:endParaRPr lang="fr-FR" sz="1600" b="0" cap="none" dirty="0"/>
          </a:p>
          <a:p>
            <a:r>
              <a:rPr lang="az-Latn-AZ" sz="1600" b="0" cap="none" dirty="0"/>
              <a:t>Bu, müəssisənin özünütəhlil prosesinə aydın yanaşmasını və müəyyən edilmiş meyarların </a:t>
            </a:r>
            <a:r>
              <a:rPr lang="az-Latn-AZ" sz="1600" b="0" cap="none" dirty="0" err="1"/>
              <a:t>anlaşıldığını</a:t>
            </a:r>
            <a:r>
              <a:rPr lang="az-Latn-AZ" sz="1600" b="0" cap="none" dirty="0"/>
              <a:t> və məlumatlılığın olmasını nümayiş etdirir. Hər meyar üzrə </a:t>
            </a:r>
            <a:r>
              <a:rPr lang="en-US" sz="1600" b="0" cap="none" dirty="0"/>
              <a:t>SWOT </a:t>
            </a:r>
            <a:r>
              <a:rPr lang="az-Latn-AZ" sz="1600" b="0" cap="none" dirty="0"/>
              <a:t>təhlili tam və </a:t>
            </a:r>
            <a:r>
              <a:rPr lang="az-Latn-AZ" sz="1600" b="0" cap="none" dirty="0" err="1"/>
              <a:t>müfəssədir</a:t>
            </a:r>
            <a:r>
              <a:rPr lang="az-Latn-AZ" sz="1600" b="0" cap="none" dirty="0"/>
              <a:t> və dərin özünütənqidi təhlil imkanı təmin etdiyi görünür. Əlavədə verilmiş məlumatlar və qaydaların sayı uyğundur. Müəssisənin yaxşı inkişaf etmiş keyfiyyətin idarə edilməsi mədəniyyəti müvafiq özünütəhlil </a:t>
            </a:r>
            <a:r>
              <a:rPr lang="az-Latn-AZ" sz="1600" b="0" cap="none" dirty="0" err="1"/>
              <a:t>yanaşmasıı</a:t>
            </a:r>
            <a:r>
              <a:rPr lang="az-Latn-AZ" sz="1600" b="0" cap="none" dirty="0"/>
              <a:t> üçün mühüm amil olduğu aydın olur. </a:t>
            </a:r>
            <a:endParaRPr lang="fr-FR" sz="1600" b="0" cap="none" dirty="0"/>
          </a:p>
          <a:p>
            <a:r>
              <a:rPr lang="az-Latn-AZ" sz="1600" b="0" cap="none" dirty="0" smtClean="0"/>
              <a:t>(</a:t>
            </a:r>
            <a:r>
              <a:rPr lang="az-Latn-AZ" sz="1600" b="0" cap="none" dirty="0"/>
              <a:t>birinci hesabatda veriləcək)</a:t>
            </a:r>
          </a:p>
          <a:p>
            <a:endParaRPr lang="fr-FR" dirty="0"/>
          </a:p>
        </p:txBody>
      </p:sp>
    </p:spTree>
    <p:extLst>
      <p:ext uri="{BB962C8B-B14F-4D97-AF65-F5344CB8AC3E}">
        <p14:creationId xmlns:p14="http://schemas.microsoft.com/office/powerpoint/2010/main" val="3479787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z-Latn-AZ" dirty="0"/>
              <a:t>GÖZLƏNTİLƏR</a:t>
            </a:r>
            <a:r>
              <a:rPr lang="fr-FR" dirty="0"/>
              <a:t>/</a:t>
            </a:r>
            <a:r>
              <a:rPr lang="az-Latn-AZ" dirty="0"/>
              <a:t>EKSPERT</a:t>
            </a:r>
            <a:endParaRPr lang="fr-FR" dirty="0"/>
          </a:p>
        </p:txBody>
      </p:sp>
      <p:sp>
        <p:nvSpPr>
          <p:cNvPr id="3" name="Espace réservé du contenu 2"/>
          <p:cNvSpPr>
            <a:spLocks noGrp="1"/>
          </p:cNvSpPr>
          <p:nvPr>
            <p:ph idx="1"/>
          </p:nvPr>
        </p:nvSpPr>
        <p:spPr>
          <a:xfrm>
            <a:off x="662523" y="1484784"/>
            <a:ext cx="7924800" cy="4114800"/>
          </a:xfrm>
        </p:spPr>
        <p:txBody>
          <a:bodyPr/>
          <a:lstStyle/>
          <a:p>
            <a:r>
              <a:rPr lang="fr-FR" dirty="0" smtClean="0"/>
              <a:t>2. </a:t>
            </a:r>
            <a:r>
              <a:rPr lang="az-Latn-AZ" dirty="0" smtClean="0"/>
              <a:t>sahə səfəri ərzində</a:t>
            </a:r>
            <a:endParaRPr lang="fr-FR" dirty="0"/>
          </a:p>
          <a:p>
            <a:pPr lvl="3"/>
            <a:r>
              <a:rPr lang="fr-FR" sz="2000" b="1" dirty="0" smtClean="0"/>
              <a:t>G</a:t>
            </a:r>
            <a:r>
              <a:rPr lang="az-Latn-AZ" sz="2000" b="1" dirty="0" smtClean="0"/>
              <a:t>örüşlərdə iştirak edin və müzakirələrə diqqətlə yanaşın</a:t>
            </a:r>
          </a:p>
          <a:p>
            <a:pPr lvl="3"/>
            <a:r>
              <a:rPr lang="az-Latn-AZ" sz="2000" b="1" dirty="0" smtClean="0"/>
              <a:t>Neytral mövqe nümayiş etdirin və müsahibləri mühakimə </a:t>
            </a:r>
            <a:r>
              <a:rPr lang="az-Latn-AZ" sz="2000" b="1" dirty="0" err="1" smtClean="0"/>
              <a:t>eməyin</a:t>
            </a:r>
            <a:endParaRPr lang="az-Latn-AZ" sz="2000" b="1" dirty="0" smtClean="0"/>
          </a:p>
          <a:p>
            <a:pPr lvl="3"/>
            <a:r>
              <a:rPr lang="az-Latn-AZ" sz="2000" b="1" dirty="0" smtClean="0"/>
              <a:t>Hesabatın sizə aid olan hissəsini hazırlamaq üçün suallar verin, lakin sualların qısa olması daha yaxşıdır</a:t>
            </a:r>
          </a:p>
          <a:p>
            <a:pPr lvl="3"/>
            <a:r>
              <a:rPr lang="az-Latn-AZ" sz="2000" b="1" dirty="0" smtClean="0"/>
              <a:t>Sizə zəruri olan sübutu əldə edin</a:t>
            </a:r>
          </a:p>
          <a:p>
            <a:pPr lvl="3"/>
            <a:r>
              <a:rPr lang="az-Latn-AZ" sz="2000" b="1" dirty="0" smtClean="0"/>
              <a:t>Müsahiblərə birbaşa rəy verilmir və tənqidə yol verilmir</a:t>
            </a:r>
          </a:p>
          <a:p>
            <a:pPr lvl="3"/>
            <a:r>
              <a:rPr lang="az-Latn-AZ" sz="2000" b="1" dirty="0" err="1" smtClean="0"/>
              <a:t>Əvvlki</a:t>
            </a:r>
            <a:r>
              <a:rPr lang="az-Latn-AZ" sz="2000" b="1" dirty="0" smtClean="0"/>
              <a:t> müsahiblərin dedikləri ilə üst-üstə düşdüyü təqdirdə </a:t>
            </a:r>
            <a:r>
              <a:rPr lang="az-Latn-AZ" sz="2000" b="1" dirty="0" err="1" smtClean="0"/>
              <a:t>məlumatlarıı</a:t>
            </a:r>
            <a:r>
              <a:rPr lang="az-Latn-AZ" sz="2000" b="1" dirty="0" smtClean="0"/>
              <a:t> təkrarlamağa ehtiyac yoxdur!</a:t>
            </a:r>
          </a:p>
          <a:p>
            <a:pPr lvl="3"/>
            <a:r>
              <a:rPr lang="az-Latn-AZ" sz="2000" b="1" dirty="0" smtClean="0"/>
              <a:t> </a:t>
            </a:r>
            <a:endParaRPr lang="fr-FR" sz="2000" b="1" dirty="0" smtClean="0"/>
          </a:p>
          <a:p>
            <a:pPr marL="0" lvl="3" indent="0">
              <a:buNone/>
            </a:pPr>
            <a:endParaRPr lang="fr-FR" b="0" dirty="0"/>
          </a:p>
          <a:p>
            <a:pPr marL="0" lvl="3" indent="0">
              <a:buNone/>
            </a:pPr>
            <a:endParaRPr lang="fr-FR" b="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291" y="4932350"/>
            <a:ext cx="1092121" cy="116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832653" y="5085185"/>
            <a:ext cx="6630737" cy="1015663"/>
          </a:xfrm>
          <a:prstGeom prst="rect">
            <a:avLst/>
          </a:prstGeom>
          <a:noFill/>
        </p:spPr>
        <p:txBody>
          <a:bodyPr wrap="square" rtlCol="0">
            <a:spAutoFit/>
          </a:bodyPr>
          <a:lstStyle/>
          <a:p>
            <a:r>
              <a:rPr lang="az-Latn-AZ" sz="2000" b="1" dirty="0" smtClean="0">
                <a:solidFill>
                  <a:srgbClr val="ED145B"/>
                </a:solidFill>
                <a:latin typeface="Century Gothic" panose="020B0502020202020204" pitchFamily="34" charset="0"/>
              </a:rPr>
              <a:t>Vərəqinizi/formanızı yoxlayın</a:t>
            </a:r>
            <a:endParaRPr lang="fr-FR" sz="2000" b="1" dirty="0" smtClean="0">
              <a:solidFill>
                <a:srgbClr val="ED145B"/>
              </a:solidFill>
              <a:latin typeface="Century Gothic" panose="020B0502020202020204" pitchFamily="34" charset="0"/>
            </a:endParaRPr>
          </a:p>
          <a:p>
            <a:r>
              <a:rPr lang="az-Latn-AZ" sz="2000" b="1" dirty="0" smtClean="0">
                <a:solidFill>
                  <a:srgbClr val="ED145B"/>
                </a:solidFill>
                <a:latin typeface="Century Gothic" panose="020B0502020202020204" pitchFamily="34" charset="0"/>
              </a:rPr>
              <a:t>Suallar verin və qeydlər götürün</a:t>
            </a:r>
            <a:r>
              <a:rPr lang="fr-FR" sz="2000" b="1" dirty="0" smtClean="0">
                <a:solidFill>
                  <a:srgbClr val="ED145B"/>
                </a:solidFill>
                <a:latin typeface="Century Gothic" panose="020B0502020202020204" pitchFamily="34" charset="0"/>
              </a:rPr>
              <a:t> </a:t>
            </a:r>
          </a:p>
          <a:p>
            <a:r>
              <a:rPr lang="az-Latn-AZ" sz="2000" b="1" dirty="0" smtClean="0">
                <a:solidFill>
                  <a:srgbClr val="ED145B"/>
                </a:solidFill>
                <a:latin typeface="Century Gothic" panose="020B0502020202020204" pitchFamily="34" charset="0"/>
              </a:rPr>
              <a:t>Vəzifəniz yardımçı olmaqdır</a:t>
            </a:r>
            <a:r>
              <a:rPr lang="fr-FR" sz="2000" b="1" dirty="0" smtClean="0">
                <a:solidFill>
                  <a:srgbClr val="ED145B"/>
                </a:solidFill>
                <a:latin typeface="Century Gothic" panose="020B0502020202020204" pitchFamily="34" charset="0"/>
              </a:rPr>
              <a:t>!</a:t>
            </a:r>
            <a:endParaRPr lang="fr-FR" sz="2000" b="1" dirty="0">
              <a:solidFill>
                <a:srgbClr val="ED145B"/>
              </a:solidFill>
              <a:latin typeface="Century Gothic" panose="020B0502020202020204" pitchFamily="34" charset="0"/>
            </a:endParaRPr>
          </a:p>
        </p:txBody>
      </p:sp>
    </p:spTree>
    <p:extLst>
      <p:ext uri="{BB962C8B-B14F-4D97-AF65-F5344CB8AC3E}">
        <p14:creationId xmlns:p14="http://schemas.microsoft.com/office/powerpoint/2010/main" val="271096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9"/>
            <a:ext cx="8915400" cy="826029"/>
          </a:xfrm>
        </p:spPr>
        <p:txBody>
          <a:bodyPr>
            <a:normAutofit fontScale="90000"/>
          </a:bodyPr>
          <a:lstStyle/>
          <a:p>
            <a:r>
              <a:rPr lang="az-Latn-AZ" sz="2800" cap="none" dirty="0" smtClean="0">
                <a:solidFill>
                  <a:srgbClr val="0000FF"/>
                </a:solidFill>
              </a:rPr>
              <a:t>Müsahibə faylına nümunə</a:t>
            </a:r>
            <a:r>
              <a:rPr lang="fr-FR" sz="2800" cap="none" dirty="0" smtClean="0">
                <a:solidFill>
                  <a:srgbClr val="0000FF"/>
                </a:solidFill>
              </a:rPr>
              <a:t>: A</a:t>
            </a:r>
            <a:r>
              <a:rPr lang="az-Latn-AZ" sz="2800" cap="none" dirty="0" err="1" smtClean="0">
                <a:solidFill>
                  <a:srgbClr val="0000FF"/>
                </a:solidFill>
              </a:rPr>
              <a:t>zəraycan</a:t>
            </a:r>
            <a:r>
              <a:rPr lang="az-Latn-AZ" sz="2800" cap="none" dirty="0" smtClean="0">
                <a:solidFill>
                  <a:srgbClr val="0000FF"/>
                </a:solidFill>
              </a:rPr>
              <a:t> Dillər Universiteti</a:t>
            </a:r>
            <a:endParaRPr lang="fr-FR" sz="2800" cap="none" dirty="0">
              <a:solidFill>
                <a:srgbClr val="0000FF"/>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6421532"/>
              </p:ext>
            </p:extLst>
          </p:nvPr>
        </p:nvGraphicFramePr>
        <p:xfrm>
          <a:off x="428497" y="1412776"/>
          <a:ext cx="8915400" cy="4549024"/>
        </p:xfrm>
        <a:graphic>
          <a:graphicData uri="http://schemas.openxmlformats.org/drawingml/2006/table">
            <a:tbl>
              <a:tblPr firstRow="1" bandRow="1">
                <a:tableStyleId>{5C22544A-7EE6-4342-B048-85BDC9FD1C3A}</a:tableStyleId>
              </a:tblPr>
              <a:tblGrid>
                <a:gridCol w="8915400">
                  <a:extLst>
                    <a:ext uri="{9D8B030D-6E8A-4147-A177-3AD203B41FA5}">
                      <a16:colId xmlns:a16="http://schemas.microsoft.com/office/drawing/2014/main" xmlns="" val="20000"/>
                    </a:ext>
                  </a:extLst>
                </a:gridCol>
              </a:tblGrid>
              <a:tr h="1278202">
                <a:tc>
                  <a:txBody>
                    <a:bodyPr/>
                    <a:lstStyle/>
                    <a:p>
                      <a:r>
                        <a:rPr lang="az-Latn-AZ" sz="1600" b="0" dirty="0" smtClean="0">
                          <a:solidFill>
                            <a:schemeClr val="tx1"/>
                          </a:solidFill>
                        </a:rPr>
                        <a:t>Tarix</a:t>
                      </a:r>
                      <a:r>
                        <a:rPr lang="fr-FR" sz="1600" b="0" dirty="0" smtClean="0">
                          <a:solidFill>
                            <a:schemeClr val="tx1"/>
                          </a:solidFill>
                        </a:rPr>
                        <a:t>:</a:t>
                      </a:r>
                    </a:p>
                    <a:p>
                      <a:r>
                        <a:rPr lang="az-Latn-AZ" sz="1600" b="0" dirty="0" smtClean="0">
                          <a:solidFill>
                            <a:schemeClr val="tx1"/>
                          </a:solidFill>
                        </a:rPr>
                        <a:t>Əsas sahə</a:t>
                      </a:r>
                      <a:r>
                        <a:rPr lang="fr-FR" sz="1600" b="0" dirty="0" smtClean="0">
                          <a:solidFill>
                            <a:schemeClr val="tx1"/>
                          </a:solidFill>
                        </a:rPr>
                        <a:t>: </a:t>
                      </a:r>
                      <a:r>
                        <a:rPr lang="az-Latn-AZ" sz="1600" b="0" dirty="0" smtClean="0">
                          <a:solidFill>
                            <a:schemeClr val="tx1"/>
                          </a:solidFill>
                        </a:rPr>
                        <a:t>İdarəetmə</a:t>
                      </a:r>
                      <a:endParaRPr lang="fr-FR" sz="1600" b="0" baseline="0" dirty="0" smtClean="0">
                        <a:solidFill>
                          <a:schemeClr val="tx1"/>
                        </a:solidFill>
                      </a:endParaRPr>
                    </a:p>
                    <a:p>
                      <a:r>
                        <a:rPr lang="az-Latn-AZ" sz="1600" b="0" baseline="0" dirty="0" smtClean="0">
                          <a:solidFill>
                            <a:schemeClr val="tx1"/>
                          </a:solidFill>
                        </a:rPr>
                        <a:t>Müsahibə alınan şəxsin adı və vəzifəsi</a:t>
                      </a:r>
                      <a:r>
                        <a:rPr lang="fr-FR" sz="1600" b="0" baseline="0" dirty="0" smtClean="0">
                          <a:solidFill>
                            <a:schemeClr val="tx1"/>
                          </a:solidFill>
                        </a:rPr>
                        <a:t>:</a:t>
                      </a:r>
                    </a:p>
                    <a:p>
                      <a:r>
                        <a:rPr lang="az-Latn-AZ" sz="1600" b="0" baseline="0" dirty="0" smtClean="0">
                          <a:solidFill>
                            <a:schemeClr val="tx1"/>
                          </a:solidFill>
                        </a:rPr>
                        <a:t>Ekspertin adı</a:t>
                      </a:r>
                      <a:r>
                        <a:rPr lang="fr-FR" sz="1600" b="0" baseline="0" dirty="0" smtClean="0">
                          <a:solidFill>
                            <a:schemeClr val="tx1"/>
                          </a:solidFill>
                        </a:rPr>
                        <a:t>:</a:t>
                      </a:r>
                      <a:endParaRPr lang="fr-FR" sz="1600" b="0" dirty="0">
                        <a:solidFill>
                          <a:schemeClr val="tx1"/>
                        </a:solidFill>
                      </a:endParaRPr>
                    </a:p>
                  </a:txBody>
                  <a:tcPr marL="99060" marR="99060"/>
                </a:tc>
                <a:extLst>
                  <a:ext uri="{0D108BD9-81ED-4DB2-BD59-A6C34878D82A}">
                    <a16:rowId xmlns:a16="http://schemas.microsoft.com/office/drawing/2014/main" xmlns="" val="10000"/>
                  </a:ext>
                </a:extLst>
              </a:tr>
              <a:tr h="1624902">
                <a:tc>
                  <a:txBody>
                    <a:bodyPr/>
                    <a:lstStyle/>
                    <a:p>
                      <a:r>
                        <a:rPr lang="az-Latn-AZ" sz="1600" b="1" dirty="0" smtClean="0"/>
                        <a:t>Alt</a:t>
                      </a:r>
                      <a:r>
                        <a:rPr lang="az-Latn-AZ" sz="1600" b="1" baseline="0" dirty="0" smtClean="0"/>
                        <a:t> meyar</a:t>
                      </a:r>
                      <a:r>
                        <a:rPr lang="fr-FR" sz="1600" dirty="0" smtClean="0"/>
                        <a:t>: </a:t>
                      </a:r>
                      <a:r>
                        <a:rPr lang="az-Latn-AZ" sz="1600" dirty="0" smtClean="0"/>
                        <a:t>proqramın </a:t>
                      </a:r>
                      <a:r>
                        <a:rPr lang="az-Latn-AZ" sz="1600" dirty="0" err="1" smtClean="0"/>
                        <a:t>idarəedilməsi</a:t>
                      </a:r>
                      <a:endParaRPr lang="fr-FR" sz="1600" dirty="0" smtClean="0"/>
                    </a:p>
                    <a:p>
                      <a:r>
                        <a:rPr lang="az-Latn-AZ" sz="1600" dirty="0" smtClean="0"/>
                        <a:t>Nə meyarlar,</a:t>
                      </a:r>
                      <a:r>
                        <a:rPr lang="az-Latn-AZ" sz="1600" baseline="0" dirty="0" smtClean="0"/>
                        <a:t> nə də indikatorlar ÖTH-də nəzərə alınmayıb</a:t>
                      </a:r>
                      <a:endParaRPr lang="fr-FR" sz="1600" dirty="0" smtClean="0"/>
                    </a:p>
                    <a:p>
                      <a:pPr marL="285750" indent="-285750">
                        <a:buFontTx/>
                        <a:buChar char="-"/>
                      </a:pPr>
                      <a:r>
                        <a:rPr lang="az-Latn-AZ" sz="1600" baseline="0" dirty="0" err="1" smtClean="0"/>
                        <a:t>Qərarvermə</a:t>
                      </a:r>
                      <a:r>
                        <a:rPr lang="az-Latn-AZ" sz="1600" baseline="0" dirty="0" smtClean="0"/>
                        <a:t> </a:t>
                      </a:r>
                      <a:r>
                        <a:rPr lang="az-Latn-AZ" sz="1600" baseline="0" dirty="0" err="1" smtClean="0"/>
                        <a:t>prosedurları</a:t>
                      </a:r>
                      <a:r>
                        <a:rPr lang="az-Latn-AZ" sz="1600" baseline="0" dirty="0" smtClean="0"/>
                        <a:t> barədə əlavə məlumat verə bilərsiniz</a:t>
                      </a:r>
                      <a:r>
                        <a:rPr lang="fr-FR" sz="1600" baseline="0" dirty="0" smtClean="0"/>
                        <a:t>?</a:t>
                      </a:r>
                      <a:r>
                        <a:rPr lang="fr-FR" sz="1600" dirty="0" smtClean="0"/>
                        <a:t> (</a:t>
                      </a:r>
                      <a:r>
                        <a:rPr lang="az-Latn-AZ" sz="1600" dirty="0" smtClean="0"/>
                        <a:t>2 şuranın tərkibi...) Tələbələr bu şuralara</a:t>
                      </a:r>
                      <a:r>
                        <a:rPr lang="az-Latn-AZ" sz="1600" baseline="0" dirty="0" smtClean="0"/>
                        <a:t> cəlb olunurmu? İşəgötürənlər də cəlb olunur?</a:t>
                      </a:r>
                    </a:p>
                    <a:p>
                      <a:pPr marL="285750" indent="-285750">
                        <a:buFontTx/>
                        <a:buChar char="-"/>
                      </a:pPr>
                      <a:r>
                        <a:rPr lang="az-Latn-AZ" sz="1600" baseline="0" dirty="0" smtClean="0"/>
                        <a:t>Tələbələrin doldurduğu sorğu nümunəsi göstərə </a:t>
                      </a:r>
                      <a:r>
                        <a:rPr lang="az-Latn-AZ" sz="1600" baseline="0" dirty="0" err="1" smtClean="0"/>
                        <a:t>bilərsinizmi</a:t>
                      </a:r>
                      <a:r>
                        <a:rPr lang="az-Latn-AZ" sz="1600" baseline="0" dirty="0" smtClean="0"/>
                        <a:t>?</a:t>
                      </a:r>
                      <a:endParaRPr lang="fr-FR" sz="1600" baseline="0" dirty="0" smtClean="0"/>
                    </a:p>
                  </a:txBody>
                  <a:tcPr marL="99060" marR="99060"/>
                </a:tc>
                <a:extLst>
                  <a:ext uri="{0D108BD9-81ED-4DB2-BD59-A6C34878D82A}">
                    <a16:rowId xmlns:a16="http://schemas.microsoft.com/office/drawing/2014/main" xmlns="" val="10001"/>
                  </a:ext>
                </a:extLst>
              </a:tr>
              <a:tr h="1052032">
                <a:tc>
                  <a:txBody>
                    <a:bodyPr/>
                    <a:lstStyle/>
                    <a:p>
                      <a:r>
                        <a:rPr lang="az-Latn-AZ" sz="1600" b="1" dirty="0" smtClean="0"/>
                        <a:t>Qeyd</a:t>
                      </a:r>
                      <a:r>
                        <a:rPr lang="az-Latn-AZ" sz="1600" b="1" baseline="0" dirty="0" smtClean="0"/>
                        <a:t> olunan zəif cəhətlər</a:t>
                      </a:r>
                      <a:r>
                        <a:rPr lang="fr-FR" sz="1600" b="1" dirty="0" smtClean="0"/>
                        <a:t>: </a:t>
                      </a:r>
                    </a:p>
                    <a:p>
                      <a:r>
                        <a:rPr lang="az-Latn-AZ" sz="1600" dirty="0" smtClean="0"/>
                        <a:t>İnformasiya sisteminin </a:t>
                      </a:r>
                      <a:r>
                        <a:rPr lang="az-Latn-AZ" sz="1600" dirty="0" err="1" smtClean="0"/>
                        <a:t>olmaması</a:t>
                      </a:r>
                      <a:r>
                        <a:rPr lang="fr-FR" sz="1600" dirty="0" smtClean="0"/>
                        <a:t>.</a:t>
                      </a:r>
                      <a:r>
                        <a:rPr lang="fr-FR" sz="1600" baseline="0" dirty="0" smtClean="0"/>
                        <a:t> </a:t>
                      </a:r>
                      <a:r>
                        <a:rPr lang="az-Latn-AZ" sz="1600" baseline="0" dirty="0" smtClean="0"/>
                        <a:t>Yaxşı, bu, aydındır</a:t>
                      </a:r>
                      <a:endParaRPr lang="fr-FR" sz="1600" dirty="0" smtClean="0"/>
                    </a:p>
                    <a:p>
                      <a:r>
                        <a:rPr lang="az-Latn-AZ" sz="1600" baseline="0" dirty="0" smtClean="0"/>
                        <a:t>Ola bilsin ki, tələbələrin və işəgötürənlərin daha geniş şəkildə cəlb edilməsi</a:t>
                      </a:r>
                      <a:r>
                        <a:rPr lang="fr-FR" sz="1600" baseline="0" dirty="0" smtClean="0"/>
                        <a:t> (</a:t>
                      </a:r>
                      <a:r>
                        <a:rPr lang="az-Latn-AZ" sz="1600" baseline="0" dirty="0" smtClean="0"/>
                        <a:t>müsahibələrdə təsdiqlənəcək</a:t>
                      </a:r>
                      <a:r>
                        <a:rPr lang="fr-FR" sz="1600" baseline="0" dirty="0" smtClean="0"/>
                        <a:t>)</a:t>
                      </a:r>
                    </a:p>
                  </a:txBody>
                  <a:tcPr marL="99060" marR="99060"/>
                </a:tc>
                <a:extLst>
                  <a:ext uri="{0D108BD9-81ED-4DB2-BD59-A6C34878D82A}">
                    <a16:rowId xmlns:a16="http://schemas.microsoft.com/office/drawing/2014/main" xmlns="" val="10002"/>
                  </a:ext>
                </a:extLst>
              </a:tr>
              <a:tr h="571103">
                <a:tc>
                  <a:txBody>
                    <a:bodyPr/>
                    <a:lstStyle/>
                    <a:p>
                      <a:r>
                        <a:rPr lang="az-Latn-AZ" sz="1600" b="1" dirty="0" smtClean="0"/>
                        <a:t>Tövsiyə</a:t>
                      </a:r>
                      <a:r>
                        <a:rPr lang="fr-FR" sz="1600" dirty="0" smtClean="0"/>
                        <a:t>: </a:t>
                      </a:r>
                      <a:r>
                        <a:rPr lang="az-Latn-AZ" sz="1600" dirty="0" smtClean="0"/>
                        <a:t>Güclü İS qurmaq</a:t>
                      </a:r>
                      <a:r>
                        <a:rPr lang="az-Latn-AZ" sz="1600" baseline="0" dirty="0" smtClean="0"/>
                        <a:t> üçün praktiki tədbirlər </a:t>
                      </a:r>
                      <a:r>
                        <a:rPr lang="az-Latn-AZ" sz="1600" baseline="0" dirty="0" err="1" smtClean="0"/>
                        <a:t>görülməlidir</a:t>
                      </a:r>
                      <a:endParaRPr lang="az-Latn-AZ" sz="1600" baseline="0" dirty="0" smtClean="0"/>
                    </a:p>
                    <a:p>
                      <a:r>
                        <a:rPr lang="az-Latn-AZ" sz="1600" dirty="0" smtClean="0"/>
                        <a:t>Tələbələrin və işəgötürənlərin proqramın idarə </a:t>
                      </a:r>
                      <a:r>
                        <a:rPr lang="az-Latn-AZ" sz="1600" dirty="0" err="1" smtClean="0"/>
                        <a:t>edilməsində</a:t>
                      </a:r>
                      <a:r>
                        <a:rPr lang="az-Latn-AZ" sz="1600" dirty="0" smtClean="0"/>
                        <a:t> iştirakını </a:t>
                      </a:r>
                      <a:r>
                        <a:rPr lang="az-Latn-AZ" sz="1600" dirty="0" err="1" smtClean="0"/>
                        <a:t>genişləndirmək</a:t>
                      </a:r>
                      <a:endParaRPr lang="fr-FR" sz="1600" dirty="0" smtClean="0"/>
                    </a:p>
                  </a:txBody>
                  <a:tcPr marL="99060" marR="9906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4190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z-Latn-AZ" dirty="0"/>
              <a:t>GÖZLƏNTİLƏR</a:t>
            </a:r>
            <a:r>
              <a:rPr lang="fr-FR" dirty="0"/>
              <a:t>/</a:t>
            </a:r>
            <a:r>
              <a:rPr lang="az-Latn-AZ" dirty="0"/>
              <a:t>EKSPERT</a:t>
            </a:r>
            <a:endParaRPr lang="fr-FR" dirty="0"/>
          </a:p>
        </p:txBody>
      </p:sp>
      <p:sp>
        <p:nvSpPr>
          <p:cNvPr id="3" name="Espace réservé du contenu 2"/>
          <p:cNvSpPr>
            <a:spLocks noGrp="1"/>
          </p:cNvSpPr>
          <p:nvPr>
            <p:ph idx="1"/>
          </p:nvPr>
        </p:nvSpPr>
        <p:spPr>
          <a:xfrm>
            <a:off x="662523" y="1484784"/>
            <a:ext cx="7924800" cy="4114800"/>
          </a:xfrm>
        </p:spPr>
        <p:txBody>
          <a:bodyPr/>
          <a:lstStyle/>
          <a:p>
            <a:r>
              <a:rPr lang="fr-FR" dirty="0"/>
              <a:t>3</a:t>
            </a:r>
            <a:r>
              <a:rPr lang="fr-FR" dirty="0" smtClean="0"/>
              <a:t>. </a:t>
            </a:r>
            <a:r>
              <a:rPr lang="az-Latn-AZ" dirty="0" smtClean="0"/>
              <a:t>Sahə səfərindən sonra</a:t>
            </a:r>
            <a:endParaRPr lang="fr-FR" dirty="0" smtClean="0"/>
          </a:p>
          <a:p>
            <a:endParaRPr lang="fr-FR" dirty="0"/>
          </a:p>
          <a:p>
            <a:pPr lvl="3"/>
            <a:r>
              <a:rPr lang="az-Latn-AZ" sz="2000" b="1" dirty="0" err="1" smtClean="0"/>
              <a:t>Qeydlərinizin</a:t>
            </a:r>
            <a:r>
              <a:rPr lang="az-Latn-AZ" sz="2000" b="1" dirty="0" smtClean="0"/>
              <a:t> xülasəsini verin və </a:t>
            </a:r>
            <a:r>
              <a:rPr lang="az-Latn-AZ" sz="2000" b="1" dirty="0" err="1" smtClean="0"/>
              <a:t>ehtiyaclarınızla</a:t>
            </a:r>
            <a:r>
              <a:rPr lang="az-Latn-AZ" sz="2000" b="1" dirty="0" smtClean="0"/>
              <a:t> müqayisə edin</a:t>
            </a:r>
            <a:endParaRPr lang="fr-FR" sz="2000" b="1" dirty="0" smtClean="0"/>
          </a:p>
          <a:p>
            <a:pPr lvl="3"/>
            <a:r>
              <a:rPr lang="az-Latn-AZ" sz="2000" b="1" dirty="0" smtClean="0"/>
              <a:t>Öz hissənizi hazırlayın</a:t>
            </a:r>
            <a:endParaRPr lang="fr-FR" sz="2000" b="1" dirty="0" smtClean="0"/>
          </a:p>
          <a:p>
            <a:pPr lvl="3"/>
            <a:r>
              <a:rPr lang="az-Latn-AZ" sz="2000" b="1" dirty="0" err="1" smtClean="0"/>
              <a:t>Şəxsiləşdirmə</a:t>
            </a:r>
            <a:r>
              <a:rPr lang="az-Latn-AZ" sz="2000" b="1" dirty="0" smtClean="0"/>
              <a:t>, hər hansı insana dair birbaşa tənqidi fikir ifadə </a:t>
            </a:r>
            <a:r>
              <a:rPr lang="az-Latn-AZ" sz="2000" b="1" dirty="0" err="1" smtClean="0"/>
              <a:t>olunmamalıdır</a:t>
            </a:r>
            <a:endParaRPr lang="fr-FR" sz="2000" b="1" dirty="0" smtClean="0"/>
          </a:p>
          <a:p>
            <a:pPr lvl="3"/>
            <a:r>
              <a:rPr lang="az-Latn-AZ" sz="2000" b="1" dirty="0" smtClean="0"/>
              <a:t>Digərlərinin hazırladığı mətnlərə dair fikrinizi/rəyinizi bildirin</a:t>
            </a:r>
            <a:endParaRPr lang="fr-FR" sz="2000" b="1" dirty="0" smtClean="0"/>
          </a:p>
          <a:p>
            <a:pPr lvl="3"/>
            <a:r>
              <a:rPr lang="az-Latn-AZ" sz="2000" b="1" dirty="0" smtClean="0"/>
              <a:t>Hesabatın nəticələrinə töhfə verin</a:t>
            </a:r>
            <a:endParaRPr lang="fr-FR" sz="2000" b="1" dirty="0" smtClean="0"/>
          </a:p>
          <a:p>
            <a:pPr lvl="3"/>
            <a:r>
              <a:rPr lang="az-Latn-AZ" sz="2000" b="1" dirty="0" smtClean="0"/>
              <a:t>Akkreditasiya təklifinə töhfə verin</a:t>
            </a:r>
            <a:endParaRPr lang="fr-FR" sz="2000" b="1" dirty="0" smtClean="0"/>
          </a:p>
          <a:p>
            <a:pPr marL="0" lvl="3" indent="0">
              <a:buNone/>
            </a:pPr>
            <a:endParaRPr lang="fr-FR" sz="2000" b="1" dirty="0"/>
          </a:p>
          <a:p>
            <a:pPr marL="0" lvl="3" indent="0">
              <a:buNone/>
            </a:pPr>
            <a:endParaRPr lang="fr-FR" sz="20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507" y="5229201"/>
            <a:ext cx="1092121" cy="116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607462" y="5457418"/>
            <a:ext cx="6630737" cy="707886"/>
          </a:xfrm>
          <a:prstGeom prst="rect">
            <a:avLst/>
          </a:prstGeom>
          <a:noFill/>
        </p:spPr>
        <p:txBody>
          <a:bodyPr wrap="square" rtlCol="0">
            <a:spAutoFit/>
          </a:bodyPr>
          <a:lstStyle/>
          <a:p>
            <a:r>
              <a:rPr lang="az-Latn-AZ" sz="2000" b="1" dirty="0" smtClean="0">
                <a:solidFill>
                  <a:srgbClr val="ED145B"/>
                </a:solidFill>
                <a:latin typeface="Century Gothic" panose="020B0502020202020204" pitchFamily="34" charset="0"/>
              </a:rPr>
              <a:t>Tezliklə yazmağa başlayın</a:t>
            </a:r>
            <a:endParaRPr lang="fr-FR" sz="2000" b="1" dirty="0" smtClean="0">
              <a:solidFill>
                <a:srgbClr val="ED145B"/>
              </a:solidFill>
              <a:latin typeface="Century Gothic" panose="020B0502020202020204" pitchFamily="34" charset="0"/>
            </a:endParaRPr>
          </a:p>
          <a:p>
            <a:r>
              <a:rPr lang="az-Latn-AZ" sz="2000" b="1" dirty="0" err="1" smtClean="0">
                <a:solidFill>
                  <a:srgbClr val="ED145B"/>
                </a:solidFill>
                <a:latin typeface="Century Gothic" panose="020B0502020202020204" pitchFamily="34" charset="0"/>
              </a:rPr>
              <a:t>Qiymətləndirin</a:t>
            </a:r>
            <a:r>
              <a:rPr lang="az-Latn-AZ" sz="2000" b="1" dirty="0" smtClean="0">
                <a:solidFill>
                  <a:srgbClr val="ED145B"/>
                </a:solidFill>
                <a:latin typeface="Century Gothic" panose="020B0502020202020204" pitchFamily="34" charset="0"/>
              </a:rPr>
              <a:t>, lakin sübutlar təmin edin</a:t>
            </a:r>
            <a:endParaRPr lang="fr-FR" sz="2000" b="1" dirty="0">
              <a:solidFill>
                <a:srgbClr val="ED145B"/>
              </a:solidFill>
              <a:latin typeface="Century Gothic" panose="020B0502020202020204" pitchFamily="34" charset="0"/>
            </a:endParaRPr>
          </a:p>
        </p:txBody>
      </p:sp>
    </p:spTree>
    <p:extLst>
      <p:ext uri="{BB962C8B-B14F-4D97-AF65-F5344CB8AC3E}">
        <p14:creationId xmlns:p14="http://schemas.microsoft.com/office/powerpoint/2010/main" val="657549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89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z-Latn-AZ" dirty="0" smtClean="0"/>
              <a:t>Həmkar </a:t>
            </a:r>
            <a:r>
              <a:rPr lang="az-Latn-AZ" dirty="0" err="1" smtClean="0"/>
              <a:t>qiymətləndirməsi</a:t>
            </a:r>
            <a:endParaRPr lang="fr-FR" dirty="0"/>
          </a:p>
        </p:txBody>
      </p:sp>
      <p:pic>
        <p:nvPicPr>
          <p:cNvPr id="4" name="Image 1"/>
          <p:cNvPicPr>
            <a:picLocks noGrp="1" noChangeAspect="1"/>
          </p:cNvPicPr>
          <p:nvPr>
            <p:ph idx="1"/>
          </p:nvPr>
        </p:nvPicPr>
        <p:blipFill>
          <a:blip r:embed="rId3" cstate="print">
            <a:extLst>
              <a:ext uri="{28A0092B-C50C-407E-A947-70E740481C1C}">
                <a14:useLocalDpi xmlns:a14="http://schemas.microsoft.com/office/drawing/2010/main" val="0"/>
              </a:ext>
            </a:extLst>
          </a:blip>
          <a:srcRect t="8231" b="34624"/>
          <a:stretch>
            <a:fillRect/>
          </a:stretch>
        </p:blipFill>
        <p:spPr bwMode="auto">
          <a:xfrm>
            <a:off x="662523" y="1268765"/>
            <a:ext cx="7924800" cy="376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2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81003" y="115894"/>
            <a:ext cx="9324975"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az-Latn-AZ" cap="all" dirty="0" smtClean="0">
                <a:solidFill>
                  <a:srgbClr val="5C2D91"/>
                </a:solidFill>
                <a:latin typeface="Century Gothic" panose="020B0502020202020204" pitchFamily="34" charset="0"/>
              </a:rPr>
              <a:t>Həmkar </a:t>
            </a:r>
            <a:r>
              <a:rPr lang="az-Latn-AZ" cap="all" dirty="0" err="1">
                <a:solidFill>
                  <a:srgbClr val="5C2D91"/>
                </a:solidFill>
                <a:latin typeface="Century Gothic" panose="020B0502020202020204" pitchFamily="34" charset="0"/>
              </a:rPr>
              <a:t>qiymətləndirməsi</a:t>
            </a:r>
            <a:endParaRPr lang="fr-FR" cap="all" dirty="0">
              <a:solidFill>
                <a:srgbClr val="5C2D91"/>
              </a:solidFill>
              <a:latin typeface="Century Gothic" panose="020B0502020202020204" pitchFamily="34" charset="0"/>
            </a:endParaRPr>
          </a:p>
        </p:txBody>
      </p:sp>
      <p:sp>
        <p:nvSpPr>
          <p:cNvPr id="4" name="ZoneTexte 3"/>
          <p:cNvSpPr txBox="1"/>
          <p:nvPr/>
        </p:nvSpPr>
        <p:spPr>
          <a:xfrm>
            <a:off x="381003" y="1117600"/>
            <a:ext cx="9129713" cy="923330"/>
          </a:xfrm>
          <a:prstGeom prst="rect">
            <a:avLst/>
          </a:prstGeom>
          <a:solidFill>
            <a:schemeClr val="bg1">
              <a:lumMod val="95000"/>
            </a:schemeClr>
          </a:solidFill>
        </p:spPr>
        <p:txBody>
          <a:bodyPr>
            <a:spAutoFit/>
          </a:bodyPr>
          <a:lstStyle/>
          <a:p>
            <a:pPr>
              <a:defRPr/>
            </a:pPr>
            <a:r>
              <a:rPr lang="az-Latn-AZ" sz="1800" b="1" dirty="0" smtClean="0">
                <a:solidFill>
                  <a:srgbClr val="4F5866"/>
                </a:solidFill>
                <a:latin typeface="Century Gothic" panose="020B0502020202020204" pitchFamily="34" charset="0"/>
                <a:ea typeface="+mn-ea"/>
              </a:rPr>
              <a:t>Tərif</a:t>
            </a:r>
            <a:r>
              <a:rPr lang="fr-FR" sz="1800" dirty="0" smtClean="0">
                <a:solidFill>
                  <a:srgbClr val="4F5866"/>
                </a:solidFill>
                <a:latin typeface="Century Gothic" panose="020B0502020202020204" pitchFamily="34" charset="0"/>
                <a:ea typeface="+mn-ea"/>
              </a:rPr>
              <a:t>: </a:t>
            </a:r>
            <a:r>
              <a:rPr lang="az-Latn-AZ" sz="1800" dirty="0" smtClean="0">
                <a:solidFill>
                  <a:srgbClr val="4F5866"/>
                </a:solidFill>
                <a:latin typeface="Century Gothic" panose="020B0502020202020204" pitchFamily="34" charset="0"/>
                <a:ea typeface="+mn-ea"/>
              </a:rPr>
              <a:t>Əmək bazarı, yaxud müvafiq sahənin </a:t>
            </a:r>
            <a:r>
              <a:rPr lang="az-Latn-AZ" sz="1800" dirty="0" err="1" smtClean="0">
                <a:solidFill>
                  <a:srgbClr val="4F5866"/>
                </a:solidFill>
                <a:latin typeface="Century Gothic" panose="020B0502020202020204" pitchFamily="34" charset="0"/>
                <a:ea typeface="+mn-ea"/>
              </a:rPr>
              <a:t>kvalifikasiyalı</a:t>
            </a:r>
            <a:r>
              <a:rPr lang="az-Latn-AZ" sz="1800" dirty="0" smtClean="0">
                <a:solidFill>
                  <a:srgbClr val="4F5866"/>
                </a:solidFill>
                <a:latin typeface="Century Gothic" panose="020B0502020202020204" pitchFamily="34" charset="0"/>
                <a:ea typeface="+mn-ea"/>
              </a:rPr>
              <a:t> şəxslərinin iştirakını zəruri edən </a:t>
            </a:r>
            <a:r>
              <a:rPr lang="az-Latn-AZ" sz="1800" dirty="0" err="1" smtClean="0">
                <a:solidFill>
                  <a:srgbClr val="4F5866"/>
                </a:solidFill>
                <a:latin typeface="Century Gothic" panose="020B0502020202020204" pitchFamily="34" charset="0"/>
                <a:ea typeface="+mn-ea"/>
              </a:rPr>
              <a:t>qiymətləndirmə</a:t>
            </a:r>
            <a:r>
              <a:rPr lang="az-Latn-AZ" sz="1800" dirty="0" smtClean="0">
                <a:solidFill>
                  <a:srgbClr val="4F5866"/>
                </a:solidFill>
                <a:latin typeface="Century Gothic" panose="020B0502020202020204" pitchFamily="34" charset="0"/>
                <a:ea typeface="+mn-ea"/>
              </a:rPr>
              <a:t> prosesi tərəfindən </a:t>
            </a:r>
            <a:r>
              <a:rPr lang="az-Latn-AZ" sz="1800" dirty="0" err="1" smtClean="0">
                <a:solidFill>
                  <a:srgbClr val="4F5866"/>
                </a:solidFill>
                <a:latin typeface="Century Gothic" panose="020B0502020202020204" pitchFamily="34" charset="0"/>
                <a:ea typeface="+mn-ea"/>
              </a:rPr>
              <a:t>formalaşdırılmış</a:t>
            </a:r>
            <a:r>
              <a:rPr lang="az-Latn-AZ" sz="1800" dirty="0" smtClean="0">
                <a:solidFill>
                  <a:srgbClr val="4F5866"/>
                </a:solidFill>
                <a:latin typeface="Century Gothic" panose="020B0502020202020204" pitchFamily="34" charset="0"/>
                <a:ea typeface="+mn-ea"/>
              </a:rPr>
              <a:t> özünü tənzimləmənin əsas prinsipi </a:t>
            </a:r>
            <a:endParaRPr lang="fr-FR" sz="1600" dirty="0">
              <a:solidFill>
                <a:srgbClr val="4F5866"/>
              </a:solidFill>
              <a:latin typeface="Century Gothic" panose="020B0502020202020204" pitchFamily="34" charset="0"/>
              <a:ea typeface="+mn-ea"/>
            </a:endParaRPr>
          </a:p>
        </p:txBody>
      </p:sp>
      <p:sp>
        <p:nvSpPr>
          <p:cNvPr id="7172" name="Rectangle 20"/>
          <p:cNvSpPr>
            <a:spLocks noChangeArrowheads="1"/>
          </p:cNvSpPr>
          <p:nvPr/>
        </p:nvSpPr>
        <p:spPr bwMode="auto">
          <a:xfrm>
            <a:off x="1077912" y="4797425"/>
            <a:ext cx="2813051" cy="6477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az-Latn-AZ" altLang="fr-FR" sz="2200" dirty="0" smtClean="0">
                <a:solidFill>
                  <a:srgbClr val="FF0066"/>
                </a:solidFill>
                <a:latin typeface="Century Gothic" pitchFamily="34" charset="0"/>
              </a:rPr>
              <a:t>Məqbulluq</a:t>
            </a:r>
            <a:endParaRPr lang="fr-FR" altLang="fr-FR" sz="1800" dirty="0">
              <a:solidFill>
                <a:srgbClr val="4F5866"/>
              </a:solidFill>
              <a:latin typeface="Century Gothic" pitchFamily="34" charset="0"/>
            </a:endParaRPr>
          </a:p>
        </p:txBody>
      </p:sp>
      <p:sp>
        <p:nvSpPr>
          <p:cNvPr id="7177" name="Rectangle 26"/>
          <p:cNvSpPr>
            <a:spLocks noChangeArrowheads="1"/>
          </p:cNvSpPr>
          <p:nvPr/>
        </p:nvSpPr>
        <p:spPr bwMode="auto">
          <a:xfrm>
            <a:off x="5600703" y="4113219"/>
            <a:ext cx="2736850" cy="684211"/>
          </a:xfrm>
          <a:prstGeom prst="rect">
            <a:avLst/>
          </a:prstGeom>
          <a:solidFill>
            <a:srgbClr val="FF9966"/>
          </a:solidFill>
          <a:ln>
            <a:noFill/>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az-Latn-AZ" altLang="fr-FR" sz="2200" dirty="0" smtClean="0">
                <a:solidFill>
                  <a:schemeClr val="tx1">
                    <a:lumMod val="75000"/>
                    <a:lumOff val="25000"/>
                  </a:schemeClr>
                </a:solidFill>
                <a:latin typeface="Century Gothic" pitchFamily="34" charset="0"/>
              </a:rPr>
              <a:t>Həmkarlar</a:t>
            </a:r>
            <a:r>
              <a:rPr lang="fr-FR" altLang="fr-FR" sz="2200" dirty="0" smtClean="0">
                <a:solidFill>
                  <a:schemeClr val="tx1">
                    <a:lumMod val="75000"/>
                    <a:lumOff val="25000"/>
                  </a:schemeClr>
                </a:solidFill>
                <a:latin typeface="Century Gothic" pitchFamily="34" charset="0"/>
              </a:rPr>
              <a:t> ≠ </a:t>
            </a:r>
            <a:r>
              <a:rPr lang="az-Latn-AZ" altLang="fr-FR" sz="2200" dirty="0" smtClean="0">
                <a:solidFill>
                  <a:schemeClr val="tx1">
                    <a:lumMod val="75000"/>
                    <a:lumOff val="25000"/>
                  </a:schemeClr>
                </a:solidFill>
                <a:latin typeface="Century Gothic" pitchFamily="34" charset="0"/>
              </a:rPr>
              <a:t>dostlar</a:t>
            </a:r>
            <a:endParaRPr lang="fr-FR" altLang="fr-FR" sz="2200" dirty="0" smtClean="0">
              <a:solidFill>
                <a:schemeClr val="tx1">
                  <a:lumMod val="75000"/>
                  <a:lumOff val="25000"/>
                </a:schemeClr>
              </a:solidFill>
              <a:latin typeface="Century Gothic" pitchFamily="34" charset="0"/>
            </a:endParaRPr>
          </a:p>
          <a:p>
            <a:pPr algn="ctr">
              <a:defRPr/>
            </a:pPr>
            <a:endParaRPr lang="fr-FR" altLang="fr-FR" sz="1800" dirty="0" smtClean="0">
              <a:solidFill>
                <a:schemeClr val="tx1">
                  <a:lumMod val="75000"/>
                  <a:lumOff val="25000"/>
                </a:schemeClr>
              </a:solidFill>
              <a:latin typeface="Century Gothic" pitchFamily="34" charset="0"/>
            </a:endParaRPr>
          </a:p>
        </p:txBody>
      </p:sp>
      <p:sp>
        <p:nvSpPr>
          <p:cNvPr id="7174" name="Rectangle 32"/>
          <p:cNvSpPr>
            <a:spLocks noChangeArrowheads="1"/>
          </p:cNvSpPr>
          <p:nvPr/>
        </p:nvSpPr>
        <p:spPr bwMode="auto">
          <a:xfrm>
            <a:off x="1101727" y="3968756"/>
            <a:ext cx="2813051" cy="684213"/>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az-Latn-AZ" altLang="fr-FR" sz="2000" dirty="0" smtClean="0">
                <a:solidFill>
                  <a:srgbClr val="FF0066"/>
                </a:solidFill>
                <a:latin typeface="Century Gothic" pitchFamily="34" charset="0"/>
              </a:rPr>
              <a:t>Ümumi baxış</a:t>
            </a:r>
            <a:endParaRPr lang="fr-FR" altLang="fr-FR" sz="2000" dirty="0">
              <a:solidFill>
                <a:srgbClr val="FF0066"/>
              </a:solidFill>
              <a:latin typeface="Century Gothic" pitchFamily="34" charset="0"/>
            </a:endParaRPr>
          </a:p>
        </p:txBody>
      </p:sp>
      <p:sp>
        <p:nvSpPr>
          <p:cNvPr id="7175" name="Rectangle 20"/>
          <p:cNvSpPr>
            <a:spLocks noChangeArrowheads="1"/>
          </p:cNvSpPr>
          <p:nvPr/>
        </p:nvSpPr>
        <p:spPr bwMode="auto">
          <a:xfrm>
            <a:off x="1095374" y="5589588"/>
            <a:ext cx="2813051" cy="6477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az-Latn-AZ" altLang="fr-FR" sz="2200" dirty="0" smtClean="0">
                <a:solidFill>
                  <a:srgbClr val="FF0066"/>
                </a:solidFill>
                <a:latin typeface="Century Gothic" pitchFamily="34" charset="0"/>
              </a:rPr>
              <a:t>Kollegiallıq</a:t>
            </a:r>
            <a:endParaRPr lang="fr-FR" altLang="fr-FR" sz="1800" dirty="0">
              <a:solidFill>
                <a:srgbClr val="4F5866"/>
              </a:solidFill>
              <a:latin typeface="Century Gothic" pitchFamily="34" charset="0"/>
            </a:endParaRPr>
          </a:p>
        </p:txBody>
      </p:sp>
      <p:sp>
        <p:nvSpPr>
          <p:cNvPr id="15" name="ZoneTexte 14"/>
          <p:cNvSpPr txBox="1"/>
          <p:nvPr/>
        </p:nvSpPr>
        <p:spPr>
          <a:xfrm>
            <a:off x="963613" y="2460630"/>
            <a:ext cx="8640762" cy="677108"/>
          </a:xfrm>
          <a:prstGeom prst="rect">
            <a:avLst/>
          </a:prstGeom>
          <a:solidFill>
            <a:schemeClr val="bg1">
              <a:lumMod val="95000"/>
            </a:schemeClr>
          </a:solidFill>
        </p:spPr>
        <p:txBody>
          <a:bodyPr>
            <a:spAutoFit/>
          </a:bodyPr>
          <a:lstStyle/>
          <a:p>
            <a:pPr>
              <a:defRPr/>
            </a:pPr>
            <a:r>
              <a:rPr lang="az-Latn-AZ" sz="2000" dirty="0" smtClean="0">
                <a:solidFill>
                  <a:srgbClr val="FF0066"/>
                </a:solidFill>
                <a:latin typeface="Century Gothic" panose="020B0502020202020204" pitchFamily="34" charset="0"/>
                <a:ea typeface="+mn-ea"/>
              </a:rPr>
              <a:t>Həmkar</a:t>
            </a:r>
            <a:endParaRPr lang="fr-FR" sz="2000" dirty="0">
              <a:solidFill>
                <a:srgbClr val="FF0066"/>
              </a:solidFill>
              <a:latin typeface="Century Gothic" panose="020B0502020202020204" pitchFamily="34" charset="0"/>
              <a:ea typeface="+mn-ea"/>
            </a:endParaRPr>
          </a:p>
          <a:p>
            <a:pPr>
              <a:defRPr/>
            </a:pPr>
            <a:r>
              <a:rPr lang="az-Latn-AZ" sz="1800" dirty="0" smtClean="0">
                <a:solidFill>
                  <a:srgbClr val="4F5866"/>
                </a:solidFill>
                <a:latin typeface="Century Gothic" panose="020B0502020202020204" pitchFamily="34" charset="0"/>
                <a:ea typeface="+mn-ea"/>
              </a:rPr>
              <a:t>Eyni sosial mövqeyə, eyni </a:t>
            </a:r>
            <a:r>
              <a:rPr lang="az-Latn-AZ" sz="1800" dirty="0" err="1" smtClean="0">
                <a:solidFill>
                  <a:srgbClr val="4F5866"/>
                </a:solidFill>
                <a:latin typeface="Century Gothic" panose="020B0502020202020204" pitchFamily="34" charset="0"/>
                <a:ea typeface="+mn-ea"/>
              </a:rPr>
              <a:t>kvalifikasiyalara</a:t>
            </a:r>
            <a:r>
              <a:rPr lang="az-Latn-AZ" sz="1800" dirty="0" smtClean="0">
                <a:solidFill>
                  <a:srgbClr val="4F5866"/>
                </a:solidFill>
                <a:latin typeface="Century Gothic" panose="020B0502020202020204" pitchFamily="34" charset="0"/>
                <a:ea typeface="+mn-ea"/>
              </a:rPr>
              <a:t> malik şəxs prosesə cəlb olunur</a:t>
            </a:r>
            <a:r>
              <a:rPr lang="fr-FR" sz="1800" dirty="0" smtClean="0">
                <a:solidFill>
                  <a:srgbClr val="4F5866"/>
                </a:solidFill>
                <a:latin typeface="Century Gothic" panose="020B0502020202020204" pitchFamily="34" charset="0"/>
                <a:ea typeface="+mn-ea"/>
              </a:rPr>
              <a:t>. </a:t>
            </a:r>
            <a:r>
              <a:rPr lang="fr-FR" sz="1800" dirty="0">
                <a:solidFill>
                  <a:srgbClr val="4F5866"/>
                </a:solidFill>
                <a:latin typeface="Century Gothic" panose="020B0502020202020204" pitchFamily="34" charset="0"/>
                <a:ea typeface="+mn-ea"/>
              </a:rPr>
              <a:t> </a:t>
            </a:r>
          </a:p>
        </p:txBody>
      </p:sp>
      <p:sp>
        <p:nvSpPr>
          <p:cNvPr id="17" name="Rectangle 26"/>
          <p:cNvSpPr>
            <a:spLocks noChangeArrowheads="1"/>
          </p:cNvSpPr>
          <p:nvPr/>
        </p:nvSpPr>
        <p:spPr bwMode="auto">
          <a:xfrm>
            <a:off x="5600703" y="4905375"/>
            <a:ext cx="2736850" cy="611188"/>
          </a:xfrm>
          <a:prstGeom prst="rect">
            <a:avLst/>
          </a:prstGeom>
          <a:solidFill>
            <a:srgbClr val="FF9966"/>
          </a:solidFill>
          <a:ln>
            <a:noFill/>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fr-FR" altLang="fr-FR" sz="2200" dirty="0" smtClean="0">
                <a:solidFill>
                  <a:schemeClr val="tx1">
                    <a:lumMod val="75000"/>
                    <a:lumOff val="25000"/>
                  </a:schemeClr>
                </a:solidFill>
                <a:latin typeface="Century Gothic" pitchFamily="34" charset="0"/>
              </a:rPr>
              <a:t>« </a:t>
            </a:r>
            <a:r>
              <a:rPr lang="az-Latn-AZ" altLang="fr-FR" sz="2200" dirty="0" smtClean="0">
                <a:solidFill>
                  <a:schemeClr val="tx1">
                    <a:lumMod val="75000"/>
                    <a:lumOff val="25000"/>
                  </a:schemeClr>
                </a:solidFill>
                <a:latin typeface="Century Gothic" pitchFamily="34" charset="0"/>
              </a:rPr>
              <a:t>kiçik ailə</a:t>
            </a:r>
            <a:r>
              <a:rPr lang="fr-FR" altLang="fr-FR" sz="2200" dirty="0" smtClean="0">
                <a:solidFill>
                  <a:schemeClr val="tx1">
                    <a:lumMod val="75000"/>
                    <a:lumOff val="25000"/>
                  </a:schemeClr>
                </a:solidFill>
                <a:latin typeface="Century Gothic" pitchFamily="34" charset="0"/>
              </a:rPr>
              <a:t>»</a:t>
            </a:r>
          </a:p>
          <a:p>
            <a:pPr algn="ctr">
              <a:defRPr/>
            </a:pPr>
            <a:endParaRPr lang="fr-FR" altLang="fr-FR" sz="1800" dirty="0" smtClean="0">
              <a:solidFill>
                <a:schemeClr val="tx1">
                  <a:lumMod val="75000"/>
                  <a:lumOff val="25000"/>
                </a:schemeClr>
              </a:solidFill>
              <a:latin typeface="Century Gothic" pitchFamily="34" charset="0"/>
            </a:endParaRPr>
          </a:p>
        </p:txBody>
      </p:sp>
      <p:sp>
        <p:nvSpPr>
          <p:cNvPr id="18" name="Ellipse 17"/>
          <p:cNvSpPr>
            <a:spLocks noChangeAspect="1"/>
          </p:cNvSpPr>
          <p:nvPr/>
        </p:nvSpPr>
        <p:spPr bwMode="auto">
          <a:xfrm>
            <a:off x="2360613" y="3465513"/>
            <a:ext cx="468312" cy="468312"/>
          </a:xfrm>
          <a:prstGeom prst="ellipse">
            <a:avLst/>
          </a:prstGeom>
          <a:solidFill>
            <a:schemeClr val="accent5">
              <a:lumMod val="50000"/>
            </a:schemeClr>
          </a:solidFill>
          <a:ln w="9525" cap="flat" cmpd="sng" algn="ctr">
            <a:noFill/>
            <a:prstDash val="solid"/>
            <a:round/>
            <a:headEnd type="none" w="med" len="med"/>
            <a:tailEnd type="none" w="med" len="med"/>
          </a:ln>
          <a:effectLst/>
          <a:extLst/>
        </p:spPr>
        <p:txBody>
          <a:bodyPr lIns="0" tIns="0" rIns="0" bIns="0" anchor="ctr"/>
          <a:lstStyle/>
          <a:p>
            <a:pPr algn="ctr">
              <a:defRPr/>
            </a:pPr>
            <a:r>
              <a:rPr lang="fr-FR" sz="2000" b="1" dirty="0">
                <a:solidFill>
                  <a:schemeClr val="bg1"/>
                </a:solidFill>
                <a:latin typeface="Century Gothic" panose="020B0502020202020204" pitchFamily="34" charset="0"/>
                <a:ea typeface="ＭＳ Ｐゴシック" charset="0"/>
              </a:rPr>
              <a:t>+</a:t>
            </a:r>
            <a:endParaRPr lang="fr-FR" sz="1800" b="1" dirty="0">
              <a:solidFill>
                <a:schemeClr val="bg1"/>
              </a:solidFill>
              <a:latin typeface="Century Gothic" panose="020B0502020202020204" pitchFamily="34" charset="0"/>
              <a:ea typeface="ＭＳ Ｐゴシック" charset="0"/>
            </a:endParaRPr>
          </a:p>
        </p:txBody>
      </p:sp>
      <p:sp>
        <p:nvSpPr>
          <p:cNvPr id="7179" name="Ellipse 19"/>
          <p:cNvSpPr>
            <a:spLocks noChangeAspect="1"/>
          </p:cNvSpPr>
          <p:nvPr/>
        </p:nvSpPr>
        <p:spPr bwMode="auto">
          <a:xfrm>
            <a:off x="6735766" y="3465513"/>
            <a:ext cx="466725" cy="468312"/>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fr-FR" altLang="fr-FR" sz="2800" b="1">
                <a:solidFill>
                  <a:schemeClr val="bg1"/>
                </a:solidFill>
                <a:latin typeface="Century Gothic" pitchFamily="34" charset="0"/>
              </a:rPr>
              <a:t>-</a:t>
            </a:r>
            <a:endParaRPr lang="fr-FR" altLang="fr-FR" b="1">
              <a:solidFill>
                <a:schemeClr val="bg1"/>
              </a:solidFill>
              <a:latin typeface="Century Gothic" pitchFamily="34" charset="0"/>
            </a:endParaRPr>
          </a:p>
        </p:txBody>
      </p:sp>
    </p:spTree>
    <p:extLst>
      <p:ext uri="{BB962C8B-B14F-4D97-AF65-F5344CB8AC3E}">
        <p14:creationId xmlns:p14="http://schemas.microsoft.com/office/powerpoint/2010/main" val="388658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6"/>
          <p:cNvSpPr>
            <a:spLocks noChangeArrowheads="1"/>
          </p:cNvSpPr>
          <p:nvPr/>
        </p:nvSpPr>
        <p:spPr bwMode="auto">
          <a:xfrm>
            <a:off x="3694193" y="4437113"/>
            <a:ext cx="2506946" cy="576063"/>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az-Latn-AZ" altLang="fr-FR" sz="2200" dirty="0" err="1" smtClean="0">
                <a:solidFill>
                  <a:srgbClr val="FF0066"/>
                </a:solidFill>
                <a:latin typeface="Century Gothic" pitchFamily="34" charset="0"/>
              </a:rPr>
              <a:t>Qiymətləndirilən</a:t>
            </a:r>
            <a:r>
              <a:rPr lang="az-Latn-AZ" altLang="fr-FR" sz="2200" dirty="0" smtClean="0">
                <a:solidFill>
                  <a:srgbClr val="FF0066"/>
                </a:solidFill>
                <a:latin typeface="Century Gothic" pitchFamily="34" charset="0"/>
              </a:rPr>
              <a:t> qurumlar</a:t>
            </a:r>
            <a:endParaRPr lang="fr-FR" altLang="fr-FR" sz="2200" dirty="0">
              <a:solidFill>
                <a:srgbClr val="FF0066"/>
              </a:solidFill>
              <a:latin typeface="Century Gothic" pitchFamily="34" charset="0"/>
            </a:endParaRPr>
          </a:p>
        </p:txBody>
      </p:sp>
      <p:cxnSp>
        <p:nvCxnSpPr>
          <p:cNvPr id="28" name="Connecteur droit avec flèche 27"/>
          <p:cNvCxnSpPr/>
          <p:nvPr/>
        </p:nvCxnSpPr>
        <p:spPr bwMode="auto">
          <a:xfrm>
            <a:off x="4923360" y="1419177"/>
            <a:ext cx="0" cy="3032685"/>
          </a:xfrm>
          <a:prstGeom prst="straightConnector1">
            <a:avLst/>
          </a:prstGeom>
          <a:solidFill>
            <a:schemeClr val="accent1"/>
          </a:solidFill>
          <a:ln w="79375" cap="flat" cmpd="sng" algn="ctr">
            <a:solidFill>
              <a:srgbClr val="5C2D9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re 1"/>
          <p:cNvSpPr>
            <a:spLocks noGrp="1"/>
          </p:cNvSpPr>
          <p:nvPr>
            <p:ph type="title"/>
          </p:nvPr>
        </p:nvSpPr>
        <p:spPr>
          <a:xfrm>
            <a:off x="584515" y="228600"/>
            <a:ext cx="8736971" cy="762000"/>
          </a:xfrm>
        </p:spPr>
        <p:txBody>
          <a:bodyPr/>
          <a:lstStyle/>
          <a:p>
            <a:pPr>
              <a:defRPr/>
            </a:pPr>
            <a:r>
              <a:rPr lang="az-Latn-AZ" dirty="0"/>
              <a:t>Həmkar </a:t>
            </a:r>
            <a:r>
              <a:rPr lang="az-Latn-AZ" dirty="0" err="1"/>
              <a:t>qiymətləndirməsi</a:t>
            </a:r>
            <a:endParaRPr lang="fr-FR" dirty="0"/>
          </a:p>
        </p:txBody>
      </p:sp>
      <p:sp>
        <p:nvSpPr>
          <p:cNvPr id="18" name="Ellipse 17"/>
          <p:cNvSpPr>
            <a:spLocks noChangeAspect="1"/>
          </p:cNvSpPr>
          <p:nvPr/>
        </p:nvSpPr>
        <p:spPr bwMode="auto">
          <a:xfrm>
            <a:off x="3938888" y="2277939"/>
            <a:ext cx="1949491" cy="1273142"/>
          </a:xfrm>
          <a:prstGeom prst="ellipse">
            <a:avLst/>
          </a:prstGeom>
          <a:solidFill>
            <a:schemeClr val="accent1">
              <a:lumMod val="25000"/>
            </a:schemeClr>
          </a:solidFill>
          <a:ln w="9525" cap="flat" cmpd="sng" algn="ctr">
            <a:noFill/>
            <a:prstDash val="solid"/>
            <a:round/>
            <a:headEnd type="none" w="med" len="med"/>
            <a:tailEnd type="none" w="med" len="med"/>
          </a:ln>
          <a:effectLst/>
          <a:extLst/>
        </p:spPr>
        <p:txBody>
          <a:bodyPr lIns="36000" tIns="0" rIns="36000" bIns="0" anchor="ctr"/>
          <a:lstStyle/>
          <a:p>
            <a:pPr algn="ctr">
              <a:defRPr/>
            </a:pPr>
            <a:endParaRPr lang="fr-FR" sz="1600" b="1" dirty="0">
              <a:solidFill>
                <a:schemeClr val="bg1"/>
              </a:solidFill>
              <a:latin typeface="Century Gothic" panose="020B0502020202020204" pitchFamily="34" charset="0"/>
              <a:ea typeface="ＭＳ Ｐゴシック" charset="0"/>
            </a:endParaRPr>
          </a:p>
        </p:txBody>
      </p:sp>
      <p:cxnSp>
        <p:nvCxnSpPr>
          <p:cNvPr id="20" name="Connecteur droit 19"/>
          <p:cNvCxnSpPr/>
          <p:nvPr/>
        </p:nvCxnSpPr>
        <p:spPr bwMode="auto">
          <a:xfrm>
            <a:off x="5811095" y="2926011"/>
            <a:ext cx="1179965" cy="1460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a:xfrm>
            <a:off x="5577069" y="1845892"/>
            <a:ext cx="1716191"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3800" cap="none" spc="0" dirty="0" smtClean="0">
                <a:ln w="11430"/>
                <a:solidFill>
                  <a:srgbClr val="FF0000"/>
                </a:solidFill>
                <a:effectLst>
                  <a:outerShdw blurRad="50800" dist="39000" dir="5460000" algn="tl">
                    <a:srgbClr val="000000">
                      <a:alpha val="38000"/>
                    </a:srgbClr>
                  </a:outerShdw>
                </a:effectLst>
                <a:sym typeface="Wingdings 2"/>
              </a:rPr>
              <a:t></a:t>
            </a:r>
            <a:endParaRPr lang="fr-FR" sz="13800" cap="none" spc="0" dirty="0">
              <a:ln w="11430"/>
              <a:solidFill>
                <a:srgbClr val="FF0000"/>
              </a:solidFill>
              <a:effectLst>
                <a:outerShdw blurRad="50800" dist="39000" dir="5460000" algn="tl">
                  <a:srgbClr val="000000">
                    <a:alpha val="38000"/>
                  </a:srgbClr>
                </a:outerShdw>
              </a:effectLst>
            </a:endParaRPr>
          </a:p>
        </p:txBody>
      </p:sp>
      <p:sp>
        <p:nvSpPr>
          <p:cNvPr id="22" name="Ellipse 21"/>
          <p:cNvSpPr/>
          <p:nvPr/>
        </p:nvSpPr>
        <p:spPr bwMode="auto">
          <a:xfrm>
            <a:off x="6991060" y="2709987"/>
            <a:ext cx="2146300" cy="792088"/>
          </a:xfrm>
          <a:prstGeom prst="ellipse">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z-Latn-AZ" sz="2000" b="1" i="0" u="none" strike="noStrike" cap="none" normalizeH="0" baseline="0" dirty="0" smtClean="0">
                <a:ln>
                  <a:noFill/>
                </a:ln>
                <a:solidFill>
                  <a:schemeClr val="bg1"/>
                </a:solidFill>
                <a:effectLst/>
                <a:latin typeface="Century Gothic" panose="020B0502020202020204" pitchFamily="34" charset="0"/>
              </a:rPr>
              <a:t>Nəzarət</a:t>
            </a:r>
            <a:endParaRPr kumimoji="0" lang="fr-FR" sz="2000" b="1" i="0" u="none" strike="noStrike" cap="none" normalizeH="0" baseline="0" dirty="0" smtClean="0">
              <a:ln>
                <a:noFill/>
              </a:ln>
              <a:solidFill>
                <a:schemeClr val="bg1"/>
              </a:solidFill>
              <a:effectLst/>
              <a:latin typeface="Century Gothic" panose="020B0502020202020204" pitchFamily="34" charset="0"/>
            </a:endParaRPr>
          </a:p>
        </p:txBody>
      </p:sp>
      <p:cxnSp>
        <p:nvCxnSpPr>
          <p:cNvPr id="27" name="Connecteur droit 26"/>
          <p:cNvCxnSpPr/>
          <p:nvPr/>
        </p:nvCxnSpPr>
        <p:spPr bwMode="auto">
          <a:xfrm flipV="1">
            <a:off x="2715968" y="2899638"/>
            <a:ext cx="1353086" cy="18933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Ellipse 24"/>
          <p:cNvSpPr/>
          <p:nvPr/>
        </p:nvSpPr>
        <p:spPr bwMode="auto">
          <a:xfrm>
            <a:off x="687743" y="2753588"/>
            <a:ext cx="2146300" cy="654618"/>
          </a:xfrm>
          <a:prstGeom prst="ellipse">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z-Latn-AZ" sz="1800" b="1" dirty="0" err="1" smtClean="0">
                <a:solidFill>
                  <a:schemeClr val="bg1"/>
                </a:solidFill>
                <a:latin typeface="Century Gothic" panose="020B0502020202020204" pitchFamily="34" charset="0"/>
              </a:rPr>
              <a:t>İnspeksiya</a:t>
            </a:r>
            <a:endParaRPr kumimoji="0" lang="fr-FR" sz="1800" b="1" i="0" u="none" strike="noStrike" cap="none" normalizeH="0" baseline="0" dirty="0" smtClean="0">
              <a:ln>
                <a:noFill/>
              </a:ln>
              <a:solidFill>
                <a:schemeClr val="bg1"/>
              </a:solidFill>
              <a:effectLst/>
              <a:latin typeface="Century Gothic" panose="020B0502020202020204" pitchFamily="34" charset="0"/>
            </a:endParaRPr>
          </a:p>
        </p:txBody>
      </p:sp>
      <p:sp>
        <p:nvSpPr>
          <p:cNvPr id="21" name="Rectangle 20"/>
          <p:cNvSpPr/>
          <p:nvPr/>
        </p:nvSpPr>
        <p:spPr>
          <a:xfrm>
            <a:off x="2534731" y="1773884"/>
            <a:ext cx="1716191"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3800" cap="none" spc="0" dirty="0" smtClean="0">
                <a:ln w="11430"/>
                <a:solidFill>
                  <a:srgbClr val="FF0000"/>
                </a:solidFill>
                <a:effectLst>
                  <a:outerShdw blurRad="50800" dist="39000" dir="5460000" algn="tl">
                    <a:srgbClr val="000000">
                      <a:alpha val="38000"/>
                    </a:srgbClr>
                  </a:outerShdw>
                </a:effectLst>
                <a:sym typeface="Wingdings 2"/>
              </a:rPr>
              <a:t></a:t>
            </a:r>
            <a:endParaRPr lang="fr-FR" sz="13800" cap="none" spc="0" dirty="0">
              <a:ln w="11430"/>
              <a:solidFill>
                <a:srgbClr val="FF0000"/>
              </a:solidFill>
              <a:effectLst>
                <a:outerShdw blurRad="50800" dist="39000" dir="5460000" algn="tl">
                  <a:srgbClr val="000000">
                    <a:alpha val="38000"/>
                  </a:srgbClr>
                </a:outerShdw>
              </a:effectLst>
            </a:endParaRPr>
          </a:p>
        </p:txBody>
      </p:sp>
      <p:sp>
        <p:nvSpPr>
          <p:cNvPr id="34" name="Titre 1"/>
          <p:cNvSpPr txBox="1">
            <a:spLocks/>
          </p:cNvSpPr>
          <p:nvPr/>
        </p:nvSpPr>
        <p:spPr>
          <a:xfrm>
            <a:off x="4022406" y="2451672"/>
            <a:ext cx="1865973"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fr-FR" sz="1400" b="1" kern="0" dirty="0" smtClean="0">
                <a:solidFill>
                  <a:schemeClr val="bg1"/>
                </a:solidFill>
                <a:latin typeface="Century Gothic" panose="020B0502020202020204" pitchFamily="34" charset="0"/>
              </a:rPr>
              <a:t> </a:t>
            </a:r>
            <a:r>
              <a:rPr lang="az-Latn-AZ" sz="1600" b="1" kern="0" dirty="0" err="1" smtClean="0">
                <a:solidFill>
                  <a:schemeClr val="bg1"/>
                </a:solidFill>
                <a:latin typeface="Century Gothic" panose="020B0502020202020204" pitchFamily="34" charset="0"/>
              </a:rPr>
              <a:t>Qiymətləndirmə</a:t>
            </a:r>
            <a:endParaRPr lang="fr-FR" sz="1600" b="1" kern="0" dirty="0" smtClean="0">
              <a:solidFill>
                <a:schemeClr val="bg1"/>
              </a:solidFill>
              <a:latin typeface="Century Gothic" panose="020B0502020202020204" pitchFamily="34" charset="0"/>
            </a:endParaRPr>
          </a:p>
          <a:p>
            <a:pPr algn="ctr">
              <a:defRPr/>
            </a:pPr>
            <a:r>
              <a:rPr lang="az-Latn-AZ" sz="1600" b="1" kern="0" dirty="0" smtClean="0">
                <a:solidFill>
                  <a:schemeClr val="bg1"/>
                </a:solidFill>
                <a:latin typeface="Century Gothic" panose="020B0502020202020204" pitchFamily="34" charset="0"/>
              </a:rPr>
              <a:t>Xarici keyfiyyət</a:t>
            </a:r>
            <a:endParaRPr lang="fr-FR" sz="1600" b="1" kern="0" dirty="0">
              <a:solidFill>
                <a:schemeClr val="bg1"/>
              </a:solidFill>
              <a:latin typeface="Century Gothic" panose="020B0502020202020204" pitchFamily="34" charset="0"/>
            </a:endParaRPr>
          </a:p>
        </p:txBody>
      </p:sp>
      <p:sp>
        <p:nvSpPr>
          <p:cNvPr id="35" name="Rectangle 26"/>
          <p:cNvSpPr>
            <a:spLocks noChangeArrowheads="1"/>
          </p:cNvSpPr>
          <p:nvPr/>
        </p:nvSpPr>
        <p:spPr bwMode="auto">
          <a:xfrm>
            <a:off x="3738169" y="809849"/>
            <a:ext cx="2350929" cy="649139"/>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az-Latn-AZ" altLang="fr-FR" sz="2200" dirty="0" smtClean="0">
                <a:solidFill>
                  <a:srgbClr val="FF0066"/>
                </a:solidFill>
                <a:latin typeface="Century Gothic" pitchFamily="34" charset="0"/>
              </a:rPr>
              <a:t>Xarici </a:t>
            </a:r>
            <a:r>
              <a:rPr lang="az-Latn-AZ" altLang="fr-FR" sz="2200" dirty="0" err="1" smtClean="0">
                <a:solidFill>
                  <a:srgbClr val="FF0066"/>
                </a:solidFill>
                <a:latin typeface="Century Gothic" pitchFamily="34" charset="0"/>
              </a:rPr>
              <a:t>qiymətləndirici</a:t>
            </a:r>
            <a:endParaRPr lang="fr-FR" altLang="fr-FR" sz="2200" dirty="0">
              <a:solidFill>
                <a:srgbClr val="FF0066"/>
              </a:solidFill>
              <a:latin typeface="Century Gothic" pitchFamily="34" charset="0"/>
            </a:endParaRPr>
          </a:p>
        </p:txBody>
      </p:sp>
      <p:sp>
        <p:nvSpPr>
          <p:cNvPr id="42" name="Rectangle 26"/>
          <p:cNvSpPr>
            <a:spLocks noChangeArrowheads="1"/>
          </p:cNvSpPr>
          <p:nvPr/>
        </p:nvSpPr>
        <p:spPr bwMode="auto">
          <a:xfrm>
            <a:off x="2466141" y="3736381"/>
            <a:ext cx="4784379" cy="834603"/>
          </a:xfrm>
          <a:prstGeom prst="rect">
            <a:avLst/>
          </a:prstGeom>
          <a:noFill/>
          <a:ln>
            <a:noFill/>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az-Latn-AZ" altLang="fr-FR" i="1" dirty="0" smtClean="0">
                <a:solidFill>
                  <a:srgbClr val="4F267C"/>
                </a:solidFill>
                <a:latin typeface="Century Gothic" pitchFamily="34" charset="0"/>
              </a:rPr>
              <a:t>Qarşılıqlı etimad</a:t>
            </a:r>
            <a:endParaRPr lang="fr-FR" altLang="fr-FR" i="1" dirty="0" smtClean="0">
              <a:solidFill>
                <a:srgbClr val="4F267C"/>
              </a:solidFill>
              <a:latin typeface="Century Gothic" pitchFamily="34" charset="0"/>
            </a:endParaRPr>
          </a:p>
          <a:p>
            <a:pPr algn="ctr"/>
            <a:endParaRPr lang="fr-FR" altLang="fr-FR" i="1" dirty="0">
              <a:solidFill>
                <a:srgbClr val="4F267C"/>
              </a:solidFill>
              <a:latin typeface="Century Gothic" pitchFamily="34" charset="0"/>
            </a:endParaRPr>
          </a:p>
        </p:txBody>
      </p:sp>
      <p:sp>
        <p:nvSpPr>
          <p:cNvPr id="44" name="ZoneTexte 43"/>
          <p:cNvSpPr txBox="1"/>
          <p:nvPr/>
        </p:nvSpPr>
        <p:spPr>
          <a:xfrm>
            <a:off x="1598627" y="5301209"/>
            <a:ext cx="7334912" cy="430887"/>
          </a:xfrm>
          <a:prstGeom prst="rect">
            <a:avLst/>
          </a:prstGeom>
          <a:solidFill>
            <a:schemeClr val="bg1">
              <a:lumMod val="95000"/>
            </a:schemeClr>
          </a:solidFill>
        </p:spPr>
        <p:txBody>
          <a:bodyPr>
            <a:spAutoFit/>
          </a:bodyPr>
          <a:lstStyle/>
          <a:p>
            <a:pPr>
              <a:defRPr/>
            </a:pPr>
            <a:r>
              <a:rPr lang="fr-FR" sz="2200" dirty="0" smtClean="0">
                <a:latin typeface="Century Gothic" panose="020B0502020202020204" pitchFamily="34" charset="0"/>
                <a:ea typeface="+mn-ea"/>
              </a:rPr>
              <a:t>2 </a:t>
            </a:r>
            <a:r>
              <a:rPr lang="az-Latn-AZ" sz="2200" dirty="0" smtClean="0">
                <a:latin typeface="Century Gothic" panose="020B0502020202020204" pitchFamily="34" charset="0"/>
                <a:ea typeface="+mn-ea"/>
              </a:rPr>
              <a:t>əsas söz</a:t>
            </a:r>
            <a:r>
              <a:rPr lang="fr-FR" sz="2200" dirty="0" smtClean="0">
                <a:latin typeface="Century Gothic" panose="020B0502020202020204" pitchFamily="34" charset="0"/>
                <a:ea typeface="+mn-ea"/>
              </a:rPr>
              <a:t>: </a:t>
            </a:r>
            <a:r>
              <a:rPr lang="az-Latn-AZ" sz="2200" dirty="0" smtClean="0">
                <a:solidFill>
                  <a:srgbClr val="FF0066"/>
                </a:solidFill>
                <a:latin typeface="Century Gothic" panose="020B0502020202020204" pitchFamily="34" charset="0"/>
                <a:ea typeface="+mn-ea"/>
              </a:rPr>
              <a:t>ciddi və ədalətli olmaq</a:t>
            </a:r>
            <a:r>
              <a:rPr lang="fr-FR" sz="2200" dirty="0" smtClean="0">
                <a:solidFill>
                  <a:srgbClr val="FF0066"/>
                </a:solidFill>
                <a:latin typeface="Century Gothic" panose="020B0502020202020204" pitchFamily="34" charset="0"/>
                <a:ea typeface="+mn-ea"/>
              </a:rPr>
              <a:t>…</a:t>
            </a:r>
            <a:endParaRPr lang="fr-FR" sz="1400" dirty="0">
              <a:latin typeface="Century Gothic" panose="020B0502020202020204" pitchFamily="34" charset="0"/>
              <a:ea typeface="+mn-ea"/>
            </a:endParaRPr>
          </a:p>
        </p:txBody>
      </p:sp>
    </p:spTree>
    <p:extLst>
      <p:ext uri="{BB962C8B-B14F-4D97-AF65-F5344CB8AC3E}">
        <p14:creationId xmlns:p14="http://schemas.microsoft.com/office/powerpoint/2010/main" val="31335080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704862" y="1016432"/>
            <a:ext cx="9324975"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endParaRPr lang="fr-FR" sz="2800" i="1" kern="0" dirty="0">
              <a:solidFill>
                <a:srgbClr val="FF0066"/>
              </a:solidFill>
              <a:latin typeface="Century Gothic" panose="020B0502020202020204" pitchFamily="34" charset="0"/>
            </a:endParaRPr>
          </a:p>
        </p:txBody>
      </p:sp>
      <p:sp>
        <p:nvSpPr>
          <p:cNvPr id="4" name="ZoneTexte 3"/>
          <p:cNvSpPr txBox="1"/>
          <p:nvPr/>
        </p:nvSpPr>
        <p:spPr>
          <a:xfrm>
            <a:off x="0" y="2749530"/>
            <a:ext cx="9628704" cy="1785104"/>
          </a:xfrm>
          <a:prstGeom prst="rect">
            <a:avLst/>
          </a:prstGeom>
          <a:solidFill>
            <a:schemeClr val="bg1">
              <a:lumMod val="95000"/>
            </a:schemeClr>
          </a:solidFill>
        </p:spPr>
        <p:txBody>
          <a:bodyPr wrap="square">
            <a:spAutoFit/>
          </a:bodyPr>
          <a:lstStyle/>
          <a:p>
            <a:pPr marL="1076325" defTabSz="1344613">
              <a:tabLst>
                <a:tab pos="1076325" algn="l"/>
              </a:tabLst>
              <a:defRPr/>
            </a:pPr>
            <a:r>
              <a:rPr lang="az-Latn-AZ" b="1" dirty="0" smtClean="0">
                <a:solidFill>
                  <a:srgbClr val="5C2D91"/>
                </a:solidFill>
              </a:rPr>
              <a:t>Tərif</a:t>
            </a:r>
            <a:endParaRPr lang="fr-FR" b="1" dirty="0">
              <a:solidFill>
                <a:srgbClr val="5C2D91"/>
              </a:solidFill>
            </a:endParaRPr>
          </a:p>
          <a:p>
            <a:pPr marL="1076325" defTabSz="1344613">
              <a:tabLst>
                <a:tab pos="1076325" algn="l"/>
              </a:tabLst>
              <a:defRPr/>
            </a:pPr>
            <a:r>
              <a:rPr lang="az-Latn-AZ" b="1" dirty="0" smtClean="0">
                <a:solidFill>
                  <a:srgbClr val="5C2D91"/>
                </a:solidFill>
              </a:rPr>
              <a:t>Keyfiyyətin</a:t>
            </a:r>
            <a:r>
              <a:rPr lang="fr-FR" b="1" dirty="0" smtClean="0">
                <a:solidFill>
                  <a:srgbClr val="5C2D91"/>
                </a:solidFill>
              </a:rPr>
              <a:t> audit</a:t>
            </a:r>
            <a:r>
              <a:rPr lang="az-Latn-AZ" b="1" dirty="0" smtClean="0">
                <a:solidFill>
                  <a:srgbClr val="5C2D91"/>
                </a:solidFill>
              </a:rPr>
              <a:t>i</a:t>
            </a:r>
            <a:r>
              <a:rPr lang="fr-FR" b="1" dirty="0" smtClean="0">
                <a:solidFill>
                  <a:srgbClr val="5C2D91"/>
                </a:solidFill>
              </a:rPr>
              <a:t>: </a:t>
            </a:r>
            <a:r>
              <a:rPr lang="az-Latn-AZ" b="1" dirty="0" smtClean="0">
                <a:solidFill>
                  <a:srgbClr val="5C2D91"/>
                </a:solidFill>
              </a:rPr>
              <a:t>Yalnız </a:t>
            </a:r>
            <a:r>
              <a:rPr lang="az-Latn-AZ" b="1" dirty="0" err="1" smtClean="0">
                <a:solidFill>
                  <a:srgbClr val="5C2D91"/>
                </a:solidFill>
              </a:rPr>
              <a:t>qiymətləndirilən</a:t>
            </a:r>
            <a:r>
              <a:rPr lang="az-Latn-AZ" b="1" dirty="0" smtClean="0">
                <a:solidFill>
                  <a:srgbClr val="5C2D91"/>
                </a:solidFill>
              </a:rPr>
              <a:t> qurumun KT mexanizmlərinə diqqəti yönəldən </a:t>
            </a:r>
            <a:r>
              <a:rPr lang="az-Latn-AZ" b="1" dirty="0" err="1" smtClean="0">
                <a:solidFill>
                  <a:srgbClr val="5C2D91"/>
                </a:solidFill>
              </a:rPr>
              <a:t>qiymətləndirmə</a:t>
            </a:r>
            <a:r>
              <a:rPr lang="az-Latn-AZ" b="1" dirty="0" smtClean="0">
                <a:solidFill>
                  <a:srgbClr val="5C2D91"/>
                </a:solidFill>
              </a:rPr>
              <a:t>. Daha ixtisaslaşmış yanaşma.</a:t>
            </a:r>
            <a:endParaRPr lang="fr-FR" b="1" dirty="0">
              <a:solidFill>
                <a:srgbClr val="5C2D91"/>
              </a:solidFill>
            </a:endParaRPr>
          </a:p>
          <a:p>
            <a:pPr marL="1076325" defTabSz="1344613">
              <a:tabLst>
                <a:tab pos="1076325" algn="l"/>
              </a:tabLst>
              <a:defRPr/>
            </a:pPr>
            <a:endParaRPr lang="fr-FR" sz="1400" b="1" dirty="0">
              <a:solidFill>
                <a:srgbClr val="4F5866"/>
              </a:solidFill>
              <a:latin typeface="Century Gothic" panose="020B0502020202020204" pitchFamily="34" charset="0"/>
              <a:ea typeface="+mn-ea"/>
            </a:endParaRPr>
          </a:p>
        </p:txBody>
      </p:sp>
      <p:sp>
        <p:nvSpPr>
          <p:cNvPr id="13" name="Ellipse 12"/>
          <p:cNvSpPr>
            <a:spLocks noChangeAspect="1"/>
          </p:cNvSpPr>
          <p:nvPr/>
        </p:nvSpPr>
        <p:spPr bwMode="auto">
          <a:xfrm>
            <a:off x="914916" y="779463"/>
            <a:ext cx="1627188" cy="1625600"/>
          </a:xfrm>
          <a:prstGeom prst="ellipse">
            <a:avLst/>
          </a:prstGeom>
          <a:solidFill>
            <a:schemeClr val="accent1">
              <a:lumMod val="25000"/>
            </a:schemeClr>
          </a:solidFill>
          <a:ln w="9525" cap="flat" cmpd="sng" algn="ctr">
            <a:noFill/>
            <a:prstDash val="solid"/>
            <a:round/>
            <a:headEnd type="none" w="med" len="med"/>
            <a:tailEnd type="none" w="med" len="med"/>
          </a:ln>
          <a:effectLst/>
          <a:extLst/>
        </p:spPr>
        <p:txBody>
          <a:bodyPr lIns="36000" tIns="0" rIns="36000" bIns="0" anchor="ctr"/>
          <a:lstStyle/>
          <a:p>
            <a:pPr algn="ctr">
              <a:defRPr/>
            </a:pPr>
            <a:endParaRPr lang="fr-FR" sz="1600" b="1" dirty="0">
              <a:solidFill>
                <a:schemeClr val="bg1"/>
              </a:solidFill>
              <a:latin typeface="Century Gothic" panose="020B0502020202020204" pitchFamily="34" charset="0"/>
              <a:ea typeface="ＭＳ Ｐゴシック" charset="0"/>
            </a:endParaRPr>
          </a:p>
        </p:txBody>
      </p:sp>
      <p:sp>
        <p:nvSpPr>
          <p:cNvPr id="14" name="Titre 1"/>
          <p:cNvSpPr txBox="1">
            <a:spLocks/>
          </p:cNvSpPr>
          <p:nvPr/>
        </p:nvSpPr>
        <p:spPr>
          <a:xfrm>
            <a:off x="685646" y="1418884"/>
            <a:ext cx="2184242" cy="522287"/>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fr-FR" sz="1200" b="1" kern="0" dirty="0" smtClean="0">
                <a:solidFill>
                  <a:schemeClr val="bg1"/>
                </a:solidFill>
                <a:latin typeface="Century Gothic" panose="020B0502020202020204" pitchFamily="34" charset="0"/>
              </a:rPr>
              <a:t> </a:t>
            </a:r>
            <a:r>
              <a:rPr lang="az-Latn-AZ" sz="1800" b="1" kern="0" dirty="0" err="1" smtClean="0">
                <a:solidFill>
                  <a:schemeClr val="bg1"/>
                </a:solidFill>
                <a:latin typeface="Century Gothic" panose="020B0502020202020204" pitchFamily="34" charset="0"/>
              </a:rPr>
              <a:t>Qiymətləndirmə</a:t>
            </a:r>
            <a:r>
              <a:rPr lang="fr-FR" sz="1800" b="1" kern="0" dirty="0" smtClean="0">
                <a:solidFill>
                  <a:schemeClr val="bg1"/>
                </a:solidFill>
                <a:latin typeface="Century Gothic" panose="020B0502020202020204" pitchFamily="34" charset="0"/>
              </a:rPr>
              <a:t> </a:t>
            </a:r>
            <a:endParaRPr lang="fr-FR" sz="1800" b="1" kern="0" dirty="0">
              <a:solidFill>
                <a:schemeClr val="bg1"/>
              </a:solidFill>
              <a:latin typeface="Century Gothic" panose="020B0502020202020204" pitchFamily="34" charset="0"/>
            </a:endParaRPr>
          </a:p>
        </p:txBody>
      </p:sp>
      <p:pic>
        <p:nvPicPr>
          <p:cNvPr id="24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768" y="4547394"/>
            <a:ext cx="847725" cy="94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707094" y="985840"/>
            <a:ext cx="2964329" cy="1569660"/>
          </a:xfrm>
          <a:prstGeom prst="rect">
            <a:avLst/>
          </a:prstGeom>
          <a:noFill/>
        </p:spPr>
        <p:txBody>
          <a:bodyPr wrap="square" rtlCol="0">
            <a:spAutoFit/>
          </a:bodyPr>
          <a:lstStyle/>
          <a:p>
            <a:pPr algn="ctr"/>
            <a:r>
              <a:rPr lang="fr-FR" sz="9600" b="1" dirty="0">
                <a:ln w="11430"/>
                <a:solidFill>
                  <a:srgbClr val="FF0000"/>
                </a:solidFill>
                <a:effectLst>
                  <a:outerShdw blurRad="50800" dist="39000" dir="5460000" algn="tl">
                    <a:srgbClr val="000000">
                      <a:alpha val="38000"/>
                    </a:srgbClr>
                  </a:outerShdw>
                </a:effectLst>
                <a:sym typeface="Wingdings 2"/>
              </a:rPr>
              <a:t></a:t>
            </a:r>
            <a:endParaRPr lang="fr-FR" sz="9600" b="1" dirty="0">
              <a:ln w="11430"/>
              <a:solidFill>
                <a:srgbClr val="FF0000"/>
              </a:solidFill>
              <a:effectLst>
                <a:outerShdw blurRad="50800" dist="39000" dir="5460000" algn="tl">
                  <a:srgbClr val="000000">
                    <a:alpha val="38000"/>
                  </a:srgbClr>
                </a:outerShdw>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4" y="777877"/>
            <a:ext cx="162520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24313" y="1449196"/>
            <a:ext cx="1111202" cy="461665"/>
          </a:xfrm>
          <a:prstGeom prst="rect">
            <a:avLst/>
          </a:prstGeom>
        </p:spPr>
        <p:txBody>
          <a:bodyPr wrap="none">
            <a:spAutoFit/>
          </a:bodyPr>
          <a:lstStyle/>
          <a:p>
            <a:pPr>
              <a:defRPr/>
            </a:pPr>
            <a:r>
              <a:rPr lang="fr-FR" sz="1600" b="1" kern="0" dirty="0">
                <a:solidFill>
                  <a:schemeClr val="bg1"/>
                </a:solidFill>
                <a:latin typeface="Century Gothic" panose="020B0502020202020204" pitchFamily="34" charset="0"/>
              </a:rPr>
              <a:t> </a:t>
            </a:r>
            <a:r>
              <a:rPr lang="fr-FR" b="1" kern="0" dirty="0">
                <a:solidFill>
                  <a:schemeClr val="bg1"/>
                </a:solidFill>
                <a:latin typeface="Century Gothic" panose="020B0502020202020204" pitchFamily="34" charset="0"/>
              </a:rPr>
              <a:t>Audit </a:t>
            </a:r>
          </a:p>
        </p:txBody>
      </p:sp>
      <p:sp>
        <p:nvSpPr>
          <p:cNvPr id="8" name="ZoneTexte 7"/>
          <p:cNvSpPr txBox="1"/>
          <p:nvPr/>
        </p:nvSpPr>
        <p:spPr>
          <a:xfrm>
            <a:off x="506506" y="260649"/>
            <a:ext cx="6807108" cy="584775"/>
          </a:xfrm>
          <a:prstGeom prst="rect">
            <a:avLst/>
          </a:prstGeom>
          <a:noFill/>
        </p:spPr>
        <p:txBody>
          <a:bodyPr wrap="square" rtlCol="0">
            <a:spAutoFit/>
          </a:bodyPr>
          <a:lstStyle/>
          <a:p>
            <a:pPr>
              <a:defRPr/>
            </a:pPr>
            <a:r>
              <a:rPr lang="az-Latn-AZ" sz="3200" cap="all" dirty="0">
                <a:solidFill>
                  <a:srgbClr val="5C2D91"/>
                </a:solidFill>
                <a:latin typeface="Century Gothic" panose="020B0502020202020204" pitchFamily="34" charset="0"/>
              </a:rPr>
              <a:t>Həmkar </a:t>
            </a:r>
            <a:r>
              <a:rPr lang="az-Latn-AZ" sz="3200" cap="all" dirty="0" err="1">
                <a:solidFill>
                  <a:srgbClr val="5C2D91"/>
                </a:solidFill>
                <a:latin typeface="Century Gothic" panose="020B0502020202020204" pitchFamily="34" charset="0"/>
              </a:rPr>
              <a:t>qiymətləndirməsi</a:t>
            </a:r>
            <a:endParaRPr lang="fr-FR" sz="3200" cap="all" dirty="0">
              <a:solidFill>
                <a:srgbClr val="5C2D91"/>
              </a:solidFill>
              <a:latin typeface="Century Gothic" panose="020B0502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827" y="4564858"/>
            <a:ext cx="2362994"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75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8671" y="269021"/>
            <a:ext cx="8814977" cy="762000"/>
          </a:xfrm>
        </p:spPr>
        <p:txBody>
          <a:bodyPr/>
          <a:lstStyle/>
          <a:p>
            <a:r>
              <a:rPr lang="fr-FR" sz="3000" dirty="0" smtClean="0"/>
              <a:t>		</a:t>
            </a:r>
            <a:r>
              <a:rPr lang="az-Latn-AZ" sz="3000" dirty="0" smtClean="0"/>
              <a:t>Həmkar </a:t>
            </a:r>
            <a:r>
              <a:rPr lang="az-Latn-AZ" sz="3000" dirty="0" err="1" smtClean="0"/>
              <a:t>qiymətləndirməsi</a:t>
            </a:r>
            <a:endParaRPr lang="fr-FR" sz="3000" dirty="0"/>
          </a:p>
        </p:txBody>
      </p:sp>
      <p:sp>
        <p:nvSpPr>
          <p:cNvPr id="3" name="Espace réservé du contenu 2"/>
          <p:cNvSpPr>
            <a:spLocks noGrp="1"/>
          </p:cNvSpPr>
          <p:nvPr>
            <p:ph idx="1"/>
          </p:nvPr>
        </p:nvSpPr>
        <p:spPr>
          <a:xfrm>
            <a:off x="667065" y="1981200"/>
            <a:ext cx="8810438" cy="4114800"/>
          </a:xfrm>
        </p:spPr>
        <p:txBody>
          <a:bodyPr/>
          <a:lstStyle/>
          <a:p>
            <a:r>
              <a:rPr lang="az-Latn-AZ" dirty="0" err="1" smtClean="0"/>
              <a:t>Sİz</a:t>
            </a:r>
            <a:r>
              <a:rPr lang="az-Latn-AZ" dirty="0" smtClean="0"/>
              <a:t>..... deyilsiniz</a:t>
            </a:r>
            <a:r>
              <a:rPr lang="fr-FR" dirty="0" smtClean="0"/>
              <a:t>: 			</a:t>
            </a:r>
            <a:r>
              <a:rPr lang="az-Latn-AZ" dirty="0" smtClean="0"/>
              <a:t>Xarici </a:t>
            </a:r>
            <a:r>
              <a:rPr lang="az-Latn-AZ" dirty="0" err="1" smtClean="0"/>
              <a:t>qiymətləndiricisiniz</a:t>
            </a:r>
            <a:r>
              <a:rPr lang="az-Latn-AZ" dirty="0" smtClean="0"/>
              <a:t>:</a:t>
            </a:r>
            <a:r>
              <a:rPr lang="fr-FR" dirty="0" smtClean="0"/>
              <a:t>				</a:t>
            </a: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442" y="1410051"/>
            <a:ext cx="1228725" cy="117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164" y="190283"/>
            <a:ext cx="1055688"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1464" y="2697337"/>
            <a:ext cx="1220788"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37" descr="16-10-2015 17-48-3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98442" y="3927499"/>
            <a:ext cx="1327151"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7069" y="2540050"/>
            <a:ext cx="3367294" cy="312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mhouppe\Pictures\cafe_ami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3199" y="5121649"/>
            <a:ext cx="1522671" cy="140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4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4105832" y="2314575"/>
            <a:ext cx="5749925" cy="2664489"/>
          </a:xfrm>
        </p:spPr>
        <p:txBody>
          <a:bodyPr/>
          <a:lstStyle/>
          <a:p>
            <a:pPr>
              <a:buClr>
                <a:srgbClr val="FF0066"/>
              </a:buClr>
              <a:buFont typeface="Century Gothic" pitchFamily="34" charset="0"/>
              <a:buChar char="─"/>
            </a:pPr>
            <a:r>
              <a:rPr lang="en-US" altLang="fr-FR" sz="2000" dirty="0" smtClean="0">
                <a:solidFill>
                  <a:srgbClr val="4F5866"/>
                </a:solidFill>
                <a:latin typeface="Century Gothic" pitchFamily="34" charset="0"/>
              </a:rPr>
              <a:t> </a:t>
            </a:r>
            <a:r>
              <a:rPr lang="az-Latn-AZ" altLang="fr-FR" sz="2000" dirty="0" smtClean="0">
                <a:solidFill>
                  <a:srgbClr val="4F5866"/>
                </a:solidFill>
                <a:latin typeface="Century Gothic" pitchFamily="34" charset="0"/>
              </a:rPr>
              <a:t>obyektivlik</a:t>
            </a:r>
            <a:endParaRPr lang="en-US" altLang="fr-FR" sz="2000" dirty="0" smtClean="0">
              <a:solidFill>
                <a:srgbClr val="4F5866"/>
              </a:solidFill>
              <a:latin typeface="Century Gothic" pitchFamily="34" charset="0"/>
            </a:endParaRPr>
          </a:p>
          <a:p>
            <a:pPr>
              <a:buClr>
                <a:srgbClr val="FF0066"/>
              </a:buClr>
              <a:buFont typeface="Century Gothic" pitchFamily="34" charset="0"/>
              <a:buChar char="─"/>
            </a:pPr>
            <a:r>
              <a:rPr lang="en-US" altLang="fr-FR" sz="2000" dirty="0" smtClean="0">
                <a:solidFill>
                  <a:srgbClr val="4F5866"/>
                </a:solidFill>
                <a:latin typeface="Century Gothic" pitchFamily="34" charset="0"/>
              </a:rPr>
              <a:t> </a:t>
            </a:r>
            <a:r>
              <a:rPr lang="az-Latn-AZ" altLang="fr-FR" sz="2000" dirty="0" smtClean="0">
                <a:solidFill>
                  <a:srgbClr val="4F5866"/>
                </a:solidFill>
                <a:latin typeface="Century Gothic" pitchFamily="34" charset="0"/>
              </a:rPr>
              <a:t>qərəzsizlik</a:t>
            </a:r>
            <a:endParaRPr lang="en-US" altLang="fr-FR" sz="2000" dirty="0" smtClean="0">
              <a:solidFill>
                <a:srgbClr val="4F5866"/>
              </a:solidFill>
              <a:latin typeface="Century Gothic" pitchFamily="34" charset="0"/>
            </a:endParaRPr>
          </a:p>
          <a:p>
            <a:pPr>
              <a:buClr>
                <a:srgbClr val="FF0066"/>
              </a:buClr>
              <a:buFont typeface="Century Gothic" pitchFamily="34" charset="0"/>
              <a:buChar char="─"/>
            </a:pPr>
            <a:r>
              <a:rPr lang="az-Latn-AZ" altLang="fr-FR" sz="2000" dirty="0" smtClean="0">
                <a:solidFill>
                  <a:srgbClr val="4F5866"/>
                </a:solidFill>
                <a:latin typeface="Century Gothic" pitchFamily="34" charset="0"/>
              </a:rPr>
              <a:t>müxtəlifliyə hörmətlə yanaşma</a:t>
            </a:r>
            <a:endParaRPr lang="en-US" altLang="fr-FR" sz="2000" dirty="0" smtClean="0">
              <a:solidFill>
                <a:srgbClr val="4F5866"/>
              </a:solidFill>
              <a:latin typeface="Century Gothic" pitchFamily="34" charset="0"/>
            </a:endParaRPr>
          </a:p>
          <a:p>
            <a:pPr>
              <a:buClr>
                <a:srgbClr val="FF0066"/>
              </a:buClr>
              <a:buFont typeface="Century Gothic" pitchFamily="34" charset="0"/>
              <a:buChar char="─"/>
            </a:pPr>
            <a:r>
              <a:rPr lang="en-US" altLang="fr-FR" sz="2000" dirty="0" smtClean="0">
                <a:solidFill>
                  <a:srgbClr val="4F5866"/>
                </a:solidFill>
                <a:latin typeface="Century Gothic" pitchFamily="34" charset="0"/>
              </a:rPr>
              <a:t> </a:t>
            </a:r>
            <a:r>
              <a:rPr lang="az-Latn-AZ" altLang="fr-FR" sz="2000" dirty="0" smtClean="0">
                <a:solidFill>
                  <a:srgbClr val="4F5866"/>
                </a:solidFill>
                <a:latin typeface="Century Gothic" pitchFamily="34" charset="0"/>
              </a:rPr>
              <a:t>məxfilik</a:t>
            </a:r>
            <a:endParaRPr lang="en-US" altLang="fr-FR" sz="2000" dirty="0" smtClean="0">
              <a:solidFill>
                <a:srgbClr val="4F5866"/>
              </a:solidFill>
              <a:latin typeface="Century Gothic" pitchFamily="34" charset="0"/>
            </a:endParaRPr>
          </a:p>
          <a:p>
            <a:pPr>
              <a:buClr>
                <a:srgbClr val="FF0066"/>
              </a:buClr>
              <a:buFont typeface="Century Gothic" pitchFamily="34" charset="0"/>
              <a:buChar char="─"/>
            </a:pPr>
            <a:r>
              <a:rPr lang="fr-FR" altLang="fr-FR" sz="2000" dirty="0" smtClean="0">
                <a:solidFill>
                  <a:srgbClr val="4F5866"/>
                </a:solidFill>
                <a:latin typeface="Century Gothic" pitchFamily="34" charset="0"/>
              </a:rPr>
              <a:t> </a:t>
            </a:r>
            <a:r>
              <a:rPr lang="az-Latn-AZ" altLang="fr-FR" sz="2000" dirty="0" smtClean="0">
                <a:solidFill>
                  <a:srgbClr val="4F5866"/>
                </a:solidFill>
                <a:latin typeface="Century Gothic" pitchFamily="34" charset="0"/>
              </a:rPr>
              <a:t>ədalət</a:t>
            </a:r>
            <a:endParaRPr lang="fr-FR" altLang="fr-FR" sz="2000" dirty="0" smtClean="0">
              <a:solidFill>
                <a:srgbClr val="4F5866"/>
              </a:solidFill>
              <a:latin typeface="Century Gothic" pitchFamily="34" charset="0"/>
            </a:endParaRPr>
          </a:p>
          <a:p>
            <a:pPr>
              <a:buClr>
                <a:srgbClr val="FF0066"/>
              </a:buClr>
              <a:buFont typeface="Century Gothic" pitchFamily="34" charset="0"/>
              <a:buChar char="─"/>
            </a:pPr>
            <a:r>
              <a:rPr lang="en-US" altLang="fr-FR" sz="2000" dirty="0" smtClean="0">
                <a:solidFill>
                  <a:srgbClr val="4F5866"/>
                </a:solidFill>
                <a:latin typeface="Century Gothic" pitchFamily="34" charset="0"/>
              </a:rPr>
              <a:t> </a:t>
            </a:r>
            <a:r>
              <a:rPr lang="az-Latn-AZ" altLang="fr-FR" sz="2000" dirty="0" smtClean="0">
                <a:solidFill>
                  <a:srgbClr val="4F5866"/>
                </a:solidFill>
                <a:latin typeface="Century Gothic" pitchFamily="34" charset="0"/>
              </a:rPr>
              <a:t>əməkdaşlıq</a:t>
            </a:r>
            <a:r>
              <a:rPr lang="en-US" altLang="fr-FR" sz="2000" dirty="0" smtClean="0">
                <a:solidFill>
                  <a:srgbClr val="4F5866"/>
                </a:solidFill>
                <a:latin typeface="Century Gothic" pitchFamily="34" charset="0"/>
              </a:rPr>
              <a:t> </a:t>
            </a:r>
          </a:p>
          <a:p>
            <a:pPr>
              <a:buClr>
                <a:srgbClr val="FF0066"/>
              </a:buClr>
              <a:buFont typeface="Century Gothic" pitchFamily="34" charset="0"/>
              <a:buChar char="─"/>
            </a:pPr>
            <a:r>
              <a:rPr lang="en-US" altLang="fr-FR" sz="2000" dirty="0" smtClean="0">
                <a:solidFill>
                  <a:srgbClr val="4F5866"/>
                </a:solidFill>
                <a:latin typeface="Century Gothic" pitchFamily="34" charset="0"/>
              </a:rPr>
              <a:t> </a:t>
            </a:r>
            <a:r>
              <a:rPr lang="az-Latn-AZ" altLang="fr-FR" sz="2000" dirty="0" smtClean="0">
                <a:solidFill>
                  <a:srgbClr val="4F5866"/>
                </a:solidFill>
                <a:latin typeface="Century Gothic" pitchFamily="34" charset="0"/>
              </a:rPr>
              <a:t>peşə etikası və bütövlük</a:t>
            </a:r>
            <a:endParaRPr lang="en-US" altLang="fr-FR" sz="2000" dirty="0" smtClean="0">
              <a:solidFill>
                <a:srgbClr val="4F5866"/>
              </a:solidFill>
              <a:latin typeface="Century Gothic" pitchFamily="34" charset="0"/>
            </a:endParaRPr>
          </a:p>
        </p:txBody>
      </p:sp>
      <p:sp>
        <p:nvSpPr>
          <p:cNvPr id="4" name="Titre 1"/>
          <p:cNvSpPr txBox="1">
            <a:spLocks/>
          </p:cNvSpPr>
          <p:nvPr/>
        </p:nvSpPr>
        <p:spPr>
          <a:xfrm>
            <a:off x="346078" y="151549"/>
            <a:ext cx="9324975" cy="936625"/>
          </a:xfrm>
          <a:prstGeom prst="rect">
            <a:avLst/>
          </a:prstGeom>
        </p:spPr>
        <p:txBody>
          <a:bodyPr/>
          <a:lstStyle>
            <a:lvl1pPr algn="l" rtl="0" eaLnBrk="0" fontAlgn="base" hangingPunct="0">
              <a:spcBef>
                <a:spcPct val="0"/>
              </a:spcBef>
              <a:spcAft>
                <a:spcPct val="0"/>
              </a:spcAft>
              <a:defRPr sz="3200">
                <a:solidFill>
                  <a:srgbClr val="4A4F54"/>
                </a:solidFill>
                <a:latin typeface="Trebuchet MS"/>
                <a:ea typeface="+mj-ea"/>
                <a:cs typeface="+mj-cs"/>
              </a:defRPr>
            </a:lvl1pPr>
            <a:lvl2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2pPr>
            <a:lvl3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3pPr>
            <a:lvl4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4pPr>
            <a:lvl5pPr algn="l" rtl="0" eaLnBrk="0" fontAlgn="base" hangingPunct="0">
              <a:spcBef>
                <a:spcPct val="0"/>
              </a:spcBef>
              <a:spcAft>
                <a:spcPct val="0"/>
              </a:spcAft>
              <a:defRPr sz="3200">
                <a:solidFill>
                  <a:srgbClr val="4A4F54"/>
                </a:solidFill>
                <a:latin typeface="Trebuchet MS" charset="0"/>
                <a:ea typeface="ＭＳ Ｐゴシック" charset="0"/>
                <a:cs typeface="Geneva" charset="0"/>
              </a:defRPr>
            </a:lvl5pPr>
            <a:lvl6pPr marL="457200" algn="l" rtl="0" fontAlgn="base">
              <a:spcBef>
                <a:spcPct val="0"/>
              </a:spcBef>
              <a:spcAft>
                <a:spcPct val="0"/>
              </a:spcAft>
              <a:defRPr sz="1200" b="1">
                <a:solidFill>
                  <a:srgbClr val="C65800"/>
                </a:solidFill>
                <a:latin typeface="Arial" charset="0"/>
                <a:ea typeface="ＭＳ Ｐゴシック" charset="0"/>
                <a:cs typeface="Geneva" charset="0"/>
              </a:defRPr>
            </a:lvl6pPr>
            <a:lvl7pPr marL="914400" algn="l" rtl="0" fontAlgn="base">
              <a:spcBef>
                <a:spcPct val="0"/>
              </a:spcBef>
              <a:spcAft>
                <a:spcPct val="0"/>
              </a:spcAft>
              <a:defRPr sz="1200" b="1">
                <a:solidFill>
                  <a:srgbClr val="C65800"/>
                </a:solidFill>
                <a:latin typeface="Arial" charset="0"/>
                <a:ea typeface="ＭＳ Ｐゴシック" charset="0"/>
                <a:cs typeface="Geneva" charset="0"/>
              </a:defRPr>
            </a:lvl7pPr>
            <a:lvl8pPr marL="1371600" algn="l" rtl="0" fontAlgn="base">
              <a:spcBef>
                <a:spcPct val="0"/>
              </a:spcBef>
              <a:spcAft>
                <a:spcPct val="0"/>
              </a:spcAft>
              <a:defRPr sz="1200" b="1">
                <a:solidFill>
                  <a:srgbClr val="C65800"/>
                </a:solidFill>
                <a:latin typeface="Arial" charset="0"/>
                <a:ea typeface="ＭＳ Ｐゴシック" charset="0"/>
                <a:cs typeface="Geneva" charset="0"/>
              </a:defRPr>
            </a:lvl8pPr>
            <a:lvl9pPr marL="1828800" algn="l" rtl="0" fontAlgn="base">
              <a:spcBef>
                <a:spcPct val="0"/>
              </a:spcBef>
              <a:spcAft>
                <a:spcPct val="0"/>
              </a:spcAft>
              <a:defRPr sz="1200" b="1">
                <a:solidFill>
                  <a:srgbClr val="C65800"/>
                </a:solidFill>
                <a:latin typeface="Arial" charset="0"/>
                <a:ea typeface="ＭＳ Ｐゴシック" charset="0"/>
                <a:cs typeface="Geneva" charset="0"/>
              </a:defRPr>
            </a:lvl9pPr>
          </a:lstStyle>
          <a:p>
            <a:pPr>
              <a:defRPr/>
            </a:pPr>
            <a:r>
              <a:rPr lang="az-Latn-AZ" dirty="0" smtClean="0">
                <a:solidFill>
                  <a:srgbClr val="5C2D91"/>
                </a:solidFill>
                <a:latin typeface="Trebuchet MS" panose="020B0603020202020204" pitchFamily="34" charset="0"/>
              </a:rPr>
              <a:t>ETİK PRİNSİPLƏR</a:t>
            </a:r>
            <a:endParaRPr lang="fr-FR" dirty="0">
              <a:solidFill>
                <a:srgbClr val="5C2D91"/>
              </a:solidFill>
              <a:latin typeface="Trebuchet MS" panose="020B0603020202020204" pitchFamily="34" charset="0"/>
            </a:endParaRPr>
          </a:p>
        </p:txBody>
      </p:sp>
      <p:sp>
        <p:nvSpPr>
          <p:cNvPr id="20484" name="ZoneTexte 1"/>
          <p:cNvSpPr txBox="1">
            <a:spLocks noChangeArrowheads="1"/>
          </p:cNvSpPr>
          <p:nvPr/>
        </p:nvSpPr>
        <p:spPr bwMode="auto">
          <a:xfrm>
            <a:off x="4110041" y="1730375"/>
            <a:ext cx="523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az-Latn-AZ" altLang="fr-FR" sz="3200" dirty="0" err="1" smtClean="0">
                <a:solidFill>
                  <a:srgbClr val="FF0066"/>
                </a:solidFill>
                <a:latin typeface="Century Gothic" pitchFamily="34" charset="0"/>
              </a:rPr>
              <a:t>Qiymətləndirmə</a:t>
            </a:r>
            <a:r>
              <a:rPr lang="fr-FR" altLang="fr-FR" sz="3200" dirty="0" smtClean="0">
                <a:solidFill>
                  <a:srgbClr val="FF0066"/>
                </a:solidFill>
                <a:latin typeface="Century Gothic" pitchFamily="34" charset="0"/>
              </a:rPr>
              <a:t> </a:t>
            </a:r>
            <a:endParaRPr lang="fr-FR" altLang="fr-FR" sz="3200" dirty="0">
              <a:solidFill>
                <a:srgbClr val="FF0066"/>
              </a:solidFill>
              <a:latin typeface="Century Gothic" pitchFamily="34" charset="0"/>
            </a:endParaRP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37" y="2314575"/>
            <a:ext cx="2895601"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993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az-Latn-AZ" dirty="0">
                <a:latin typeface="Trebuchet MS" panose="020B0603020202020204" pitchFamily="34" charset="0"/>
              </a:rPr>
              <a:t>ETİK PRİNSİPLƏR</a:t>
            </a:r>
            <a:endParaRPr lang="fr-FR" dirty="0">
              <a:latin typeface="Trebuchet MS" panose="020B0603020202020204" pitchFamily="34" charset="0"/>
            </a:endParaRPr>
          </a:p>
        </p:txBody>
      </p:sp>
      <p:sp>
        <p:nvSpPr>
          <p:cNvPr id="3" name="Espace réservé du contenu 2"/>
          <p:cNvSpPr>
            <a:spLocks noGrp="1"/>
          </p:cNvSpPr>
          <p:nvPr>
            <p:ph sz="half" idx="1"/>
          </p:nvPr>
        </p:nvSpPr>
        <p:spPr>
          <a:xfrm>
            <a:off x="428497" y="692696"/>
            <a:ext cx="4212468" cy="4762872"/>
          </a:xfrm>
          <a:noFill/>
        </p:spPr>
        <p:txBody>
          <a:bodyPr/>
          <a:lstStyle/>
          <a:p>
            <a:r>
              <a:rPr lang="fr-FR" sz="2400" dirty="0" smtClean="0"/>
              <a:t>		</a:t>
            </a:r>
            <a:r>
              <a:rPr lang="fr-FR" sz="9600" dirty="0" smtClean="0">
                <a:solidFill>
                  <a:srgbClr val="00B050"/>
                </a:solidFill>
              </a:rPr>
              <a:t>+</a:t>
            </a:r>
            <a:endParaRPr lang="fr-FR" sz="2400" dirty="0" smtClean="0">
              <a:solidFill>
                <a:srgbClr val="00B050"/>
              </a:solidFill>
            </a:endParaRPr>
          </a:p>
          <a:p>
            <a:pPr marL="514350" indent="-514350">
              <a:buAutoNum type="arabicPeriod"/>
            </a:pPr>
            <a:r>
              <a:rPr lang="az-Latn-AZ" sz="2400" dirty="0" smtClean="0"/>
              <a:t>obyektivlik</a:t>
            </a:r>
            <a:endParaRPr lang="fr-FR" sz="2400" dirty="0" smtClean="0"/>
          </a:p>
          <a:p>
            <a:pPr marL="514350" indent="-514350">
              <a:buAutoNum type="arabicPeriod"/>
            </a:pPr>
            <a:r>
              <a:rPr lang="az-Latn-AZ" sz="2400" dirty="0" smtClean="0"/>
              <a:t>Qərəzsizlik</a:t>
            </a:r>
            <a:endParaRPr lang="fr-FR" sz="2400" dirty="0" smtClean="0"/>
          </a:p>
          <a:p>
            <a:pPr marL="514350" indent="-514350">
              <a:buAutoNum type="arabicPeriod"/>
            </a:pPr>
            <a:r>
              <a:rPr lang="az-Latn-AZ" sz="2400" dirty="0" smtClean="0"/>
              <a:t>Müxtəlifliyə hörmətlə yanaşma</a:t>
            </a:r>
            <a:endParaRPr lang="fr-FR" sz="2400" dirty="0" smtClean="0"/>
          </a:p>
          <a:p>
            <a:pPr marL="514350" indent="-514350">
              <a:buAutoNum type="arabicPeriod"/>
            </a:pPr>
            <a:r>
              <a:rPr lang="az-Latn-AZ" sz="2400" dirty="0" smtClean="0"/>
              <a:t>Məxfilik</a:t>
            </a:r>
            <a:endParaRPr lang="fr-FR" sz="2400" dirty="0" smtClean="0"/>
          </a:p>
          <a:p>
            <a:pPr marL="514350" indent="-514350">
              <a:buAutoNum type="arabicPeriod"/>
            </a:pPr>
            <a:r>
              <a:rPr lang="az-Latn-AZ" sz="2400" dirty="0" smtClean="0"/>
              <a:t>Ədalət</a:t>
            </a:r>
            <a:endParaRPr lang="fr-FR" sz="2400" dirty="0" smtClean="0"/>
          </a:p>
          <a:p>
            <a:pPr marL="514350" indent="-514350">
              <a:buAutoNum type="arabicPeriod"/>
            </a:pPr>
            <a:r>
              <a:rPr lang="az-Latn-AZ" sz="2400" dirty="0" smtClean="0"/>
              <a:t>Əməkdaşlıq</a:t>
            </a:r>
            <a:endParaRPr lang="fr-FR" sz="2400" dirty="0" smtClean="0"/>
          </a:p>
          <a:p>
            <a:pPr marL="514350" indent="-514350">
              <a:buAutoNum type="arabicPeriod"/>
            </a:pPr>
            <a:endParaRPr lang="fr-FR" dirty="0"/>
          </a:p>
        </p:txBody>
      </p:sp>
      <p:sp>
        <p:nvSpPr>
          <p:cNvPr id="4" name="Espace réservé du contenu 3"/>
          <p:cNvSpPr>
            <a:spLocks noGrp="1"/>
          </p:cNvSpPr>
          <p:nvPr>
            <p:ph sz="half" idx="2"/>
          </p:nvPr>
        </p:nvSpPr>
        <p:spPr>
          <a:xfrm>
            <a:off x="5499061" y="620688"/>
            <a:ext cx="4134459" cy="4690864"/>
          </a:xfrm>
        </p:spPr>
        <p:txBody>
          <a:bodyPr/>
          <a:lstStyle/>
          <a:p>
            <a:r>
              <a:rPr lang="fr-FR" sz="9600" cap="none" dirty="0" smtClean="0">
                <a:ln w="11430"/>
                <a:solidFill>
                  <a:srgbClr val="FF0000"/>
                </a:solidFill>
                <a:effectLst>
                  <a:outerShdw blurRad="50800" dist="39000" dir="5460000" algn="tl">
                    <a:srgbClr val="000000">
                      <a:alpha val="38000"/>
                    </a:srgbClr>
                  </a:outerShdw>
                </a:effectLst>
                <a:sym typeface="Wingdings 2"/>
              </a:rPr>
              <a:t>	</a:t>
            </a:r>
            <a:endParaRPr lang="az-Latn-AZ" sz="9600" cap="none" dirty="0" smtClean="0">
              <a:ln w="11430"/>
              <a:solidFill>
                <a:srgbClr val="FF0000"/>
              </a:solidFill>
              <a:effectLst>
                <a:outerShdw blurRad="50800" dist="39000" dir="5460000" algn="tl">
                  <a:srgbClr val="000000">
                    <a:alpha val="38000"/>
                  </a:srgbClr>
                </a:outerShdw>
              </a:effectLst>
              <a:sym typeface="Wingdings 2"/>
            </a:endParaRPr>
          </a:p>
          <a:p>
            <a:r>
              <a:rPr lang="az-Latn-AZ" sz="2000" dirty="0" err="1" smtClean="0">
                <a:solidFill>
                  <a:srgbClr val="5C2D91"/>
                </a:solidFill>
              </a:rPr>
              <a:t>Aşağıdakılara</a:t>
            </a:r>
            <a:r>
              <a:rPr lang="az-Latn-AZ" sz="2000" dirty="0" smtClean="0">
                <a:solidFill>
                  <a:srgbClr val="5C2D91"/>
                </a:solidFill>
              </a:rPr>
              <a:t> yol verilmir:</a:t>
            </a:r>
            <a:endParaRPr lang="fr-FR" sz="2000" dirty="0" smtClean="0">
              <a:solidFill>
                <a:srgbClr val="5C2D91"/>
              </a:solidFill>
            </a:endParaRPr>
          </a:p>
          <a:p>
            <a:pPr marL="457200" indent="-457200">
              <a:buFont typeface="+mj-lt"/>
              <a:buAutoNum type="arabicPeriod"/>
            </a:pPr>
            <a:r>
              <a:rPr lang="az-Latn-AZ" sz="2000" dirty="0" smtClean="0">
                <a:solidFill>
                  <a:srgbClr val="5C2D91"/>
                </a:solidFill>
              </a:rPr>
              <a:t>ŞƏXSİ RƏY</a:t>
            </a:r>
          </a:p>
          <a:p>
            <a:pPr marL="457200" indent="-457200">
              <a:buFont typeface="+mj-lt"/>
              <a:buAutoNum type="arabicPeriod"/>
            </a:pPr>
            <a:r>
              <a:rPr lang="az-Latn-AZ" sz="2000" dirty="0" smtClean="0">
                <a:solidFill>
                  <a:srgbClr val="5C2D91"/>
                </a:solidFill>
              </a:rPr>
              <a:t>MARAQ</a:t>
            </a:r>
            <a:r>
              <a:rPr lang="fr-FR" sz="2000" dirty="0" smtClean="0">
                <a:solidFill>
                  <a:srgbClr val="5C2D91"/>
                </a:solidFill>
              </a:rPr>
              <a:t>, </a:t>
            </a:r>
            <a:r>
              <a:rPr lang="az-Latn-AZ" sz="2000" dirty="0" smtClean="0">
                <a:solidFill>
                  <a:srgbClr val="5C2D91"/>
                </a:solidFill>
              </a:rPr>
              <a:t>TƏSİR</a:t>
            </a:r>
            <a:endParaRPr lang="fr-FR" sz="2000" dirty="0" smtClean="0">
              <a:solidFill>
                <a:srgbClr val="5C2D91"/>
              </a:solidFill>
            </a:endParaRPr>
          </a:p>
          <a:p>
            <a:pPr marL="457200" indent="-457200">
              <a:buAutoNum type="arabicPeriod" startAt="2"/>
            </a:pPr>
            <a:r>
              <a:rPr lang="az-Latn-AZ" sz="2000" dirty="0" smtClean="0">
                <a:solidFill>
                  <a:srgbClr val="5C2D91"/>
                </a:solidFill>
              </a:rPr>
              <a:t>VAHİD MODEL</a:t>
            </a:r>
            <a:endParaRPr lang="fr-FR" sz="2000" dirty="0" smtClean="0">
              <a:solidFill>
                <a:srgbClr val="5C2D91"/>
              </a:solidFill>
            </a:endParaRPr>
          </a:p>
          <a:p>
            <a:pPr marL="457200" indent="-457200">
              <a:buAutoNum type="arabicPeriod" startAt="2"/>
            </a:pPr>
            <a:r>
              <a:rPr lang="az-Latn-AZ" sz="2000" dirty="0" err="1" smtClean="0">
                <a:solidFill>
                  <a:srgbClr val="5C2D91"/>
                </a:solidFill>
              </a:rPr>
              <a:t>işıqlandırma</a:t>
            </a:r>
            <a:r>
              <a:rPr lang="az-Latn-AZ" sz="2000" dirty="0" smtClean="0">
                <a:solidFill>
                  <a:srgbClr val="5C2D91"/>
                </a:solidFill>
              </a:rPr>
              <a:t>, </a:t>
            </a:r>
          </a:p>
          <a:p>
            <a:r>
              <a:rPr lang="az-Latn-AZ" sz="2000" dirty="0">
                <a:solidFill>
                  <a:srgbClr val="5C2D91"/>
                </a:solidFill>
              </a:rPr>
              <a:t> </a:t>
            </a:r>
            <a:r>
              <a:rPr lang="az-Latn-AZ" sz="2000" dirty="0" smtClean="0">
                <a:solidFill>
                  <a:srgbClr val="5C2D91"/>
                </a:solidFill>
              </a:rPr>
              <a:t>     Dedi-qodu</a:t>
            </a:r>
          </a:p>
          <a:p>
            <a:r>
              <a:rPr lang="az-Latn-AZ" sz="2000" dirty="0" smtClean="0">
                <a:solidFill>
                  <a:srgbClr val="5C2D91"/>
                </a:solidFill>
              </a:rPr>
              <a:t>4. Dostbazlıq, </a:t>
            </a:r>
            <a:r>
              <a:rPr lang="az-Latn-AZ" sz="2000" dirty="0" err="1" smtClean="0">
                <a:solidFill>
                  <a:srgbClr val="5C2D91"/>
                </a:solidFill>
              </a:rPr>
              <a:t>ayrıseçkilik</a:t>
            </a:r>
            <a:r>
              <a:rPr lang="az-Latn-AZ" sz="2000" dirty="0" smtClean="0">
                <a:solidFill>
                  <a:srgbClr val="5C2D91"/>
                </a:solidFill>
              </a:rPr>
              <a:t>     </a:t>
            </a:r>
          </a:p>
          <a:p>
            <a:r>
              <a:rPr lang="az-Latn-AZ" sz="2000" dirty="0" smtClean="0">
                <a:solidFill>
                  <a:srgbClr val="5C2D91"/>
                </a:solidFill>
              </a:rPr>
              <a:t>5. </a:t>
            </a:r>
            <a:r>
              <a:rPr lang="az-Latn-AZ" sz="2000" dirty="0">
                <a:solidFill>
                  <a:srgbClr val="5C2D91"/>
                </a:solidFill>
              </a:rPr>
              <a:t>«ULDUZ» Xəstəliyinə</a:t>
            </a:r>
            <a:endParaRPr lang="fr-FR" sz="2000" dirty="0">
              <a:solidFill>
                <a:srgbClr val="5C2D91"/>
              </a:solidFill>
            </a:endParaRPr>
          </a:p>
          <a:p>
            <a:pPr marL="457200" indent="-457200">
              <a:buAutoNum type="arabicPeriod" startAt="2"/>
            </a:pPr>
            <a:endParaRPr lang="fr-FR" sz="2000" dirty="0" smtClean="0"/>
          </a:p>
          <a:p>
            <a:pPr marL="457200" indent="-457200">
              <a:buAutoNum type="arabicPeriod" startAt="2"/>
            </a:pPr>
            <a:endParaRPr lang="fr-FR" sz="2000" dirty="0" smtClean="0"/>
          </a:p>
          <a:p>
            <a:endParaRPr lang="fr-FR" sz="2000" dirty="0"/>
          </a:p>
          <a:p>
            <a:r>
              <a:rPr lang="fr-FR" sz="2000" dirty="0" smtClean="0"/>
              <a:t> </a:t>
            </a:r>
            <a:endParaRPr lang="fr-FR" sz="2000" dirty="0"/>
          </a:p>
        </p:txBody>
      </p:sp>
    </p:spTree>
    <p:extLst>
      <p:ext uri="{BB962C8B-B14F-4D97-AF65-F5344CB8AC3E}">
        <p14:creationId xmlns:p14="http://schemas.microsoft.com/office/powerpoint/2010/main" val="203891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Etik</a:t>
            </a:r>
            <a:r>
              <a:rPr lang="fr-FR" dirty="0" smtClean="0"/>
              <a:t> </a:t>
            </a:r>
            <a:r>
              <a:rPr lang="fr-FR" dirty="0" err="1" smtClean="0"/>
              <a:t>prinsipl</a:t>
            </a:r>
            <a:r>
              <a:rPr lang="az-Latn-AZ" dirty="0" smtClean="0"/>
              <a:t>ər</a:t>
            </a:r>
            <a:endParaRPr lang="fr-F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820" y="955229"/>
            <a:ext cx="820091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821" y="4859462"/>
            <a:ext cx="4100456" cy="62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178" y="5484490"/>
            <a:ext cx="8200914"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6"/>
          <p:cNvSpPr>
            <a:spLocks noChangeArrowheads="1"/>
          </p:cNvSpPr>
          <p:nvPr/>
        </p:nvSpPr>
        <p:spPr bwMode="auto">
          <a:xfrm>
            <a:off x="1442610" y="4668366"/>
            <a:ext cx="5382598" cy="1352922"/>
          </a:xfrm>
          <a:prstGeom prst="rect">
            <a:avLst/>
          </a:prstGeom>
          <a:noFill/>
          <a:ln>
            <a:noFill/>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fr-FR" i="1" dirty="0">
              <a:solidFill>
                <a:srgbClr val="7030A0"/>
              </a:solidFill>
              <a:latin typeface="Century Gothic" pitchFamily="34"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242" y="2924945"/>
            <a:ext cx="969963"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653" y="5141163"/>
            <a:ext cx="969963"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6"/>
          <p:cNvSpPr>
            <a:spLocks noChangeArrowheads="1"/>
          </p:cNvSpPr>
          <p:nvPr/>
        </p:nvSpPr>
        <p:spPr bwMode="auto">
          <a:xfrm>
            <a:off x="2924775" y="4876682"/>
            <a:ext cx="3744415" cy="1352922"/>
          </a:xfrm>
          <a:prstGeom prst="rect">
            <a:avLst/>
          </a:prstGeom>
          <a:noFill/>
          <a:ln>
            <a:noFill/>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altLang="fr-FR" sz="2200" b="1" i="1" dirty="0" smtClean="0">
                <a:solidFill>
                  <a:srgbClr val="FF3386"/>
                </a:solidFill>
                <a:effectLst>
                  <a:outerShdw blurRad="38100" dist="38100" dir="2700000" algn="tl">
                    <a:srgbClr val="000000">
                      <a:alpha val="43137"/>
                    </a:srgbClr>
                  </a:outerShdw>
                </a:effectLst>
                <a:latin typeface="Century Gothic" pitchFamily="34" charset="0"/>
              </a:rPr>
              <a:t>= </a:t>
            </a:r>
            <a:r>
              <a:rPr lang="az-Latn-AZ" altLang="fr-FR" sz="2200" b="1" i="1" dirty="0" smtClean="0">
                <a:solidFill>
                  <a:srgbClr val="FF3386"/>
                </a:solidFill>
                <a:effectLst>
                  <a:outerShdw blurRad="38100" dist="38100" dir="2700000" algn="tl">
                    <a:srgbClr val="000000">
                      <a:alpha val="43137"/>
                    </a:srgbClr>
                  </a:outerShdw>
                </a:effectLst>
                <a:latin typeface="Century Gothic" pitchFamily="34" charset="0"/>
              </a:rPr>
              <a:t>MARAQLARIN TOQQUŞMASI HALLARINI YOXLAYIN</a:t>
            </a:r>
            <a:endParaRPr lang="fr-FR" altLang="fr-FR" b="1" i="1" dirty="0">
              <a:solidFill>
                <a:srgbClr val="FF3386"/>
              </a:solidFill>
              <a:latin typeface="Century Gothic" pitchFamily="34" charset="0"/>
            </a:endParaRPr>
          </a:p>
        </p:txBody>
      </p:sp>
      <p:sp>
        <p:nvSpPr>
          <p:cNvPr id="2" name="ZoneTexte 1"/>
          <p:cNvSpPr txBox="1"/>
          <p:nvPr/>
        </p:nvSpPr>
        <p:spPr>
          <a:xfrm>
            <a:off x="1442610" y="1196752"/>
            <a:ext cx="4758529" cy="523220"/>
          </a:xfrm>
          <a:prstGeom prst="rect">
            <a:avLst/>
          </a:prstGeom>
          <a:noFill/>
        </p:spPr>
        <p:txBody>
          <a:bodyPr wrap="square" rtlCol="0">
            <a:spAutoFit/>
          </a:bodyPr>
          <a:lstStyle/>
          <a:p>
            <a:r>
              <a:rPr lang="az-Latn-AZ" sz="2800" b="1" cap="all" dirty="0" smtClean="0">
                <a:solidFill>
                  <a:srgbClr val="5C2D91"/>
                </a:solidFill>
                <a:latin typeface="Century Gothic" panose="020B0502020202020204" pitchFamily="34" charset="0"/>
                <a:ea typeface="+mn-ea"/>
              </a:rPr>
              <a:t>Qərəzsizlik</a:t>
            </a:r>
            <a:endParaRPr lang="fr-FR" sz="2800" b="1" cap="all" dirty="0">
              <a:solidFill>
                <a:srgbClr val="5C2D91"/>
              </a:solidFill>
              <a:latin typeface="Century Gothic" panose="020B0502020202020204" pitchFamily="34" charset="0"/>
              <a:ea typeface="+mn-ea"/>
            </a:endParaRPr>
          </a:p>
        </p:txBody>
      </p:sp>
    </p:spTree>
    <p:extLst>
      <p:ext uri="{BB962C8B-B14F-4D97-AF65-F5344CB8AC3E}">
        <p14:creationId xmlns:p14="http://schemas.microsoft.com/office/powerpoint/2010/main" val="3728187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Arial" charset="0"/>
            <a:ea typeface="Geneva" pitchFamily="2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TotalTime>
  <Words>1128</Words>
  <Application>Microsoft Office PowerPoint</Application>
  <PresentationFormat>Лист A4 (210x297 мм)</PresentationFormat>
  <Paragraphs>171</Paragraphs>
  <Slides>18</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Nouvelle présentation</vt:lpstr>
      <vt:lpstr>xarici qiymətləndiricinin rolu və vəzifələri </vt:lpstr>
      <vt:lpstr>Həmkar qiymətləndirməsi</vt:lpstr>
      <vt:lpstr>Презентация PowerPoint</vt:lpstr>
      <vt:lpstr>Həmkar qiymətləndirməsi</vt:lpstr>
      <vt:lpstr>Презентация PowerPoint</vt:lpstr>
      <vt:lpstr>  Həmkar qiymətləndirməsi</vt:lpstr>
      <vt:lpstr>Презентация PowerPoint</vt:lpstr>
      <vt:lpstr>ETİK PRİNSİPLƏR</vt:lpstr>
      <vt:lpstr>Etik prinsiplər</vt:lpstr>
      <vt:lpstr>Etik prinsiplər</vt:lpstr>
      <vt:lpstr>Həmkar qiymətləndirməsi</vt:lpstr>
      <vt:lpstr>GÖZLƏNTİLƏR/EKSPERT</vt:lpstr>
      <vt:lpstr>sahə səfərinin başlanması, 2 nümunə 1. ADU</vt:lpstr>
      <vt:lpstr>sahə səfərinin başlanması, 2 nümunə 2. SDU2</vt:lpstr>
      <vt:lpstr>GÖZLƏNTİLƏR/EKSPERT</vt:lpstr>
      <vt:lpstr>Müsahibə faylına nümunə: Azəraycan Dillər Universiteti</vt:lpstr>
      <vt:lpstr>GÖZLƏNTİLƏR/EKSPERT</vt:lpstr>
      <vt:lpstr>Презентация PowerPoint</vt:lpstr>
    </vt:vector>
  </TitlesOfParts>
  <Company>BRIEF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BRIEF</dc:creator>
  <cp:lastModifiedBy>User-3</cp:lastModifiedBy>
  <cp:revision>177</cp:revision>
  <cp:lastPrinted>2019-04-09T14:39:46Z</cp:lastPrinted>
  <dcterms:created xsi:type="dcterms:W3CDTF">2010-01-08T09:32:47Z</dcterms:created>
  <dcterms:modified xsi:type="dcterms:W3CDTF">2019-09-27T14:37:06Z</dcterms:modified>
</cp:coreProperties>
</file>