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75" r:id="rId3"/>
    <p:sldId id="263" r:id="rId4"/>
    <p:sldId id="264" r:id="rId5"/>
    <p:sldId id="268" r:id="rId6"/>
    <p:sldId id="266" r:id="rId7"/>
    <p:sldId id="274" r:id="rId8"/>
  </p:sldIdLst>
  <p:sldSz cx="9144000" cy="6858000" type="screen4x3"/>
  <p:notesSz cx="6858000" cy="9144000"/>
  <p:custDataLst>
    <p:tags r:id="rId10"/>
  </p:custDataLst>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608">
          <p15:clr>
            <a:srgbClr val="A4A3A4"/>
          </p15:clr>
        </p15:guide>
        <p15:guide id="3" orient="horz" pos="1344">
          <p15:clr>
            <a:srgbClr val="A4A3A4"/>
          </p15:clr>
        </p15:guide>
        <p15:guide id="4" orient="horz" pos="877">
          <p15:clr>
            <a:srgbClr val="A4A3A4"/>
          </p15:clr>
        </p15:guide>
        <p15:guide id="5" orient="horz" pos="1192">
          <p15:clr>
            <a:srgbClr val="A4A3A4"/>
          </p15:clr>
        </p15:guide>
        <p15:guide id="6" orient="horz" pos="2282">
          <p15:clr>
            <a:srgbClr val="A4A3A4"/>
          </p15:clr>
        </p15:guide>
        <p15:guide id="7" orient="horz" pos="2406">
          <p15:clr>
            <a:srgbClr val="A4A3A4"/>
          </p15:clr>
        </p15:guide>
        <p15:guide id="8" orient="horz" pos="3488">
          <p15:clr>
            <a:srgbClr val="A4A3A4"/>
          </p15:clr>
        </p15:guide>
        <p15:guide id="9" pos="2880">
          <p15:clr>
            <a:srgbClr val="A4A3A4"/>
          </p15:clr>
        </p15:guide>
        <p15:guide id="10" pos="684">
          <p15:clr>
            <a:srgbClr val="A4A3A4"/>
          </p15:clr>
        </p15:guide>
        <p15:guide id="11" pos="5621">
          <p15:clr>
            <a:srgbClr val="A4A3A4"/>
          </p15:clr>
        </p15:guide>
        <p15:guide id="12" pos="338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86390" autoAdjust="0"/>
  </p:normalViewPr>
  <p:slideViewPr>
    <p:cSldViewPr>
      <p:cViewPr varScale="1">
        <p:scale>
          <a:sx n="75" d="100"/>
          <a:sy n="75" d="100"/>
        </p:scale>
        <p:origin x="723" y="37"/>
      </p:cViewPr>
      <p:guideLst>
        <p:guide orient="horz" pos="2160"/>
        <p:guide orient="horz" pos="608"/>
        <p:guide orient="horz" pos="1344"/>
        <p:guide orient="horz" pos="877"/>
        <p:guide orient="horz" pos="1192"/>
        <p:guide orient="horz" pos="2282"/>
        <p:guide orient="horz" pos="2406"/>
        <p:guide orient="horz" pos="3488"/>
        <p:guide pos="2880"/>
        <p:guide pos="684"/>
        <p:guide pos="5621"/>
        <p:guide pos="3386"/>
      </p:guideLst>
    </p:cSldViewPr>
  </p:slideViewPr>
  <p:outlineViewPr>
    <p:cViewPr>
      <p:scale>
        <a:sx n="33" d="100"/>
        <a:sy n="33" d="100"/>
      </p:scale>
      <p:origin x="222" y="36653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20E9CE3-A775-4583-8C96-A903C07D7623}" type="slidenum">
              <a:rPr lang="fr-FR"/>
              <a:pPr/>
              <a:t>‹N°›</a:t>
            </a:fld>
            <a:endParaRPr lang="fr-FR"/>
          </a:p>
        </p:txBody>
      </p:sp>
    </p:spTree>
    <p:extLst>
      <p:ext uri="{BB962C8B-B14F-4D97-AF65-F5344CB8AC3E}">
        <p14:creationId xmlns:p14="http://schemas.microsoft.com/office/powerpoint/2010/main" val="35553376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20E9CE3-A775-4583-8C96-A903C07D7623}"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820E9CE3-A775-4583-8C96-A903C07D7623}" type="slidenum">
              <a:rPr lang="fr-FR" smtClean="0"/>
              <a:pPr/>
              <a:t>2</a:t>
            </a:fld>
            <a:endParaRPr lang="fr-FR"/>
          </a:p>
        </p:txBody>
      </p:sp>
    </p:spTree>
    <p:extLst>
      <p:ext uri="{BB962C8B-B14F-4D97-AF65-F5344CB8AC3E}">
        <p14:creationId xmlns:p14="http://schemas.microsoft.com/office/powerpoint/2010/main" val="275259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20E9CE3-A775-4583-8C96-A903C07D7623}" type="slidenum">
              <a:rPr lang="fr-FR" smtClean="0"/>
              <a:pPr/>
              <a:t>4</a:t>
            </a:fld>
            <a:endParaRPr lang="fr-FR"/>
          </a:p>
        </p:txBody>
      </p:sp>
    </p:spTree>
    <p:extLst>
      <p:ext uri="{BB962C8B-B14F-4D97-AF65-F5344CB8AC3E}">
        <p14:creationId xmlns:p14="http://schemas.microsoft.com/office/powerpoint/2010/main" val="858876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20E9CE3-A775-4583-8C96-A903C07D7623}" type="slidenum">
              <a:rPr lang="fr-FR" smtClean="0"/>
              <a:pPr/>
              <a:t>5</a:t>
            </a:fld>
            <a:endParaRPr lang="fr-FR"/>
          </a:p>
        </p:txBody>
      </p:sp>
    </p:spTree>
    <p:extLst>
      <p:ext uri="{BB962C8B-B14F-4D97-AF65-F5344CB8AC3E}">
        <p14:creationId xmlns:p14="http://schemas.microsoft.com/office/powerpoint/2010/main" val="858876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20E9CE3-A775-4583-8C96-A903C07D7623}" type="slidenum">
              <a:rPr lang="fr-FR" smtClean="0"/>
              <a:pPr/>
              <a:t>7</a:t>
            </a:fld>
            <a:endParaRPr lang="fr-FR"/>
          </a:p>
        </p:txBody>
      </p:sp>
    </p:spTree>
    <p:extLst>
      <p:ext uri="{BB962C8B-B14F-4D97-AF65-F5344CB8AC3E}">
        <p14:creationId xmlns:p14="http://schemas.microsoft.com/office/powerpoint/2010/main" val="23403037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re">
    <p:spTree>
      <p:nvGrpSpPr>
        <p:cNvPr id="1" name=""/>
        <p:cNvGrpSpPr/>
        <p:nvPr/>
      </p:nvGrpSpPr>
      <p:grpSpPr>
        <a:xfrm>
          <a:off x="0" y="0"/>
          <a:ext cx="0" cy="0"/>
          <a:chOff x="0" y="0"/>
          <a:chExt cx="0" cy="0"/>
        </a:xfrm>
      </p:grpSpPr>
      <p:grpSp>
        <p:nvGrpSpPr>
          <p:cNvPr id="3085" name="Group 13"/>
          <p:cNvGrpSpPr>
            <a:grpSpLocks/>
          </p:cNvGrpSpPr>
          <p:nvPr userDrawn="1"/>
        </p:nvGrpSpPr>
        <p:grpSpPr bwMode="auto">
          <a:xfrm>
            <a:off x="0" y="0"/>
            <a:ext cx="9144000" cy="6858000"/>
            <a:chOff x="0" y="0"/>
            <a:chExt cx="5760" cy="4320"/>
          </a:xfrm>
        </p:grpSpPr>
        <p:sp>
          <p:nvSpPr>
            <p:cNvPr id="3081" name="Rectangle 9"/>
            <p:cNvSpPr>
              <a:spLocks noChangeArrowheads="1"/>
            </p:cNvSpPr>
            <p:nvPr userDrawn="1"/>
          </p:nvSpPr>
          <p:spPr bwMode="gray">
            <a:xfrm>
              <a:off x="0" y="0"/>
              <a:ext cx="5760" cy="4320"/>
            </a:xfrm>
            <a:prstGeom prst="rect">
              <a:avLst/>
            </a:prstGeom>
            <a:solidFill>
              <a:schemeClr val="bg1"/>
            </a:solidFill>
            <a:ln w="9525">
              <a:noFill/>
              <a:miter lim="800000"/>
              <a:headEnd/>
              <a:tailEnd/>
            </a:ln>
            <a:effectLst/>
          </p:spPr>
          <p:txBody>
            <a:bodyPr wrap="none" anchor="ctr"/>
            <a:lstStyle/>
            <a:p>
              <a:endParaRPr lang="fr-FR"/>
            </a:p>
          </p:txBody>
        </p:sp>
        <p:sp>
          <p:nvSpPr>
            <p:cNvPr id="3084" name="Rectangle 12"/>
            <p:cNvSpPr>
              <a:spLocks noChangeArrowheads="1"/>
            </p:cNvSpPr>
            <p:nvPr userDrawn="1"/>
          </p:nvSpPr>
          <p:spPr bwMode="gray">
            <a:xfrm>
              <a:off x="158" y="158"/>
              <a:ext cx="5441" cy="4001"/>
            </a:xfrm>
            <a:prstGeom prst="rect">
              <a:avLst/>
            </a:prstGeom>
            <a:solidFill>
              <a:schemeClr val="accent1"/>
            </a:solidFill>
            <a:ln w="9525">
              <a:noFill/>
              <a:miter lim="800000"/>
              <a:headEnd/>
              <a:tailEnd/>
            </a:ln>
            <a:effectLst/>
          </p:spPr>
          <p:txBody>
            <a:bodyPr wrap="none" anchor="ctr"/>
            <a:lstStyle/>
            <a:p>
              <a:endParaRPr lang="fr-FR"/>
            </a:p>
          </p:txBody>
        </p:sp>
      </p:grpSp>
      <p:sp>
        <p:nvSpPr>
          <p:cNvPr id="3074" name="Rectangle 2"/>
          <p:cNvSpPr>
            <a:spLocks noGrp="1" noChangeArrowheads="1"/>
          </p:cNvSpPr>
          <p:nvPr userDrawn="1">
            <p:ph type="ctrTitle"/>
          </p:nvPr>
        </p:nvSpPr>
        <p:spPr bwMode="white">
          <a:xfrm>
            <a:off x="1114425" y="1392238"/>
            <a:ext cx="7808913" cy="2451100"/>
          </a:xfrm>
        </p:spPr>
        <p:txBody>
          <a:bodyPr anchor="b"/>
          <a:lstStyle>
            <a:lvl1pPr>
              <a:lnSpc>
                <a:spcPct val="85000"/>
              </a:lnSpc>
              <a:defRPr sz="3600">
                <a:solidFill>
                  <a:schemeClr val="bg1"/>
                </a:solidFill>
              </a:defRPr>
            </a:lvl1pPr>
          </a:lstStyle>
          <a:p>
            <a:r>
              <a:rPr lang="fr-FR"/>
              <a:t>Cliquez pour modifier le style du titre</a:t>
            </a:r>
          </a:p>
        </p:txBody>
      </p:sp>
      <p:sp>
        <p:nvSpPr>
          <p:cNvPr id="3075" name="Rectangle 3"/>
          <p:cNvSpPr>
            <a:spLocks noGrp="1" noChangeArrowheads="1"/>
          </p:cNvSpPr>
          <p:nvPr userDrawn="1">
            <p:ph type="subTitle" idx="1"/>
          </p:nvPr>
        </p:nvSpPr>
        <p:spPr bwMode="white">
          <a:xfrm>
            <a:off x="1114425" y="3898900"/>
            <a:ext cx="7808913" cy="2698750"/>
          </a:xfrm>
        </p:spPr>
        <p:txBody>
          <a:bodyPr/>
          <a:lstStyle>
            <a:lvl1pPr>
              <a:defRPr sz="2500" b="1">
                <a:solidFill>
                  <a:schemeClr val="bg1"/>
                </a:solidFill>
              </a:defRPr>
            </a:lvl1pPr>
          </a:lstStyle>
          <a:p>
            <a:r>
              <a:rPr lang="fr-FR"/>
              <a:t>Cliquez pour modifier le style des sous-titres du masque</a:t>
            </a:r>
          </a:p>
        </p:txBody>
      </p:sp>
      <p:sp>
        <p:nvSpPr>
          <p:cNvPr id="9" name="Espace réservé de la date 8"/>
          <p:cNvSpPr>
            <a:spLocks noGrp="1"/>
          </p:cNvSpPr>
          <p:nvPr userDrawn="1">
            <p:ph type="dt" sz="half" idx="10"/>
          </p:nvPr>
        </p:nvSpPr>
        <p:spPr>
          <a:xfrm>
            <a:off x="1331913" y="6526212"/>
            <a:ext cx="1008062" cy="333375"/>
          </a:xfrm>
        </p:spPr>
        <p:txBody>
          <a:bodyPr/>
          <a:lstStyle>
            <a:lvl1pPr>
              <a:defRPr>
                <a:solidFill>
                  <a:schemeClr val="accent3"/>
                </a:solidFill>
              </a:defRPr>
            </a:lvl1pPr>
          </a:lstStyle>
          <a:p>
            <a:fld id="{A3ABF0D0-FE8F-49AB-B188-93F987EC1017}" type="datetime1">
              <a:rPr lang="fr-FR" smtClean="0"/>
              <a:pPr/>
              <a:t>02/03/2020</a:t>
            </a:fld>
            <a:r>
              <a:rPr lang="fr-FR" smtClean="0"/>
              <a:t> -</a:t>
            </a:r>
            <a:endParaRPr lang="fr-FR" dirty="0"/>
          </a:p>
        </p:txBody>
      </p:sp>
      <p:sp>
        <p:nvSpPr>
          <p:cNvPr id="10" name="Espace réservé du numéro de diapositive 9"/>
          <p:cNvSpPr>
            <a:spLocks noGrp="1"/>
          </p:cNvSpPr>
          <p:nvPr userDrawn="1">
            <p:ph type="sldNum" sz="quarter" idx="11"/>
          </p:nvPr>
        </p:nvSpPr>
        <p:spPr>
          <a:xfrm>
            <a:off x="1085850" y="6524625"/>
            <a:ext cx="246063" cy="333375"/>
          </a:xfrm>
        </p:spPr>
        <p:txBody>
          <a:bodyPr/>
          <a:lstStyle>
            <a:lvl1pPr>
              <a:defRPr>
                <a:solidFill>
                  <a:schemeClr val="accent3"/>
                </a:solidFill>
              </a:defRPr>
            </a:lvl1pPr>
          </a:lstStyle>
          <a:p>
            <a:fld id="{036A3A96-33CD-441D-BDBF-847BE42C5BE6}" type="slidenum">
              <a:rPr lang="fr-FR" smtClean="0"/>
              <a:pPr/>
              <a:t>‹N°›</a:t>
            </a:fld>
            <a:endParaRPr lang="fr-FR"/>
          </a:p>
        </p:txBody>
      </p:sp>
      <p:sp>
        <p:nvSpPr>
          <p:cNvPr id="11" name="Espace réservé du pied de page 10"/>
          <p:cNvSpPr>
            <a:spLocks noGrp="1"/>
          </p:cNvSpPr>
          <p:nvPr userDrawn="1">
            <p:ph type="ftr" sz="quarter" idx="12"/>
          </p:nvPr>
        </p:nvSpPr>
        <p:spPr>
          <a:xfrm>
            <a:off x="2395538" y="6524625"/>
            <a:ext cx="6527800" cy="334962"/>
          </a:xfrm>
        </p:spPr>
        <p:txBody>
          <a:bodyPr/>
          <a:lstStyle>
            <a:lvl1pPr>
              <a:defRPr>
                <a:solidFill>
                  <a:schemeClr val="accent3"/>
                </a:solidFill>
              </a:defRPr>
            </a:lvl1pPr>
          </a:lstStyle>
          <a:p>
            <a:r>
              <a:rPr lang="fr-FR" smtClean="0"/>
              <a:t>NOM DE LA PRÉSENTATION</a:t>
            </a:r>
            <a:endParaRPr lang="fr-FR"/>
          </a:p>
        </p:txBody>
      </p:sp>
      <p:pic>
        <p:nvPicPr>
          <p:cNvPr id="2050" name="Picture 2" descr="logo-UVSQ"/>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36296" y="-19537"/>
            <a:ext cx="1905893" cy="922738"/>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e 13"/>
          <p:cNvGrpSpPr/>
          <p:nvPr userDrawn="1"/>
        </p:nvGrpSpPr>
        <p:grpSpPr>
          <a:xfrm>
            <a:off x="7051006" y="-5567"/>
            <a:ext cx="2088232" cy="1008112"/>
            <a:chOff x="3635896" y="908720"/>
            <a:chExt cx="2088232" cy="1008112"/>
          </a:xfrm>
        </p:grpSpPr>
        <p:sp>
          <p:nvSpPr>
            <p:cNvPr id="15" name="Rectangle 14"/>
            <p:cNvSpPr/>
            <p:nvPr userDrawn="1"/>
          </p:nvSpPr>
          <p:spPr>
            <a:xfrm>
              <a:off x="3635896" y="908720"/>
              <a:ext cx="2088232"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6" name="Picture 2" descr="logo-UVSQ"/>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51920" y="1025433"/>
              <a:ext cx="1617861" cy="783287"/>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ommaire">
    <p:spTree>
      <p:nvGrpSpPr>
        <p:cNvPr id="1" name=""/>
        <p:cNvGrpSpPr/>
        <p:nvPr/>
      </p:nvGrpSpPr>
      <p:grpSpPr>
        <a:xfrm>
          <a:off x="0" y="0"/>
          <a:ext cx="0" cy="0"/>
          <a:chOff x="0" y="0"/>
          <a:chExt cx="0" cy="0"/>
        </a:xfrm>
      </p:grpSpPr>
      <p:sp>
        <p:nvSpPr>
          <p:cNvPr id="2" name="Titre 1"/>
          <p:cNvSpPr>
            <a:spLocks noGrp="1"/>
          </p:cNvSpPr>
          <p:nvPr userDrawn="1">
            <p:ph type="title"/>
          </p:nvPr>
        </p:nvSpPr>
        <p:spPr>
          <a:xfrm>
            <a:off x="1085850" y="964800"/>
            <a:ext cx="7837488" cy="1015200"/>
          </a:xfrm>
        </p:spPr>
        <p:txBody>
          <a:bodyPr anchor="b" anchorCtr="0"/>
          <a:lstStyle>
            <a:lvl1pPr>
              <a:defRPr sz="3100">
                <a:solidFill>
                  <a:schemeClr val="accent3"/>
                </a:solidFill>
              </a:defRPr>
            </a:lvl1pPr>
          </a:lstStyle>
          <a:p>
            <a:r>
              <a:rPr lang="fr-FR" dirty="0" smtClean="0"/>
              <a:t>Cliquez pour modifier le style du titre</a:t>
            </a:r>
            <a:endParaRPr lang="fr-FR" dirty="0"/>
          </a:p>
        </p:txBody>
      </p:sp>
      <p:sp>
        <p:nvSpPr>
          <p:cNvPr id="3" name="Espace réservé du contenu 2"/>
          <p:cNvSpPr>
            <a:spLocks noGrp="1"/>
          </p:cNvSpPr>
          <p:nvPr userDrawn="1">
            <p:ph idx="1"/>
          </p:nvPr>
        </p:nvSpPr>
        <p:spPr>
          <a:xfrm>
            <a:off x="1085850" y="2984400"/>
            <a:ext cx="7837488" cy="3322800"/>
          </a:xfrm>
        </p:spPr>
        <p:txBody>
          <a:bodyPr/>
          <a:lstStyle>
            <a:lvl1pPr>
              <a:spcBef>
                <a:spcPts val="0"/>
              </a:spcBef>
              <a:spcAft>
                <a:spcPts val="792"/>
              </a:spcAft>
              <a:buFont typeface="Arial" pitchFamily="34" charset="0"/>
              <a:buNone/>
              <a:defRPr sz="2200">
                <a:solidFill>
                  <a:schemeClr val="accent3"/>
                </a:solidFill>
              </a:defRPr>
            </a:lvl1pPr>
            <a:lvl2pPr>
              <a:spcBef>
                <a:spcPts val="0"/>
              </a:spcBef>
              <a:spcAft>
                <a:spcPts val="792"/>
              </a:spcAft>
              <a:buNone/>
              <a:defRPr sz="2200">
                <a:solidFill>
                  <a:schemeClr val="accent3"/>
                </a:solidFill>
              </a:defRPr>
            </a:lvl2pPr>
            <a:lvl3pPr marL="0" indent="0">
              <a:spcBef>
                <a:spcPts val="0"/>
              </a:spcBef>
              <a:spcAft>
                <a:spcPts val="792"/>
              </a:spcAft>
              <a:buFont typeface="Arial" pitchFamily="34" charset="0"/>
              <a:buNone/>
              <a:tabLst/>
              <a:defRPr sz="2200">
                <a:solidFill>
                  <a:schemeClr val="accent3"/>
                </a:solidFill>
              </a:defRPr>
            </a:lvl3pPr>
            <a:lvl4pPr marL="0" indent="0">
              <a:spcBef>
                <a:spcPts val="0"/>
              </a:spcBef>
              <a:spcAft>
                <a:spcPts val="792"/>
              </a:spcAft>
              <a:buFont typeface="Arial" pitchFamily="34" charset="0"/>
              <a:buNone/>
              <a:defRPr sz="2200">
                <a:solidFill>
                  <a:schemeClr val="accent3"/>
                </a:solidFill>
              </a:defRPr>
            </a:lvl4pPr>
            <a:lvl5pPr marL="0" indent="0">
              <a:spcBef>
                <a:spcPts val="0"/>
              </a:spcBef>
              <a:spcAft>
                <a:spcPts val="792"/>
              </a:spcAft>
              <a:buFont typeface="Arial" pitchFamily="34" charset="0"/>
              <a:buNone/>
              <a:defRPr sz="2200">
                <a:solidFill>
                  <a:schemeClr val="accent3"/>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a:t>
            </a:r>
            <a:r>
              <a:rPr lang="fr-FR" dirty="0" err="1" smtClean="0"/>
              <a:t>nivaeau</a:t>
            </a:r>
            <a:endParaRPr lang="fr-FR" dirty="0"/>
          </a:p>
        </p:txBody>
      </p:sp>
      <p:sp>
        <p:nvSpPr>
          <p:cNvPr id="12" name="Espace réservé de la date 11"/>
          <p:cNvSpPr>
            <a:spLocks noGrp="1"/>
          </p:cNvSpPr>
          <p:nvPr userDrawn="1">
            <p:ph type="dt" sz="half" idx="10"/>
          </p:nvPr>
        </p:nvSpPr>
        <p:spPr/>
        <p:txBody>
          <a:bodyPr/>
          <a:lstStyle>
            <a:lvl1pPr>
              <a:defRPr>
                <a:solidFill>
                  <a:schemeClr val="accent3"/>
                </a:solidFill>
              </a:defRPr>
            </a:lvl1pPr>
          </a:lstStyle>
          <a:p>
            <a:fld id="{B018F13F-A624-49DD-8FE1-C9A3A9AFEDAD}" type="datetime1">
              <a:rPr lang="fr-FR" smtClean="0"/>
              <a:pPr/>
              <a:t>02/03/2020</a:t>
            </a:fld>
            <a:r>
              <a:rPr lang="fr-FR" smtClean="0"/>
              <a:t> -</a:t>
            </a:r>
            <a:endParaRPr lang="fr-FR" dirty="0"/>
          </a:p>
        </p:txBody>
      </p:sp>
      <p:sp>
        <p:nvSpPr>
          <p:cNvPr id="13" name="Espace réservé du numéro de diapositive 12"/>
          <p:cNvSpPr>
            <a:spLocks noGrp="1"/>
          </p:cNvSpPr>
          <p:nvPr userDrawn="1">
            <p:ph type="sldNum" sz="quarter" idx="11"/>
          </p:nvPr>
        </p:nvSpPr>
        <p:spPr/>
        <p:txBody>
          <a:bodyPr/>
          <a:lstStyle>
            <a:lvl1pPr>
              <a:defRPr>
                <a:solidFill>
                  <a:schemeClr val="accent3"/>
                </a:solidFill>
              </a:defRPr>
            </a:lvl1pPr>
          </a:lstStyle>
          <a:p>
            <a:fld id="{036A3A96-33CD-441D-BDBF-847BE42C5BE6}" type="slidenum">
              <a:rPr lang="fr-FR" smtClean="0"/>
              <a:pPr/>
              <a:t>‹N°›</a:t>
            </a:fld>
            <a:endParaRPr lang="fr-FR"/>
          </a:p>
        </p:txBody>
      </p:sp>
      <p:sp>
        <p:nvSpPr>
          <p:cNvPr id="14" name="Espace réservé du pied de page 13"/>
          <p:cNvSpPr>
            <a:spLocks noGrp="1"/>
          </p:cNvSpPr>
          <p:nvPr userDrawn="1">
            <p:ph type="ftr" sz="quarter" idx="12"/>
          </p:nvPr>
        </p:nvSpPr>
        <p:spPr/>
        <p:txBody>
          <a:bodyPr/>
          <a:lstStyle>
            <a:lvl1pPr>
              <a:defRPr>
                <a:solidFill>
                  <a:schemeClr val="accent3"/>
                </a:solidFill>
              </a:defRPr>
            </a:lvl1pPr>
          </a:lstStyle>
          <a:p>
            <a:r>
              <a:rPr lang="fr-FR" smtClean="0"/>
              <a:t>NOM DE LA PRÉSENTATION</a:t>
            </a:r>
            <a:endParaRPr lang="fr-FR"/>
          </a:p>
        </p:txBody>
      </p:sp>
      <p:grpSp>
        <p:nvGrpSpPr>
          <p:cNvPr id="17" name="Groupe 16"/>
          <p:cNvGrpSpPr/>
          <p:nvPr userDrawn="1"/>
        </p:nvGrpSpPr>
        <p:grpSpPr>
          <a:xfrm>
            <a:off x="7051006" y="-5567"/>
            <a:ext cx="2088232" cy="1008112"/>
            <a:chOff x="3635896" y="908720"/>
            <a:chExt cx="2088232" cy="1008112"/>
          </a:xfrm>
        </p:grpSpPr>
        <p:sp>
          <p:nvSpPr>
            <p:cNvPr id="18" name="Rectangle 17"/>
            <p:cNvSpPr/>
            <p:nvPr userDrawn="1"/>
          </p:nvSpPr>
          <p:spPr>
            <a:xfrm>
              <a:off x="3635896" y="908720"/>
              <a:ext cx="2088232"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 name="Picture 2" descr="logo-UVSQ"/>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51920" y="1025433"/>
              <a:ext cx="1617861" cy="783287"/>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e 1">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lvl1pPr>
              <a:defRPr/>
            </a:lvl1pPr>
          </a:lstStyle>
          <a:p>
            <a:fld id="{131994E9-6E71-4A97-AD04-224E9ECC41B8}" type="datetime1">
              <a:rPr lang="fr-FR" smtClean="0"/>
              <a:pPr/>
              <a:t>02/03/2020</a:t>
            </a:fld>
            <a:r>
              <a:rPr lang="fr-FR" smtClean="0"/>
              <a:t> </a:t>
            </a:r>
            <a:r>
              <a:rPr lang="fr-FR"/>
              <a:t>-</a:t>
            </a:r>
          </a:p>
        </p:txBody>
      </p:sp>
      <p:sp>
        <p:nvSpPr>
          <p:cNvPr id="5" name="Espace réservé du pied de page 4"/>
          <p:cNvSpPr>
            <a:spLocks noGrp="1"/>
          </p:cNvSpPr>
          <p:nvPr>
            <p:ph type="ftr" sz="quarter" idx="11"/>
          </p:nvPr>
        </p:nvSpPr>
        <p:spPr/>
        <p:txBody>
          <a:bodyPr/>
          <a:lstStyle>
            <a:lvl1pPr>
              <a:defRPr/>
            </a:lvl1pPr>
          </a:lstStyle>
          <a:p>
            <a:r>
              <a:rPr lang="fr-FR"/>
              <a:t>NOM DE LA PRÉSENTATION</a:t>
            </a:r>
          </a:p>
        </p:txBody>
      </p:sp>
      <p:sp>
        <p:nvSpPr>
          <p:cNvPr id="6" name="Espace réservé du numéro de diapositive 5"/>
          <p:cNvSpPr>
            <a:spLocks noGrp="1"/>
          </p:cNvSpPr>
          <p:nvPr>
            <p:ph type="sldNum" sz="quarter" idx="12"/>
          </p:nvPr>
        </p:nvSpPr>
        <p:spPr/>
        <p:txBody>
          <a:bodyPr/>
          <a:lstStyle>
            <a:lvl1pPr>
              <a:defRPr/>
            </a:lvl1pPr>
          </a:lstStyle>
          <a:p>
            <a:fld id="{686FA586-79D9-493E-9ED4-6B80D611E5F8}" type="slidenum">
              <a:rPr lang="fr-FR"/>
              <a:pPr/>
              <a:t>‹N°›</a:t>
            </a:fld>
            <a:endParaRPr lang="fr-FR"/>
          </a:p>
        </p:txBody>
      </p:sp>
      <p:sp>
        <p:nvSpPr>
          <p:cNvPr id="8" name="Espace réservé pour une image  7"/>
          <p:cNvSpPr>
            <a:spLocks noGrp="1"/>
          </p:cNvSpPr>
          <p:nvPr>
            <p:ph type="pic" sz="quarter" idx="13" hasCustomPrompt="1"/>
          </p:nvPr>
        </p:nvSpPr>
        <p:spPr>
          <a:xfrm>
            <a:off x="1072800" y="954000"/>
            <a:ext cx="7815600" cy="939600"/>
          </a:xfrm>
          <a:solidFill>
            <a:schemeClr val="accent5"/>
          </a:solidFill>
        </p:spPr>
        <p:txBody>
          <a:bodyPr/>
          <a:lstStyle/>
          <a:p>
            <a:r>
              <a:rPr lang="fr-FR" dirty="0" smtClean="0"/>
              <a:t> </a:t>
            </a:r>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2">
    <p:spTree>
      <p:nvGrpSpPr>
        <p:cNvPr id="1" name=""/>
        <p:cNvGrpSpPr/>
        <p:nvPr/>
      </p:nvGrpSpPr>
      <p:grpSpPr>
        <a:xfrm>
          <a:off x="0" y="0"/>
          <a:ext cx="0" cy="0"/>
          <a:chOff x="0" y="0"/>
          <a:chExt cx="0" cy="0"/>
        </a:xfrm>
      </p:grpSpPr>
      <p:sp>
        <p:nvSpPr>
          <p:cNvPr id="2" name="Titre 1"/>
          <p:cNvSpPr>
            <a:spLocks noGrp="1"/>
          </p:cNvSpPr>
          <p:nvPr>
            <p:ph type="title"/>
          </p:nvPr>
        </p:nvSpPr>
        <p:spPr>
          <a:xfrm>
            <a:off x="1085850" y="284400"/>
            <a:ext cx="5216400" cy="705600"/>
          </a:xfrm>
        </p:spPr>
        <p:txBody>
          <a:bodyPr anchor="b" anchorCtr="0"/>
          <a:lstStyle>
            <a:lvl1pPr>
              <a:lnSpc>
                <a:spcPts val="2700"/>
              </a:lnSpc>
              <a:defRPr/>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1085850" y="1260000"/>
            <a:ext cx="3992400" cy="5047200"/>
          </a:xfr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lvl1pPr>
              <a:defRPr/>
            </a:lvl1pPr>
          </a:lstStyle>
          <a:p>
            <a:fld id="{CF2C2703-DD14-4AB2-8F58-9EB625FDFBF4}" type="datetime1">
              <a:rPr lang="fr-FR" smtClean="0"/>
              <a:pPr/>
              <a:t>02/03/2020</a:t>
            </a:fld>
            <a:r>
              <a:rPr lang="fr-FR" smtClean="0"/>
              <a:t> </a:t>
            </a:r>
            <a:r>
              <a:rPr lang="fr-FR"/>
              <a:t>-</a:t>
            </a:r>
          </a:p>
        </p:txBody>
      </p:sp>
      <p:sp>
        <p:nvSpPr>
          <p:cNvPr id="5" name="Espace réservé du pied de page 4"/>
          <p:cNvSpPr>
            <a:spLocks noGrp="1"/>
          </p:cNvSpPr>
          <p:nvPr>
            <p:ph type="ftr" sz="quarter" idx="11"/>
          </p:nvPr>
        </p:nvSpPr>
        <p:spPr/>
        <p:txBody>
          <a:bodyPr/>
          <a:lstStyle>
            <a:lvl1pPr>
              <a:defRPr/>
            </a:lvl1pPr>
          </a:lstStyle>
          <a:p>
            <a:r>
              <a:rPr lang="fr-FR"/>
              <a:t>NOM DE LA PRÉSENTATION</a:t>
            </a:r>
          </a:p>
        </p:txBody>
      </p:sp>
      <p:sp>
        <p:nvSpPr>
          <p:cNvPr id="6" name="Espace réservé du numéro de diapositive 5"/>
          <p:cNvSpPr>
            <a:spLocks noGrp="1"/>
          </p:cNvSpPr>
          <p:nvPr>
            <p:ph type="sldNum" sz="quarter" idx="12"/>
          </p:nvPr>
        </p:nvSpPr>
        <p:spPr/>
        <p:txBody>
          <a:bodyPr/>
          <a:lstStyle>
            <a:lvl1pPr>
              <a:defRPr/>
            </a:lvl1pPr>
          </a:lstStyle>
          <a:p>
            <a:fld id="{686FA586-79D9-493E-9ED4-6B80D611E5F8}" type="slidenum">
              <a:rPr lang="fr-FR"/>
              <a:pPr/>
              <a:t>‹N°›</a:t>
            </a:fld>
            <a:endParaRPr lang="fr-FR"/>
          </a:p>
        </p:txBody>
      </p:sp>
      <p:sp>
        <p:nvSpPr>
          <p:cNvPr id="7" name="Espace réservé pour une image  7"/>
          <p:cNvSpPr>
            <a:spLocks noGrp="1"/>
          </p:cNvSpPr>
          <p:nvPr>
            <p:ph type="pic" sz="quarter" idx="13" hasCustomPrompt="1"/>
          </p:nvPr>
        </p:nvSpPr>
        <p:spPr>
          <a:xfrm>
            <a:off x="5364000" y="1893600"/>
            <a:ext cx="3524400" cy="1731600"/>
          </a:xfrm>
          <a:solidFill>
            <a:schemeClr val="accent5"/>
          </a:solidFill>
        </p:spPr>
        <p:txBody>
          <a:bodyPr/>
          <a:lstStyle/>
          <a:p>
            <a:r>
              <a:rPr lang="fr-FR" dirty="0" smtClean="0"/>
              <a:t> </a:t>
            </a:r>
            <a:endParaRPr lang="fr-FR" dirty="0"/>
          </a:p>
        </p:txBody>
      </p:sp>
      <p:sp>
        <p:nvSpPr>
          <p:cNvPr id="8" name="Espace réservé pour une image  7"/>
          <p:cNvSpPr>
            <a:spLocks noGrp="1"/>
          </p:cNvSpPr>
          <p:nvPr>
            <p:ph type="pic" sz="quarter" idx="14" hasCustomPrompt="1"/>
          </p:nvPr>
        </p:nvSpPr>
        <p:spPr>
          <a:xfrm>
            <a:off x="5364000" y="3808800"/>
            <a:ext cx="3524400" cy="1731600"/>
          </a:xfrm>
          <a:solidFill>
            <a:schemeClr val="accent5"/>
          </a:solidFill>
        </p:spPr>
        <p:txBody>
          <a:bodyPr/>
          <a:lstStyle/>
          <a:p>
            <a:r>
              <a:rPr lang="fr-FR" dirty="0" smtClean="0"/>
              <a:t> </a:t>
            </a:r>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36" name="Group 12"/>
          <p:cNvGrpSpPr>
            <a:grpSpLocks/>
          </p:cNvGrpSpPr>
          <p:nvPr userDrawn="1"/>
        </p:nvGrpSpPr>
        <p:grpSpPr bwMode="auto">
          <a:xfrm>
            <a:off x="0" y="0"/>
            <a:ext cx="9144000" cy="6858000"/>
            <a:chOff x="0" y="0"/>
            <a:chExt cx="5760" cy="4320"/>
          </a:xfrm>
        </p:grpSpPr>
        <p:sp>
          <p:nvSpPr>
            <p:cNvPr id="1032" name="Rectangle 8"/>
            <p:cNvSpPr>
              <a:spLocks noChangeArrowheads="1"/>
            </p:cNvSpPr>
            <p:nvPr userDrawn="1"/>
          </p:nvSpPr>
          <p:spPr bwMode="gray">
            <a:xfrm>
              <a:off x="0" y="0"/>
              <a:ext cx="5760" cy="4320"/>
            </a:xfrm>
            <a:prstGeom prst="rect">
              <a:avLst/>
            </a:prstGeom>
            <a:solidFill>
              <a:schemeClr val="accent1"/>
            </a:solidFill>
            <a:ln w="9525">
              <a:noFill/>
              <a:miter lim="800000"/>
              <a:headEnd/>
              <a:tailEnd/>
            </a:ln>
            <a:effectLst/>
          </p:spPr>
          <p:txBody>
            <a:bodyPr wrap="none" anchor="ctr"/>
            <a:lstStyle/>
            <a:p>
              <a:endParaRPr lang="fr-FR"/>
            </a:p>
          </p:txBody>
        </p:sp>
        <p:grpSp>
          <p:nvGrpSpPr>
            <p:cNvPr id="1035" name="Group 11"/>
            <p:cNvGrpSpPr>
              <a:grpSpLocks/>
            </p:cNvGrpSpPr>
            <p:nvPr userDrawn="1"/>
          </p:nvGrpSpPr>
          <p:grpSpPr bwMode="auto">
            <a:xfrm>
              <a:off x="158" y="158"/>
              <a:ext cx="5441" cy="4001"/>
              <a:chOff x="158" y="158"/>
              <a:chExt cx="5441" cy="4001"/>
            </a:xfrm>
          </p:grpSpPr>
          <p:sp>
            <p:nvSpPr>
              <p:cNvPr id="1033" name="Rectangle 9"/>
              <p:cNvSpPr>
                <a:spLocks noChangeArrowheads="1"/>
              </p:cNvSpPr>
              <p:nvPr userDrawn="1"/>
            </p:nvSpPr>
            <p:spPr bwMode="white">
              <a:xfrm>
                <a:off x="158" y="158"/>
                <a:ext cx="4806" cy="442"/>
              </a:xfrm>
              <a:prstGeom prst="rect">
                <a:avLst/>
              </a:prstGeom>
              <a:solidFill>
                <a:schemeClr val="bg1"/>
              </a:solidFill>
              <a:ln w="9525">
                <a:noFill/>
                <a:miter lim="800000"/>
                <a:headEnd/>
                <a:tailEnd/>
              </a:ln>
              <a:effectLst/>
            </p:spPr>
            <p:txBody>
              <a:bodyPr wrap="none" anchor="ctr"/>
              <a:lstStyle/>
              <a:p>
                <a:endParaRPr lang="fr-FR"/>
              </a:p>
            </p:txBody>
          </p:sp>
          <p:sp>
            <p:nvSpPr>
              <p:cNvPr id="1034" name="Rectangle 10"/>
              <p:cNvSpPr>
                <a:spLocks noChangeArrowheads="1"/>
              </p:cNvSpPr>
              <p:nvPr userDrawn="1"/>
            </p:nvSpPr>
            <p:spPr bwMode="white">
              <a:xfrm>
                <a:off x="158" y="600"/>
                <a:ext cx="5441" cy="3559"/>
              </a:xfrm>
              <a:prstGeom prst="rect">
                <a:avLst/>
              </a:prstGeom>
              <a:solidFill>
                <a:schemeClr val="bg1"/>
              </a:solidFill>
              <a:ln w="9525">
                <a:noFill/>
                <a:miter lim="800000"/>
                <a:headEnd/>
                <a:tailEnd/>
              </a:ln>
              <a:effectLst/>
            </p:spPr>
            <p:txBody>
              <a:bodyPr wrap="none" anchor="ctr"/>
              <a:lstStyle/>
              <a:p>
                <a:endParaRPr lang="fr-FR"/>
              </a:p>
            </p:txBody>
          </p:sp>
        </p:grpSp>
      </p:grpSp>
      <p:sp>
        <p:nvSpPr>
          <p:cNvPr id="1026" name="Rectangle 2"/>
          <p:cNvSpPr>
            <a:spLocks noGrp="1" noChangeArrowheads="1"/>
          </p:cNvSpPr>
          <p:nvPr>
            <p:ph type="title"/>
          </p:nvPr>
        </p:nvSpPr>
        <p:spPr bwMode="gray">
          <a:xfrm>
            <a:off x="1085850" y="2133600"/>
            <a:ext cx="7837488" cy="8636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fr-FR" dirty="0" smtClean="0"/>
              <a:t>Cliquez pour modifier le style du titre</a:t>
            </a:r>
          </a:p>
        </p:txBody>
      </p:sp>
      <p:sp>
        <p:nvSpPr>
          <p:cNvPr id="1027" name="Rectangle 3"/>
          <p:cNvSpPr>
            <a:spLocks noGrp="1" noChangeArrowheads="1"/>
          </p:cNvSpPr>
          <p:nvPr>
            <p:ph type="body" idx="1"/>
          </p:nvPr>
        </p:nvSpPr>
        <p:spPr bwMode="gray">
          <a:xfrm>
            <a:off x="1085850" y="2997200"/>
            <a:ext cx="7837488" cy="3311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028" name="Rectangle 4"/>
          <p:cNvSpPr>
            <a:spLocks noGrp="1" noChangeArrowheads="1"/>
          </p:cNvSpPr>
          <p:nvPr>
            <p:ph type="dt" sz="half" idx="2"/>
          </p:nvPr>
        </p:nvSpPr>
        <p:spPr bwMode="gray">
          <a:xfrm>
            <a:off x="1331913" y="6305550"/>
            <a:ext cx="1008062" cy="3333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defRPr sz="800" b="1">
                <a:solidFill>
                  <a:schemeClr val="accent1"/>
                </a:solidFill>
              </a:defRPr>
            </a:lvl1pPr>
          </a:lstStyle>
          <a:p>
            <a:fld id="{ABFF75E5-AA8C-498E-BE0C-B981A296D165}" type="datetime1">
              <a:rPr lang="fr-FR" smtClean="0"/>
              <a:pPr/>
              <a:t>02/03/2020</a:t>
            </a:fld>
            <a:r>
              <a:rPr lang="fr-FR" smtClean="0"/>
              <a:t> </a:t>
            </a:r>
            <a:r>
              <a:rPr lang="fr-FR" dirty="0"/>
              <a:t>-</a:t>
            </a:r>
          </a:p>
        </p:txBody>
      </p:sp>
      <p:sp>
        <p:nvSpPr>
          <p:cNvPr id="1029" name="Rectangle 5"/>
          <p:cNvSpPr>
            <a:spLocks noGrp="1" noChangeArrowheads="1"/>
          </p:cNvSpPr>
          <p:nvPr>
            <p:ph type="ftr" sz="quarter" idx="3"/>
          </p:nvPr>
        </p:nvSpPr>
        <p:spPr bwMode="gray">
          <a:xfrm>
            <a:off x="2395538" y="6303963"/>
            <a:ext cx="6527800" cy="334962"/>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800" b="1">
                <a:solidFill>
                  <a:schemeClr val="accent1"/>
                </a:solidFill>
              </a:defRPr>
            </a:lvl1pPr>
          </a:lstStyle>
          <a:p>
            <a:r>
              <a:rPr lang="fr-FR"/>
              <a:t>NOM DE LA PRÉSENTATION</a:t>
            </a:r>
          </a:p>
        </p:txBody>
      </p:sp>
      <p:sp>
        <p:nvSpPr>
          <p:cNvPr id="1030" name="Rectangle 6"/>
          <p:cNvSpPr>
            <a:spLocks noGrp="1" noChangeArrowheads="1"/>
          </p:cNvSpPr>
          <p:nvPr>
            <p:ph type="sldNum" sz="quarter" idx="4"/>
          </p:nvPr>
        </p:nvSpPr>
        <p:spPr bwMode="gray">
          <a:xfrm>
            <a:off x="1085850" y="6303963"/>
            <a:ext cx="246063" cy="3333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800" b="1">
                <a:solidFill>
                  <a:schemeClr val="accent1"/>
                </a:solidFill>
              </a:defRPr>
            </a:lvl1pPr>
          </a:lstStyle>
          <a:p>
            <a:fld id="{036A3A96-33CD-441D-BDBF-847BE42C5BE6}" type="slidenum">
              <a:rPr lang="fr-FR"/>
              <a:pPr/>
              <a:t>‹N°›</a:t>
            </a:fld>
            <a:endParaRPr lang="fr-FR"/>
          </a:p>
        </p:txBody>
      </p:sp>
      <p:grpSp>
        <p:nvGrpSpPr>
          <p:cNvPr id="4" name="Groupe 3"/>
          <p:cNvGrpSpPr/>
          <p:nvPr userDrawn="1"/>
        </p:nvGrpSpPr>
        <p:grpSpPr>
          <a:xfrm>
            <a:off x="7051006" y="-5567"/>
            <a:ext cx="2088232" cy="1008112"/>
            <a:chOff x="3635896" y="908720"/>
            <a:chExt cx="2088232" cy="1008112"/>
          </a:xfrm>
        </p:grpSpPr>
        <p:sp>
          <p:nvSpPr>
            <p:cNvPr id="3" name="Rectangle 2"/>
            <p:cNvSpPr/>
            <p:nvPr userDrawn="1"/>
          </p:nvSpPr>
          <p:spPr>
            <a:xfrm>
              <a:off x="3635896" y="908720"/>
              <a:ext cx="2088232"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Picture 2" descr="logo-UVSQ"/>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3851920" y="1025433"/>
              <a:ext cx="1617861" cy="783287"/>
            </a:xfrm>
            <a:prstGeom prst="rect">
              <a:avLst/>
            </a:prstGeom>
            <a:noFill/>
            <a:extLst>
              <a:ext uri="{909E8E84-426E-40DD-AFC4-6F175D3DCCD1}">
                <a14:hiddenFill xmlns:a14="http://schemas.microsoft.com/office/drawing/2010/main">
                  <a:solidFill>
                    <a:srgbClr val="FFFFFF"/>
                  </a:solidFill>
                </a14:hiddenFill>
              </a:ext>
            </a:extLst>
          </p:spPr>
        </p:pic>
      </p:grpSp>
    </p:spTree>
  </p:cSld>
  <p:clrMap bg1="lt1" tx1="dk1" bg2="lt2" tx2="dk2" accent1="accent1" accent2="accent2" accent3="accent3" accent4="accent4" accent5="accent5" accent6="accent6" hlink="hlink" folHlink="folHlink"/>
  <p:sldLayoutIdLst>
    <p:sldLayoutId id="2147483649" r:id="rId1"/>
    <p:sldLayoutId id="2147483688" r:id="rId2"/>
    <p:sldLayoutId id="2147483654" r:id="rId3"/>
    <p:sldLayoutId id="2147483684" r:id="rId4"/>
  </p:sldLayoutIdLst>
  <p:hf hdr="0" ftr="0" dt="0"/>
  <p:txStyles>
    <p:titleStyle>
      <a:lvl1pPr algn="l" rtl="0" fontAlgn="base">
        <a:lnSpc>
          <a:spcPct val="100000"/>
        </a:lnSpc>
        <a:spcBef>
          <a:spcPct val="0"/>
        </a:spcBef>
        <a:spcAft>
          <a:spcPct val="0"/>
        </a:spcAft>
        <a:defRPr sz="2400" b="1">
          <a:solidFill>
            <a:schemeClr val="accent1"/>
          </a:solidFill>
          <a:latin typeface="+mj-lt"/>
          <a:ea typeface="+mj-ea"/>
          <a:cs typeface="+mj-cs"/>
        </a:defRPr>
      </a:lvl1pPr>
      <a:lvl2pPr algn="l" rtl="0" fontAlgn="base">
        <a:lnSpc>
          <a:spcPct val="90000"/>
        </a:lnSpc>
        <a:spcBef>
          <a:spcPct val="0"/>
        </a:spcBef>
        <a:spcAft>
          <a:spcPct val="0"/>
        </a:spcAft>
        <a:defRPr sz="2400" b="1">
          <a:solidFill>
            <a:schemeClr val="accent1"/>
          </a:solidFill>
          <a:latin typeface="Arial" charset="0"/>
        </a:defRPr>
      </a:lvl2pPr>
      <a:lvl3pPr algn="l" rtl="0" fontAlgn="base">
        <a:lnSpc>
          <a:spcPct val="90000"/>
        </a:lnSpc>
        <a:spcBef>
          <a:spcPct val="0"/>
        </a:spcBef>
        <a:spcAft>
          <a:spcPct val="0"/>
        </a:spcAft>
        <a:defRPr sz="2400" b="1">
          <a:solidFill>
            <a:schemeClr val="accent1"/>
          </a:solidFill>
          <a:latin typeface="Arial" charset="0"/>
        </a:defRPr>
      </a:lvl3pPr>
      <a:lvl4pPr algn="l" rtl="0" fontAlgn="base">
        <a:lnSpc>
          <a:spcPct val="90000"/>
        </a:lnSpc>
        <a:spcBef>
          <a:spcPct val="0"/>
        </a:spcBef>
        <a:spcAft>
          <a:spcPct val="0"/>
        </a:spcAft>
        <a:defRPr sz="2400" b="1">
          <a:solidFill>
            <a:schemeClr val="accent1"/>
          </a:solidFill>
          <a:latin typeface="Arial" charset="0"/>
        </a:defRPr>
      </a:lvl4pPr>
      <a:lvl5pPr algn="l" rtl="0" fontAlgn="base">
        <a:lnSpc>
          <a:spcPct val="90000"/>
        </a:lnSpc>
        <a:spcBef>
          <a:spcPct val="0"/>
        </a:spcBef>
        <a:spcAft>
          <a:spcPct val="0"/>
        </a:spcAft>
        <a:defRPr sz="2400" b="1">
          <a:solidFill>
            <a:schemeClr val="accent1"/>
          </a:solidFill>
          <a:latin typeface="Arial" charset="0"/>
        </a:defRPr>
      </a:lvl5pPr>
      <a:lvl6pPr marL="457200" algn="l" rtl="0" fontAlgn="base">
        <a:lnSpc>
          <a:spcPct val="90000"/>
        </a:lnSpc>
        <a:spcBef>
          <a:spcPct val="0"/>
        </a:spcBef>
        <a:spcAft>
          <a:spcPct val="0"/>
        </a:spcAft>
        <a:defRPr sz="2400" b="1">
          <a:solidFill>
            <a:schemeClr val="accent1"/>
          </a:solidFill>
          <a:latin typeface="Arial" charset="0"/>
        </a:defRPr>
      </a:lvl6pPr>
      <a:lvl7pPr marL="914400" algn="l" rtl="0" fontAlgn="base">
        <a:lnSpc>
          <a:spcPct val="90000"/>
        </a:lnSpc>
        <a:spcBef>
          <a:spcPct val="0"/>
        </a:spcBef>
        <a:spcAft>
          <a:spcPct val="0"/>
        </a:spcAft>
        <a:defRPr sz="2400" b="1">
          <a:solidFill>
            <a:schemeClr val="accent1"/>
          </a:solidFill>
          <a:latin typeface="Arial" charset="0"/>
        </a:defRPr>
      </a:lvl7pPr>
      <a:lvl8pPr marL="1371600" algn="l" rtl="0" fontAlgn="base">
        <a:lnSpc>
          <a:spcPct val="90000"/>
        </a:lnSpc>
        <a:spcBef>
          <a:spcPct val="0"/>
        </a:spcBef>
        <a:spcAft>
          <a:spcPct val="0"/>
        </a:spcAft>
        <a:defRPr sz="2400" b="1">
          <a:solidFill>
            <a:schemeClr val="accent1"/>
          </a:solidFill>
          <a:latin typeface="Arial" charset="0"/>
        </a:defRPr>
      </a:lvl8pPr>
      <a:lvl9pPr marL="1828800" algn="l" rtl="0" fontAlgn="base">
        <a:lnSpc>
          <a:spcPct val="90000"/>
        </a:lnSpc>
        <a:spcBef>
          <a:spcPct val="0"/>
        </a:spcBef>
        <a:spcAft>
          <a:spcPct val="0"/>
        </a:spcAft>
        <a:defRPr sz="2400" b="1">
          <a:solidFill>
            <a:schemeClr val="accent1"/>
          </a:solidFill>
          <a:latin typeface="Arial" charset="0"/>
        </a:defRPr>
      </a:lvl9pPr>
    </p:titleStyle>
    <p:bodyStyle>
      <a:lvl1pPr algn="l" rtl="0" fontAlgn="base">
        <a:spcBef>
          <a:spcPct val="20000"/>
        </a:spcBef>
        <a:spcAft>
          <a:spcPct val="0"/>
        </a:spcAft>
        <a:defRPr sz="1600">
          <a:solidFill>
            <a:schemeClr val="bg2"/>
          </a:solidFill>
          <a:latin typeface="+mn-lt"/>
          <a:ea typeface="+mn-ea"/>
          <a:cs typeface="+mn-cs"/>
        </a:defRPr>
      </a:lvl1pPr>
      <a:lvl2pPr marL="179388" indent="-177800" algn="l" rtl="0" fontAlgn="base">
        <a:spcBef>
          <a:spcPct val="20000"/>
        </a:spcBef>
        <a:spcAft>
          <a:spcPct val="0"/>
        </a:spcAft>
        <a:buClr>
          <a:schemeClr val="accent1"/>
        </a:buClr>
        <a:buChar char="•"/>
        <a:defRPr sz="1600">
          <a:solidFill>
            <a:schemeClr val="bg2"/>
          </a:solidFill>
          <a:latin typeface="+mn-lt"/>
        </a:defRPr>
      </a:lvl2pPr>
      <a:lvl3pPr marL="180975" algn="l" rtl="0" fontAlgn="base">
        <a:spcBef>
          <a:spcPct val="20000"/>
        </a:spcBef>
        <a:spcAft>
          <a:spcPct val="0"/>
        </a:spcAft>
        <a:defRPr sz="1600">
          <a:solidFill>
            <a:schemeClr val="bg2"/>
          </a:solidFill>
          <a:latin typeface="+mn-lt"/>
        </a:defRPr>
      </a:lvl3pPr>
      <a:lvl4pPr marL="182563" algn="l" rtl="0" fontAlgn="base">
        <a:spcBef>
          <a:spcPct val="20000"/>
        </a:spcBef>
        <a:spcAft>
          <a:spcPct val="0"/>
        </a:spcAft>
        <a:defRPr sz="1600">
          <a:solidFill>
            <a:schemeClr val="bg2"/>
          </a:solidFill>
          <a:latin typeface="+mn-lt"/>
        </a:defRPr>
      </a:lvl4pPr>
      <a:lvl5pPr marL="184150" algn="l" rtl="0" fontAlgn="base">
        <a:spcBef>
          <a:spcPct val="20000"/>
        </a:spcBef>
        <a:spcAft>
          <a:spcPct val="0"/>
        </a:spcAft>
        <a:defRPr sz="1600">
          <a:solidFill>
            <a:schemeClr val="bg2"/>
          </a:solidFill>
          <a:latin typeface="+mn-lt"/>
        </a:defRPr>
      </a:lvl5pPr>
      <a:lvl6pPr marL="641350" algn="l" rtl="0" fontAlgn="base">
        <a:spcBef>
          <a:spcPct val="20000"/>
        </a:spcBef>
        <a:spcAft>
          <a:spcPct val="0"/>
        </a:spcAft>
        <a:defRPr sz="1600">
          <a:solidFill>
            <a:schemeClr val="bg2"/>
          </a:solidFill>
          <a:latin typeface="+mn-lt"/>
        </a:defRPr>
      </a:lvl6pPr>
      <a:lvl7pPr marL="1098550" algn="l" rtl="0" fontAlgn="base">
        <a:spcBef>
          <a:spcPct val="20000"/>
        </a:spcBef>
        <a:spcAft>
          <a:spcPct val="0"/>
        </a:spcAft>
        <a:defRPr sz="1600">
          <a:solidFill>
            <a:schemeClr val="bg2"/>
          </a:solidFill>
          <a:latin typeface="+mn-lt"/>
        </a:defRPr>
      </a:lvl7pPr>
      <a:lvl8pPr marL="1555750" algn="l" rtl="0" fontAlgn="base">
        <a:spcBef>
          <a:spcPct val="20000"/>
        </a:spcBef>
        <a:spcAft>
          <a:spcPct val="0"/>
        </a:spcAft>
        <a:defRPr sz="1600">
          <a:solidFill>
            <a:schemeClr val="bg2"/>
          </a:solidFill>
          <a:latin typeface="+mn-lt"/>
        </a:defRPr>
      </a:lvl8pPr>
      <a:lvl9pPr marL="2012950" algn="l" rtl="0" fontAlgn="base">
        <a:spcBef>
          <a:spcPct val="20000"/>
        </a:spcBef>
        <a:spcAft>
          <a:spcPct val="0"/>
        </a:spcAft>
        <a:defRPr sz="1600">
          <a:solidFill>
            <a:schemeClr val="bg2"/>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www.uvsq.fr/enquetes"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036A3A96-33CD-441D-BDBF-847BE42C5BE6}" type="slidenum">
              <a:rPr lang="en-GB" smtClean="0"/>
              <a:pPr/>
              <a:t>1</a:t>
            </a:fld>
            <a:endParaRPr lang="en-GB" dirty="0"/>
          </a:p>
        </p:txBody>
      </p:sp>
      <p:sp>
        <p:nvSpPr>
          <p:cNvPr id="8" name="Rectangle 7"/>
          <p:cNvSpPr/>
          <p:nvPr/>
        </p:nvSpPr>
        <p:spPr>
          <a:xfrm>
            <a:off x="251520" y="6021288"/>
            <a:ext cx="3240360" cy="576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 More information at </a:t>
            </a:r>
          </a:p>
          <a:p>
            <a:r>
              <a:rPr lang="en-GB" sz="1400" dirty="0" smtClean="0"/>
              <a:t>www.uvsq.fr/enquetes </a:t>
            </a:r>
            <a:endParaRPr lang="en-GB" sz="1400" dirty="0">
              <a:solidFill>
                <a:schemeClr val="bg1"/>
              </a:solidFill>
            </a:endParaRPr>
          </a:p>
        </p:txBody>
      </p:sp>
      <p:sp>
        <p:nvSpPr>
          <p:cNvPr id="9" name="Rectangle 8"/>
          <p:cNvSpPr/>
          <p:nvPr/>
        </p:nvSpPr>
        <p:spPr>
          <a:xfrm>
            <a:off x="6372200" y="6276047"/>
            <a:ext cx="2505452" cy="2485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400" b="1" dirty="0" smtClean="0">
                <a:solidFill>
                  <a:schemeClr val="bg1"/>
                </a:solidFill>
              </a:rPr>
              <a:t>Tuesday 3, March 2020</a:t>
            </a:r>
            <a:endParaRPr lang="en-GB" sz="1400" b="1" dirty="0">
              <a:solidFill>
                <a:schemeClr val="bg1"/>
              </a:solidFill>
            </a:endParaRPr>
          </a:p>
        </p:txBody>
      </p:sp>
      <p:sp>
        <p:nvSpPr>
          <p:cNvPr id="12" name="Titre 1"/>
          <p:cNvSpPr>
            <a:spLocks noGrp="1"/>
          </p:cNvSpPr>
          <p:nvPr>
            <p:ph type="ctrTitle"/>
          </p:nvPr>
        </p:nvSpPr>
        <p:spPr>
          <a:xfrm>
            <a:off x="611560" y="2564904"/>
            <a:ext cx="7808913" cy="2736304"/>
          </a:xfrm>
          <a:solidFill>
            <a:schemeClr val="accent1">
              <a:lumMod val="20000"/>
              <a:lumOff val="80000"/>
            </a:schemeClr>
          </a:solidFill>
        </p:spPr>
        <p:txBody>
          <a:bodyPr anchor="t"/>
          <a:lstStyle/>
          <a:p>
            <a:pPr marL="457200" indent="-457200" algn="ctr">
              <a:lnSpc>
                <a:spcPts val="2500"/>
              </a:lnSpc>
              <a:spcBef>
                <a:spcPts val="300"/>
              </a:spcBef>
              <a:spcAft>
                <a:spcPts val="300"/>
              </a:spcAft>
            </a:pPr>
            <a:r>
              <a:rPr lang="en-GB" sz="3200" dirty="0" smtClean="0">
                <a:solidFill>
                  <a:srgbClr val="002060"/>
                </a:solidFill>
              </a:rPr>
              <a:t/>
            </a:r>
            <a:br>
              <a:rPr lang="en-GB" sz="3200" dirty="0" smtClean="0">
                <a:solidFill>
                  <a:srgbClr val="002060"/>
                </a:solidFill>
              </a:rPr>
            </a:br>
            <a:r>
              <a:rPr lang="en-GB" sz="3200" dirty="0" smtClean="0">
                <a:solidFill>
                  <a:srgbClr val="002060"/>
                </a:solidFill>
              </a:rPr>
              <a:t/>
            </a:r>
            <a:br>
              <a:rPr lang="en-GB" sz="3200" dirty="0" smtClean="0">
                <a:solidFill>
                  <a:srgbClr val="002060"/>
                </a:solidFill>
              </a:rPr>
            </a:br>
            <a:r>
              <a:rPr lang="en-GB" sz="3200" dirty="0" smtClean="0">
                <a:solidFill>
                  <a:srgbClr val="002060"/>
                </a:solidFill>
              </a:rPr>
              <a:t>The Survey and Analysis Office</a:t>
            </a:r>
            <a:br>
              <a:rPr lang="en-GB" sz="3200" dirty="0" smtClean="0">
                <a:solidFill>
                  <a:srgbClr val="002060"/>
                </a:solidFill>
              </a:rPr>
            </a:br>
            <a:r>
              <a:rPr lang="en-GB" sz="3200" dirty="0">
                <a:solidFill>
                  <a:srgbClr val="002060"/>
                </a:solidFill>
              </a:rPr>
              <a:t/>
            </a:r>
            <a:br>
              <a:rPr lang="en-GB" sz="3200" dirty="0">
                <a:solidFill>
                  <a:srgbClr val="002060"/>
                </a:solidFill>
              </a:rPr>
            </a:br>
            <a:r>
              <a:rPr lang="en-GB" sz="3200" dirty="0" smtClean="0">
                <a:solidFill>
                  <a:srgbClr val="002060"/>
                </a:solidFill>
              </a:rPr>
              <a:t/>
            </a:r>
            <a:br>
              <a:rPr lang="en-GB" sz="3200" dirty="0" smtClean="0">
                <a:solidFill>
                  <a:srgbClr val="002060"/>
                </a:solidFill>
              </a:rPr>
            </a:br>
            <a:r>
              <a:rPr lang="en-GB" sz="2200" dirty="0" err="1" smtClean="0">
                <a:solidFill>
                  <a:srgbClr val="002060"/>
                </a:solidFill>
              </a:rPr>
              <a:t>Sandie</a:t>
            </a:r>
            <a:r>
              <a:rPr lang="en-GB" sz="2200" dirty="0" smtClean="0">
                <a:solidFill>
                  <a:srgbClr val="002060"/>
                </a:solidFill>
              </a:rPr>
              <a:t> </a:t>
            </a:r>
            <a:r>
              <a:rPr lang="en-GB" sz="2200" dirty="0" err="1" smtClean="0">
                <a:solidFill>
                  <a:srgbClr val="002060"/>
                </a:solidFill>
              </a:rPr>
              <a:t>Teyssot</a:t>
            </a:r>
            <a:r>
              <a:rPr lang="en-GB" sz="2200" dirty="0" smtClean="0">
                <a:solidFill>
                  <a:srgbClr val="002060"/>
                </a:solidFill>
              </a:rPr>
              <a:t/>
            </a:r>
            <a:br>
              <a:rPr lang="en-GB" sz="2200" dirty="0" smtClean="0">
                <a:solidFill>
                  <a:srgbClr val="002060"/>
                </a:solidFill>
              </a:rPr>
            </a:br>
            <a:r>
              <a:rPr lang="en-GB" sz="1800" b="0" dirty="0" smtClean="0">
                <a:solidFill>
                  <a:srgbClr val="002060"/>
                </a:solidFill>
              </a:rPr>
              <a:t>Head of the office</a:t>
            </a:r>
            <a:r>
              <a:rPr lang="en-GB" sz="3200" dirty="0" smtClean="0">
                <a:solidFill>
                  <a:srgbClr val="002060"/>
                </a:solidFill>
              </a:rPr>
              <a:t/>
            </a:r>
            <a:br>
              <a:rPr lang="en-GB" sz="3200" dirty="0" smtClean="0">
                <a:solidFill>
                  <a:srgbClr val="002060"/>
                </a:solidFill>
              </a:rPr>
            </a:br>
            <a:r>
              <a:rPr lang="en-GB" sz="3200" dirty="0" smtClean="0">
                <a:solidFill>
                  <a:srgbClr val="002060"/>
                </a:solidFill>
              </a:rPr>
              <a:t> </a:t>
            </a:r>
            <a:br>
              <a:rPr lang="en-GB" sz="3200" dirty="0" smtClean="0">
                <a:solidFill>
                  <a:srgbClr val="002060"/>
                </a:solidFill>
              </a:rPr>
            </a:br>
            <a:endParaRPr lang="en-GB" sz="3200" dirty="0">
              <a:solidFill>
                <a:srgbClr val="002060"/>
              </a:solidFill>
            </a:endParaRPr>
          </a:p>
        </p:txBody>
      </p:sp>
      <p:sp>
        <p:nvSpPr>
          <p:cNvPr id="10" name="Rectangle 9"/>
          <p:cNvSpPr/>
          <p:nvPr/>
        </p:nvSpPr>
        <p:spPr>
          <a:xfrm>
            <a:off x="251520" y="260648"/>
            <a:ext cx="3744416" cy="576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smtClean="0">
                <a:solidFill>
                  <a:schemeClr val="bg1"/>
                </a:solidFill>
              </a:rPr>
              <a:t>DEVU - Formation et pilotage</a:t>
            </a:r>
          </a:p>
          <a:p>
            <a:r>
              <a:rPr lang="en-GB" sz="1400" smtClean="0">
                <a:solidFill>
                  <a:schemeClr val="bg1"/>
                </a:solidFill>
              </a:rPr>
              <a:t>Bureau des Enquêtes et Analyses </a:t>
            </a:r>
            <a:endParaRPr lang="en-GB" sz="1400">
              <a:solidFill>
                <a:schemeClr val="bg1"/>
              </a:solidFill>
            </a:endParaRPr>
          </a:p>
        </p:txBody>
      </p:sp>
      <p:sp>
        <p:nvSpPr>
          <p:cNvPr id="13" name="Rectangle 12"/>
          <p:cNvSpPr/>
          <p:nvPr/>
        </p:nvSpPr>
        <p:spPr>
          <a:xfrm>
            <a:off x="251520" y="260648"/>
            <a:ext cx="3240360" cy="576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t>DSUL</a:t>
            </a:r>
            <a:r>
              <a:rPr lang="en-GB" sz="1400" b="1" dirty="0" smtClean="0">
                <a:solidFill>
                  <a:schemeClr val="bg1"/>
                </a:solidFill>
              </a:rPr>
              <a:t> – Education and Management</a:t>
            </a:r>
          </a:p>
          <a:p>
            <a:r>
              <a:rPr lang="en-GB" sz="1400" b="1" dirty="0" smtClean="0">
                <a:solidFill>
                  <a:schemeClr val="bg1"/>
                </a:solidFill>
              </a:rPr>
              <a:t>Survey and Analysis Office</a:t>
            </a:r>
            <a:endParaRPr lang="en-GB" sz="1400" b="1" dirty="0">
              <a:solidFill>
                <a:schemeClr val="bg1"/>
              </a:solidFill>
            </a:endParaRPr>
          </a:p>
        </p:txBody>
      </p:sp>
      <p:grpSp>
        <p:nvGrpSpPr>
          <p:cNvPr id="11" name="Groupe 10"/>
          <p:cNvGrpSpPr/>
          <p:nvPr/>
        </p:nvGrpSpPr>
        <p:grpSpPr>
          <a:xfrm>
            <a:off x="5765402" y="-16857"/>
            <a:ext cx="3343102" cy="1418343"/>
            <a:chOff x="3635896" y="908720"/>
            <a:chExt cx="2088232" cy="1008112"/>
          </a:xfrm>
        </p:grpSpPr>
        <p:sp>
          <p:nvSpPr>
            <p:cNvPr id="15" name="Rectangle 14"/>
            <p:cNvSpPr/>
            <p:nvPr userDrawn="1"/>
          </p:nvSpPr>
          <p:spPr>
            <a:xfrm>
              <a:off x="3635896" y="908720"/>
              <a:ext cx="2088232"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6" name="Picture 2" descr="logo-UVSQ"/>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51920" y="1025433"/>
              <a:ext cx="1617861" cy="78328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235553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036A3A96-33CD-441D-BDBF-847BE42C5BE6}" type="slidenum">
              <a:rPr lang="en-GB" smtClean="0"/>
              <a:pPr/>
              <a:t>2</a:t>
            </a:fld>
            <a:endParaRPr lang="en-GB" dirty="0"/>
          </a:p>
        </p:txBody>
      </p:sp>
      <p:sp>
        <p:nvSpPr>
          <p:cNvPr id="12" name="Titre 1"/>
          <p:cNvSpPr>
            <a:spLocks noGrp="1"/>
          </p:cNvSpPr>
          <p:nvPr>
            <p:ph type="ctrTitle"/>
          </p:nvPr>
        </p:nvSpPr>
        <p:spPr>
          <a:xfrm>
            <a:off x="539552" y="2204864"/>
            <a:ext cx="7808913" cy="3456384"/>
          </a:xfrm>
        </p:spPr>
        <p:txBody>
          <a:bodyPr anchor="t"/>
          <a:lstStyle/>
          <a:p>
            <a:pPr marL="457200" indent="-457200">
              <a:lnSpc>
                <a:spcPts val="2500"/>
              </a:lnSpc>
              <a:spcBef>
                <a:spcPts val="300"/>
              </a:spcBef>
              <a:spcAft>
                <a:spcPts val="300"/>
              </a:spcAft>
            </a:pPr>
            <a:r>
              <a:rPr lang="en-GB" sz="2400" b="0" dirty="0" smtClean="0"/>
              <a:t/>
            </a:r>
            <a:br>
              <a:rPr lang="en-GB" sz="2400" b="0" dirty="0" smtClean="0"/>
            </a:br>
            <a:r>
              <a:rPr lang="en-GB" sz="2400" b="0" dirty="0" smtClean="0"/>
              <a:t>1. Missions of the Survey and Analysis Office</a:t>
            </a:r>
            <a:br>
              <a:rPr lang="en-GB" sz="2400" b="0" dirty="0" smtClean="0"/>
            </a:br>
            <a:r>
              <a:rPr lang="en-GB" sz="2400" b="0" dirty="0" smtClean="0"/>
              <a:t> </a:t>
            </a:r>
            <a:br>
              <a:rPr lang="en-GB" sz="2400" b="0" dirty="0" smtClean="0"/>
            </a:br>
            <a:r>
              <a:rPr lang="en-GB" sz="2400" b="0" dirty="0" smtClean="0"/>
              <a:t>2. Focus on the future of UVSQ graduates</a:t>
            </a:r>
            <a:br>
              <a:rPr lang="en-GB" sz="2400" b="0" dirty="0" smtClean="0"/>
            </a:br>
            <a:r>
              <a:rPr lang="en-GB" sz="2400" b="0" dirty="0" smtClean="0"/>
              <a:t>    2.1. Framework and objectives </a:t>
            </a:r>
            <a:br>
              <a:rPr lang="en-GB" sz="2400" b="0" dirty="0" smtClean="0"/>
            </a:br>
            <a:r>
              <a:rPr lang="en-GB" sz="2400" b="0" dirty="0" smtClean="0"/>
              <a:t>    2.2. Survey methodology </a:t>
            </a:r>
            <a:br>
              <a:rPr lang="en-GB" sz="2400" b="0" dirty="0" smtClean="0"/>
            </a:br>
            <a:r>
              <a:rPr lang="en-GB" sz="2400" b="0" dirty="0" smtClean="0"/>
              <a:t>    2.3. Dissemination of results</a:t>
            </a:r>
            <a:br>
              <a:rPr lang="en-GB" sz="2400" b="0" dirty="0" smtClean="0"/>
            </a:br>
            <a:r>
              <a:rPr lang="en-GB" sz="2400" b="0" dirty="0" smtClean="0"/>
              <a:t/>
            </a:r>
            <a:br>
              <a:rPr lang="en-GB" sz="2400" b="0" dirty="0" smtClean="0"/>
            </a:br>
            <a:r>
              <a:rPr lang="fr-FR" sz="2400" b="0" dirty="0" smtClean="0"/>
              <a:t>3</a:t>
            </a:r>
            <a:r>
              <a:rPr lang="fr-FR" sz="2400" b="0" dirty="0"/>
              <a:t>. Zoom </a:t>
            </a:r>
            <a:r>
              <a:rPr lang="fr-FR" sz="2400" b="0" dirty="0" smtClean="0"/>
              <a:t>on the </a:t>
            </a:r>
            <a:r>
              <a:rPr lang="en-GB" sz="2400" b="0" dirty="0" smtClean="0"/>
              <a:t>assessment</a:t>
            </a:r>
            <a:r>
              <a:rPr lang="fr-FR" sz="2400" b="0" dirty="0" smtClean="0"/>
              <a:t> of </a:t>
            </a:r>
            <a:r>
              <a:rPr lang="fr-FR" sz="2400" b="0" dirty="0" err="1" smtClean="0"/>
              <a:t>study</a:t>
            </a:r>
            <a:r>
              <a:rPr lang="fr-FR" sz="2400" b="0" dirty="0" smtClean="0"/>
              <a:t> conditions</a:t>
            </a:r>
            <a:r>
              <a:rPr lang="en-GB" sz="2400" b="0" dirty="0" smtClean="0"/>
              <a:t/>
            </a:r>
            <a:br>
              <a:rPr lang="en-GB" sz="2400" b="0" dirty="0" smtClean="0"/>
            </a:br>
            <a:endParaRPr lang="en-GB" sz="2400" dirty="0"/>
          </a:p>
        </p:txBody>
      </p:sp>
      <p:sp>
        <p:nvSpPr>
          <p:cNvPr id="14" name="Titre 6"/>
          <p:cNvSpPr txBox="1">
            <a:spLocks/>
          </p:cNvSpPr>
          <p:nvPr/>
        </p:nvSpPr>
        <p:spPr bwMode="white">
          <a:xfrm>
            <a:off x="1043608" y="1388048"/>
            <a:ext cx="5256584" cy="504056"/>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l" rtl="0" fontAlgn="base">
              <a:lnSpc>
                <a:spcPct val="85000"/>
              </a:lnSpc>
              <a:spcBef>
                <a:spcPct val="0"/>
              </a:spcBef>
              <a:spcAft>
                <a:spcPct val="0"/>
              </a:spcAft>
              <a:defRPr sz="3600" b="1">
                <a:solidFill>
                  <a:schemeClr val="bg1"/>
                </a:solidFill>
                <a:latin typeface="+mj-lt"/>
                <a:ea typeface="+mj-ea"/>
                <a:cs typeface="+mj-cs"/>
              </a:defRPr>
            </a:lvl1pPr>
            <a:lvl2pPr algn="l" rtl="0" fontAlgn="base">
              <a:lnSpc>
                <a:spcPct val="90000"/>
              </a:lnSpc>
              <a:spcBef>
                <a:spcPct val="0"/>
              </a:spcBef>
              <a:spcAft>
                <a:spcPct val="0"/>
              </a:spcAft>
              <a:defRPr sz="2400" b="1">
                <a:solidFill>
                  <a:schemeClr val="accent1"/>
                </a:solidFill>
                <a:latin typeface="Arial" charset="0"/>
              </a:defRPr>
            </a:lvl2pPr>
            <a:lvl3pPr algn="l" rtl="0" fontAlgn="base">
              <a:lnSpc>
                <a:spcPct val="90000"/>
              </a:lnSpc>
              <a:spcBef>
                <a:spcPct val="0"/>
              </a:spcBef>
              <a:spcAft>
                <a:spcPct val="0"/>
              </a:spcAft>
              <a:defRPr sz="2400" b="1">
                <a:solidFill>
                  <a:schemeClr val="accent1"/>
                </a:solidFill>
                <a:latin typeface="Arial" charset="0"/>
              </a:defRPr>
            </a:lvl3pPr>
            <a:lvl4pPr algn="l" rtl="0" fontAlgn="base">
              <a:lnSpc>
                <a:spcPct val="90000"/>
              </a:lnSpc>
              <a:spcBef>
                <a:spcPct val="0"/>
              </a:spcBef>
              <a:spcAft>
                <a:spcPct val="0"/>
              </a:spcAft>
              <a:defRPr sz="2400" b="1">
                <a:solidFill>
                  <a:schemeClr val="accent1"/>
                </a:solidFill>
                <a:latin typeface="Arial" charset="0"/>
              </a:defRPr>
            </a:lvl4pPr>
            <a:lvl5pPr algn="l" rtl="0" fontAlgn="base">
              <a:lnSpc>
                <a:spcPct val="90000"/>
              </a:lnSpc>
              <a:spcBef>
                <a:spcPct val="0"/>
              </a:spcBef>
              <a:spcAft>
                <a:spcPct val="0"/>
              </a:spcAft>
              <a:defRPr sz="2400" b="1">
                <a:solidFill>
                  <a:schemeClr val="accent1"/>
                </a:solidFill>
                <a:latin typeface="Arial" charset="0"/>
              </a:defRPr>
            </a:lvl5pPr>
            <a:lvl6pPr marL="457200" algn="l" rtl="0" fontAlgn="base">
              <a:lnSpc>
                <a:spcPct val="90000"/>
              </a:lnSpc>
              <a:spcBef>
                <a:spcPct val="0"/>
              </a:spcBef>
              <a:spcAft>
                <a:spcPct val="0"/>
              </a:spcAft>
              <a:defRPr sz="2400" b="1">
                <a:solidFill>
                  <a:schemeClr val="accent1"/>
                </a:solidFill>
                <a:latin typeface="Arial" charset="0"/>
              </a:defRPr>
            </a:lvl6pPr>
            <a:lvl7pPr marL="914400" algn="l" rtl="0" fontAlgn="base">
              <a:lnSpc>
                <a:spcPct val="90000"/>
              </a:lnSpc>
              <a:spcBef>
                <a:spcPct val="0"/>
              </a:spcBef>
              <a:spcAft>
                <a:spcPct val="0"/>
              </a:spcAft>
              <a:defRPr sz="2400" b="1">
                <a:solidFill>
                  <a:schemeClr val="accent1"/>
                </a:solidFill>
                <a:latin typeface="Arial" charset="0"/>
              </a:defRPr>
            </a:lvl7pPr>
            <a:lvl8pPr marL="1371600" algn="l" rtl="0" fontAlgn="base">
              <a:lnSpc>
                <a:spcPct val="90000"/>
              </a:lnSpc>
              <a:spcBef>
                <a:spcPct val="0"/>
              </a:spcBef>
              <a:spcAft>
                <a:spcPct val="0"/>
              </a:spcAft>
              <a:defRPr sz="2400" b="1">
                <a:solidFill>
                  <a:schemeClr val="accent1"/>
                </a:solidFill>
                <a:latin typeface="Arial" charset="0"/>
              </a:defRPr>
            </a:lvl8pPr>
            <a:lvl9pPr marL="1828800" algn="l" rtl="0" fontAlgn="base">
              <a:lnSpc>
                <a:spcPct val="90000"/>
              </a:lnSpc>
              <a:spcBef>
                <a:spcPct val="0"/>
              </a:spcBef>
              <a:spcAft>
                <a:spcPct val="0"/>
              </a:spcAft>
              <a:defRPr sz="2400" b="1">
                <a:solidFill>
                  <a:schemeClr val="accent1"/>
                </a:solidFill>
                <a:latin typeface="Arial" charset="0"/>
              </a:defRPr>
            </a:lvl9pPr>
          </a:lstStyle>
          <a:p>
            <a:r>
              <a:rPr lang="en-GB" sz="2800" kern="0" dirty="0" smtClean="0"/>
              <a:t>Agenda</a:t>
            </a:r>
            <a:endParaRPr lang="en-GB" sz="2800" kern="0" dirty="0"/>
          </a:p>
        </p:txBody>
      </p:sp>
      <p:grpSp>
        <p:nvGrpSpPr>
          <p:cNvPr id="11" name="Groupe 10"/>
          <p:cNvGrpSpPr/>
          <p:nvPr/>
        </p:nvGrpSpPr>
        <p:grpSpPr>
          <a:xfrm>
            <a:off x="5765402" y="-5568"/>
            <a:ext cx="3343102" cy="1418343"/>
            <a:chOff x="3635896" y="908720"/>
            <a:chExt cx="2088232" cy="1008112"/>
          </a:xfrm>
        </p:grpSpPr>
        <p:sp>
          <p:nvSpPr>
            <p:cNvPr id="15" name="Rectangle 14"/>
            <p:cNvSpPr/>
            <p:nvPr userDrawn="1"/>
          </p:nvSpPr>
          <p:spPr>
            <a:xfrm>
              <a:off x="3635896" y="908720"/>
              <a:ext cx="2088232"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6" name="Picture 2" descr="logo-UVSQ"/>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51920" y="1025433"/>
              <a:ext cx="1617861" cy="78328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686937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2"/>
          <p:cNvSpPr>
            <a:spLocks noGrp="1"/>
          </p:cNvSpPr>
          <p:nvPr>
            <p:ph idx="1"/>
          </p:nvPr>
        </p:nvSpPr>
        <p:spPr>
          <a:xfrm>
            <a:off x="539552" y="1124744"/>
            <a:ext cx="8280920" cy="5400600"/>
          </a:xfrm>
          <a:ln>
            <a:noFill/>
          </a:ln>
        </p:spPr>
        <p:txBody>
          <a:bodyPr/>
          <a:lstStyle/>
          <a:p>
            <a:pPr algn="just">
              <a:lnSpc>
                <a:spcPct val="95000"/>
              </a:lnSpc>
              <a:spcBef>
                <a:spcPts val="0"/>
              </a:spcBef>
            </a:pPr>
            <a:r>
              <a:rPr lang="en-US" dirty="0" smtClean="0">
                <a:solidFill>
                  <a:srgbClr val="002060"/>
                </a:solidFill>
              </a:rPr>
              <a:t>The information and orientation activities of the Directorate for Studies and University Life (DSUL) aim at guiding students in the creation of their academic path and their professional integration.</a:t>
            </a:r>
          </a:p>
          <a:p>
            <a:pPr algn="just">
              <a:lnSpc>
                <a:spcPct val="95000"/>
              </a:lnSpc>
              <a:spcBef>
                <a:spcPts val="0"/>
              </a:spcBef>
            </a:pPr>
            <a:endParaRPr lang="en-US" dirty="0" smtClean="0">
              <a:solidFill>
                <a:srgbClr val="002060"/>
              </a:solidFill>
            </a:endParaRPr>
          </a:p>
          <a:p>
            <a:pPr algn="just">
              <a:lnSpc>
                <a:spcPct val="95000"/>
              </a:lnSpc>
              <a:spcBef>
                <a:spcPts val="0"/>
              </a:spcBef>
            </a:pPr>
            <a:r>
              <a:rPr lang="en-US" dirty="0" smtClean="0">
                <a:solidFill>
                  <a:srgbClr val="002060"/>
                </a:solidFill>
              </a:rPr>
              <a:t>The SAO provides information about academic paths and future of graduates.</a:t>
            </a:r>
          </a:p>
          <a:p>
            <a:pPr algn="just">
              <a:lnSpc>
                <a:spcPct val="95000"/>
              </a:lnSpc>
              <a:spcBef>
                <a:spcPts val="0"/>
              </a:spcBef>
            </a:pPr>
            <a:endParaRPr lang="fr-FR" dirty="0" smtClean="0">
              <a:solidFill>
                <a:srgbClr val="002060"/>
              </a:solidFill>
            </a:endParaRPr>
          </a:p>
          <a:p>
            <a:pPr algn="just">
              <a:lnSpc>
                <a:spcPct val="95000"/>
              </a:lnSpc>
              <a:spcBef>
                <a:spcPts val="0"/>
              </a:spcBef>
            </a:pPr>
            <a:r>
              <a:rPr lang="en-US" dirty="0" smtClean="0">
                <a:solidFill>
                  <a:srgbClr val="002060"/>
                </a:solidFill>
              </a:rPr>
              <a:t>Each year it produces and disseminates: </a:t>
            </a:r>
          </a:p>
          <a:p>
            <a:pPr marL="285750" indent="-285750" algn="just">
              <a:lnSpc>
                <a:spcPct val="95000"/>
              </a:lnSpc>
              <a:spcBef>
                <a:spcPts val="0"/>
              </a:spcBef>
              <a:buFont typeface="Symbol"/>
              <a:buChar char="Þ"/>
            </a:pPr>
            <a:endParaRPr lang="fr-FR" dirty="0" smtClean="0">
              <a:solidFill>
                <a:srgbClr val="002060"/>
              </a:solidFill>
            </a:endParaRPr>
          </a:p>
          <a:p>
            <a:pPr marL="285750" indent="-285750" algn="just">
              <a:lnSpc>
                <a:spcPct val="95000"/>
              </a:lnSpc>
              <a:spcBef>
                <a:spcPts val="0"/>
              </a:spcBef>
              <a:buFont typeface="Wingdings" panose="05000000000000000000" pitchFamily="2" charset="2"/>
              <a:buChar char="Ø"/>
            </a:pPr>
            <a:r>
              <a:rPr lang="en-US" dirty="0" smtClean="0">
                <a:solidFill>
                  <a:srgbClr val="002060"/>
                </a:solidFill>
              </a:rPr>
              <a:t> </a:t>
            </a:r>
            <a:r>
              <a:rPr lang="en-US" b="1" dirty="0" smtClean="0">
                <a:solidFill>
                  <a:srgbClr val="002060"/>
                </a:solidFill>
              </a:rPr>
              <a:t>administrative data </a:t>
            </a:r>
            <a:r>
              <a:rPr lang="en-US" dirty="0" smtClean="0">
                <a:solidFill>
                  <a:srgbClr val="002060"/>
                </a:solidFill>
              </a:rPr>
              <a:t>extracted from the enrollment information system (APOGEE):</a:t>
            </a:r>
          </a:p>
          <a:p>
            <a:pPr marL="446088" indent="-174625" algn="just">
              <a:lnSpc>
                <a:spcPct val="95000"/>
              </a:lnSpc>
              <a:spcBef>
                <a:spcPts val="0"/>
              </a:spcBef>
              <a:buFont typeface="Wingdings" panose="05000000000000000000" pitchFamily="2" charset="2"/>
              <a:buChar char="§"/>
            </a:pPr>
            <a:r>
              <a:rPr lang="en-US" dirty="0" smtClean="0">
                <a:solidFill>
                  <a:srgbClr val="002060"/>
                </a:solidFill>
              </a:rPr>
              <a:t>description of 1</a:t>
            </a:r>
            <a:r>
              <a:rPr lang="en-US" baseline="30000" dirty="0" smtClean="0">
                <a:solidFill>
                  <a:srgbClr val="002060"/>
                </a:solidFill>
              </a:rPr>
              <a:t>st</a:t>
            </a:r>
            <a:r>
              <a:rPr lang="en-US" dirty="0" smtClean="0">
                <a:solidFill>
                  <a:srgbClr val="002060"/>
                </a:solidFill>
              </a:rPr>
              <a:t> year students (gender, secondary education, place of residence..), </a:t>
            </a:r>
          </a:p>
          <a:p>
            <a:pPr marL="446088" indent="-174625" algn="just">
              <a:lnSpc>
                <a:spcPct val="95000"/>
              </a:lnSpc>
              <a:spcBef>
                <a:spcPts val="0"/>
              </a:spcBef>
              <a:buFont typeface="Wingdings" panose="05000000000000000000" pitchFamily="2" charset="2"/>
              <a:buChar char="§"/>
            </a:pPr>
            <a:r>
              <a:rPr lang="en-US" dirty="0" smtClean="0">
                <a:solidFill>
                  <a:srgbClr val="002060"/>
                </a:solidFill>
              </a:rPr>
              <a:t>follow-up of student academic path at UVSQ for a 5 year period (Bachelor-1 and  Master-2) </a:t>
            </a:r>
          </a:p>
          <a:p>
            <a:pPr marL="446088" indent="-174625" algn="just">
              <a:lnSpc>
                <a:spcPct val="95000"/>
              </a:lnSpc>
              <a:spcBef>
                <a:spcPts val="0"/>
              </a:spcBef>
              <a:buFont typeface="Wingdings" panose="05000000000000000000" pitchFamily="2" charset="2"/>
              <a:buChar char="§"/>
            </a:pPr>
            <a:r>
              <a:rPr lang="en-US" dirty="0" smtClean="0">
                <a:solidFill>
                  <a:srgbClr val="002060"/>
                </a:solidFill>
              </a:rPr>
              <a:t>origin of students who have been at UVSQ for 5 years (at Master 2 from Bachelor 1)</a:t>
            </a:r>
          </a:p>
          <a:p>
            <a:pPr marL="285750" indent="-285750" algn="just">
              <a:lnSpc>
                <a:spcPct val="95000"/>
              </a:lnSpc>
              <a:spcBef>
                <a:spcPts val="0"/>
              </a:spcBef>
              <a:buFont typeface="Symbol"/>
              <a:buChar char="Þ"/>
            </a:pPr>
            <a:endParaRPr lang="fr-FR" dirty="0">
              <a:solidFill>
                <a:srgbClr val="002060"/>
              </a:solidFill>
            </a:endParaRPr>
          </a:p>
          <a:p>
            <a:pPr marL="285750" indent="-285750" algn="just">
              <a:lnSpc>
                <a:spcPct val="95000"/>
              </a:lnSpc>
              <a:spcBef>
                <a:spcPts val="0"/>
              </a:spcBef>
              <a:buFont typeface="Wingdings" panose="05000000000000000000" pitchFamily="2" charset="2"/>
              <a:buChar char="Ø"/>
            </a:pPr>
            <a:r>
              <a:rPr lang="en-US" b="1" dirty="0" smtClean="0">
                <a:solidFill>
                  <a:srgbClr val="002060"/>
                </a:solidFill>
              </a:rPr>
              <a:t>inquiries data</a:t>
            </a:r>
            <a:r>
              <a:rPr lang="fr-FR" dirty="0" smtClean="0">
                <a:solidFill>
                  <a:srgbClr val="002060"/>
                </a:solidFill>
              </a:rPr>
              <a:t>: </a:t>
            </a:r>
          </a:p>
          <a:p>
            <a:pPr marL="446088" indent="-174625" algn="just">
              <a:lnSpc>
                <a:spcPct val="95000"/>
              </a:lnSpc>
              <a:spcBef>
                <a:spcPts val="0"/>
              </a:spcBef>
              <a:buFont typeface="Wingdings" panose="05000000000000000000" pitchFamily="2" charset="2"/>
              <a:buChar char="§"/>
            </a:pPr>
            <a:r>
              <a:rPr lang="en-US" dirty="0" smtClean="0">
                <a:solidFill>
                  <a:srgbClr val="002060"/>
                </a:solidFill>
              </a:rPr>
              <a:t>obtaining a technical university degree, bachelor degree, master’s or engineering degree for a period from 18 to 30 months</a:t>
            </a:r>
          </a:p>
          <a:p>
            <a:pPr marL="446088" indent="-174625" algn="just">
              <a:lnSpc>
                <a:spcPct val="95000"/>
              </a:lnSpc>
              <a:spcBef>
                <a:spcPts val="0"/>
              </a:spcBef>
              <a:buFont typeface="Wingdings" panose="05000000000000000000" pitchFamily="2" charset="2"/>
              <a:buChar char="§"/>
            </a:pPr>
            <a:r>
              <a:rPr lang="en-US" dirty="0" smtClean="0">
                <a:solidFill>
                  <a:srgbClr val="002060"/>
                </a:solidFill>
              </a:rPr>
              <a:t> evaluation of studying conditions at the UVSQ</a:t>
            </a:r>
          </a:p>
          <a:p>
            <a:pPr marL="271463" algn="just">
              <a:lnSpc>
                <a:spcPct val="95000"/>
              </a:lnSpc>
              <a:spcBef>
                <a:spcPts val="0"/>
              </a:spcBef>
            </a:pPr>
            <a:endParaRPr lang="fr-FR" dirty="0" smtClean="0">
              <a:solidFill>
                <a:srgbClr val="002060"/>
              </a:solidFill>
            </a:endParaRPr>
          </a:p>
          <a:p>
            <a:pPr algn="just">
              <a:lnSpc>
                <a:spcPct val="95000"/>
              </a:lnSpc>
              <a:spcBef>
                <a:spcPts val="0"/>
              </a:spcBef>
            </a:pPr>
            <a:r>
              <a:rPr lang="en-US" dirty="0" smtClean="0">
                <a:solidFill>
                  <a:srgbClr val="002060"/>
                </a:solidFill>
              </a:rPr>
              <a:t>Specific surveys are organized according to the needs of the management and the departments.</a:t>
            </a:r>
          </a:p>
          <a:p>
            <a:pPr marL="285750" indent="-285750" algn="just">
              <a:lnSpc>
                <a:spcPct val="95000"/>
              </a:lnSpc>
              <a:spcBef>
                <a:spcPts val="0"/>
              </a:spcBef>
              <a:buFont typeface="Symbol"/>
              <a:buChar char="Þ"/>
            </a:pPr>
            <a:endParaRPr lang="fr-FR" dirty="0" smtClean="0"/>
          </a:p>
        </p:txBody>
      </p:sp>
      <p:sp>
        <p:nvSpPr>
          <p:cNvPr id="8" name="Titre 7"/>
          <p:cNvSpPr txBox="1">
            <a:spLocks/>
          </p:cNvSpPr>
          <p:nvPr/>
        </p:nvSpPr>
        <p:spPr bwMode="gray">
          <a:xfrm>
            <a:off x="395536" y="404664"/>
            <a:ext cx="6840760" cy="50405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rtl="0" fontAlgn="base">
              <a:lnSpc>
                <a:spcPts val="2700"/>
              </a:lnSpc>
              <a:spcBef>
                <a:spcPct val="0"/>
              </a:spcBef>
              <a:spcAft>
                <a:spcPct val="0"/>
              </a:spcAft>
              <a:defRPr sz="2400" b="1">
                <a:solidFill>
                  <a:schemeClr val="accent1"/>
                </a:solidFill>
                <a:latin typeface="+mj-lt"/>
                <a:ea typeface="+mj-ea"/>
                <a:cs typeface="+mj-cs"/>
              </a:defRPr>
            </a:lvl1pPr>
            <a:lvl2pPr algn="l" rtl="0" fontAlgn="base">
              <a:lnSpc>
                <a:spcPct val="90000"/>
              </a:lnSpc>
              <a:spcBef>
                <a:spcPct val="0"/>
              </a:spcBef>
              <a:spcAft>
                <a:spcPct val="0"/>
              </a:spcAft>
              <a:defRPr sz="2400" b="1">
                <a:solidFill>
                  <a:schemeClr val="accent1"/>
                </a:solidFill>
                <a:latin typeface="Arial" charset="0"/>
              </a:defRPr>
            </a:lvl2pPr>
            <a:lvl3pPr algn="l" rtl="0" fontAlgn="base">
              <a:lnSpc>
                <a:spcPct val="90000"/>
              </a:lnSpc>
              <a:spcBef>
                <a:spcPct val="0"/>
              </a:spcBef>
              <a:spcAft>
                <a:spcPct val="0"/>
              </a:spcAft>
              <a:defRPr sz="2400" b="1">
                <a:solidFill>
                  <a:schemeClr val="accent1"/>
                </a:solidFill>
                <a:latin typeface="Arial" charset="0"/>
              </a:defRPr>
            </a:lvl3pPr>
            <a:lvl4pPr algn="l" rtl="0" fontAlgn="base">
              <a:lnSpc>
                <a:spcPct val="90000"/>
              </a:lnSpc>
              <a:spcBef>
                <a:spcPct val="0"/>
              </a:spcBef>
              <a:spcAft>
                <a:spcPct val="0"/>
              </a:spcAft>
              <a:defRPr sz="2400" b="1">
                <a:solidFill>
                  <a:schemeClr val="accent1"/>
                </a:solidFill>
                <a:latin typeface="Arial" charset="0"/>
              </a:defRPr>
            </a:lvl4pPr>
            <a:lvl5pPr algn="l" rtl="0" fontAlgn="base">
              <a:lnSpc>
                <a:spcPct val="90000"/>
              </a:lnSpc>
              <a:spcBef>
                <a:spcPct val="0"/>
              </a:spcBef>
              <a:spcAft>
                <a:spcPct val="0"/>
              </a:spcAft>
              <a:defRPr sz="2400" b="1">
                <a:solidFill>
                  <a:schemeClr val="accent1"/>
                </a:solidFill>
                <a:latin typeface="Arial" charset="0"/>
              </a:defRPr>
            </a:lvl5pPr>
            <a:lvl6pPr marL="457200" algn="l" rtl="0" fontAlgn="base">
              <a:lnSpc>
                <a:spcPct val="90000"/>
              </a:lnSpc>
              <a:spcBef>
                <a:spcPct val="0"/>
              </a:spcBef>
              <a:spcAft>
                <a:spcPct val="0"/>
              </a:spcAft>
              <a:defRPr sz="2400" b="1">
                <a:solidFill>
                  <a:schemeClr val="accent1"/>
                </a:solidFill>
                <a:latin typeface="Arial" charset="0"/>
              </a:defRPr>
            </a:lvl6pPr>
            <a:lvl7pPr marL="914400" algn="l" rtl="0" fontAlgn="base">
              <a:lnSpc>
                <a:spcPct val="90000"/>
              </a:lnSpc>
              <a:spcBef>
                <a:spcPct val="0"/>
              </a:spcBef>
              <a:spcAft>
                <a:spcPct val="0"/>
              </a:spcAft>
              <a:defRPr sz="2400" b="1">
                <a:solidFill>
                  <a:schemeClr val="accent1"/>
                </a:solidFill>
                <a:latin typeface="Arial" charset="0"/>
              </a:defRPr>
            </a:lvl7pPr>
            <a:lvl8pPr marL="1371600" algn="l" rtl="0" fontAlgn="base">
              <a:lnSpc>
                <a:spcPct val="90000"/>
              </a:lnSpc>
              <a:spcBef>
                <a:spcPct val="0"/>
              </a:spcBef>
              <a:spcAft>
                <a:spcPct val="0"/>
              </a:spcAft>
              <a:defRPr sz="2400" b="1">
                <a:solidFill>
                  <a:schemeClr val="accent1"/>
                </a:solidFill>
                <a:latin typeface="Arial" charset="0"/>
              </a:defRPr>
            </a:lvl8pPr>
            <a:lvl9pPr marL="1828800" algn="l" rtl="0" fontAlgn="base">
              <a:lnSpc>
                <a:spcPct val="90000"/>
              </a:lnSpc>
              <a:spcBef>
                <a:spcPct val="0"/>
              </a:spcBef>
              <a:spcAft>
                <a:spcPct val="0"/>
              </a:spcAft>
              <a:defRPr sz="2400" b="1">
                <a:solidFill>
                  <a:schemeClr val="accent1"/>
                </a:solidFill>
                <a:latin typeface="Arial" charset="0"/>
              </a:defRPr>
            </a:lvl9pPr>
          </a:lstStyle>
          <a:p>
            <a:r>
              <a:rPr lang="fr-FR" sz="2000" dirty="0"/>
              <a:t>1. Missions </a:t>
            </a:r>
            <a:r>
              <a:rPr lang="fr-FR" sz="2000" dirty="0" smtClean="0"/>
              <a:t>of the Survey and </a:t>
            </a:r>
            <a:r>
              <a:rPr lang="fr-FR" sz="2000" dirty="0" err="1" smtClean="0"/>
              <a:t>Analysis</a:t>
            </a:r>
            <a:r>
              <a:rPr lang="fr-FR" sz="2000" dirty="0" smtClean="0"/>
              <a:t> Office (SAO)</a:t>
            </a:r>
            <a:endParaRPr lang="fr-FR" sz="2000" kern="0" dirty="0"/>
          </a:p>
        </p:txBody>
      </p:sp>
      <p:sp>
        <p:nvSpPr>
          <p:cNvPr id="3" name="Espace réservé du numéro de diapositive 2"/>
          <p:cNvSpPr>
            <a:spLocks noGrp="1"/>
          </p:cNvSpPr>
          <p:nvPr>
            <p:ph type="sldNum" sz="quarter" idx="12"/>
          </p:nvPr>
        </p:nvSpPr>
        <p:spPr>
          <a:xfrm>
            <a:off x="8388424" y="6237312"/>
            <a:ext cx="246063" cy="333375"/>
          </a:xfrm>
        </p:spPr>
        <p:txBody>
          <a:bodyPr/>
          <a:lstStyle/>
          <a:p>
            <a:fld id="{686FA586-79D9-493E-9ED4-6B80D611E5F8}" type="slidenum">
              <a:rPr lang="fr-FR" smtClean="0"/>
              <a:pPr/>
              <a:t>3</a:t>
            </a:fld>
            <a:endParaRPr lang="fr-FR" dirty="0"/>
          </a:p>
        </p:txBody>
      </p:sp>
    </p:spTree>
    <p:extLst>
      <p:ext uri="{BB962C8B-B14F-4D97-AF65-F5344CB8AC3E}">
        <p14:creationId xmlns:p14="http://schemas.microsoft.com/office/powerpoint/2010/main" val="3362077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2"/>
          <p:cNvSpPr>
            <a:spLocks noGrp="1"/>
          </p:cNvSpPr>
          <p:nvPr>
            <p:ph idx="1"/>
          </p:nvPr>
        </p:nvSpPr>
        <p:spPr>
          <a:xfrm>
            <a:off x="467544" y="1340768"/>
            <a:ext cx="8064896" cy="5256584"/>
          </a:xfrm>
          <a:ln>
            <a:noFill/>
          </a:ln>
        </p:spPr>
        <p:txBody>
          <a:bodyPr/>
          <a:lstStyle/>
          <a:p>
            <a:pPr algn="just">
              <a:lnSpc>
                <a:spcPct val="95000"/>
              </a:lnSpc>
              <a:spcBef>
                <a:spcPts val="0"/>
              </a:spcBef>
            </a:pPr>
            <a:r>
              <a:rPr lang="en-GB" dirty="0" smtClean="0">
                <a:solidFill>
                  <a:srgbClr val="002060"/>
                </a:solidFill>
              </a:rPr>
              <a:t>Every year the SAO interviews graduates who have obtained technical degrees (2 years of study), bachelor degrees (3 years of study), master’s and engineering degrees (5 years of study) in the period from 18 to 30 months after graduation.</a:t>
            </a:r>
          </a:p>
          <a:p>
            <a:pPr algn="just">
              <a:lnSpc>
                <a:spcPct val="95000"/>
              </a:lnSpc>
              <a:spcBef>
                <a:spcPts val="0"/>
              </a:spcBef>
            </a:pPr>
            <a:endParaRPr lang="en-GB" dirty="0" smtClean="0">
              <a:solidFill>
                <a:srgbClr val="002060"/>
              </a:solidFill>
            </a:endParaRPr>
          </a:p>
          <a:p>
            <a:pPr algn="just">
              <a:lnSpc>
                <a:spcPct val="95000"/>
              </a:lnSpc>
              <a:spcBef>
                <a:spcPts val="0"/>
              </a:spcBef>
            </a:pPr>
            <a:r>
              <a:rPr lang="en-GB" dirty="0" smtClean="0">
                <a:solidFill>
                  <a:srgbClr val="002060"/>
                </a:solidFill>
              </a:rPr>
              <a:t>It is an </a:t>
            </a:r>
            <a:r>
              <a:rPr lang="en-GB" b="1" dirty="0" smtClean="0">
                <a:solidFill>
                  <a:srgbClr val="002060"/>
                </a:solidFill>
              </a:rPr>
              <a:t>annual national survey:</a:t>
            </a:r>
          </a:p>
          <a:p>
            <a:pPr marL="536575" indent="-195263" algn="just">
              <a:lnSpc>
                <a:spcPct val="95000"/>
              </a:lnSpc>
              <a:spcBef>
                <a:spcPts val="0"/>
              </a:spcBef>
              <a:buFont typeface="Wingdings" panose="05000000000000000000" pitchFamily="2" charset="2"/>
              <a:buChar char="§"/>
            </a:pPr>
            <a:r>
              <a:rPr lang="en-GB" dirty="0" smtClean="0">
                <a:solidFill>
                  <a:srgbClr val="002060"/>
                </a:solidFill>
              </a:rPr>
              <a:t>Introduced by the Ministry of Higher Education and Research in 2009</a:t>
            </a:r>
          </a:p>
          <a:p>
            <a:pPr marL="536575" indent="-195263" algn="just">
              <a:lnSpc>
                <a:spcPct val="95000"/>
              </a:lnSpc>
              <a:spcBef>
                <a:spcPts val="0"/>
              </a:spcBef>
              <a:buFont typeface="Wingdings" panose="05000000000000000000" pitchFamily="2" charset="2"/>
              <a:buChar char="§"/>
            </a:pPr>
            <a:r>
              <a:rPr lang="en-GB" dirty="0" smtClean="0">
                <a:solidFill>
                  <a:srgbClr val="002060"/>
                </a:solidFill>
              </a:rPr>
              <a:t>Implemented by </a:t>
            </a:r>
            <a:r>
              <a:rPr lang="en-GB" b="1" dirty="0" smtClean="0">
                <a:solidFill>
                  <a:srgbClr val="002060"/>
                </a:solidFill>
              </a:rPr>
              <a:t>French universities</a:t>
            </a:r>
            <a:r>
              <a:rPr lang="en-GB" dirty="0" smtClean="0">
                <a:solidFill>
                  <a:srgbClr val="002060"/>
                </a:solidFill>
              </a:rPr>
              <a:t> </a:t>
            </a:r>
          </a:p>
          <a:p>
            <a:pPr marL="536575" indent="-195263" algn="just">
              <a:lnSpc>
                <a:spcPct val="95000"/>
              </a:lnSpc>
              <a:spcBef>
                <a:spcPts val="0"/>
              </a:spcBef>
              <a:buFont typeface="Wingdings" panose="05000000000000000000" pitchFamily="2" charset="2"/>
              <a:buChar char="§"/>
            </a:pPr>
            <a:r>
              <a:rPr lang="en-GB" dirty="0" smtClean="0">
                <a:solidFill>
                  <a:srgbClr val="002060"/>
                </a:solidFill>
              </a:rPr>
              <a:t>Schedule of surveys, a set of questions and a set of </a:t>
            </a:r>
            <a:r>
              <a:rPr lang="en-GB" b="1" dirty="0" smtClean="0">
                <a:solidFill>
                  <a:srgbClr val="002060"/>
                </a:solidFill>
              </a:rPr>
              <a:t>common </a:t>
            </a:r>
            <a:r>
              <a:rPr lang="en-GB" dirty="0" smtClean="0">
                <a:solidFill>
                  <a:srgbClr val="002060"/>
                </a:solidFill>
              </a:rPr>
              <a:t>practices</a:t>
            </a:r>
          </a:p>
          <a:p>
            <a:pPr marL="536575" indent="-195263" algn="just">
              <a:lnSpc>
                <a:spcPct val="95000"/>
              </a:lnSpc>
              <a:spcBef>
                <a:spcPts val="0"/>
              </a:spcBef>
              <a:buFont typeface="Wingdings" panose="05000000000000000000" pitchFamily="2" charset="2"/>
              <a:buChar char="§"/>
            </a:pPr>
            <a:r>
              <a:rPr lang="en-GB" dirty="0" smtClean="0">
                <a:solidFill>
                  <a:srgbClr val="002060"/>
                </a:solidFill>
              </a:rPr>
              <a:t>Budget allocated by the Ministry according to the number of graduates to be interviewed (supplemented with an additional allocation by the UVSQ in order to increase the response rate).</a:t>
            </a:r>
          </a:p>
          <a:p>
            <a:pPr algn="just">
              <a:lnSpc>
                <a:spcPct val="95000"/>
              </a:lnSpc>
              <a:spcBef>
                <a:spcPts val="0"/>
              </a:spcBef>
            </a:pPr>
            <a:endParaRPr lang="en-GB" dirty="0" smtClean="0">
              <a:solidFill>
                <a:srgbClr val="002060"/>
              </a:solidFill>
            </a:endParaRPr>
          </a:p>
          <a:p>
            <a:pPr algn="just">
              <a:lnSpc>
                <a:spcPct val="95000"/>
              </a:lnSpc>
              <a:spcBef>
                <a:spcPts val="0"/>
              </a:spcBef>
            </a:pPr>
            <a:r>
              <a:rPr lang="en-GB" dirty="0" smtClean="0">
                <a:solidFill>
                  <a:srgbClr val="002060"/>
                </a:solidFill>
              </a:rPr>
              <a:t>Survey objectives:</a:t>
            </a:r>
          </a:p>
          <a:p>
            <a:pPr marL="536575" indent="-174625" algn="just">
              <a:lnSpc>
                <a:spcPct val="95000"/>
              </a:lnSpc>
              <a:spcBef>
                <a:spcPts val="0"/>
              </a:spcBef>
              <a:buFont typeface="Wingdings" panose="05000000000000000000" pitchFamily="2" charset="2"/>
              <a:buChar char="§"/>
            </a:pPr>
            <a:r>
              <a:rPr lang="en-GB" dirty="0" smtClean="0">
                <a:solidFill>
                  <a:srgbClr val="002060"/>
                </a:solidFill>
              </a:rPr>
              <a:t>Identify and analyze the conditions for professional integration</a:t>
            </a:r>
          </a:p>
          <a:p>
            <a:pPr marL="536575" indent="-174625" algn="just">
              <a:lnSpc>
                <a:spcPct val="95000"/>
              </a:lnSpc>
              <a:spcBef>
                <a:spcPts val="0"/>
              </a:spcBef>
              <a:buFont typeface="Wingdings" panose="05000000000000000000" pitchFamily="2" charset="2"/>
              <a:buChar char="§"/>
            </a:pPr>
            <a:r>
              <a:rPr lang="en-GB" dirty="0" smtClean="0">
                <a:solidFill>
                  <a:srgbClr val="002060"/>
                </a:solidFill>
              </a:rPr>
              <a:t>Identify the typical early career paths</a:t>
            </a:r>
          </a:p>
          <a:p>
            <a:pPr marL="536575" indent="-174625" algn="just">
              <a:lnSpc>
                <a:spcPct val="95000"/>
              </a:lnSpc>
              <a:spcBef>
                <a:spcPts val="0"/>
              </a:spcBef>
              <a:buFont typeface="Wingdings" panose="05000000000000000000" pitchFamily="2" charset="2"/>
              <a:buChar char="§"/>
            </a:pPr>
            <a:r>
              <a:rPr lang="en-GB" dirty="0" smtClean="0">
                <a:solidFill>
                  <a:srgbClr val="002060"/>
                </a:solidFill>
              </a:rPr>
              <a:t>Establish an initial assessment of the links between educational institutions and the labour market.</a:t>
            </a:r>
          </a:p>
          <a:p>
            <a:pPr algn="just">
              <a:lnSpc>
                <a:spcPct val="95000"/>
              </a:lnSpc>
              <a:spcBef>
                <a:spcPts val="0"/>
              </a:spcBef>
            </a:pPr>
            <a:endParaRPr lang="en-GB" dirty="0" smtClean="0">
              <a:solidFill>
                <a:srgbClr val="002060"/>
              </a:solidFill>
            </a:endParaRPr>
          </a:p>
          <a:p>
            <a:pPr algn="just">
              <a:lnSpc>
                <a:spcPct val="95000"/>
              </a:lnSpc>
              <a:spcBef>
                <a:spcPts val="0"/>
              </a:spcBef>
            </a:pPr>
            <a:r>
              <a:rPr lang="en-GB" dirty="0" smtClean="0">
                <a:solidFill>
                  <a:srgbClr val="002060"/>
                </a:solidFill>
              </a:rPr>
              <a:t>It lets us accomplish the mission entrusted to universities for provision of information about career orientation and professional integration as well as meeting of our obligation to publish information about the future.</a:t>
            </a:r>
          </a:p>
          <a:p>
            <a:pPr algn="just">
              <a:lnSpc>
                <a:spcPct val="95000"/>
              </a:lnSpc>
              <a:spcBef>
                <a:spcPts val="0"/>
              </a:spcBef>
            </a:pPr>
            <a:r>
              <a:rPr lang="en-GB" dirty="0" smtClean="0"/>
              <a:t>.</a:t>
            </a:r>
          </a:p>
          <a:p>
            <a:pPr algn="just">
              <a:lnSpc>
                <a:spcPct val="95000"/>
              </a:lnSpc>
              <a:spcBef>
                <a:spcPts val="0"/>
              </a:spcBef>
            </a:pPr>
            <a:endParaRPr lang="en-GB" dirty="0" smtClean="0"/>
          </a:p>
          <a:p>
            <a:pPr algn="just">
              <a:lnSpc>
                <a:spcPct val="95000"/>
              </a:lnSpc>
              <a:spcBef>
                <a:spcPts val="0"/>
              </a:spcBef>
            </a:pPr>
            <a:endParaRPr lang="en-GB" dirty="0"/>
          </a:p>
        </p:txBody>
      </p:sp>
      <p:sp>
        <p:nvSpPr>
          <p:cNvPr id="8" name="Titre 7"/>
          <p:cNvSpPr txBox="1">
            <a:spLocks/>
          </p:cNvSpPr>
          <p:nvPr/>
        </p:nvSpPr>
        <p:spPr bwMode="gray">
          <a:xfrm>
            <a:off x="395536" y="476672"/>
            <a:ext cx="6048672" cy="72008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l" rtl="0" fontAlgn="base">
              <a:lnSpc>
                <a:spcPts val="2700"/>
              </a:lnSpc>
              <a:spcBef>
                <a:spcPct val="0"/>
              </a:spcBef>
              <a:spcAft>
                <a:spcPct val="0"/>
              </a:spcAft>
              <a:defRPr sz="2400" b="1">
                <a:solidFill>
                  <a:schemeClr val="accent1"/>
                </a:solidFill>
                <a:latin typeface="+mj-lt"/>
                <a:ea typeface="+mj-ea"/>
                <a:cs typeface="+mj-cs"/>
              </a:defRPr>
            </a:lvl1pPr>
            <a:lvl2pPr algn="l" rtl="0" fontAlgn="base">
              <a:lnSpc>
                <a:spcPct val="90000"/>
              </a:lnSpc>
              <a:spcBef>
                <a:spcPct val="0"/>
              </a:spcBef>
              <a:spcAft>
                <a:spcPct val="0"/>
              </a:spcAft>
              <a:defRPr sz="2400" b="1">
                <a:solidFill>
                  <a:schemeClr val="accent1"/>
                </a:solidFill>
                <a:latin typeface="Arial" charset="0"/>
              </a:defRPr>
            </a:lvl2pPr>
            <a:lvl3pPr algn="l" rtl="0" fontAlgn="base">
              <a:lnSpc>
                <a:spcPct val="90000"/>
              </a:lnSpc>
              <a:spcBef>
                <a:spcPct val="0"/>
              </a:spcBef>
              <a:spcAft>
                <a:spcPct val="0"/>
              </a:spcAft>
              <a:defRPr sz="2400" b="1">
                <a:solidFill>
                  <a:schemeClr val="accent1"/>
                </a:solidFill>
                <a:latin typeface="Arial" charset="0"/>
              </a:defRPr>
            </a:lvl3pPr>
            <a:lvl4pPr algn="l" rtl="0" fontAlgn="base">
              <a:lnSpc>
                <a:spcPct val="90000"/>
              </a:lnSpc>
              <a:spcBef>
                <a:spcPct val="0"/>
              </a:spcBef>
              <a:spcAft>
                <a:spcPct val="0"/>
              </a:spcAft>
              <a:defRPr sz="2400" b="1">
                <a:solidFill>
                  <a:schemeClr val="accent1"/>
                </a:solidFill>
                <a:latin typeface="Arial" charset="0"/>
              </a:defRPr>
            </a:lvl4pPr>
            <a:lvl5pPr algn="l" rtl="0" fontAlgn="base">
              <a:lnSpc>
                <a:spcPct val="90000"/>
              </a:lnSpc>
              <a:spcBef>
                <a:spcPct val="0"/>
              </a:spcBef>
              <a:spcAft>
                <a:spcPct val="0"/>
              </a:spcAft>
              <a:defRPr sz="2400" b="1">
                <a:solidFill>
                  <a:schemeClr val="accent1"/>
                </a:solidFill>
                <a:latin typeface="Arial" charset="0"/>
              </a:defRPr>
            </a:lvl5pPr>
            <a:lvl6pPr marL="457200" algn="l" rtl="0" fontAlgn="base">
              <a:lnSpc>
                <a:spcPct val="90000"/>
              </a:lnSpc>
              <a:spcBef>
                <a:spcPct val="0"/>
              </a:spcBef>
              <a:spcAft>
                <a:spcPct val="0"/>
              </a:spcAft>
              <a:defRPr sz="2400" b="1">
                <a:solidFill>
                  <a:schemeClr val="accent1"/>
                </a:solidFill>
                <a:latin typeface="Arial" charset="0"/>
              </a:defRPr>
            </a:lvl6pPr>
            <a:lvl7pPr marL="914400" algn="l" rtl="0" fontAlgn="base">
              <a:lnSpc>
                <a:spcPct val="90000"/>
              </a:lnSpc>
              <a:spcBef>
                <a:spcPct val="0"/>
              </a:spcBef>
              <a:spcAft>
                <a:spcPct val="0"/>
              </a:spcAft>
              <a:defRPr sz="2400" b="1">
                <a:solidFill>
                  <a:schemeClr val="accent1"/>
                </a:solidFill>
                <a:latin typeface="Arial" charset="0"/>
              </a:defRPr>
            </a:lvl7pPr>
            <a:lvl8pPr marL="1371600" algn="l" rtl="0" fontAlgn="base">
              <a:lnSpc>
                <a:spcPct val="90000"/>
              </a:lnSpc>
              <a:spcBef>
                <a:spcPct val="0"/>
              </a:spcBef>
              <a:spcAft>
                <a:spcPct val="0"/>
              </a:spcAft>
              <a:defRPr sz="2400" b="1">
                <a:solidFill>
                  <a:schemeClr val="accent1"/>
                </a:solidFill>
                <a:latin typeface="Arial" charset="0"/>
              </a:defRPr>
            </a:lvl8pPr>
            <a:lvl9pPr marL="1828800" algn="l" rtl="0" fontAlgn="base">
              <a:lnSpc>
                <a:spcPct val="90000"/>
              </a:lnSpc>
              <a:spcBef>
                <a:spcPct val="0"/>
              </a:spcBef>
              <a:spcAft>
                <a:spcPct val="0"/>
              </a:spcAft>
              <a:defRPr sz="2400" b="1">
                <a:solidFill>
                  <a:schemeClr val="accent1"/>
                </a:solidFill>
                <a:latin typeface="Arial" charset="0"/>
              </a:defRPr>
            </a:lvl9pPr>
          </a:lstStyle>
          <a:p>
            <a:r>
              <a:rPr lang="en-GB" sz="2000" smtClean="0"/>
              <a:t>2. Focus on the future of UVSQ graduates</a:t>
            </a:r>
          </a:p>
          <a:p>
            <a:r>
              <a:rPr lang="en-GB" sz="2000" kern="0" smtClean="0"/>
              <a:t> 2.1. Framework and objectives</a:t>
            </a:r>
            <a:endParaRPr lang="en-GB" sz="2000" kern="0"/>
          </a:p>
        </p:txBody>
      </p:sp>
      <p:sp>
        <p:nvSpPr>
          <p:cNvPr id="3" name="Espace réservé du numéro de diapositive 2"/>
          <p:cNvSpPr>
            <a:spLocks noGrp="1"/>
          </p:cNvSpPr>
          <p:nvPr>
            <p:ph type="sldNum" sz="quarter" idx="12"/>
          </p:nvPr>
        </p:nvSpPr>
        <p:spPr>
          <a:xfrm>
            <a:off x="8388424" y="6165304"/>
            <a:ext cx="246063" cy="333375"/>
          </a:xfrm>
        </p:spPr>
        <p:txBody>
          <a:bodyPr/>
          <a:lstStyle/>
          <a:p>
            <a:fld id="{686FA586-79D9-493E-9ED4-6B80D611E5F8}" type="slidenum">
              <a:rPr lang="en-GB" smtClean="0"/>
              <a:pPr/>
              <a:t>4</a:t>
            </a:fld>
            <a:endParaRPr lang="en-GB"/>
          </a:p>
        </p:txBody>
      </p:sp>
    </p:spTree>
    <p:extLst>
      <p:ext uri="{BB962C8B-B14F-4D97-AF65-F5344CB8AC3E}">
        <p14:creationId xmlns:p14="http://schemas.microsoft.com/office/powerpoint/2010/main" val="3728687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96136" y="4800109"/>
            <a:ext cx="2592288" cy="108619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itre 2"/>
          <p:cNvSpPr>
            <a:spLocks noGrp="1"/>
          </p:cNvSpPr>
          <p:nvPr>
            <p:ph idx="1"/>
          </p:nvPr>
        </p:nvSpPr>
        <p:spPr>
          <a:xfrm>
            <a:off x="478276" y="980729"/>
            <a:ext cx="8064896" cy="5472608"/>
          </a:xfrm>
          <a:ln>
            <a:noFill/>
          </a:ln>
        </p:spPr>
        <p:txBody>
          <a:bodyPr/>
          <a:lstStyle/>
          <a:p>
            <a:pPr algn="just">
              <a:lnSpc>
                <a:spcPct val="95000"/>
              </a:lnSpc>
              <a:spcBef>
                <a:spcPts val="0"/>
              </a:spcBef>
            </a:pPr>
            <a:r>
              <a:rPr lang="en-GB" dirty="0" smtClean="0">
                <a:solidFill>
                  <a:srgbClr val="002060"/>
                </a:solidFill>
              </a:rPr>
              <a:t>In the beginning, the SAO prepares databases of graduates to be interviewed:</a:t>
            </a:r>
          </a:p>
          <a:p>
            <a:pPr marL="285750" indent="-285750" algn="just">
              <a:lnSpc>
                <a:spcPct val="95000"/>
              </a:lnSpc>
              <a:spcBef>
                <a:spcPts val="0"/>
              </a:spcBef>
              <a:buFont typeface="Wingdings" panose="05000000000000000000" pitchFamily="2" charset="2"/>
              <a:buChar char="§"/>
            </a:pPr>
            <a:r>
              <a:rPr lang="en-GB" dirty="0" smtClean="0">
                <a:solidFill>
                  <a:srgbClr val="002060"/>
                </a:solidFill>
              </a:rPr>
              <a:t>By extracting information from the </a:t>
            </a:r>
            <a:r>
              <a:rPr lang="en-GB" dirty="0" err="1" smtClean="0">
                <a:solidFill>
                  <a:srgbClr val="002060"/>
                </a:solidFill>
              </a:rPr>
              <a:t>enrollment</a:t>
            </a:r>
            <a:r>
              <a:rPr lang="en-GB" dirty="0" smtClean="0">
                <a:solidFill>
                  <a:srgbClr val="002060"/>
                </a:solidFill>
              </a:rPr>
              <a:t> information system (APOGEE)</a:t>
            </a:r>
          </a:p>
          <a:p>
            <a:pPr marL="285750" indent="-285750" algn="just">
              <a:lnSpc>
                <a:spcPct val="95000"/>
              </a:lnSpc>
              <a:spcBef>
                <a:spcPts val="0"/>
              </a:spcBef>
              <a:buFont typeface="Wingdings" panose="05000000000000000000" pitchFamily="2" charset="2"/>
              <a:buChar char="§"/>
            </a:pPr>
            <a:r>
              <a:rPr lang="en-GB" dirty="0" smtClean="0">
                <a:solidFill>
                  <a:srgbClr val="002060"/>
                </a:solidFill>
              </a:rPr>
              <a:t>By requesting additional information from the teaching staff and secretaries</a:t>
            </a:r>
          </a:p>
          <a:p>
            <a:pPr algn="just">
              <a:lnSpc>
                <a:spcPct val="95000"/>
              </a:lnSpc>
              <a:spcBef>
                <a:spcPts val="0"/>
              </a:spcBef>
            </a:pPr>
            <a:r>
              <a:rPr lang="en-GB" dirty="0" smtClean="0">
                <a:solidFill>
                  <a:srgbClr val="002060"/>
                </a:solidFill>
              </a:rPr>
              <a:t>    </a:t>
            </a:r>
          </a:p>
          <a:p>
            <a:pPr algn="just">
              <a:lnSpc>
                <a:spcPct val="95000"/>
              </a:lnSpc>
              <a:spcBef>
                <a:spcPts val="0"/>
              </a:spcBef>
            </a:pPr>
            <a:r>
              <a:rPr lang="en-GB" dirty="0" smtClean="0">
                <a:solidFill>
                  <a:srgbClr val="002060"/>
                </a:solidFill>
              </a:rPr>
              <a:t>From </a:t>
            </a:r>
            <a:r>
              <a:rPr lang="en-GB" b="1" dirty="0" smtClean="0">
                <a:solidFill>
                  <a:srgbClr val="002060"/>
                </a:solidFill>
              </a:rPr>
              <a:t>December to April</a:t>
            </a:r>
            <a:r>
              <a:rPr lang="en-GB" dirty="0" smtClean="0">
                <a:solidFill>
                  <a:srgbClr val="002060"/>
                </a:solidFill>
              </a:rPr>
              <a:t>, the SAO conducts the survey:</a:t>
            </a:r>
          </a:p>
          <a:p>
            <a:pPr marL="285750" indent="-285750" algn="just">
              <a:lnSpc>
                <a:spcPct val="95000"/>
              </a:lnSpc>
              <a:spcBef>
                <a:spcPts val="0"/>
              </a:spcBef>
              <a:buFont typeface="Wingdings" panose="05000000000000000000" pitchFamily="2" charset="2"/>
              <a:buChar char="§"/>
            </a:pPr>
            <a:r>
              <a:rPr lang="en-GB" dirty="0" smtClean="0">
                <a:solidFill>
                  <a:srgbClr val="002060"/>
                </a:solidFill>
              </a:rPr>
              <a:t>By e-</a:t>
            </a:r>
            <a:r>
              <a:rPr lang="en-GB" b="1" dirty="0" smtClean="0">
                <a:solidFill>
                  <a:srgbClr val="002060"/>
                </a:solidFill>
              </a:rPr>
              <a:t>mail</a:t>
            </a:r>
            <a:r>
              <a:rPr lang="en-GB" dirty="0" smtClean="0">
                <a:solidFill>
                  <a:srgbClr val="002060"/>
                </a:solidFill>
              </a:rPr>
              <a:t>, </a:t>
            </a:r>
          </a:p>
          <a:p>
            <a:pPr marL="285750" indent="-285750" algn="just">
              <a:lnSpc>
                <a:spcPct val="95000"/>
              </a:lnSpc>
              <a:spcBef>
                <a:spcPts val="0"/>
              </a:spcBef>
              <a:buFont typeface="Wingdings" panose="05000000000000000000" pitchFamily="2" charset="2"/>
              <a:buChar char="§"/>
            </a:pPr>
            <a:r>
              <a:rPr lang="en-GB" dirty="0">
                <a:solidFill>
                  <a:srgbClr val="002060"/>
                </a:solidFill>
              </a:rPr>
              <a:t>B</a:t>
            </a:r>
            <a:r>
              <a:rPr lang="en-GB" dirty="0" smtClean="0">
                <a:solidFill>
                  <a:srgbClr val="002060"/>
                </a:solidFill>
              </a:rPr>
              <a:t>y </a:t>
            </a:r>
            <a:r>
              <a:rPr lang="en-GB" b="1" dirty="0" smtClean="0">
                <a:solidFill>
                  <a:srgbClr val="002060"/>
                </a:solidFill>
              </a:rPr>
              <a:t>telephone</a:t>
            </a:r>
            <a:r>
              <a:rPr lang="en-GB" dirty="0" smtClean="0">
                <a:solidFill>
                  <a:srgbClr val="002060"/>
                </a:solidFill>
              </a:rPr>
              <a:t> by forming a team of telephone surveyors  </a:t>
            </a:r>
          </a:p>
          <a:p>
            <a:pPr marL="627063" indent="-180975" algn="just">
              <a:lnSpc>
                <a:spcPct val="95000"/>
              </a:lnSpc>
              <a:spcBef>
                <a:spcPts val="0"/>
              </a:spcBef>
              <a:buFont typeface="Arial" panose="020B0604020202020204" pitchFamily="34" charset="0"/>
              <a:buChar char="•"/>
            </a:pPr>
            <a:r>
              <a:rPr lang="en-GB" dirty="0" smtClean="0">
                <a:solidFill>
                  <a:srgbClr val="002060"/>
                </a:solidFill>
              </a:rPr>
              <a:t>a dozen of temporary workers working Monday to Friday evenings and Saturdays</a:t>
            </a:r>
          </a:p>
          <a:p>
            <a:pPr marL="627063" indent="-180975" algn="just">
              <a:lnSpc>
                <a:spcPct val="95000"/>
              </a:lnSpc>
              <a:spcBef>
                <a:spcPts val="0"/>
              </a:spcBef>
              <a:buFont typeface="Arial" panose="020B0604020202020204" pitchFamily="34" charset="0"/>
              <a:buChar char="•"/>
            </a:pPr>
            <a:r>
              <a:rPr lang="en-GB" dirty="0" smtClean="0">
                <a:solidFill>
                  <a:srgbClr val="002060"/>
                </a:solidFill>
              </a:rPr>
              <a:t>700 hours of phone calls on average (varies every year)</a:t>
            </a:r>
          </a:p>
          <a:p>
            <a:pPr marL="627063" indent="-180975" algn="just">
              <a:lnSpc>
                <a:spcPct val="95000"/>
              </a:lnSpc>
              <a:spcBef>
                <a:spcPts val="0"/>
              </a:spcBef>
              <a:buFont typeface="Arial" panose="020B0604020202020204" pitchFamily="34" charset="0"/>
              <a:buChar char="•"/>
            </a:pPr>
            <a:r>
              <a:rPr lang="en-GB" dirty="0" smtClean="0">
                <a:solidFill>
                  <a:srgbClr val="002060"/>
                </a:solidFill>
              </a:rPr>
              <a:t>A budget between 22 000€ and 25 000€ (including charges) </a:t>
            </a:r>
          </a:p>
          <a:p>
            <a:pPr marL="285750" indent="-285750" algn="just">
              <a:lnSpc>
                <a:spcPct val="95000"/>
              </a:lnSpc>
              <a:spcBef>
                <a:spcPts val="0"/>
              </a:spcBef>
              <a:buFont typeface="Wingdings" panose="05000000000000000000" pitchFamily="2" charset="2"/>
              <a:buChar char="§"/>
            </a:pPr>
            <a:r>
              <a:rPr lang="en-GB" dirty="0" smtClean="0">
                <a:solidFill>
                  <a:srgbClr val="002060"/>
                </a:solidFill>
              </a:rPr>
              <a:t>sends reminders,</a:t>
            </a:r>
          </a:p>
          <a:p>
            <a:pPr marL="285750" indent="-285750" algn="just">
              <a:lnSpc>
                <a:spcPct val="95000"/>
              </a:lnSpc>
              <a:spcBef>
                <a:spcPts val="0"/>
              </a:spcBef>
              <a:buFont typeface="Wingdings" panose="05000000000000000000" pitchFamily="2" charset="2"/>
              <a:buChar char="§"/>
            </a:pPr>
            <a:r>
              <a:rPr lang="en-GB" dirty="0" smtClean="0">
                <a:solidFill>
                  <a:srgbClr val="002060"/>
                </a:solidFill>
              </a:rPr>
              <a:t>verifies the quality and coherence of responses, carries out coding,</a:t>
            </a:r>
          </a:p>
          <a:p>
            <a:pPr marL="285750" indent="-285750" algn="just">
              <a:lnSpc>
                <a:spcPct val="95000"/>
              </a:lnSpc>
              <a:spcBef>
                <a:spcPts val="0"/>
              </a:spcBef>
              <a:buFont typeface="Wingdings" panose="05000000000000000000" pitchFamily="2" charset="2"/>
              <a:buChar char="§"/>
            </a:pPr>
            <a:r>
              <a:rPr lang="en-GB" dirty="0" smtClean="0">
                <a:solidFill>
                  <a:srgbClr val="002060"/>
                </a:solidFill>
              </a:rPr>
              <a:t>uploads the results (encrypted with a password) on an IT platform established by the Ministry (which closes in April). </a:t>
            </a:r>
          </a:p>
          <a:p>
            <a:pPr algn="just">
              <a:lnSpc>
                <a:spcPct val="95000"/>
              </a:lnSpc>
              <a:spcBef>
                <a:spcPts val="0"/>
              </a:spcBef>
              <a:spcAft>
                <a:spcPts val="600"/>
              </a:spcAft>
            </a:pPr>
            <a:endParaRPr lang="en-GB" dirty="0" smtClean="0">
              <a:solidFill>
                <a:srgbClr val="002060"/>
              </a:solidFill>
            </a:endParaRPr>
          </a:p>
          <a:p>
            <a:pPr algn="just">
              <a:lnSpc>
                <a:spcPct val="95000"/>
              </a:lnSpc>
              <a:spcBef>
                <a:spcPts val="0"/>
              </a:spcBef>
              <a:spcAft>
                <a:spcPts val="600"/>
              </a:spcAft>
            </a:pPr>
            <a:r>
              <a:rPr lang="en-GB" dirty="0" smtClean="0">
                <a:solidFill>
                  <a:srgbClr val="002060"/>
                </a:solidFill>
              </a:rPr>
              <a:t>In 2018-19, the SAO surveyed the </a:t>
            </a:r>
            <a:r>
              <a:rPr lang="en-GB" b="1" dirty="0" smtClean="0">
                <a:solidFill>
                  <a:srgbClr val="002060"/>
                </a:solidFill>
              </a:rPr>
              <a:t>students from the academic year 2016 </a:t>
            </a:r>
            <a:r>
              <a:rPr lang="en-GB" dirty="0" smtClean="0">
                <a:solidFill>
                  <a:srgbClr val="002060"/>
                </a:solidFill>
              </a:rPr>
              <a:t>:</a:t>
            </a:r>
          </a:p>
          <a:p>
            <a:pPr marL="285750" indent="-285750" algn="just">
              <a:lnSpc>
                <a:spcPct val="95000"/>
              </a:lnSpc>
              <a:spcBef>
                <a:spcPts val="0"/>
              </a:spcBef>
              <a:buFont typeface="Wingdings" panose="05000000000000000000" pitchFamily="2" charset="2"/>
              <a:buChar char="Ø"/>
            </a:pPr>
            <a:r>
              <a:rPr lang="en-GB" b="1" dirty="0" smtClean="0">
                <a:solidFill>
                  <a:srgbClr val="002060"/>
                </a:solidFill>
              </a:rPr>
              <a:t>TUD </a:t>
            </a:r>
            <a:r>
              <a:rPr lang="en-GB" dirty="0" smtClean="0">
                <a:solidFill>
                  <a:srgbClr val="002060"/>
                </a:solidFill>
              </a:rPr>
              <a:t>= 529 =&gt; Respondents: 262 (50 %)                                     </a:t>
            </a:r>
            <a:r>
              <a:rPr lang="en-GB" b="1" dirty="0" smtClean="0">
                <a:solidFill>
                  <a:srgbClr val="002060"/>
                </a:solidFill>
              </a:rPr>
              <a:t>Total</a:t>
            </a:r>
            <a:r>
              <a:rPr lang="en-GB" dirty="0" smtClean="0">
                <a:solidFill>
                  <a:srgbClr val="002060"/>
                </a:solidFill>
              </a:rPr>
              <a:t> :</a:t>
            </a:r>
            <a:endParaRPr lang="en-GB" b="1" dirty="0" smtClean="0">
              <a:solidFill>
                <a:srgbClr val="002060"/>
              </a:solidFill>
            </a:endParaRPr>
          </a:p>
          <a:p>
            <a:pPr marL="285750" indent="-285750" algn="just">
              <a:lnSpc>
                <a:spcPct val="95000"/>
              </a:lnSpc>
              <a:spcBef>
                <a:spcPts val="0"/>
              </a:spcBef>
              <a:buFont typeface="Wingdings" panose="05000000000000000000" pitchFamily="2" charset="2"/>
              <a:buChar char="Ø"/>
            </a:pPr>
            <a:r>
              <a:rPr lang="en-GB" b="1" dirty="0" smtClean="0">
                <a:solidFill>
                  <a:srgbClr val="002060"/>
                </a:solidFill>
              </a:rPr>
              <a:t>Bachelor </a:t>
            </a:r>
            <a:r>
              <a:rPr lang="en-GB" dirty="0" smtClean="0">
                <a:solidFill>
                  <a:srgbClr val="002060"/>
                </a:solidFill>
              </a:rPr>
              <a:t>= 712 =&gt; Respondents: 309 (46 %)                      2 397 surveyed</a:t>
            </a:r>
          </a:p>
          <a:p>
            <a:pPr marL="285750" indent="-285750" algn="just">
              <a:lnSpc>
                <a:spcPct val="95000"/>
              </a:lnSpc>
              <a:spcBef>
                <a:spcPts val="0"/>
              </a:spcBef>
              <a:buFont typeface="Wingdings" panose="05000000000000000000" pitchFamily="2" charset="2"/>
              <a:buChar char="Ø"/>
            </a:pPr>
            <a:r>
              <a:rPr lang="en-GB" b="1" dirty="0">
                <a:solidFill>
                  <a:srgbClr val="002060"/>
                </a:solidFill>
              </a:rPr>
              <a:t>Master</a:t>
            </a:r>
            <a:r>
              <a:rPr lang="en-GB" dirty="0">
                <a:solidFill>
                  <a:srgbClr val="002060"/>
                </a:solidFill>
              </a:rPr>
              <a:t> = 1 101 =&gt; Respondents: 501 (48 %)</a:t>
            </a:r>
          </a:p>
          <a:p>
            <a:pPr marL="285750" indent="-285750" algn="just">
              <a:lnSpc>
                <a:spcPct val="95000"/>
              </a:lnSpc>
              <a:spcBef>
                <a:spcPts val="0"/>
              </a:spcBef>
              <a:buFont typeface="Wingdings" panose="05000000000000000000" pitchFamily="2" charset="2"/>
              <a:buChar char="Ø"/>
            </a:pPr>
            <a:r>
              <a:rPr lang="en-GB" b="1" dirty="0" smtClean="0">
                <a:solidFill>
                  <a:srgbClr val="002060"/>
                </a:solidFill>
              </a:rPr>
              <a:t>Engineering </a:t>
            </a:r>
            <a:r>
              <a:rPr lang="en-GB" dirty="0" smtClean="0">
                <a:solidFill>
                  <a:srgbClr val="002060"/>
                </a:solidFill>
              </a:rPr>
              <a:t>=  55 =&gt; Respondents: 34 (65 %)                  1 106 respondents (46%)*</a:t>
            </a:r>
            <a:endParaRPr lang="en-GB" dirty="0">
              <a:solidFill>
                <a:srgbClr val="002060"/>
              </a:solidFill>
            </a:endParaRPr>
          </a:p>
          <a:p>
            <a:pPr marL="285750" indent="-285750" algn="just">
              <a:lnSpc>
                <a:spcPct val="95000"/>
              </a:lnSpc>
              <a:spcBef>
                <a:spcPts val="0"/>
              </a:spcBef>
              <a:buFont typeface="Wingdings" panose="05000000000000000000" pitchFamily="2" charset="2"/>
              <a:buChar char="Ø"/>
            </a:pPr>
            <a:r>
              <a:rPr lang="en-GB" sz="1200" i="1" dirty="0" smtClean="0">
                <a:solidFill>
                  <a:srgbClr val="002060"/>
                </a:solidFill>
              </a:rPr>
              <a:t/>
            </a:r>
            <a:br>
              <a:rPr lang="en-GB" sz="1200" i="1" dirty="0" smtClean="0">
                <a:solidFill>
                  <a:srgbClr val="002060"/>
                </a:solidFill>
              </a:rPr>
            </a:br>
            <a:endParaRPr lang="en-GB" sz="1200" i="1" dirty="0" smtClean="0">
              <a:solidFill>
                <a:srgbClr val="002060"/>
              </a:solidFill>
            </a:endParaRPr>
          </a:p>
          <a:p>
            <a:pPr marL="171450" indent="-171450" algn="just">
              <a:lnSpc>
                <a:spcPct val="95000"/>
              </a:lnSpc>
              <a:spcBef>
                <a:spcPts val="0"/>
              </a:spcBef>
              <a:buFont typeface="Arial" panose="020B0604020202020204" pitchFamily="34" charset="0"/>
              <a:buChar char="•"/>
            </a:pPr>
            <a:r>
              <a:rPr lang="en-GB" sz="1200" i="1" dirty="0" smtClean="0">
                <a:solidFill>
                  <a:srgbClr val="002060"/>
                </a:solidFill>
              </a:rPr>
              <a:t>The response rate varies depending on the contact detail - Way of responding: </a:t>
            </a:r>
            <a:r>
              <a:rPr lang="en-GB" sz="1200" b="1" i="1" dirty="0" smtClean="0">
                <a:solidFill>
                  <a:srgbClr val="002060"/>
                </a:solidFill>
              </a:rPr>
              <a:t>50% by telephone,</a:t>
            </a:r>
            <a:r>
              <a:rPr lang="en-GB" sz="1200" i="1" dirty="0" smtClean="0">
                <a:solidFill>
                  <a:srgbClr val="002060"/>
                </a:solidFill>
              </a:rPr>
              <a:t> </a:t>
            </a:r>
            <a:r>
              <a:rPr lang="en-GB" sz="1200" b="1" i="1" dirty="0" smtClean="0">
                <a:solidFill>
                  <a:srgbClr val="002060"/>
                </a:solidFill>
              </a:rPr>
              <a:t>50% online</a:t>
            </a:r>
            <a:r>
              <a:rPr lang="en-GB" sz="1200" i="1" dirty="0" smtClean="0">
                <a:solidFill>
                  <a:srgbClr val="002060"/>
                </a:solidFill>
              </a:rPr>
              <a:t>, </a:t>
            </a:r>
          </a:p>
          <a:p>
            <a:pPr algn="just">
              <a:lnSpc>
                <a:spcPct val="95000"/>
              </a:lnSpc>
              <a:spcBef>
                <a:spcPts val="0"/>
              </a:spcBef>
            </a:pPr>
            <a:r>
              <a:rPr lang="en-GB" sz="1200" i="1" dirty="0" smtClean="0">
                <a:solidFill>
                  <a:srgbClr val="002060"/>
                </a:solidFill>
              </a:rPr>
              <a:t>on average ; </a:t>
            </a:r>
            <a:r>
              <a:rPr lang="fr-FR" sz="1200" i="1" dirty="0">
                <a:solidFill>
                  <a:srgbClr val="002060"/>
                </a:solidFill>
              </a:rPr>
              <a:t>Master </a:t>
            </a:r>
            <a:r>
              <a:rPr lang="fr-FR" sz="1200" i="1" dirty="0" smtClean="0">
                <a:solidFill>
                  <a:srgbClr val="002060"/>
                </a:solidFill>
              </a:rPr>
              <a:t>: 3/5 phone and 2/5 online ; </a:t>
            </a:r>
            <a:r>
              <a:rPr lang="fr-FR" sz="1200" i="1" dirty="0" err="1" smtClean="0">
                <a:solidFill>
                  <a:srgbClr val="002060"/>
                </a:solidFill>
              </a:rPr>
              <a:t>Bachelor</a:t>
            </a:r>
            <a:r>
              <a:rPr lang="fr-FR" sz="1200" i="1" dirty="0">
                <a:solidFill>
                  <a:srgbClr val="002060"/>
                </a:solidFill>
              </a:rPr>
              <a:t> </a:t>
            </a:r>
            <a:r>
              <a:rPr lang="fr-FR" sz="1200" i="1" dirty="0" smtClean="0">
                <a:solidFill>
                  <a:srgbClr val="002060"/>
                </a:solidFill>
              </a:rPr>
              <a:t>: 2/5 phone and 3/5 online </a:t>
            </a:r>
            <a:endParaRPr lang="fr-FR" sz="1200" i="1" dirty="0">
              <a:solidFill>
                <a:srgbClr val="002060"/>
              </a:solidFill>
            </a:endParaRPr>
          </a:p>
          <a:p>
            <a:pPr algn="just">
              <a:lnSpc>
                <a:spcPct val="95000"/>
              </a:lnSpc>
              <a:spcBef>
                <a:spcPts val="0"/>
              </a:spcBef>
            </a:pPr>
            <a:endParaRPr lang="en-GB" sz="1200" i="1" dirty="0" smtClean="0">
              <a:solidFill>
                <a:srgbClr val="002060"/>
              </a:solidFill>
            </a:endParaRPr>
          </a:p>
          <a:p>
            <a:pPr algn="r">
              <a:lnSpc>
                <a:spcPct val="95000"/>
              </a:lnSpc>
              <a:spcBef>
                <a:spcPts val="600"/>
              </a:spcBef>
            </a:pPr>
            <a:endParaRPr lang="en-GB" dirty="0" smtClean="0"/>
          </a:p>
          <a:p>
            <a:pPr algn="just">
              <a:lnSpc>
                <a:spcPct val="95000"/>
              </a:lnSpc>
              <a:spcBef>
                <a:spcPts val="0"/>
              </a:spcBef>
            </a:pPr>
            <a:endParaRPr lang="en-GB" dirty="0"/>
          </a:p>
        </p:txBody>
      </p:sp>
      <p:sp>
        <p:nvSpPr>
          <p:cNvPr id="8" name="Titre 7"/>
          <p:cNvSpPr txBox="1">
            <a:spLocks/>
          </p:cNvSpPr>
          <p:nvPr/>
        </p:nvSpPr>
        <p:spPr bwMode="gray">
          <a:xfrm>
            <a:off x="827584" y="332656"/>
            <a:ext cx="6048672" cy="50405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rtl="0" fontAlgn="base">
              <a:lnSpc>
                <a:spcPts val="2700"/>
              </a:lnSpc>
              <a:spcBef>
                <a:spcPct val="0"/>
              </a:spcBef>
              <a:spcAft>
                <a:spcPct val="0"/>
              </a:spcAft>
              <a:defRPr sz="2400" b="1">
                <a:solidFill>
                  <a:schemeClr val="accent1"/>
                </a:solidFill>
                <a:latin typeface="+mj-lt"/>
                <a:ea typeface="+mj-ea"/>
                <a:cs typeface="+mj-cs"/>
              </a:defRPr>
            </a:lvl1pPr>
            <a:lvl2pPr algn="l" rtl="0" fontAlgn="base">
              <a:lnSpc>
                <a:spcPct val="90000"/>
              </a:lnSpc>
              <a:spcBef>
                <a:spcPct val="0"/>
              </a:spcBef>
              <a:spcAft>
                <a:spcPct val="0"/>
              </a:spcAft>
              <a:defRPr sz="2400" b="1">
                <a:solidFill>
                  <a:schemeClr val="accent1"/>
                </a:solidFill>
                <a:latin typeface="Arial" charset="0"/>
              </a:defRPr>
            </a:lvl2pPr>
            <a:lvl3pPr algn="l" rtl="0" fontAlgn="base">
              <a:lnSpc>
                <a:spcPct val="90000"/>
              </a:lnSpc>
              <a:spcBef>
                <a:spcPct val="0"/>
              </a:spcBef>
              <a:spcAft>
                <a:spcPct val="0"/>
              </a:spcAft>
              <a:defRPr sz="2400" b="1">
                <a:solidFill>
                  <a:schemeClr val="accent1"/>
                </a:solidFill>
                <a:latin typeface="Arial" charset="0"/>
              </a:defRPr>
            </a:lvl3pPr>
            <a:lvl4pPr algn="l" rtl="0" fontAlgn="base">
              <a:lnSpc>
                <a:spcPct val="90000"/>
              </a:lnSpc>
              <a:spcBef>
                <a:spcPct val="0"/>
              </a:spcBef>
              <a:spcAft>
                <a:spcPct val="0"/>
              </a:spcAft>
              <a:defRPr sz="2400" b="1">
                <a:solidFill>
                  <a:schemeClr val="accent1"/>
                </a:solidFill>
                <a:latin typeface="Arial" charset="0"/>
              </a:defRPr>
            </a:lvl4pPr>
            <a:lvl5pPr algn="l" rtl="0" fontAlgn="base">
              <a:lnSpc>
                <a:spcPct val="90000"/>
              </a:lnSpc>
              <a:spcBef>
                <a:spcPct val="0"/>
              </a:spcBef>
              <a:spcAft>
                <a:spcPct val="0"/>
              </a:spcAft>
              <a:defRPr sz="2400" b="1">
                <a:solidFill>
                  <a:schemeClr val="accent1"/>
                </a:solidFill>
                <a:latin typeface="Arial" charset="0"/>
              </a:defRPr>
            </a:lvl5pPr>
            <a:lvl6pPr marL="457200" algn="l" rtl="0" fontAlgn="base">
              <a:lnSpc>
                <a:spcPct val="90000"/>
              </a:lnSpc>
              <a:spcBef>
                <a:spcPct val="0"/>
              </a:spcBef>
              <a:spcAft>
                <a:spcPct val="0"/>
              </a:spcAft>
              <a:defRPr sz="2400" b="1">
                <a:solidFill>
                  <a:schemeClr val="accent1"/>
                </a:solidFill>
                <a:latin typeface="Arial" charset="0"/>
              </a:defRPr>
            </a:lvl6pPr>
            <a:lvl7pPr marL="914400" algn="l" rtl="0" fontAlgn="base">
              <a:lnSpc>
                <a:spcPct val="90000"/>
              </a:lnSpc>
              <a:spcBef>
                <a:spcPct val="0"/>
              </a:spcBef>
              <a:spcAft>
                <a:spcPct val="0"/>
              </a:spcAft>
              <a:defRPr sz="2400" b="1">
                <a:solidFill>
                  <a:schemeClr val="accent1"/>
                </a:solidFill>
                <a:latin typeface="Arial" charset="0"/>
              </a:defRPr>
            </a:lvl7pPr>
            <a:lvl8pPr marL="1371600" algn="l" rtl="0" fontAlgn="base">
              <a:lnSpc>
                <a:spcPct val="90000"/>
              </a:lnSpc>
              <a:spcBef>
                <a:spcPct val="0"/>
              </a:spcBef>
              <a:spcAft>
                <a:spcPct val="0"/>
              </a:spcAft>
              <a:defRPr sz="2400" b="1">
                <a:solidFill>
                  <a:schemeClr val="accent1"/>
                </a:solidFill>
                <a:latin typeface="Arial" charset="0"/>
              </a:defRPr>
            </a:lvl8pPr>
            <a:lvl9pPr marL="1828800" algn="l" rtl="0" fontAlgn="base">
              <a:lnSpc>
                <a:spcPct val="90000"/>
              </a:lnSpc>
              <a:spcBef>
                <a:spcPct val="0"/>
              </a:spcBef>
              <a:spcAft>
                <a:spcPct val="0"/>
              </a:spcAft>
              <a:defRPr sz="2400" b="1">
                <a:solidFill>
                  <a:schemeClr val="accent1"/>
                </a:solidFill>
                <a:latin typeface="Arial" charset="0"/>
              </a:defRPr>
            </a:lvl9pPr>
          </a:lstStyle>
          <a:p>
            <a:r>
              <a:rPr lang="en-GB" sz="2000" dirty="0" smtClean="0"/>
              <a:t>2.2. Survey methodology</a:t>
            </a:r>
            <a:endParaRPr lang="en-GB" sz="2000" kern="0" dirty="0"/>
          </a:p>
        </p:txBody>
      </p:sp>
      <p:sp>
        <p:nvSpPr>
          <p:cNvPr id="3" name="Espace réservé du numéro de diapositive 2"/>
          <p:cNvSpPr>
            <a:spLocks noGrp="1"/>
          </p:cNvSpPr>
          <p:nvPr>
            <p:ph type="sldNum" sz="quarter" idx="12"/>
          </p:nvPr>
        </p:nvSpPr>
        <p:spPr>
          <a:xfrm>
            <a:off x="8388424" y="6165304"/>
            <a:ext cx="246063" cy="333375"/>
          </a:xfrm>
        </p:spPr>
        <p:txBody>
          <a:bodyPr/>
          <a:lstStyle/>
          <a:p>
            <a:fld id="{686FA586-79D9-493E-9ED4-6B80D611E5F8}" type="slidenum">
              <a:rPr lang="en-GB" smtClean="0"/>
              <a:pPr/>
              <a:t>5</a:t>
            </a:fld>
            <a:endParaRPr lang="en-GB"/>
          </a:p>
        </p:txBody>
      </p:sp>
      <p:sp>
        <p:nvSpPr>
          <p:cNvPr id="5" name="Accolade fermante 4"/>
          <p:cNvSpPr/>
          <p:nvPr/>
        </p:nvSpPr>
        <p:spPr>
          <a:xfrm>
            <a:off x="5220072" y="5022206"/>
            <a:ext cx="360040" cy="8640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179162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2"/>
          <p:cNvSpPr>
            <a:spLocks noGrp="1"/>
          </p:cNvSpPr>
          <p:nvPr>
            <p:ph idx="1"/>
          </p:nvPr>
        </p:nvSpPr>
        <p:spPr>
          <a:xfrm>
            <a:off x="539552" y="692696"/>
            <a:ext cx="8064896" cy="6165304"/>
          </a:xfrm>
          <a:ln>
            <a:noFill/>
          </a:ln>
        </p:spPr>
        <p:txBody>
          <a:bodyPr/>
          <a:lstStyle/>
          <a:p>
            <a:pPr marL="285750" indent="-285750" algn="just">
              <a:lnSpc>
                <a:spcPct val="95000"/>
              </a:lnSpc>
              <a:spcBef>
                <a:spcPts val="0"/>
              </a:spcBef>
              <a:buFont typeface="Wingdings" panose="05000000000000000000" pitchFamily="2" charset="2"/>
              <a:buChar char="§"/>
            </a:pPr>
            <a:r>
              <a:rPr lang="en-GB" sz="1500" b="1" dirty="0" smtClean="0">
                <a:solidFill>
                  <a:srgbClr val="002060"/>
                </a:solidFill>
              </a:rPr>
              <a:t>By the Ministry: </a:t>
            </a:r>
          </a:p>
          <a:p>
            <a:pPr algn="just">
              <a:lnSpc>
                <a:spcPct val="95000"/>
              </a:lnSpc>
              <a:spcBef>
                <a:spcPts val="0"/>
              </a:spcBef>
            </a:pPr>
            <a:r>
              <a:rPr lang="en-GB" sz="1500" dirty="0" smtClean="0">
                <a:solidFill>
                  <a:srgbClr val="002060"/>
                </a:solidFill>
              </a:rPr>
              <a:t>The Ministry publishes on its web-site a number of indicators by university and by subject area (percentage of employed graduates, permanent contracts/fixed-term contracts, median salary in the period of 18 to 30 months).</a:t>
            </a:r>
          </a:p>
          <a:p>
            <a:pPr algn="just">
              <a:lnSpc>
                <a:spcPct val="95000"/>
              </a:lnSpc>
              <a:spcBef>
                <a:spcPts val="0"/>
              </a:spcBef>
            </a:pPr>
            <a:endParaRPr lang="en-GB" sz="1500" dirty="0" smtClean="0">
              <a:solidFill>
                <a:srgbClr val="002060"/>
              </a:solidFill>
            </a:endParaRPr>
          </a:p>
          <a:p>
            <a:pPr marL="285750" indent="-285750" algn="just">
              <a:lnSpc>
                <a:spcPct val="95000"/>
              </a:lnSpc>
              <a:spcBef>
                <a:spcPts val="0"/>
              </a:spcBef>
              <a:buFont typeface="Wingdings" panose="05000000000000000000" pitchFamily="2" charset="2"/>
              <a:buChar char="§"/>
            </a:pPr>
            <a:r>
              <a:rPr lang="en-GB" sz="1500" b="1" dirty="0" smtClean="0">
                <a:solidFill>
                  <a:srgbClr val="002060"/>
                </a:solidFill>
              </a:rPr>
              <a:t>By the SAO</a:t>
            </a:r>
            <a:r>
              <a:rPr lang="en-GB" sz="1500" dirty="0" smtClean="0">
                <a:solidFill>
                  <a:srgbClr val="002060"/>
                </a:solidFill>
              </a:rPr>
              <a:t>: </a:t>
            </a:r>
          </a:p>
          <a:p>
            <a:pPr algn="just">
              <a:lnSpc>
                <a:spcPct val="95000"/>
              </a:lnSpc>
              <a:spcBef>
                <a:spcPts val="0"/>
              </a:spcBef>
            </a:pPr>
            <a:r>
              <a:rPr lang="en-GB" sz="1500" dirty="0" smtClean="0">
                <a:solidFill>
                  <a:srgbClr val="002060"/>
                </a:solidFill>
              </a:rPr>
              <a:t>The survey results are used and processed in the form of:</a:t>
            </a:r>
          </a:p>
          <a:p>
            <a:pPr marL="536575" indent="-285750" algn="just">
              <a:lnSpc>
                <a:spcPct val="95000"/>
              </a:lnSpc>
              <a:spcBef>
                <a:spcPts val="0"/>
              </a:spcBef>
              <a:buFont typeface="Wingdings" panose="05000000000000000000" pitchFamily="2" charset="2"/>
              <a:buChar char="§"/>
            </a:pPr>
            <a:r>
              <a:rPr lang="en-GB" sz="1500" b="1" dirty="0" smtClean="0">
                <a:solidFill>
                  <a:srgbClr val="002060"/>
                </a:solidFill>
              </a:rPr>
              <a:t>files</a:t>
            </a:r>
            <a:r>
              <a:rPr lang="en-GB" sz="1500" dirty="0" smtClean="0">
                <a:solidFill>
                  <a:srgbClr val="002060"/>
                </a:solidFill>
              </a:rPr>
              <a:t> according to education and diploma type</a:t>
            </a:r>
          </a:p>
          <a:p>
            <a:pPr marL="536575" indent="-285750" algn="just">
              <a:lnSpc>
                <a:spcPct val="95000"/>
              </a:lnSpc>
              <a:spcBef>
                <a:spcPts val="0"/>
              </a:spcBef>
              <a:buFont typeface="Wingdings" panose="05000000000000000000" pitchFamily="2" charset="2"/>
              <a:buChar char="§"/>
            </a:pPr>
            <a:r>
              <a:rPr lang="en-GB" sz="1500" b="1" dirty="0" smtClean="0">
                <a:solidFill>
                  <a:srgbClr val="002060"/>
                </a:solidFill>
              </a:rPr>
              <a:t>catalogues</a:t>
            </a:r>
            <a:r>
              <a:rPr lang="en-GB" sz="1500" dirty="0" smtClean="0">
                <a:solidFill>
                  <a:srgbClr val="002060"/>
                </a:solidFill>
              </a:rPr>
              <a:t> regrouping all the files</a:t>
            </a:r>
          </a:p>
          <a:p>
            <a:pPr marL="536575" indent="-285750" algn="just">
              <a:lnSpc>
                <a:spcPct val="95000"/>
              </a:lnSpc>
              <a:spcBef>
                <a:spcPts val="0"/>
              </a:spcBef>
              <a:buFont typeface="Wingdings" panose="05000000000000000000" pitchFamily="2" charset="2"/>
              <a:buChar char="§"/>
            </a:pPr>
            <a:r>
              <a:rPr lang="en-GB" sz="1500" b="1" dirty="0" smtClean="0">
                <a:solidFill>
                  <a:srgbClr val="002060"/>
                </a:solidFill>
              </a:rPr>
              <a:t>4 pages </a:t>
            </a:r>
            <a:r>
              <a:rPr lang="en-GB" sz="1500" dirty="0" smtClean="0">
                <a:solidFill>
                  <a:srgbClr val="002060"/>
                </a:solidFill>
              </a:rPr>
              <a:t>comparing results from different graduates from different academic years</a:t>
            </a:r>
          </a:p>
          <a:p>
            <a:pPr algn="just">
              <a:lnSpc>
                <a:spcPct val="95000"/>
              </a:lnSpc>
              <a:spcBef>
                <a:spcPts val="0"/>
              </a:spcBef>
            </a:pPr>
            <a:endParaRPr lang="en-GB" sz="1500" dirty="0" smtClean="0">
              <a:solidFill>
                <a:srgbClr val="002060"/>
              </a:solidFill>
            </a:endParaRPr>
          </a:p>
          <a:p>
            <a:pPr algn="just">
              <a:lnSpc>
                <a:spcPct val="95000"/>
              </a:lnSpc>
              <a:spcBef>
                <a:spcPts val="0"/>
              </a:spcBef>
              <a:buFont typeface="Arial" charset="0"/>
              <a:buChar char="•"/>
            </a:pPr>
            <a:r>
              <a:rPr lang="en-GB" sz="1500" dirty="0" smtClean="0">
                <a:solidFill>
                  <a:srgbClr val="002060"/>
                </a:solidFill>
              </a:rPr>
              <a:t> These data describe the employment (title and tasks, type of contract, position, salary, business sector, manners of obtaining it) and the link between education and the business world (satisfaction, compatibility between education and employment, search for another job). The choice of studies is also analysed, in particular technological university degrees and research master’s degrees, in case they are a majority choice.</a:t>
            </a:r>
          </a:p>
          <a:p>
            <a:pPr algn="just">
              <a:lnSpc>
                <a:spcPct val="95000"/>
              </a:lnSpc>
              <a:spcBef>
                <a:spcPts val="0"/>
              </a:spcBef>
            </a:pPr>
            <a:endParaRPr lang="en-GB" sz="1500" dirty="0" smtClean="0">
              <a:solidFill>
                <a:srgbClr val="002060"/>
              </a:solidFill>
            </a:endParaRPr>
          </a:p>
          <a:p>
            <a:pPr algn="just">
              <a:lnSpc>
                <a:spcPct val="95000"/>
              </a:lnSpc>
              <a:spcBef>
                <a:spcPts val="0"/>
              </a:spcBef>
            </a:pPr>
            <a:r>
              <a:rPr lang="en-GB" sz="1500" dirty="0" smtClean="0">
                <a:solidFill>
                  <a:srgbClr val="002060"/>
                </a:solidFill>
              </a:rPr>
              <a:t>They are published online:</a:t>
            </a:r>
          </a:p>
          <a:p>
            <a:pPr marL="285750" indent="-285750" algn="just">
              <a:lnSpc>
                <a:spcPct val="95000"/>
              </a:lnSpc>
              <a:spcBef>
                <a:spcPts val="0"/>
              </a:spcBef>
              <a:buFont typeface="Wingdings" panose="05000000000000000000" pitchFamily="2" charset="2"/>
              <a:buChar char="§"/>
            </a:pPr>
            <a:r>
              <a:rPr lang="en-GB" sz="1500" dirty="0" smtClean="0">
                <a:solidFill>
                  <a:srgbClr val="002060"/>
                </a:solidFill>
              </a:rPr>
              <a:t>On the SAO web-site(</a:t>
            </a:r>
            <a:r>
              <a:rPr lang="en-GB" sz="1500" dirty="0" smtClean="0">
                <a:solidFill>
                  <a:srgbClr val="002060"/>
                </a:solidFill>
                <a:hlinkClick r:id="rId2"/>
              </a:rPr>
              <a:t>www.uvsq.fr/enquetes</a:t>
            </a:r>
            <a:r>
              <a:rPr lang="en-GB" sz="1500" dirty="0" smtClean="0">
                <a:solidFill>
                  <a:srgbClr val="002060"/>
                </a:solidFill>
              </a:rPr>
              <a:t>),</a:t>
            </a:r>
          </a:p>
          <a:p>
            <a:pPr marL="285750" indent="-285750" algn="just">
              <a:lnSpc>
                <a:spcPct val="95000"/>
              </a:lnSpc>
              <a:spcBef>
                <a:spcPts val="0"/>
              </a:spcBef>
              <a:buFont typeface="Wingdings" panose="05000000000000000000" pitchFamily="2" charset="2"/>
              <a:buChar char="§"/>
            </a:pPr>
            <a:r>
              <a:rPr lang="en-GB" sz="1500" dirty="0" smtClean="0">
                <a:solidFill>
                  <a:srgbClr val="002060"/>
                </a:solidFill>
              </a:rPr>
              <a:t>On the UVSQ web-site (on each page for education).</a:t>
            </a:r>
          </a:p>
          <a:p>
            <a:pPr algn="just">
              <a:lnSpc>
                <a:spcPct val="95000"/>
              </a:lnSpc>
              <a:spcBef>
                <a:spcPts val="0"/>
              </a:spcBef>
            </a:pPr>
            <a:endParaRPr lang="en-GB" sz="1500" dirty="0" smtClean="0">
              <a:solidFill>
                <a:srgbClr val="002060"/>
              </a:solidFill>
            </a:endParaRPr>
          </a:p>
          <a:p>
            <a:pPr algn="just">
              <a:lnSpc>
                <a:spcPct val="95000"/>
              </a:lnSpc>
              <a:spcBef>
                <a:spcPts val="0"/>
              </a:spcBef>
            </a:pPr>
            <a:r>
              <a:rPr lang="en-GB" sz="1500" dirty="0" smtClean="0">
                <a:solidFill>
                  <a:srgbClr val="002060"/>
                </a:solidFill>
              </a:rPr>
              <a:t>They are disseminated:</a:t>
            </a:r>
          </a:p>
          <a:p>
            <a:pPr marL="285750" indent="-285750" algn="just">
              <a:lnSpc>
                <a:spcPct val="95000"/>
              </a:lnSpc>
              <a:spcBef>
                <a:spcPts val="0"/>
              </a:spcBef>
              <a:buFont typeface="Wingdings" panose="05000000000000000000" pitchFamily="2" charset="2"/>
              <a:buChar char="§"/>
            </a:pPr>
            <a:r>
              <a:rPr lang="en-GB" sz="1500" b="1" dirty="0" smtClean="0">
                <a:solidFill>
                  <a:srgbClr val="002060"/>
                </a:solidFill>
              </a:rPr>
              <a:t>internally, </a:t>
            </a:r>
            <a:r>
              <a:rPr lang="en-GB" sz="1500" dirty="0" smtClean="0">
                <a:solidFill>
                  <a:srgbClr val="002060"/>
                </a:solidFill>
              </a:rPr>
              <a:t>within the academic community (management, teaching staff, student affairs office, students, surveyed students from a particular academic year)</a:t>
            </a:r>
          </a:p>
          <a:p>
            <a:pPr marL="285750" indent="-285750" algn="just">
              <a:lnSpc>
                <a:spcPct val="95000"/>
              </a:lnSpc>
              <a:spcBef>
                <a:spcPts val="0"/>
              </a:spcBef>
              <a:buFont typeface="Wingdings" panose="05000000000000000000" pitchFamily="2" charset="2"/>
              <a:buChar char="§"/>
            </a:pPr>
            <a:r>
              <a:rPr lang="en-GB" sz="1500" b="1" dirty="0" smtClean="0">
                <a:solidFill>
                  <a:srgbClr val="002060"/>
                </a:solidFill>
              </a:rPr>
              <a:t>externally</a:t>
            </a:r>
            <a:r>
              <a:rPr lang="en-GB" sz="1500" dirty="0" smtClean="0">
                <a:solidFill>
                  <a:srgbClr val="002060"/>
                </a:solidFill>
              </a:rPr>
              <a:t> (future students, career fare, high schools – by  mail and in career fairs and university open days). </a:t>
            </a:r>
          </a:p>
          <a:p>
            <a:pPr algn="just">
              <a:lnSpc>
                <a:spcPct val="95000"/>
              </a:lnSpc>
              <a:spcBef>
                <a:spcPts val="0"/>
              </a:spcBef>
            </a:pPr>
            <a:endParaRPr lang="en-GB" sz="1500" dirty="0" smtClean="0"/>
          </a:p>
          <a:p>
            <a:pPr marL="354013" indent="-354013" algn="just">
              <a:lnSpc>
                <a:spcPct val="95000"/>
              </a:lnSpc>
              <a:spcBef>
                <a:spcPts val="0"/>
              </a:spcBef>
              <a:buFontTx/>
              <a:buChar char="-"/>
            </a:pPr>
            <a:endParaRPr lang="en-GB" sz="1500" b="0" dirty="0"/>
          </a:p>
        </p:txBody>
      </p:sp>
      <p:sp>
        <p:nvSpPr>
          <p:cNvPr id="8" name="Titre 7"/>
          <p:cNvSpPr txBox="1">
            <a:spLocks/>
          </p:cNvSpPr>
          <p:nvPr/>
        </p:nvSpPr>
        <p:spPr bwMode="gray">
          <a:xfrm>
            <a:off x="683568" y="260648"/>
            <a:ext cx="6048672" cy="432048"/>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l" rtl="0" fontAlgn="base">
              <a:lnSpc>
                <a:spcPts val="2700"/>
              </a:lnSpc>
              <a:spcBef>
                <a:spcPct val="0"/>
              </a:spcBef>
              <a:spcAft>
                <a:spcPct val="0"/>
              </a:spcAft>
              <a:defRPr sz="2400" b="1">
                <a:solidFill>
                  <a:schemeClr val="accent1"/>
                </a:solidFill>
                <a:latin typeface="+mj-lt"/>
                <a:ea typeface="+mj-ea"/>
                <a:cs typeface="+mj-cs"/>
              </a:defRPr>
            </a:lvl1pPr>
            <a:lvl2pPr algn="l" rtl="0" fontAlgn="base">
              <a:lnSpc>
                <a:spcPct val="90000"/>
              </a:lnSpc>
              <a:spcBef>
                <a:spcPct val="0"/>
              </a:spcBef>
              <a:spcAft>
                <a:spcPct val="0"/>
              </a:spcAft>
              <a:defRPr sz="2400" b="1">
                <a:solidFill>
                  <a:schemeClr val="accent1"/>
                </a:solidFill>
                <a:latin typeface="Arial" charset="0"/>
              </a:defRPr>
            </a:lvl2pPr>
            <a:lvl3pPr algn="l" rtl="0" fontAlgn="base">
              <a:lnSpc>
                <a:spcPct val="90000"/>
              </a:lnSpc>
              <a:spcBef>
                <a:spcPct val="0"/>
              </a:spcBef>
              <a:spcAft>
                <a:spcPct val="0"/>
              </a:spcAft>
              <a:defRPr sz="2400" b="1">
                <a:solidFill>
                  <a:schemeClr val="accent1"/>
                </a:solidFill>
                <a:latin typeface="Arial" charset="0"/>
              </a:defRPr>
            </a:lvl3pPr>
            <a:lvl4pPr algn="l" rtl="0" fontAlgn="base">
              <a:lnSpc>
                <a:spcPct val="90000"/>
              </a:lnSpc>
              <a:spcBef>
                <a:spcPct val="0"/>
              </a:spcBef>
              <a:spcAft>
                <a:spcPct val="0"/>
              </a:spcAft>
              <a:defRPr sz="2400" b="1">
                <a:solidFill>
                  <a:schemeClr val="accent1"/>
                </a:solidFill>
                <a:latin typeface="Arial" charset="0"/>
              </a:defRPr>
            </a:lvl4pPr>
            <a:lvl5pPr algn="l" rtl="0" fontAlgn="base">
              <a:lnSpc>
                <a:spcPct val="90000"/>
              </a:lnSpc>
              <a:spcBef>
                <a:spcPct val="0"/>
              </a:spcBef>
              <a:spcAft>
                <a:spcPct val="0"/>
              </a:spcAft>
              <a:defRPr sz="2400" b="1">
                <a:solidFill>
                  <a:schemeClr val="accent1"/>
                </a:solidFill>
                <a:latin typeface="Arial" charset="0"/>
              </a:defRPr>
            </a:lvl5pPr>
            <a:lvl6pPr marL="457200" algn="l" rtl="0" fontAlgn="base">
              <a:lnSpc>
                <a:spcPct val="90000"/>
              </a:lnSpc>
              <a:spcBef>
                <a:spcPct val="0"/>
              </a:spcBef>
              <a:spcAft>
                <a:spcPct val="0"/>
              </a:spcAft>
              <a:defRPr sz="2400" b="1">
                <a:solidFill>
                  <a:schemeClr val="accent1"/>
                </a:solidFill>
                <a:latin typeface="Arial" charset="0"/>
              </a:defRPr>
            </a:lvl6pPr>
            <a:lvl7pPr marL="914400" algn="l" rtl="0" fontAlgn="base">
              <a:lnSpc>
                <a:spcPct val="90000"/>
              </a:lnSpc>
              <a:spcBef>
                <a:spcPct val="0"/>
              </a:spcBef>
              <a:spcAft>
                <a:spcPct val="0"/>
              </a:spcAft>
              <a:defRPr sz="2400" b="1">
                <a:solidFill>
                  <a:schemeClr val="accent1"/>
                </a:solidFill>
                <a:latin typeface="Arial" charset="0"/>
              </a:defRPr>
            </a:lvl7pPr>
            <a:lvl8pPr marL="1371600" algn="l" rtl="0" fontAlgn="base">
              <a:lnSpc>
                <a:spcPct val="90000"/>
              </a:lnSpc>
              <a:spcBef>
                <a:spcPct val="0"/>
              </a:spcBef>
              <a:spcAft>
                <a:spcPct val="0"/>
              </a:spcAft>
              <a:defRPr sz="2400" b="1">
                <a:solidFill>
                  <a:schemeClr val="accent1"/>
                </a:solidFill>
                <a:latin typeface="Arial" charset="0"/>
              </a:defRPr>
            </a:lvl8pPr>
            <a:lvl9pPr marL="1828800" algn="l" rtl="0" fontAlgn="base">
              <a:lnSpc>
                <a:spcPct val="90000"/>
              </a:lnSpc>
              <a:spcBef>
                <a:spcPct val="0"/>
              </a:spcBef>
              <a:spcAft>
                <a:spcPct val="0"/>
              </a:spcAft>
              <a:defRPr sz="2400" b="1">
                <a:solidFill>
                  <a:schemeClr val="accent1"/>
                </a:solidFill>
                <a:latin typeface="Arial" charset="0"/>
              </a:defRPr>
            </a:lvl9pPr>
          </a:lstStyle>
          <a:p>
            <a:r>
              <a:rPr lang="fr-FR" sz="2000" dirty="0"/>
              <a:t> 2.3. </a:t>
            </a:r>
            <a:r>
              <a:rPr lang="en-US" sz="2000" dirty="0" smtClean="0"/>
              <a:t>Dissemination of results</a:t>
            </a:r>
            <a:endParaRPr lang="en-US" sz="2000" kern="0" dirty="0"/>
          </a:p>
        </p:txBody>
      </p:sp>
      <p:sp>
        <p:nvSpPr>
          <p:cNvPr id="3" name="Espace réservé du numéro de diapositive 2"/>
          <p:cNvSpPr>
            <a:spLocks noGrp="1"/>
          </p:cNvSpPr>
          <p:nvPr>
            <p:ph type="sldNum" sz="quarter" idx="12"/>
          </p:nvPr>
        </p:nvSpPr>
        <p:spPr>
          <a:xfrm>
            <a:off x="8388424" y="6237312"/>
            <a:ext cx="246063" cy="333375"/>
          </a:xfrm>
        </p:spPr>
        <p:txBody>
          <a:bodyPr/>
          <a:lstStyle/>
          <a:p>
            <a:fld id="{686FA586-79D9-493E-9ED4-6B80D611E5F8}" type="slidenum">
              <a:rPr lang="fr-FR" smtClean="0"/>
              <a:pPr/>
              <a:t>6</a:t>
            </a:fld>
            <a:endParaRPr lang="fr-FR" dirty="0"/>
          </a:p>
        </p:txBody>
      </p:sp>
    </p:spTree>
    <p:extLst>
      <p:ext uri="{BB962C8B-B14F-4D97-AF65-F5344CB8AC3E}">
        <p14:creationId xmlns:p14="http://schemas.microsoft.com/office/powerpoint/2010/main" val="3980048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2"/>
          <p:cNvSpPr>
            <a:spLocks noGrp="1"/>
          </p:cNvSpPr>
          <p:nvPr>
            <p:ph idx="1"/>
          </p:nvPr>
        </p:nvSpPr>
        <p:spPr>
          <a:xfrm>
            <a:off x="467544" y="1352056"/>
            <a:ext cx="8064896" cy="5256584"/>
          </a:xfrm>
          <a:ln>
            <a:noFill/>
          </a:ln>
        </p:spPr>
        <p:txBody>
          <a:bodyPr/>
          <a:lstStyle/>
          <a:p>
            <a:pPr algn="just">
              <a:lnSpc>
                <a:spcPct val="95000"/>
              </a:lnSpc>
              <a:spcBef>
                <a:spcPts val="0"/>
              </a:spcBef>
            </a:pPr>
            <a:r>
              <a:rPr lang="en-US" dirty="0">
                <a:solidFill>
                  <a:srgbClr val="002060"/>
                </a:solidFill>
              </a:rPr>
              <a:t>Within the framework of a quality approach undertaken since 2015-16, the </a:t>
            </a:r>
            <a:r>
              <a:rPr lang="en-US" dirty="0" smtClean="0">
                <a:solidFill>
                  <a:srgbClr val="002060"/>
                </a:solidFill>
              </a:rPr>
              <a:t>SAO </a:t>
            </a:r>
            <a:r>
              <a:rPr lang="en-US" dirty="0">
                <a:solidFill>
                  <a:srgbClr val="002060"/>
                </a:solidFill>
              </a:rPr>
              <a:t>questions each year students enrolled in </a:t>
            </a:r>
            <a:r>
              <a:rPr lang="en-US" dirty="0" smtClean="0">
                <a:solidFill>
                  <a:srgbClr val="002060"/>
                </a:solidFill>
              </a:rPr>
              <a:t>all degrees (from Bachelor to PhD).</a:t>
            </a:r>
            <a:endParaRPr lang="en-US" dirty="0">
              <a:solidFill>
                <a:srgbClr val="002060"/>
              </a:solidFill>
            </a:endParaRPr>
          </a:p>
          <a:p>
            <a:pPr algn="just">
              <a:lnSpc>
                <a:spcPct val="95000"/>
              </a:lnSpc>
              <a:spcBef>
                <a:spcPts val="0"/>
              </a:spcBef>
            </a:pPr>
            <a:endParaRPr lang="fr-FR" dirty="0" smtClean="0">
              <a:solidFill>
                <a:srgbClr val="002060"/>
              </a:solidFill>
            </a:endParaRPr>
          </a:p>
          <a:p>
            <a:pPr algn="just">
              <a:lnSpc>
                <a:spcPct val="95000"/>
              </a:lnSpc>
              <a:spcBef>
                <a:spcPts val="0"/>
              </a:spcBef>
            </a:pPr>
            <a:r>
              <a:rPr lang="en-US" dirty="0">
                <a:solidFill>
                  <a:srgbClr val="002060"/>
                </a:solidFill>
              </a:rPr>
              <a:t>The objectives of the survey are to find out :</a:t>
            </a:r>
          </a:p>
          <a:p>
            <a:pPr marL="285750" indent="-285750" algn="just">
              <a:lnSpc>
                <a:spcPct val="95000"/>
              </a:lnSpc>
              <a:spcBef>
                <a:spcPts val="0"/>
              </a:spcBef>
              <a:buFont typeface="Wingdings" panose="05000000000000000000" pitchFamily="2" charset="2"/>
              <a:buChar char="§"/>
            </a:pPr>
            <a:r>
              <a:rPr lang="en-US" dirty="0" smtClean="0">
                <a:solidFill>
                  <a:srgbClr val="002060"/>
                </a:solidFill>
              </a:rPr>
              <a:t>the </a:t>
            </a:r>
            <a:r>
              <a:rPr lang="en-US" dirty="0">
                <a:solidFill>
                  <a:srgbClr val="002060"/>
                </a:solidFill>
              </a:rPr>
              <a:t>students' perception of the quality of their study conditions, </a:t>
            </a:r>
          </a:p>
          <a:p>
            <a:pPr marL="285750" indent="-285750" algn="just">
              <a:lnSpc>
                <a:spcPct val="95000"/>
              </a:lnSpc>
              <a:spcBef>
                <a:spcPts val="0"/>
              </a:spcBef>
              <a:buFont typeface="Wingdings" panose="05000000000000000000" pitchFamily="2" charset="2"/>
              <a:buChar char="§"/>
            </a:pPr>
            <a:r>
              <a:rPr lang="en-US" dirty="0" smtClean="0">
                <a:solidFill>
                  <a:srgbClr val="002060"/>
                </a:solidFill>
              </a:rPr>
              <a:t>the </a:t>
            </a:r>
            <a:r>
              <a:rPr lang="en-US" dirty="0">
                <a:solidFill>
                  <a:srgbClr val="002060"/>
                </a:solidFill>
              </a:rPr>
              <a:t>use of the various services and their level of satisfaction,</a:t>
            </a:r>
          </a:p>
          <a:p>
            <a:pPr marL="285750" indent="-285750" algn="just">
              <a:lnSpc>
                <a:spcPct val="95000"/>
              </a:lnSpc>
              <a:spcBef>
                <a:spcPts val="0"/>
              </a:spcBef>
              <a:buFont typeface="Wingdings" panose="05000000000000000000" pitchFamily="2" charset="2"/>
              <a:buChar char="§"/>
            </a:pPr>
            <a:r>
              <a:rPr lang="en-US" dirty="0" smtClean="0">
                <a:solidFill>
                  <a:srgbClr val="002060"/>
                </a:solidFill>
              </a:rPr>
              <a:t>their </a:t>
            </a:r>
            <a:r>
              <a:rPr lang="en-US" dirty="0">
                <a:solidFill>
                  <a:srgbClr val="002060"/>
                </a:solidFill>
              </a:rPr>
              <a:t>proposals for improvement</a:t>
            </a:r>
            <a:r>
              <a:rPr lang="en-US" dirty="0" smtClean="0">
                <a:solidFill>
                  <a:srgbClr val="002060"/>
                </a:solidFill>
              </a:rPr>
              <a:t>.</a:t>
            </a:r>
          </a:p>
          <a:p>
            <a:pPr algn="just">
              <a:lnSpc>
                <a:spcPct val="95000"/>
              </a:lnSpc>
              <a:spcBef>
                <a:spcPts val="0"/>
              </a:spcBef>
            </a:pPr>
            <a:endParaRPr lang="fr-FR" dirty="0" smtClean="0">
              <a:solidFill>
                <a:srgbClr val="002060"/>
              </a:solidFill>
            </a:endParaRPr>
          </a:p>
          <a:p>
            <a:pPr algn="just">
              <a:lnSpc>
                <a:spcPct val="95000"/>
              </a:lnSpc>
              <a:spcBef>
                <a:spcPts val="0"/>
              </a:spcBef>
            </a:pPr>
            <a:r>
              <a:rPr lang="en-US" dirty="0">
                <a:solidFill>
                  <a:srgbClr val="002060"/>
                </a:solidFill>
              </a:rPr>
              <a:t>The main </a:t>
            </a:r>
            <a:r>
              <a:rPr lang="en-US" dirty="0" smtClean="0">
                <a:solidFill>
                  <a:srgbClr val="002060"/>
                </a:solidFill>
              </a:rPr>
              <a:t>topics </a:t>
            </a:r>
            <a:r>
              <a:rPr lang="en-US" dirty="0">
                <a:solidFill>
                  <a:srgbClr val="002060"/>
                </a:solidFill>
              </a:rPr>
              <a:t>addressed are :</a:t>
            </a:r>
          </a:p>
          <a:p>
            <a:pPr marL="285750" indent="-285750" algn="just">
              <a:lnSpc>
                <a:spcPct val="95000"/>
              </a:lnSpc>
              <a:spcBef>
                <a:spcPts val="0"/>
              </a:spcBef>
              <a:buFont typeface="Wingdings" panose="05000000000000000000" pitchFamily="2" charset="2"/>
              <a:buChar char="§"/>
            </a:pPr>
            <a:r>
              <a:rPr lang="en-US" dirty="0">
                <a:solidFill>
                  <a:srgbClr val="002060"/>
                </a:solidFill>
              </a:rPr>
              <a:t>T</a:t>
            </a:r>
            <a:r>
              <a:rPr lang="en-US" dirty="0" smtClean="0">
                <a:solidFill>
                  <a:srgbClr val="002060"/>
                </a:solidFill>
              </a:rPr>
              <a:t>he </a:t>
            </a:r>
            <a:r>
              <a:rPr lang="en-US" dirty="0">
                <a:solidFill>
                  <a:srgbClr val="002060"/>
                </a:solidFill>
              </a:rPr>
              <a:t>working environment (premises, material resources, reception ...),</a:t>
            </a:r>
          </a:p>
          <a:p>
            <a:pPr marL="285750" indent="-285750" algn="just">
              <a:lnSpc>
                <a:spcPct val="95000"/>
              </a:lnSpc>
              <a:spcBef>
                <a:spcPts val="0"/>
              </a:spcBef>
              <a:buFont typeface="Wingdings" panose="05000000000000000000" pitchFamily="2" charset="2"/>
              <a:buChar char="§"/>
            </a:pPr>
            <a:r>
              <a:rPr lang="en-US" dirty="0" smtClean="0">
                <a:solidFill>
                  <a:srgbClr val="002060"/>
                </a:solidFill>
              </a:rPr>
              <a:t>The university </a:t>
            </a:r>
            <a:r>
              <a:rPr lang="en-US" dirty="0">
                <a:solidFill>
                  <a:srgbClr val="002060"/>
                </a:solidFill>
              </a:rPr>
              <a:t>life (UVSQ services),</a:t>
            </a:r>
          </a:p>
          <a:p>
            <a:pPr marL="285750" indent="-285750" algn="just">
              <a:lnSpc>
                <a:spcPct val="95000"/>
              </a:lnSpc>
              <a:spcBef>
                <a:spcPts val="0"/>
              </a:spcBef>
              <a:buFont typeface="Wingdings" panose="05000000000000000000" pitchFamily="2" charset="2"/>
              <a:buChar char="§"/>
            </a:pPr>
            <a:r>
              <a:rPr lang="en-US" dirty="0" smtClean="0">
                <a:solidFill>
                  <a:srgbClr val="002060"/>
                </a:solidFill>
              </a:rPr>
              <a:t>The student </a:t>
            </a:r>
            <a:r>
              <a:rPr lang="en-US" dirty="0">
                <a:solidFill>
                  <a:srgbClr val="002060"/>
                </a:solidFill>
              </a:rPr>
              <a:t>life (sports and cultural activities, student associations),</a:t>
            </a:r>
          </a:p>
          <a:p>
            <a:pPr marL="285750" indent="-285750" algn="just">
              <a:lnSpc>
                <a:spcPct val="95000"/>
              </a:lnSpc>
              <a:spcBef>
                <a:spcPts val="0"/>
              </a:spcBef>
              <a:buFont typeface="Wingdings" panose="05000000000000000000" pitchFamily="2" charset="2"/>
              <a:buChar char="§"/>
            </a:pPr>
            <a:r>
              <a:rPr lang="en-US" dirty="0" smtClean="0">
                <a:solidFill>
                  <a:srgbClr val="002060"/>
                </a:solidFill>
              </a:rPr>
              <a:t>The balance </a:t>
            </a:r>
            <a:r>
              <a:rPr lang="en-US" dirty="0">
                <a:solidFill>
                  <a:srgbClr val="002060"/>
                </a:solidFill>
              </a:rPr>
              <a:t>sheet for the year (overall assessment and recommendation</a:t>
            </a:r>
            <a:r>
              <a:rPr lang="en-US" dirty="0" smtClean="0">
                <a:solidFill>
                  <a:srgbClr val="002060"/>
                </a:solidFill>
              </a:rPr>
              <a:t>).</a:t>
            </a:r>
          </a:p>
          <a:p>
            <a:pPr marL="285750" indent="-285750" algn="just">
              <a:lnSpc>
                <a:spcPct val="95000"/>
              </a:lnSpc>
              <a:spcBef>
                <a:spcPts val="0"/>
              </a:spcBef>
              <a:buFontTx/>
              <a:buChar char="-"/>
            </a:pPr>
            <a:endParaRPr lang="en-US" dirty="0">
              <a:solidFill>
                <a:srgbClr val="002060"/>
              </a:solidFill>
            </a:endParaRPr>
          </a:p>
          <a:p>
            <a:pPr marL="285750" indent="-285750" algn="just">
              <a:lnSpc>
                <a:spcPct val="95000"/>
              </a:lnSpc>
              <a:spcBef>
                <a:spcPts val="0"/>
              </a:spcBef>
              <a:buFontTx/>
              <a:buChar char="-"/>
            </a:pPr>
            <a:endParaRPr lang="fr-FR" dirty="0">
              <a:solidFill>
                <a:srgbClr val="002060"/>
              </a:solidFill>
            </a:endParaRPr>
          </a:p>
          <a:p>
            <a:pPr algn="just">
              <a:lnSpc>
                <a:spcPct val="95000"/>
              </a:lnSpc>
              <a:spcBef>
                <a:spcPts val="0"/>
              </a:spcBef>
            </a:pPr>
            <a:r>
              <a:rPr lang="en-US" dirty="0">
                <a:solidFill>
                  <a:srgbClr val="002060"/>
                </a:solidFill>
              </a:rPr>
              <a:t>Each year, in April and May, the </a:t>
            </a:r>
            <a:r>
              <a:rPr lang="en-US" dirty="0" smtClean="0">
                <a:solidFill>
                  <a:srgbClr val="002060"/>
                </a:solidFill>
              </a:rPr>
              <a:t>SAO </a:t>
            </a:r>
            <a:r>
              <a:rPr lang="en-US" dirty="0">
                <a:solidFill>
                  <a:srgbClr val="002060"/>
                </a:solidFill>
              </a:rPr>
              <a:t>conducts this </a:t>
            </a:r>
            <a:r>
              <a:rPr lang="en-US" b="1" dirty="0">
                <a:solidFill>
                  <a:srgbClr val="002060"/>
                </a:solidFill>
              </a:rPr>
              <a:t>survey online </a:t>
            </a:r>
            <a:r>
              <a:rPr lang="en-US" dirty="0">
                <a:solidFill>
                  <a:srgbClr val="002060"/>
                </a:solidFill>
              </a:rPr>
              <a:t>and distributes the results </a:t>
            </a:r>
            <a:r>
              <a:rPr lang="en-US" dirty="0" smtClean="0">
                <a:solidFill>
                  <a:srgbClr val="002060"/>
                </a:solidFill>
              </a:rPr>
              <a:t>through the </a:t>
            </a:r>
            <a:r>
              <a:rPr lang="en-US" dirty="0">
                <a:solidFill>
                  <a:srgbClr val="002060"/>
                </a:solidFill>
              </a:rPr>
              <a:t>UVSQ website in July (sheets for all and by study site).</a:t>
            </a:r>
          </a:p>
          <a:p>
            <a:pPr algn="just">
              <a:lnSpc>
                <a:spcPct val="95000"/>
              </a:lnSpc>
              <a:spcBef>
                <a:spcPts val="0"/>
              </a:spcBef>
            </a:pPr>
            <a:endParaRPr lang="en-US" dirty="0">
              <a:solidFill>
                <a:srgbClr val="002060"/>
              </a:solidFill>
            </a:endParaRPr>
          </a:p>
          <a:p>
            <a:pPr algn="just">
              <a:lnSpc>
                <a:spcPct val="95000"/>
              </a:lnSpc>
              <a:spcBef>
                <a:spcPts val="0"/>
              </a:spcBef>
            </a:pPr>
            <a:r>
              <a:rPr lang="en-US" dirty="0">
                <a:solidFill>
                  <a:srgbClr val="002060"/>
                </a:solidFill>
              </a:rPr>
              <a:t>In 2018-19, 1</a:t>
            </a:r>
            <a:r>
              <a:rPr lang="en-US" dirty="0" smtClean="0">
                <a:solidFill>
                  <a:srgbClr val="002060"/>
                </a:solidFill>
              </a:rPr>
              <a:t>4,390 </a:t>
            </a:r>
            <a:r>
              <a:rPr lang="en-US" dirty="0">
                <a:solidFill>
                  <a:srgbClr val="002060"/>
                </a:solidFill>
              </a:rPr>
              <a:t>students </a:t>
            </a:r>
            <a:r>
              <a:rPr lang="en-US" dirty="0" smtClean="0">
                <a:solidFill>
                  <a:srgbClr val="002060"/>
                </a:solidFill>
              </a:rPr>
              <a:t>were surveyed and 3,385 has responded (response rate of 23.5%).</a:t>
            </a:r>
            <a:endParaRPr lang="fr-FR" dirty="0" smtClean="0"/>
          </a:p>
          <a:p>
            <a:pPr algn="just">
              <a:lnSpc>
                <a:spcPct val="95000"/>
              </a:lnSpc>
              <a:spcBef>
                <a:spcPts val="0"/>
              </a:spcBef>
            </a:pPr>
            <a:endParaRPr lang="fr-FR" dirty="0" smtClean="0"/>
          </a:p>
          <a:p>
            <a:pPr algn="just">
              <a:lnSpc>
                <a:spcPct val="95000"/>
              </a:lnSpc>
              <a:spcBef>
                <a:spcPts val="0"/>
              </a:spcBef>
            </a:pPr>
            <a:endParaRPr lang="fr-FR" dirty="0" smtClean="0"/>
          </a:p>
          <a:p>
            <a:pPr algn="just">
              <a:lnSpc>
                <a:spcPct val="95000"/>
              </a:lnSpc>
              <a:spcBef>
                <a:spcPts val="0"/>
              </a:spcBef>
            </a:pPr>
            <a:endParaRPr lang="fr-FR" dirty="0"/>
          </a:p>
        </p:txBody>
      </p:sp>
      <p:sp>
        <p:nvSpPr>
          <p:cNvPr id="8" name="Titre 7"/>
          <p:cNvSpPr txBox="1">
            <a:spLocks/>
          </p:cNvSpPr>
          <p:nvPr/>
        </p:nvSpPr>
        <p:spPr bwMode="gray">
          <a:xfrm>
            <a:off x="467544" y="332656"/>
            <a:ext cx="6552728" cy="72008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rtl="0" fontAlgn="base">
              <a:lnSpc>
                <a:spcPts val="2700"/>
              </a:lnSpc>
              <a:spcBef>
                <a:spcPct val="0"/>
              </a:spcBef>
              <a:spcAft>
                <a:spcPct val="0"/>
              </a:spcAft>
              <a:defRPr sz="2400" b="1">
                <a:solidFill>
                  <a:schemeClr val="accent1"/>
                </a:solidFill>
                <a:latin typeface="+mj-lt"/>
                <a:ea typeface="+mj-ea"/>
                <a:cs typeface="+mj-cs"/>
              </a:defRPr>
            </a:lvl1pPr>
            <a:lvl2pPr algn="l" rtl="0" fontAlgn="base">
              <a:lnSpc>
                <a:spcPct val="90000"/>
              </a:lnSpc>
              <a:spcBef>
                <a:spcPct val="0"/>
              </a:spcBef>
              <a:spcAft>
                <a:spcPct val="0"/>
              </a:spcAft>
              <a:defRPr sz="2400" b="1">
                <a:solidFill>
                  <a:schemeClr val="accent1"/>
                </a:solidFill>
                <a:latin typeface="Arial" charset="0"/>
              </a:defRPr>
            </a:lvl2pPr>
            <a:lvl3pPr algn="l" rtl="0" fontAlgn="base">
              <a:lnSpc>
                <a:spcPct val="90000"/>
              </a:lnSpc>
              <a:spcBef>
                <a:spcPct val="0"/>
              </a:spcBef>
              <a:spcAft>
                <a:spcPct val="0"/>
              </a:spcAft>
              <a:defRPr sz="2400" b="1">
                <a:solidFill>
                  <a:schemeClr val="accent1"/>
                </a:solidFill>
                <a:latin typeface="Arial" charset="0"/>
              </a:defRPr>
            </a:lvl3pPr>
            <a:lvl4pPr algn="l" rtl="0" fontAlgn="base">
              <a:lnSpc>
                <a:spcPct val="90000"/>
              </a:lnSpc>
              <a:spcBef>
                <a:spcPct val="0"/>
              </a:spcBef>
              <a:spcAft>
                <a:spcPct val="0"/>
              </a:spcAft>
              <a:defRPr sz="2400" b="1">
                <a:solidFill>
                  <a:schemeClr val="accent1"/>
                </a:solidFill>
                <a:latin typeface="Arial" charset="0"/>
              </a:defRPr>
            </a:lvl4pPr>
            <a:lvl5pPr algn="l" rtl="0" fontAlgn="base">
              <a:lnSpc>
                <a:spcPct val="90000"/>
              </a:lnSpc>
              <a:spcBef>
                <a:spcPct val="0"/>
              </a:spcBef>
              <a:spcAft>
                <a:spcPct val="0"/>
              </a:spcAft>
              <a:defRPr sz="2400" b="1">
                <a:solidFill>
                  <a:schemeClr val="accent1"/>
                </a:solidFill>
                <a:latin typeface="Arial" charset="0"/>
              </a:defRPr>
            </a:lvl5pPr>
            <a:lvl6pPr marL="457200" algn="l" rtl="0" fontAlgn="base">
              <a:lnSpc>
                <a:spcPct val="90000"/>
              </a:lnSpc>
              <a:spcBef>
                <a:spcPct val="0"/>
              </a:spcBef>
              <a:spcAft>
                <a:spcPct val="0"/>
              </a:spcAft>
              <a:defRPr sz="2400" b="1">
                <a:solidFill>
                  <a:schemeClr val="accent1"/>
                </a:solidFill>
                <a:latin typeface="Arial" charset="0"/>
              </a:defRPr>
            </a:lvl6pPr>
            <a:lvl7pPr marL="914400" algn="l" rtl="0" fontAlgn="base">
              <a:lnSpc>
                <a:spcPct val="90000"/>
              </a:lnSpc>
              <a:spcBef>
                <a:spcPct val="0"/>
              </a:spcBef>
              <a:spcAft>
                <a:spcPct val="0"/>
              </a:spcAft>
              <a:defRPr sz="2400" b="1">
                <a:solidFill>
                  <a:schemeClr val="accent1"/>
                </a:solidFill>
                <a:latin typeface="Arial" charset="0"/>
              </a:defRPr>
            </a:lvl7pPr>
            <a:lvl8pPr marL="1371600" algn="l" rtl="0" fontAlgn="base">
              <a:lnSpc>
                <a:spcPct val="90000"/>
              </a:lnSpc>
              <a:spcBef>
                <a:spcPct val="0"/>
              </a:spcBef>
              <a:spcAft>
                <a:spcPct val="0"/>
              </a:spcAft>
              <a:defRPr sz="2400" b="1">
                <a:solidFill>
                  <a:schemeClr val="accent1"/>
                </a:solidFill>
                <a:latin typeface="Arial" charset="0"/>
              </a:defRPr>
            </a:lvl8pPr>
            <a:lvl9pPr marL="1828800" algn="l" rtl="0" fontAlgn="base">
              <a:lnSpc>
                <a:spcPct val="90000"/>
              </a:lnSpc>
              <a:spcBef>
                <a:spcPct val="0"/>
              </a:spcBef>
              <a:spcAft>
                <a:spcPct val="0"/>
              </a:spcAft>
              <a:defRPr sz="2400" b="1">
                <a:solidFill>
                  <a:schemeClr val="accent1"/>
                </a:solidFill>
                <a:latin typeface="Arial" charset="0"/>
              </a:defRPr>
            </a:lvl9pPr>
          </a:lstStyle>
          <a:p>
            <a:r>
              <a:rPr lang="fr-FR" sz="2000" dirty="0" smtClean="0"/>
              <a:t>3. Focus on the </a:t>
            </a:r>
            <a:r>
              <a:rPr lang="fr-FR" sz="2000" dirty="0" err="1" smtClean="0"/>
              <a:t>assessment</a:t>
            </a:r>
            <a:r>
              <a:rPr lang="fr-FR" sz="2000" dirty="0" smtClean="0"/>
              <a:t> of </a:t>
            </a:r>
            <a:r>
              <a:rPr lang="fr-FR" sz="2000" dirty="0" err="1" smtClean="0"/>
              <a:t>study</a:t>
            </a:r>
            <a:r>
              <a:rPr lang="fr-FR" sz="2000" dirty="0" smtClean="0"/>
              <a:t> conditions at UVSQ </a:t>
            </a:r>
          </a:p>
        </p:txBody>
      </p:sp>
      <p:sp>
        <p:nvSpPr>
          <p:cNvPr id="3" name="Espace réservé du numéro de diapositive 2"/>
          <p:cNvSpPr>
            <a:spLocks noGrp="1"/>
          </p:cNvSpPr>
          <p:nvPr>
            <p:ph type="sldNum" sz="quarter" idx="12"/>
          </p:nvPr>
        </p:nvSpPr>
        <p:spPr>
          <a:xfrm>
            <a:off x="8388424" y="6165304"/>
            <a:ext cx="246063" cy="333375"/>
          </a:xfrm>
        </p:spPr>
        <p:txBody>
          <a:bodyPr/>
          <a:lstStyle/>
          <a:p>
            <a:fld id="{686FA586-79D9-493E-9ED4-6B80D611E5F8}" type="slidenum">
              <a:rPr lang="fr-FR" smtClean="0"/>
              <a:pPr/>
              <a:t>7</a:t>
            </a:fld>
            <a:endParaRPr lang="fr-FR" dirty="0"/>
          </a:p>
        </p:txBody>
      </p:sp>
    </p:spTree>
    <p:extLst>
      <p:ext uri="{BB962C8B-B14F-4D97-AF65-F5344CB8AC3E}">
        <p14:creationId xmlns:p14="http://schemas.microsoft.com/office/powerpoint/2010/main" val="29540186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Diapositive 1 - &amp;quot;Titre sur 1 ou&amp;#x0D;&amp;#x0A;2 lignes maximum&amp;quot;&quot;/&gt;&lt;property id=&quot;20307&quot; value=&quot;256&quot;/&gt;&lt;/object&gt;&lt;object type=&quot;3&quot; unique_id=&quot;10005&quot;&gt;&lt;property id=&quot;20148&quot; value=&quot;5&quot;/&gt;&lt;property id=&quot;20300&quot; value=&quot;Diapositive 2 - &amp;quot;Sommaire&amp;quot;&quot;/&gt;&lt;property id=&quot;20307&quot; value=&quot;257&quot;/&gt;&lt;/object&gt;&lt;object type=&quot;3&quot; unique_id=&quot;10006&quot;&gt;&lt;property id=&quot;20148&quot; value=&quot;5&quot;/&gt;&lt;property id=&quot;20300&quot; value=&quot;Diapositive 3 - &amp;quot;Nom du chapitre&amp;quot;&quot;/&gt;&lt;property id=&quot;20307&quot; value=&quot;258&quot;/&gt;&lt;/object&gt;&lt;object type=&quot;3&quot; unique_id=&quot;10007&quot;&gt;&lt;property id=&quot;20148&quot; value=&quot;5&quot;/&gt;&lt;property id=&quot;20300&quot; value=&quot;Diapositive 4 - &amp;quot;Titre de la page&amp;quot;&quot;/&gt;&lt;property id=&quot;20307&quot; value=&quot;260&quot;/&gt;&lt;/object&gt;&lt;object type=&quot;3&quot; unique_id=&quot;10008&quot;&gt;&lt;property id=&quot;20148&quot; value=&quot;5&quot;/&gt;&lt;property id=&quot;20300&quot; value=&quot;Diapositive 5 - &amp;quot;Titre de la page&amp;quot;&quot;/&gt;&lt;property id=&quot;20307&quot; value=&quot;259&quot;/&gt;&lt;/object&gt;&lt;object type=&quot;3&quot; unique_id=&quot;10009&quot;&gt;&lt;property id=&quot;20148&quot; value=&quot;5&quot;/&gt;&lt;property id=&quot;20300&quot; value=&quot;Diapositive 6 - &amp;quot;Merci&amp;quot;&quot;/&gt;&lt;property id=&quot;20307&quot; value=&quot;261&quot;/&gt;&lt;/object&gt;&lt;/object&gt;&lt;/object&gt;&lt;/database&gt;"/>
  <p:tag name="SECTOMILLISECCONVERTED" val="1"/>
</p:tagLst>
</file>

<file path=ppt/theme/theme1.xml><?xml version="1.0" encoding="utf-8"?>
<a:theme xmlns:a="http://schemas.openxmlformats.org/drawingml/2006/main" name="Modèle par défaut">
  <a:themeElements>
    <a:clrScheme name="UVSQ">
      <a:dk1>
        <a:srgbClr val="000000"/>
      </a:dk1>
      <a:lt1>
        <a:srgbClr val="FFFFFF"/>
      </a:lt1>
      <a:dk2>
        <a:srgbClr val="000000"/>
      </a:dk2>
      <a:lt2>
        <a:srgbClr val="6F6F6E"/>
      </a:lt2>
      <a:accent1>
        <a:srgbClr val="0092BB"/>
      </a:accent1>
      <a:accent2>
        <a:srgbClr val="77AD1C"/>
      </a:accent2>
      <a:accent3>
        <a:srgbClr val="FFFFFF"/>
      </a:accent3>
      <a:accent4>
        <a:srgbClr val="000000"/>
      </a:accent4>
      <a:accent5>
        <a:srgbClr val="BDBAD2"/>
      </a:accent5>
      <a:accent6>
        <a:srgbClr val="CD5E4D"/>
      </a:accent6>
      <a:hlink>
        <a:srgbClr val="756EAC"/>
      </a:hlink>
      <a:folHlink>
        <a:srgbClr val="E26856"/>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6F6F6E"/>
        </a:lt2>
        <a:accent1>
          <a:srgbClr val="756EAC"/>
        </a:accent1>
        <a:accent2>
          <a:srgbClr val="E26856"/>
        </a:accent2>
        <a:accent3>
          <a:srgbClr val="FFFFFF"/>
        </a:accent3>
        <a:accent4>
          <a:srgbClr val="000000"/>
        </a:accent4>
        <a:accent5>
          <a:srgbClr val="BDBAD2"/>
        </a:accent5>
        <a:accent6>
          <a:srgbClr val="CD5E4D"/>
        </a:accent6>
        <a:hlink>
          <a:srgbClr val="0092BB"/>
        </a:hlink>
        <a:folHlink>
          <a:srgbClr val="77AD1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5200</TotalTime>
  <Words>1140</Words>
  <Application>Microsoft Office PowerPoint</Application>
  <PresentationFormat>Affichage à l'écran (4:3)</PresentationFormat>
  <Paragraphs>118</Paragraphs>
  <Slides>7</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Symbol</vt:lpstr>
      <vt:lpstr>Wingdings</vt:lpstr>
      <vt:lpstr>Modèle par défaut</vt:lpstr>
      <vt:lpstr>  The Survey and Analysis Office   Sandie Teyssot Head of the office   </vt:lpstr>
      <vt:lpstr> 1. Missions of the Survey and Analysis Office   2. Focus on the future of UVSQ graduates     2.1. Framework and objectives      2.2. Survey methodology      2.3. Dissemination of results  3. Zoom on the assessment of study conditions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Sabrina</dc:creator>
  <cp:lastModifiedBy>Mourad Attarça</cp:lastModifiedBy>
  <cp:revision>171</cp:revision>
  <dcterms:created xsi:type="dcterms:W3CDTF">2011-09-21T14:49:51Z</dcterms:created>
  <dcterms:modified xsi:type="dcterms:W3CDTF">2020-03-02T15:06:23Z</dcterms:modified>
</cp:coreProperties>
</file>