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4" r:id="rId6"/>
    <p:sldId id="262" r:id="rId7"/>
    <p:sldId id="263" r:id="rId8"/>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t-L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t-LT"/>
          </a:p>
        </p:txBody>
      </p:sp>
      <p:sp>
        <p:nvSpPr>
          <p:cNvPr id="4" name="Date Placeholder 3"/>
          <p:cNvSpPr>
            <a:spLocks noGrp="1"/>
          </p:cNvSpPr>
          <p:nvPr>
            <p:ph type="dt" sz="half" idx="10"/>
          </p:nvPr>
        </p:nvSpPr>
        <p:spPr/>
        <p:txBody>
          <a:bodyPr/>
          <a:lstStyle/>
          <a:p>
            <a:fld id="{F625B634-815A-454E-82EB-AF22B6A90034}" type="datetimeFigureOut">
              <a:rPr lang="lt-LT" smtClean="0"/>
              <a:t>2019-03-05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43EF435-2AE2-4EA8-BAAF-4ADA474A6AB2}" type="slidenum">
              <a:rPr lang="lt-LT" smtClean="0"/>
              <a:t>‹#›</a:t>
            </a:fld>
            <a:endParaRPr lang="lt-LT"/>
          </a:p>
        </p:txBody>
      </p:sp>
    </p:spTree>
    <p:extLst>
      <p:ext uri="{BB962C8B-B14F-4D97-AF65-F5344CB8AC3E}">
        <p14:creationId xmlns:p14="http://schemas.microsoft.com/office/powerpoint/2010/main" val="1280494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F625B634-815A-454E-82EB-AF22B6A90034}" type="datetimeFigureOut">
              <a:rPr lang="lt-LT" smtClean="0"/>
              <a:t>2019-03-05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43EF435-2AE2-4EA8-BAAF-4ADA474A6AB2}" type="slidenum">
              <a:rPr lang="lt-LT" smtClean="0"/>
              <a:t>‹#›</a:t>
            </a:fld>
            <a:endParaRPr lang="lt-LT"/>
          </a:p>
        </p:txBody>
      </p:sp>
    </p:spTree>
    <p:extLst>
      <p:ext uri="{BB962C8B-B14F-4D97-AF65-F5344CB8AC3E}">
        <p14:creationId xmlns:p14="http://schemas.microsoft.com/office/powerpoint/2010/main" val="221307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t-L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F625B634-815A-454E-82EB-AF22B6A90034}" type="datetimeFigureOut">
              <a:rPr lang="lt-LT" smtClean="0"/>
              <a:t>2019-03-05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43EF435-2AE2-4EA8-BAAF-4ADA474A6AB2}" type="slidenum">
              <a:rPr lang="lt-LT" smtClean="0"/>
              <a:t>‹#›</a:t>
            </a:fld>
            <a:endParaRPr lang="lt-LT"/>
          </a:p>
        </p:txBody>
      </p:sp>
    </p:spTree>
    <p:extLst>
      <p:ext uri="{BB962C8B-B14F-4D97-AF65-F5344CB8AC3E}">
        <p14:creationId xmlns:p14="http://schemas.microsoft.com/office/powerpoint/2010/main" val="3244594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F625B634-815A-454E-82EB-AF22B6A90034}" type="datetimeFigureOut">
              <a:rPr lang="lt-LT" smtClean="0"/>
              <a:t>2019-03-05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43EF435-2AE2-4EA8-BAAF-4ADA474A6AB2}" type="slidenum">
              <a:rPr lang="lt-LT" smtClean="0"/>
              <a:t>‹#›</a:t>
            </a:fld>
            <a:endParaRPr lang="lt-LT"/>
          </a:p>
        </p:txBody>
      </p:sp>
    </p:spTree>
    <p:extLst>
      <p:ext uri="{BB962C8B-B14F-4D97-AF65-F5344CB8AC3E}">
        <p14:creationId xmlns:p14="http://schemas.microsoft.com/office/powerpoint/2010/main" val="3944017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t-L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25B634-815A-454E-82EB-AF22B6A90034}" type="datetimeFigureOut">
              <a:rPr lang="lt-LT" smtClean="0"/>
              <a:t>2019-03-05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43EF435-2AE2-4EA8-BAAF-4ADA474A6AB2}" type="slidenum">
              <a:rPr lang="lt-LT" smtClean="0"/>
              <a:t>‹#›</a:t>
            </a:fld>
            <a:endParaRPr lang="lt-LT"/>
          </a:p>
        </p:txBody>
      </p:sp>
    </p:spTree>
    <p:extLst>
      <p:ext uri="{BB962C8B-B14F-4D97-AF65-F5344CB8AC3E}">
        <p14:creationId xmlns:p14="http://schemas.microsoft.com/office/powerpoint/2010/main" val="48833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p:txBody>
          <a:bodyPr/>
          <a:lstStyle/>
          <a:p>
            <a:fld id="{F625B634-815A-454E-82EB-AF22B6A90034}" type="datetimeFigureOut">
              <a:rPr lang="lt-LT" smtClean="0"/>
              <a:t>2019-03-05</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43EF435-2AE2-4EA8-BAAF-4ADA474A6AB2}" type="slidenum">
              <a:rPr lang="lt-LT" smtClean="0"/>
              <a:t>‹#›</a:t>
            </a:fld>
            <a:endParaRPr lang="lt-LT"/>
          </a:p>
        </p:txBody>
      </p:sp>
    </p:spTree>
    <p:extLst>
      <p:ext uri="{BB962C8B-B14F-4D97-AF65-F5344CB8AC3E}">
        <p14:creationId xmlns:p14="http://schemas.microsoft.com/office/powerpoint/2010/main" val="2445347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t-L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Date Placeholder 6"/>
          <p:cNvSpPr>
            <a:spLocks noGrp="1"/>
          </p:cNvSpPr>
          <p:nvPr>
            <p:ph type="dt" sz="half" idx="10"/>
          </p:nvPr>
        </p:nvSpPr>
        <p:spPr/>
        <p:txBody>
          <a:bodyPr/>
          <a:lstStyle/>
          <a:p>
            <a:fld id="{F625B634-815A-454E-82EB-AF22B6A90034}" type="datetimeFigureOut">
              <a:rPr lang="lt-LT" smtClean="0"/>
              <a:t>2019-03-05</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E43EF435-2AE2-4EA8-BAAF-4ADA474A6AB2}" type="slidenum">
              <a:rPr lang="lt-LT" smtClean="0"/>
              <a:t>‹#›</a:t>
            </a:fld>
            <a:endParaRPr lang="lt-LT"/>
          </a:p>
        </p:txBody>
      </p:sp>
    </p:spTree>
    <p:extLst>
      <p:ext uri="{BB962C8B-B14F-4D97-AF65-F5344CB8AC3E}">
        <p14:creationId xmlns:p14="http://schemas.microsoft.com/office/powerpoint/2010/main" val="25649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Date Placeholder 2"/>
          <p:cNvSpPr>
            <a:spLocks noGrp="1"/>
          </p:cNvSpPr>
          <p:nvPr>
            <p:ph type="dt" sz="half" idx="10"/>
          </p:nvPr>
        </p:nvSpPr>
        <p:spPr/>
        <p:txBody>
          <a:bodyPr/>
          <a:lstStyle/>
          <a:p>
            <a:fld id="{F625B634-815A-454E-82EB-AF22B6A90034}" type="datetimeFigureOut">
              <a:rPr lang="lt-LT" smtClean="0"/>
              <a:t>2019-03-05</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E43EF435-2AE2-4EA8-BAAF-4ADA474A6AB2}" type="slidenum">
              <a:rPr lang="lt-LT" smtClean="0"/>
              <a:t>‹#›</a:t>
            </a:fld>
            <a:endParaRPr lang="lt-LT"/>
          </a:p>
        </p:txBody>
      </p:sp>
    </p:spTree>
    <p:extLst>
      <p:ext uri="{BB962C8B-B14F-4D97-AF65-F5344CB8AC3E}">
        <p14:creationId xmlns:p14="http://schemas.microsoft.com/office/powerpoint/2010/main" val="3425353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25B634-815A-454E-82EB-AF22B6A90034}" type="datetimeFigureOut">
              <a:rPr lang="lt-LT" smtClean="0"/>
              <a:t>2019-03-05</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E43EF435-2AE2-4EA8-BAAF-4ADA474A6AB2}" type="slidenum">
              <a:rPr lang="lt-LT" smtClean="0"/>
              <a:t>‹#›</a:t>
            </a:fld>
            <a:endParaRPr lang="lt-LT"/>
          </a:p>
        </p:txBody>
      </p:sp>
    </p:spTree>
    <p:extLst>
      <p:ext uri="{BB962C8B-B14F-4D97-AF65-F5344CB8AC3E}">
        <p14:creationId xmlns:p14="http://schemas.microsoft.com/office/powerpoint/2010/main" val="839952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t-L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25B634-815A-454E-82EB-AF22B6A90034}" type="datetimeFigureOut">
              <a:rPr lang="lt-LT" smtClean="0"/>
              <a:t>2019-03-05</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43EF435-2AE2-4EA8-BAAF-4ADA474A6AB2}" type="slidenum">
              <a:rPr lang="lt-LT" smtClean="0"/>
              <a:t>‹#›</a:t>
            </a:fld>
            <a:endParaRPr lang="lt-LT"/>
          </a:p>
        </p:txBody>
      </p:sp>
    </p:spTree>
    <p:extLst>
      <p:ext uri="{BB962C8B-B14F-4D97-AF65-F5344CB8AC3E}">
        <p14:creationId xmlns:p14="http://schemas.microsoft.com/office/powerpoint/2010/main" val="3524910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t-L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25B634-815A-454E-82EB-AF22B6A90034}" type="datetimeFigureOut">
              <a:rPr lang="lt-LT" smtClean="0"/>
              <a:t>2019-03-05</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43EF435-2AE2-4EA8-BAAF-4ADA474A6AB2}" type="slidenum">
              <a:rPr lang="lt-LT" smtClean="0"/>
              <a:t>‹#›</a:t>
            </a:fld>
            <a:endParaRPr lang="lt-LT"/>
          </a:p>
        </p:txBody>
      </p:sp>
    </p:spTree>
    <p:extLst>
      <p:ext uri="{BB962C8B-B14F-4D97-AF65-F5344CB8AC3E}">
        <p14:creationId xmlns:p14="http://schemas.microsoft.com/office/powerpoint/2010/main" val="1242579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t-L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25B634-815A-454E-82EB-AF22B6A90034}" type="datetimeFigureOut">
              <a:rPr lang="lt-LT" smtClean="0"/>
              <a:t>2019-03-05</a:t>
            </a:fld>
            <a:endParaRPr lang="lt-L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EF435-2AE2-4EA8-BAAF-4ADA474A6AB2}" type="slidenum">
              <a:rPr lang="lt-LT" smtClean="0"/>
              <a:t>‹#›</a:t>
            </a:fld>
            <a:endParaRPr lang="lt-LT"/>
          </a:p>
        </p:txBody>
      </p:sp>
    </p:spTree>
    <p:extLst>
      <p:ext uri="{BB962C8B-B14F-4D97-AF65-F5344CB8AC3E}">
        <p14:creationId xmlns:p14="http://schemas.microsoft.com/office/powerpoint/2010/main" val="2024468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Nostrification</a:t>
            </a:r>
            <a:r>
              <a:rPr lang="en-US" dirty="0" smtClean="0"/>
              <a:t> of Qualifications: current practice</a:t>
            </a:r>
            <a:endParaRPr lang="lt-LT" dirty="0"/>
          </a:p>
        </p:txBody>
      </p:sp>
      <p:sp>
        <p:nvSpPr>
          <p:cNvPr id="3" name="Content Placeholder 2"/>
          <p:cNvSpPr>
            <a:spLocks noGrp="1"/>
          </p:cNvSpPr>
          <p:nvPr>
            <p:ph idx="1"/>
          </p:nvPr>
        </p:nvSpPr>
        <p:spPr/>
        <p:txBody>
          <a:bodyPr>
            <a:normAutofit fontScale="92500"/>
          </a:bodyPr>
          <a:lstStyle/>
          <a:p>
            <a:r>
              <a:rPr lang="en-US" dirty="0" smtClean="0"/>
              <a:t>Large number of negative decisions (20 percent)</a:t>
            </a:r>
          </a:p>
          <a:p>
            <a:r>
              <a:rPr lang="en-US" dirty="0" smtClean="0"/>
              <a:t>Several aspects of the procedure are not in line with the LRC</a:t>
            </a:r>
          </a:p>
          <a:p>
            <a:pPr lvl="1"/>
            <a:r>
              <a:rPr lang="en-US" dirty="0" smtClean="0"/>
              <a:t>Determining equivalency based on subjects</a:t>
            </a:r>
          </a:p>
          <a:p>
            <a:pPr lvl="1"/>
            <a:r>
              <a:rPr lang="en-US" dirty="0" smtClean="0"/>
              <a:t>Not </a:t>
            </a:r>
            <a:r>
              <a:rPr lang="en-US" dirty="0" err="1" smtClean="0"/>
              <a:t>recognising</a:t>
            </a:r>
            <a:r>
              <a:rPr lang="en-US" dirty="0" smtClean="0"/>
              <a:t> awards based on the form of study</a:t>
            </a:r>
          </a:p>
          <a:p>
            <a:pPr lvl="1"/>
            <a:r>
              <a:rPr lang="en-US" dirty="0" smtClean="0"/>
              <a:t>Verifying aspects that are not directly related to the award:</a:t>
            </a:r>
          </a:p>
          <a:p>
            <a:pPr lvl="2"/>
            <a:r>
              <a:rPr lang="en-US" dirty="0" smtClean="0"/>
              <a:t>Checking language</a:t>
            </a:r>
          </a:p>
          <a:p>
            <a:pPr lvl="2"/>
            <a:r>
              <a:rPr lang="en-US" dirty="0" smtClean="0"/>
              <a:t>Checking border crossings</a:t>
            </a:r>
            <a:endParaRPr lang="lt-LT" dirty="0"/>
          </a:p>
        </p:txBody>
      </p:sp>
    </p:spTree>
    <p:extLst>
      <p:ext uri="{BB962C8B-B14F-4D97-AF65-F5344CB8AC3E}">
        <p14:creationId xmlns:p14="http://schemas.microsoft.com/office/powerpoint/2010/main" val="4245277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Nostrification</a:t>
            </a:r>
            <a:r>
              <a:rPr lang="en-US" dirty="0" smtClean="0"/>
              <a:t> of Qualifications: recommendations I</a:t>
            </a:r>
            <a:endParaRPr lang="en-US" dirty="0"/>
          </a:p>
        </p:txBody>
      </p:sp>
      <p:sp>
        <p:nvSpPr>
          <p:cNvPr id="3" name="Content Placeholder 2"/>
          <p:cNvSpPr>
            <a:spLocks noGrp="1"/>
          </p:cNvSpPr>
          <p:nvPr>
            <p:ph idx="1"/>
          </p:nvPr>
        </p:nvSpPr>
        <p:spPr>
          <a:xfrm>
            <a:off x="457200" y="1600200"/>
            <a:ext cx="8291264" cy="4853136"/>
          </a:xfrm>
        </p:spPr>
        <p:txBody>
          <a:bodyPr>
            <a:normAutofit fontScale="85000" lnSpcReduction="20000"/>
          </a:bodyPr>
          <a:lstStyle/>
          <a:p>
            <a:r>
              <a:rPr lang="en-US" dirty="0" smtClean="0"/>
              <a:t>Transitioning from </a:t>
            </a:r>
            <a:r>
              <a:rPr lang="en-US" dirty="0" err="1" smtClean="0"/>
              <a:t>nostrification</a:t>
            </a:r>
            <a:r>
              <a:rPr lang="en-US" dirty="0" smtClean="0"/>
              <a:t> to recognition:</a:t>
            </a:r>
          </a:p>
          <a:p>
            <a:pPr lvl="1"/>
            <a:r>
              <a:rPr lang="en-US" dirty="0" smtClean="0"/>
              <a:t>Contents/subjects should not be one of the criteria</a:t>
            </a:r>
          </a:p>
          <a:p>
            <a:pPr lvl="1"/>
            <a:r>
              <a:rPr lang="lt-LT" dirty="0"/>
              <a:t>C</a:t>
            </a:r>
            <a:r>
              <a:rPr lang="en-US" dirty="0" err="1" smtClean="0"/>
              <a:t>omparability</a:t>
            </a:r>
            <a:r>
              <a:rPr lang="en-US" dirty="0" smtClean="0"/>
              <a:t> of generic learning outcomes  (related to the level and type of award) should be considered</a:t>
            </a:r>
            <a:r>
              <a:rPr lang="lt-LT" dirty="0" smtClean="0"/>
              <a:t> </a:t>
            </a:r>
            <a:r>
              <a:rPr lang="lt-LT" dirty="0" err="1" smtClean="0"/>
              <a:t>for</a:t>
            </a:r>
            <a:r>
              <a:rPr lang="lt-LT" dirty="0" smtClean="0"/>
              <a:t> </a:t>
            </a:r>
            <a:r>
              <a:rPr lang="lt-LT" dirty="0" err="1" smtClean="0"/>
              <a:t>comparability</a:t>
            </a:r>
            <a:r>
              <a:rPr lang="lt-LT" dirty="0" smtClean="0"/>
              <a:t> to </a:t>
            </a:r>
            <a:r>
              <a:rPr lang="lt-LT" dirty="0" err="1" smtClean="0"/>
              <a:t>the</a:t>
            </a:r>
            <a:r>
              <a:rPr lang="lt-LT" dirty="0" smtClean="0"/>
              <a:t> </a:t>
            </a:r>
            <a:r>
              <a:rPr lang="lt-LT" dirty="0" err="1" smtClean="0"/>
              <a:t>level</a:t>
            </a:r>
            <a:endParaRPr lang="en-US" dirty="0" smtClean="0"/>
          </a:p>
          <a:p>
            <a:pPr lvl="1"/>
            <a:r>
              <a:rPr lang="en-US" dirty="0" smtClean="0"/>
              <a:t>Comparability of field specific learning outcomes should be considered on the level of HEI</a:t>
            </a:r>
            <a:r>
              <a:rPr lang="lt-LT" dirty="0" smtClean="0"/>
              <a:t>,</a:t>
            </a:r>
            <a:r>
              <a:rPr lang="en-US" dirty="0" smtClean="0"/>
              <a:t> employers</a:t>
            </a:r>
            <a:r>
              <a:rPr lang="lt-LT" dirty="0" smtClean="0"/>
              <a:t>, </a:t>
            </a:r>
            <a:r>
              <a:rPr lang="en-US" dirty="0" smtClean="0"/>
              <a:t>or </a:t>
            </a:r>
            <a:r>
              <a:rPr lang="lt-LT" dirty="0" err="1" smtClean="0"/>
              <a:t>competent</a:t>
            </a:r>
            <a:r>
              <a:rPr lang="lt-LT" dirty="0" smtClean="0"/>
              <a:t> </a:t>
            </a:r>
            <a:r>
              <a:rPr lang="lt-LT" dirty="0" err="1" smtClean="0"/>
              <a:t>professional</a:t>
            </a:r>
            <a:r>
              <a:rPr lang="lt-LT" dirty="0" smtClean="0"/>
              <a:t> </a:t>
            </a:r>
            <a:r>
              <a:rPr lang="lt-LT" dirty="0" err="1" smtClean="0"/>
              <a:t>recognition</a:t>
            </a:r>
            <a:r>
              <a:rPr lang="lt-LT" dirty="0" smtClean="0"/>
              <a:t> </a:t>
            </a:r>
            <a:r>
              <a:rPr lang="lt-LT" dirty="0" err="1" smtClean="0"/>
              <a:t>authorities</a:t>
            </a:r>
            <a:endParaRPr lang="en-US" dirty="0" smtClean="0"/>
          </a:p>
          <a:p>
            <a:r>
              <a:rPr lang="en-US" dirty="0" smtClean="0"/>
              <a:t>Applying the concept of substantial difference</a:t>
            </a:r>
          </a:p>
          <a:p>
            <a:pPr lvl="1"/>
            <a:r>
              <a:rPr lang="en-US" dirty="0" smtClean="0"/>
              <a:t>A foreign award should not be expected to fit into the national legislation</a:t>
            </a:r>
          </a:p>
          <a:p>
            <a:pPr lvl="1"/>
            <a:r>
              <a:rPr lang="en-US" dirty="0" smtClean="0"/>
              <a:t>Differences, which are not substantial should be allowed (e.g. some differences in duration, which are within the framework of Bologna)</a:t>
            </a:r>
          </a:p>
        </p:txBody>
      </p:sp>
    </p:spTree>
    <p:extLst>
      <p:ext uri="{BB962C8B-B14F-4D97-AF65-F5344CB8AC3E}">
        <p14:creationId xmlns:p14="http://schemas.microsoft.com/office/powerpoint/2010/main" val="346751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Nostrification</a:t>
            </a:r>
            <a:r>
              <a:rPr lang="en-US" dirty="0" smtClean="0"/>
              <a:t> of Qualifications: recommendations II</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practice of verifying aspects that are not directly related to the award should be abandoned:</a:t>
            </a:r>
          </a:p>
          <a:p>
            <a:pPr lvl="1"/>
            <a:r>
              <a:rPr lang="en-US" dirty="0" smtClean="0"/>
              <a:t>Checking language</a:t>
            </a:r>
          </a:p>
          <a:p>
            <a:pPr lvl="1"/>
            <a:r>
              <a:rPr lang="en-US" dirty="0" smtClean="0"/>
              <a:t>Checking border crossings</a:t>
            </a:r>
          </a:p>
          <a:p>
            <a:r>
              <a:rPr lang="en-US" dirty="0" smtClean="0"/>
              <a:t>Learning outcomes approach to recognition should be used with focus on the overall outcomes not process:</a:t>
            </a:r>
          </a:p>
          <a:p>
            <a:pPr lvl="1"/>
            <a:r>
              <a:rPr lang="en-US" dirty="0" smtClean="0"/>
              <a:t>Qualifications awarded through distance education should be considered for recognition</a:t>
            </a:r>
            <a:endParaRPr lang="lt-LT" dirty="0"/>
          </a:p>
        </p:txBody>
      </p:sp>
    </p:spTree>
    <p:extLst>
      <p:ext uri="{BB962C8B-B14F-4D97-AF65-F5344CB8AC3E}">
        <p14:creationId xmlns:p14="http://schemas.microsoft.com/office/powerpoint/2010/main" val="2024278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Nostrification</a:t>
            </a:r>
            <a:r>
              <a:rPr lang="en-US" dirty="0" smtClean="0"/>
              <a:t> of Qualifications: recommendations III</a:t>
            </a:r>
            <a:endParaRPr lang="en-US" dirty="0"/>
          </a:p>
        </p:txBody>
      </p:sp>
      <p:sp>
        <p:nvSpPr>
          <p:cNvPr id="3" name="Content Placeholder 2"/>
          <p:cNvSpPr>
            <a:spLocks noGrp="1"/>
          </p:cNvSpPr>
          <p:nvPr>
            <p:ph idx="1"/>
          </p:nvPr>
        </p:nvSpPr>
        <p:spPr/>
        <p:txBody>
          <a:bodyPr>
            <a:normAutofit/>
          </a:bodyPr>
          <a:lstStyle/>
          <a:p>
            <a:r>
              <a:rPr lang="en-US" dirty="0" smtClean="0"/>
              <a:t>Rankings of HEI should not serve as the basis for recognition</a:t>
            </a:r>
          </a:p>
          <a:p>
            <a:r>
              <a:rPr lang="en-US" dirty="0" smtClean="0"/>
              <a:t>There should be a possibility to appeal</a:t>
            </a:r>
          </a:p>
          <a:p>
            <a:r>
              <a:rPr lang="en-US" dirty="0" smtClean="0"/>
              <a:t>There should be a procedure to </a:t>
            </a:r>
            <a:r>
              <a:rPr lang="en-US" dirty="0" err="1" smtClean="0"/>
              <a:t>recognise</a:t>
            </a:r>
            <a:r>
              <a:rPr lang="en-US" dirty="0" smtClean="0"/>
              <a:t> undocumented refugee qualifications</a:t>
            </a:r>
            <a:endParaRPr lang="lt-LT" dirty="0"/>
          </a:p>
        </p:txBody>
      </p:sp>
    </p:spTree>
    <p:extLst>
      <p:ext uri="{BB962C8B-B14F-4D97-AF65-F5344CB8AC3E}">
        <p14:creationId xmlns:p14="http://schemas.microsoft.com/office/powerpoint/2010/main" val="943333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714202"/>
          </a:xfrm>
        </p:spPr>
        <p:txBody>
          <a:bodyPr>
            <a:normAutofit fontScale="90000"/>
          </a:bodyPr>
          <a:lstStyle/>
          <a:p>
            <a:r>
              <a:rPr lang="lv-LV" dirty="0"/>
              <a:t>R</a:t>
            </a:r>
            <a:r>
              <a:rPr lang="en-US" dirty="0" err="1"/>
              <a:t>ecognition</a:t>
            </a:r>
            <a:r>
              <a:rPr lang="en-US" dirty="0"/>
              <a:t> </a:t>
            </a:r>
            <a:r>
              <a:rPr lang="lv-LV" dirty="0"/>
              <a:t>P</a:t>
            </a:r>
            <a:r>
              <a:rPr lang="en-US" dirty="0" err="1"/>
              <a:t>rocedures</a:t>
            </a:r>
            <a:r>
              <a:rPr lang="en-US" dirty="0"/>
              <a:t> at the </a:t>
            </a:r>
            <a:r>
              <a:rPr lang="lv-LV" dirty="0"/>
              <a:t>I</a:t>
            </a:r>
            <a:r>
              <a:rPr lang="en-US" dirty="0" err="1"/>
              <a:t>nstitutional</a:t>
            </a:r>
            <a:r>
              <a:rPr lang="en-US" dirty="0"/>
              <a:t> </a:t>
            </a:r>
            <a:r>
              <a:rPr lang="lv-LV" dirty="0"/>
              <a:t>L</a:t>
            </a:r>
            <a:r>
              <a:rPr lang="en-US" dirty="0" err="1"/>
              <a:t>evel</a:t>
            </a:r>
            <a:r>
              <a:rPr lang="lv-LV" dirty="0"/>
              <a:t>:</a:t>
            </a:r>
            <a:br>
              <a:rPr lang="lv-LV" dirty="0"/>
            </a:br>
            <a:r>
              <a:rPr lang="lv-LV" dirty="0" err="1" smtClean="0"/>
              <a:t>current</a:t>
            </a:r>
            <a:r>
              <a:rPr lang="lv-LV" dirty="0" smtClean="0"/>
              <a:t> </a:t>
            </a:r>
            <a:r>
              <a:rPr lang="lv-LV" dirty="0" err="1" smtClean="0"/>
              <a:t>situation</a:t>
            </a:r>
            <a:r>
              <a:rPr lang="lv-LV" dirty="0" smtClean="0"/>
              <a:t> </a:t>
            </a:r>
            <a:endParaRPr lang="en-US" dirty="0"/>
          </a:p>
        </p:txBody>
      </p:sp>
      <p:sp>
        <p:nvSpPr>
          <p:cNvPr id="3" name="Content Placeholder 2"/>
          <p:cNvSpPr>
            <a:spLocks noGrp="1"/>
          </p:cNvSpPr>
          <p:nvPr>
            <p:ph idx="1"/>
          </p:nvPr>
        </p:nvSpPr>
        <p:spPr>
          <a:xfrm>
            <a:off x="395536" y="2132856"/>
            <a:ext cx="8291264" cy="3993307"/>
          </a:xfrm>
        </p:spPr>
        <p:txBody>
          <a:bodyPr>
            <a:normAutofit fontScale="92500" lnSpcReduction="20000"/>
          </a:bodyPr>
          <a:lstStyle/>
          <a:p>
            <a:r>
              <a:rPr lang="lv-LV" dirty="0" err="1" smtClean="0"/>
              <a:t>Universities</a:t>
            </a:r>
            <a:r>
              <a:rPr lang="lv-LV" dirty="0" smtClean="0"/>
              <a:t> </a:t>
            </a:r>
            <a:r>
              <a:rPr lang="lv-LV" dirty="0" err="1" smtClean="0"/>
              <a:t>in</a:t>
            </a:r>
            <a:r>
              <a:rPr lang="lv-LV" dirty="0" smtClean="0"/>
              <a:t> </a:t>
            </a:r>
            <a:r>
              <a:rPr lang="lv-LV" dirty="0" err="1" smtClean="0"/>
              <a:t>Azerbaijan</a:t>
            </a:r>
            <a:r>
              <a:rPr lang="lv-LV" dirty="0" smtClean="0"/>
              <a:t> </a:t>
            </a:r>
            <a:r>
              <a:rPr lang="en-GB" dirty="0" smtClean="0"/>
              <a:t>have </a:t>
            </a:r>
            <a:r>
              <a:rPr lang="en-GB" dirty="0"/>
              <a:t>different experience in recognition </a:t>
            </a:r>
            <a:r>
              <a:rPr lang="en-GB" dirty="0" err="1" smtClean="0"/>
              <a:t>pra</a:t>
            </a:r>
            <a:r>
              <a:rPr lang="lv-LV" dirty="0" err="1" smtClean="0"/>
              <a:t>ctice</a:t>
            </a:r>
            <a:r>
              <a:rPr lang="lv-LV" dirty="0" smtClean="0"/>
              <a:t>;</a:t>
            </a:r>
          </a:p>
          <a:p>
            <a:r>
              <a:rPr lang="lv-LV" dirty="0" err="1" smtClean="0"/>
              <a:t>The</a:t>
            </a:r>
            <a:r>
              <a:rPr lang="lv-LV" dirty="0" smtClean="0"/>
              <a:t> </a:t>
            </a:r>
            <a:r>
              <a:rPr lang="lv-LV" dirty="0" err="1" smtClean="0"/>
              <a:t>main</a:t>
            </a:r>
            <a:r>
              <a:rPr lang="lv-LV" dirty="0" smtClean="0"/>
              <a:t> </a:t>
            </a:r>
            <a:r>
              <a:rPr lang="lv-LV" dirty="0" err="1" smtClean="0"/>
              <a:t>principle</a:t>
            </a:r>
            <a:r>
              <a:rPr lang="lv-LV" dirty="0" smtClean="0"/>
              <a:t> </a:t>
            </a:r>
            <a:r>
              <a:rPr lang="lv-LV" dirty="0" err="1" smtClean="0"/>
              <a:t>is</a:t>
            </a:r>
            <a:r>
              <a:rPr lang="lv-LV" dirty="0" smtClean="0"/>
              <a:t> </a:t>
            </a:r>
            <a:r>
              <a:rPr lang="en-GB" dirty="0" smtClean="0"/>
              <a:t>to </a:t>
            </a:r>
            <a:r>
              <a:rPr lang="en-GB" dirty="0"/>
              <a:t>find equivalence of subject content which is serious obstacle for students’ </a:t>
            </a:r>
            <a:r>
              <a:rPr lang="en-GB" dirty="0" smtClean="0"/>
              <a:t>mobility</a:t>
            </a:r>
            <a:r>
              <a:rPr lang="lv-LV" dirty="0" smtClean="0"/>
              <a:t> </a:t>
            </a:r>
          </a:p>
          <a:p>
            <a:pPr marL="0" indent="0">
              <a:buNone/>
            </a:pPr>
            <a:r>
              <a:rPr lang="lv-LV" dirty="0" smtClean="0"/>
              <a:t>(</a:t>
            </a:r>
            <a:r>
              <a:rPr lang="lv-LV" dirty="0" err="1" smtClean="0"/>
              <a:t>academic</a:t>
            </a:r>
            <a:r>
              <a:rPr lang="lv-LV" dirty="0" smtClean="0"/>
              <a:t> </a:t>
            </a:r>
            <a:r>
              <a:rPr lang="lv-LV" dirty="0" err="1" smtClean="0"/>
              <a:t>leave</a:t>
            </a:r>
            <a:r>
              <a:rPr lang="lv-LV" dirty="0" smtClean="0"/>
              <a:t>, </a:t>
            </a:r>
            <a:r>
              <a:rPr lang="lv-LV" dirty="0" err="1" smtClean="0"/>
              <a:t>military</a:t>
            </a:r>
            <a:r>
              <a:rPr lang="lv-LV" dirty="0" smtClean="0"/>
              <a:t> </a:t>
            </a:r>
            <a:r>
              <a:rPr lang="lv-LV" dirty="0" err="1" smtClean="0"/>
              <a:t>service</a:t>
            </a:r>
            <a:r>
              <a:rPr lang="lv-LV" dirty="0" smtClean="0"/>
              <a:t>, ECTS </a:t>
            </a:r>
            <a:r>
              <a:rPr lang="lv-LV" dirty="0" err="1" smtClean="0"/>
              <a:t>are</a:t>
            </a:r>
            <a:r>
              <a:rPr lang="lv-LV" dirty="0" smtClean="0"/>
              <a:t> </a:t>
            </a:r>
            <a:r>
              <a:rPr lang="lv-LV" dirty="0" err="1" smtClean="0"/>
              <a:t>not</a:t>
            </a:r>
            <a:r>
              <a:rPr lang="lv-LV" dirty="0" smtClean="0"/>
              <a:t>    </a:t>
            </a:r>
            <a:r>
              <a:rPr lang="lv-LV" dirty="0" err="1" smtClean="0"/>
              <a:t>included</a:t>
            </a:r>
            <a:r>
              <a:rPr lang="lv-LV" dirty="0" smtClean="0"/>
              <a:t> to DS, </a:t>
            </a:r>
            <a:r>
              <a:rPr lang="en-GB" dirty="0" smtClean="0"/>
              <a:t>summer </a:t>
            </a:r>
            <a:r>
              <a:rPr lang="en-GB" dirty="0"/>
              <a:t>schools in order to compensate lost </a:t>
            </a:r>
            <a:r>
              <a:rPr lang="en-GB" dirty="0" smtClean="0"/>
              <a:t>credits</a:t>
            </a:r>
            <a:r>
              <a:rPr lang="lv-LV" dirty="0" smtClean="0"/>
              <a:t>)</a:t>
            </a:r>
            <a:endParaRPr lang="en-US" dirty="0"/>
          </a:p>
          <a:p>
            <a:pPr marL="0" indent="0">
              <a:buNone/>
            </a:pPr>
            <a:r>
              <a:rPr lang="en-GB" dirty="0"/>
              <a:t> </a:t>
            </a:r>
            <a:endParaRPr lang="en-US" dirty="0"/>
          </a:p>
          <a:p>
            <a:endParaRPr lang="en-US" dirty="0"/>
          </a:p>
        </p:txBody>
      </p:sp>
    </p:spTree>
    <p:extLst>
      <p:ext uri="{BB962C8B-B14F-4D97-AF65-F5344CB8AC3E}">
        <p14:creationId xmlns:p14="http://schemas.microsoft.com/office/powerpoint/2010/main" val="1246228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9036496" cy="2290266"/>
          </a:xfrm>
        </p:spPr>
        <p:txBody>
          <a:bodyPr>
            <a:normAutofit/>
          </a:bodyPr>
          <a:lstStyle/>
          <a:p>
            <a:r>
              <a:rPr lang="lv-LV" dirty="0"/>
              <a:t>R</a:t>
            </a:r>
            <a:r>
              <a:rPr lang="en-US" dirty="0" err="1" smtClean="0"/>
              <a:t>ecognition</a:t>
            </a:r>
            <a:r>
              <a:rPr lang="en-US" dirty="0" smtClean="0"/>
              <a:t> </a:t>
            </a:r>
            <a:r>
              <a:rPr lang="lv-LV" dirty="0"/>
              <a:t>P</a:t>
            </a:r>
            <a:r>
              <a:rPr lang="en-US" dirty="0" err="1" smtClean="0"/>
              <a:t>rocedures</a:t>
            </a:r>
            <a:r>
              <a:rPr lang="en-US" dirty="0" smtClean="0"/>
              <a:t> </a:t>
            </a:r>
            <a:r>
              <a:rPr lang="en-US" dirty="0"/>
              <a:t>at the </a:t>
            </a:r>
            <a:r>
              <a:rPr lang="lv-LV" dirty="0" smtClean="0"/>
              <a:t>I</a:t>
            </a:r>
            <a:r>
              <a:rPr lang="en-US" dirty="0" err="1" smtClean="0"/>
              <a:t>nstitutional</a:t>
            </a:r>
            <a:r>
              <a:rPr lang="en-US" dirty="0" smtClean="0"/>
              <a:t> </a:t>
            </a:r>
            <a:r>
              <a:rPr lang="lv-LV" dirty="0" smtClean="0"/>
              <a:t>L</a:t>
            </a:r>
            <a:r>
              <a:rPr lang="en-US" dirty="0" err="1" smtClean="0"/>
              <a:t>evel</a:t>
            </a:r>
            <a:r>
              <a:rPr lang="lv-LV" dirty="0" smtClean="0"/>
              <a:t>:</a:t>
            </a:r>
            <a:br>
              <a:rPr lang="lv-LV" dirty="0" smtClean="0"/>
            </a:br>
            <a:r>
              <a:rPr lang="lv-LV" dirty="0" err="1" smtClean="0"/>
              <a:t>recommendations</a:t>
            </a:r>
            <a:r>
              <a:rPr lang="lv-LV" dirty="0" smtClean="0"/>
              <a:t> </a:t>
            </a:r>
            <a:endParaRPr lang="en-US" dirty="0"/>
          </a:p>
        </p:txBody>
      </p:sp>
      <p:sp>
        <p:nvSpPr>
          <p:cNvPr id="3" name="Content Placeholder 2"/>
          <p:cNvSpPr>
            <a:spLocks noGrp="1"/>
          </p:cNvSpPr>
          <p:nvPr>
            <p:ph idx="1"/>
          </p:nvPr>
        </p:nvSpPr>
        <p:spPr>
          <a:xfrm>
            <a:off x="539552" y="2708920"/>
            <a:ext cx="8147248" cy="4032448"/>
          </a:xfrm>
        </p:spPr>
        <p:txBody>
          <a:bodyPr>
            <a:normAutofit/>
          </a:bodyPr>
          <a:lstStyle/>
          <a:p>
            <a:r>
              <a:rPr lang="en-GB" dirty="0" smtClean="0"/>
              <a:t>universities should use more flexible approach for recognition of periods of study with focus on learning outcomes not subjects</a:t>
            </a:r>
            <a:r>
              <a:rPr lang="lv-LV" dirty="0" smtClean="0"/>
              <a:t>;</a:t>
            </a:r>
          </a:p>
          <a:p>
            <a:r>
              <a:rPr lang="en-GB" dirty="0"/>
              <a:t>Ministry of Education may provide new regulations </a:t>
            </a:r>
            <a:r>
              <a:rPr lang="en-GB" dirty="0" smtClean="0"/>
              <a:t>in </a:t>
            </a:r>
            <a:r>
              <a:rPr lang="en-GB" dirty="0"/>
              <a:t>order to make  procedure of recognition of study periods </a:t>
            </a:r>
            <a:r>
              <a:rPr lang="en-GB" dirty="0" smtClean="0"/>
              <a:t>easier</a:t>
            </a:r>
            <a:r>
              <a:rPr lang="lv-LV" dirty="0" smtClean="0"/>
              <a:t>;</a:t>
            </a:r>
            <a:endParaRPr lang="en-US" dirty="0"/>
          </a:p>
          <a:p>
            <a:endParaRPr lang="lv-LV" dirty="0" smtClean="0"/>
          </a:p>
          <a:p>
            <a:endParaRPr lang="en-US" dirty="0"/>
          </a:p>
        </p:txBody>
      </p:sp>
    </p:spTree>
    <p:extLst>
      <p:ext uri="{BB962C8B-B14F-4D97-AF65-F5344CB8AC3E}">
        <p14:creationId xmlns:p14="http://schemas.microsoft.com/office/powerpoint/2010/main" val="3196101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579296" cy="2218258"/>
          </a:xfrm>
        </p:spPr>
        <p:txBody>
          <a:bodyPr>
            <a:normAutofit/>
          </a:bodyPr>
          <a:lstStyle/>
          <a:p>
            <a:r>
              <a:rPr lang="lv-LV" dirty="0"/>
              <a:t>R</a:t>
            </a:r>
            <a:r>
              <a:rPr lang="en-US" dirty="0" err="1"/>
              <a:t>ecognition</a:t>
            </a:r>
            <a:r>
              <a:rPr lang="en-US" dirty="0"/>
              <a:t> </a:t>
            </a:r>
            <a:r>
              <a:rPr lang="lv-LV" dirty="0"/>
              <a:t>P</a:t>
            </a:r>
            <a:r>
              <a:rPr lang="en-US" dirty="0" err="1"/>
              <a:t>rocedures</a:t>
            </a:r>
            <a:r>
              <a:rPr lang="en-US" dirty="0"/>
              <a:t> at the </a:t>
            </a:r>
            <a:r>
              <a:rPr lang="lv-LV" dirty="0"/>
              <a:t>I</a:t>
            </a:r>
            <a:r>
              <a:rPr lang="en-US" dirty="0" err="1"/>
              <a:t>nstitutional</a:t>
            </a:r>
            <a:r>
              <a:rPr lang="en-US" dirty="0"/>
              <a:t> </a:t>
            </a:r>
            <a:r>
              <a:rPr lang="lv-LV" dirty="0"/>
              <a:t>L</a:t>
            </a:r>
            <a:r>
              <a:rPr lang="en-US" dirty="0" err="1"/>
              <a:t>evel</a:t>
            </a:r>
            <a:r>
              <a:rPr lang="lv-LV" dirty="0"/>
              <a:t>:</a:t>
            </a:r>
            <a:br>
              <a:rPr lang="lv-LV" dirty="0"/>
            </a:br>
            <a:r>
              <a:rPr lang="lv-LV" dirty="0" err="1"/>
              <a:t>recommendations</a:t>
            </a:r>
            <a:r>
              <a:rPr lang="lv-LV" dirty="0"/>
              <a:t> </a:t>
            </a:r>
            <a:endParaRPr lang="en-US" dirty="0"/>
          </a:p>
        </p:txBody>
      </p:sp>
      <p:sp>
        <p:nvSpPr>
          <p:cNvPr id="3" name="Content Placeholder 2"/>
          <p:cNvSpPr>
            <a:spLocks noGrp="1"/>
          </p:cNvSpPr>
          <p:nvPr>
            <p:ph idx="1"/>
          </p:nvPr>
        </p:nvSpPr>
        <p:spPr>
          <a:xfrm>
            <a:off x="539552" y="2492896"/>
            <a:ext cx="8147248" cy="4176464"/>
          </a:xfrm>
        </p:spPr>
        <p:txBody>
          <a:bodyPr>
            <a:normAutofit fontScale="92500" lnSpcReduction="10000"/>
          </a:bodyPr>
          <a:lstStyle/>
          <a:p>
            <a:r>
              <a:rPr lang="en-GB" dirty="0"/>
              <a:t>standards of programmes and qualifications need a revision, standards should be more flexible and based on learning outcomes , </a:t>
            </a:r>
            <a:endParaRPr lang="en-US" dirty="0"/>
          </a:p>
          <a:p>
            <a:r>
              <a:rPr lang="en-GB" dirty="0" smtClean="0"/>
              <a:t>flexibility </a:t>
            </a:r>
            <a:r>
              <a:rPr lang="en-GB" dirty="0"/>
              <a:t>in filling out academic transcript with the possibility to indicate subject taken abroad which do not necessarily match the subjects of the national curriculum but are comparable in terms of learning outcomes</a:t>
            </a:r>
            <a:endParaRPr lang="en-US" dirty="0"/>
          </a:p>
          <a:p>
            <a:r>
              <a:rPr lang="en-GB" dirty="0" smtClean="0"/>
              <a:t>workshops </a:t>
            </a:r>
            <a:r>
              <a:rPr lang="en-GB" dirty="0"/>
              <a:t>for universities</a:t>
            </a:r>
            <a:endParaRPr lang="en-US" dirty="0"/>
          </a:p>
        </p:txBody>
      </p:sp>
    </p:spTree>
    <p:extLst>
      <p:ext uri="{BB962C8B-B14F-4D97-AF65-F5344CB8AC3E}">
        <p14:creationId xmlns:p14="http://schemas.microsoft.com/office/powerpoint/2010/main" val="2530989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436</Words>
  <Application>Microsoft Office PowerPoint</Application>
  <PresentationFormat>Экран (4:3)</PresentationFormat>
  <Paragraphs>38</Paragraphs>
  <Slides>7</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7</vt:i4>
      </vt:variant>
    </vt:vector>
  </HeadingPairs>
  <TitlesOfParts>
    <vt:vector size="10" baseType="lpstr">
      <vt:lpstr>Arial</vt:lpstr>
      <vt:lpstr>Calibri</vt:lpstr>
      <vt:lpstr>Office Theme</vt:lpstr>
      <vt:lpstr>Nostrification of Qualifications: current practice</vt:lpstr>
      <vt:lpstr>Nostrification of Qualifications: recommendations I</vt:lpstr>
      <vt:lpstr>Nostrification of Qualifications: recommendations II</vt:lpstr>
      <vt:lpstr>Nostrification of Qualifications: recommendations III</vt:lpstr>
      <vt:lpstr>Recognition Procedures at the Institutional Level: current situation </vt:lpstr>
      <vt:lpstr>Recognition Procedures at the Institutional Level: recommendations </vt:lpstr>
      <vt:lpstr>Recognition Procedures at the Institutional Level: recommendations </vt:lpstr>
    </vt:vector>
  </TitlesOfParts>
  <Company>SKVC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Kristina Sutkutė</dc:creator>
  <cp:lastModifiedBy>Aytac Atakishiyeva</cp:lastModifiedBy>
  <cp:revision>13</cp:revision>
  <dcterms:created xsi:type="dcterms:W3CDTF">2019-02-28T13:47:05Z</dcterms:created>
  <dcterms:modified xsi:type="dcterms:W3CDTF">2019-03-05T06:10:42Z</dcterms:modified>
</cp:coreProperties>
</file>