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5" r:id="rId3"/>
    <p:sldId id="290" r:id="rId4"/>
    <p:sldId id="282" r:id="rId5"/>
    <p:sldId id="292" r:id="rId6"/>
    <p:sldId id="284" r:id="rId7"/>
    <p:sldId id="285" r:id="rId8"/>
    <p:sldId id="286" r:id="rId9"/>
    <p:sldId id="287" r:id="rId10"/>
    <p:sldId id="291" r:id="rId11"/>
    <p:sldId id="288" r:id="rId12"/>
    <p:sldId id="289" r:id="rId13"/>
    <p:sldId id="28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6" d="100"/>
          <a:sy n="96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80AE5-34DA-4099-8DF9-4A12D3E42D6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04B67-2739-4DD7-90D6-E1BA3E2B0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3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mpact-evaluation.net/2013/06/10/difference-between-inputs-activities-outputs-outcomes-and-impact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7123826-D618-49C5-9A9C-A61F9B771124}" type="slidenum">
              <a:rPr lang="en-US" altLang="lt-LT" sz="1200"/>
              <a:pPr algn="r" eaLnBrk="1" hangingPunct="1"/>
              <a:t>2</a:t>
            </a:fld>
            <a:endParaRPr lang="en-US" altLang="lt-LT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t-LT" altLang="lt-LT" smtClean="0"/>
          </a:p>
        </p:txBody>
      </p:sp>
    </p:spTree>
    <p:extLst>
      <p:ext uri="{BB962C8B-B14F-4D97-AF65-F5344CB8AC3E}">
        <p14:creationId xmlns:p14="http://schemas.microsoft.com/office/powerpoint/2010/main" val="2507565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 smtClean="0">
                <a:hlinkClick r:id="rId3"/>
              </a:rPr>
              <a:t>https://impact-evaluation.net/2013/06/10/difference-between-inputs-activities-outputs-outcomes-and-impact/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79C7A6-A126-435E-A88F-235C73541D4E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68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B8C516-1B57-4AFE-9893-5CC420991908}" type="slidenum">
              <a:rPr lang="lt-LT" altLang="lt-LT" smtClean="0"/>
              <a:pPr/>
              <a:t>8</a:t>
            </a:fld>
            <a:endParaRPr lang="lt-LT" altLang="lt-LT" smtClean="0"/>
          </a:p>
        </p:txBody>
      </p:sp>
      <p:sp>
        <p:nvSpPr>
          <p:cNvPr id="81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9977F11-9040-47B9-AA43-31D855AA1728}" type="slidenum">
              <a:rPr lang="de-DE" altLang="lt-LT" sz="1200"/>
              <a:pPr algn="r" eaLnBrk="1" hangingPunct="1"/>
              <a:t>8</a:t>
            </a:fld>
            <a:endParaRPr lang="de-DE" altLang="lt-LT" sz="1200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6387"/>
          </a:xfrm>
          <a:noFill/>
        </p:spPr>
        <p:txBody>
          <a:bodyPr wrap="none" anchor="ctr"/>
          <a:lstStyle/>
          <a:p>
            <a:pPr defTabSz="449263" eaLnBrk="1" hangingPunct="1"/>
            <a:endParaRPr lang="en-US" altLang="lt-LT" smtClean="0"/>
          </a:p>
        </p:txBody>
      </p:sp>
    </p:spTree>
    <p:extLst>
      <p:ext uri="{BB962C8B-B14F-4D97-AF65-F5344CB8AC3E}">
        <p14:creationId xmlns:p14="http://schemas.microsoft.com/office/powerpoint/2010/main" val="1404872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8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1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0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2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3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6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2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7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4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9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F833-200A-41F3-8DB9-3A9E2714575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F9C32-CC30-424A-B9A1-D0F7D8333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1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z-Latn-AZ" b="1" dirty="0"/>
              <a:t>Strategic </a:t>
            </a:r>
            <a:r>
              <a:rPr lang="az-Latn-AZ" b="1" dirty="0" smtClean="0"/>
              <a:t>Plan</a:t>
            </a:r>
            <a:r>
              <a:rPr lang="lt-LT" dirty="0"/>
              <a:t/>
            </a:r>
            <a:br>
              <a:rPr lang="lt-LT" dirty="0"/>
            </a:br>
            <a:r>
              <a:rPr lang="az-Latn-AZ" b="1" dirty="0"/>
              <a:t> </a:t>
            </a:r>
            <a:r>
              <a:rPr lang="lt-LT" b="1" dirty="0" err="1"/>
              <a:t>Azerbaijan</a:t>
            </a:r>
            <a:r>
              <a:rPr lang="lt-LT" b="1" dirty="0"/>
              <a:t> </a:t>
            </a:r>
            <a:r>
              <a:rPr lang="lt-LT" b="1" dirty="0" err="1"/>
              <a:t>State</a:t>
            </a:r>
            <a:r>
              <a:rPr lang="lt-LT" b="1" dirty="0"/>
              <a:t> </a:t>
            </a:r>
            <a:r>
              <a:rPr lang="lt-LT" b="1" dirty="0" err="1"/>
              <a:t>Pedagogical</a:t>
            </a:r>
            <a:r>
              <a:rPr lang="lt-LT" b="1" dirty="0"/>
              <a:t> University</a:t>
            </a: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621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How</a:t>
            </a:r>
            <a:r>
              <a:rPr lang="lt-LT" dirty="0" smtClean="0"/>
              <a:t> to </a:t>
            </a:r>
            <a:r>
              <a:rPr lang="lt-LT" dirty="0" err="1" smtClean="0"/>
              <a:t>organize</a:t>
            </a:r>
            <a:r>
              <a:rPr lang="lt-LT" dirty="0" smtClean="0"/>
              <a:t> </a:t>
            </a:r>
            <a:r>
              <a:rPr lang="lt-LT" dirty="0" err="1" smtClean="0"/>
              <a:t>development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strategy</a:t>
            </a:r>
            <a:r>
              <a:rPr lang="lt-LT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 smtClean="0"/>
              <a:t>It </a:t>
            </a:r>
            <a:r>
              <a:rPr lang="lt-LT" dirty="0" err="1" smtClean="0"/>
              <a:t>should</a:t>
            </a:r>
            <a:r>
              <a:rPr lang="lt-LT" dirty="0" smtClean="0"/>
              <a:t> be </a:t>
            </a:r>
            <a:r>
              <a:rPr lang="lt-LT" dirty="0" err="1" smtClean="0"/>
              <a:t>strategic</a:t>
            </a:r>
            <a:r>
              <a:rPr lang="lt-LT" dirty="0" smtClean="0"/>
              <a:t> </a:t>
            </a:r>
            <a:r>
              <a:rPr lang="lt-LT" dirty="0" err="1" smtClean="0"/>
              <a:t>group</a:t>
            </a:r>
            <a:r>
              <a:rPr lang="lt-LT" dirty="0" smtClean="0"/>
              <a:t> </a:t>
            </a:r>
            <a:r>
              <a:rPr lang="lt-LT" dirty="0" err="1" smtClean="0"/>
              <a:t>established</a:t>
            </a:r>
            <a:r>
              <a:rPr lang="lt-LT" dirty="0"/>
              <a:t> </a:t>
            </a:r>
            <a:r>
              <a:rPr lang="lt-LT" dirty="0" err="1" smtClean="0"/>
              <a:t>consisting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key</a:t>
            </a:r>
            <a:r>
              <a:rPr lang="lt-LT" dirty="0" smtClean="0"/>
              <a:t> </a:t>
            </a:r>
            <a:r>
              <a:rPr lang="lt-LT" dirty="0" err="1" smtClean="0"/>
              <a:t>stakeholders</a:t>
            </a:r>
            <a:r>
              <a:rPr lang="lt-LT" dirty="0" smtClean="0"/>
              <a:t> (vice-</a:t>
            </a:r>
            <a:r>
              <a:rPr lang="lt-LT" dirty="0" err="1" smtClean="0"/>
              <a:t>rectors</a:t>
            </a:r>
            <a:r>
              <a:rPr lang="lt-LT" dirty="0" smtClean="0"/>
              <a:t>, </a:t>
            </a:r>
            <a:r>
              <a:rPr lang="lt-LT" dirty="0" err="1" smtClean="0"/>
              <a:t>advisors</a:t>
            </a:r>
            <a:r>
              <a:rPr lang="lt-LT" dirty="0" smtClean="0"/>
              <a:t>)</a:t>
            </a:r>
          </a:p>
          <a:p>
            <a:r>
              <a:rPr lang="lt-LT" dirty="0" err="1" smtClean="0"/>
              <a:t>Leader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group</a:t>
            </a:r>
            <a:r>
              <a:rPr lang="lt-LT" dirty="0" smtClean="0"/>
              <a:t> </a:t>
            </a:r>
            <a:r>
              <a:rPr lang="lt-LT" dirty="0" err="1" smtClean="0"/>
              <a:t>should</a:t>
            </a:r>
            <a:r>
              <a:rPr lang="lt-LT" dirty="0" smtClean="0"/>
              <a:t> be </a:t>
            </a:r>
            <a:r>
              <a:rPr lang="lt-LT" dirty="0" err="1" smtClean="0"/>
              <a:t>appointed</a:t>
            </a:r>
            <a:r>
              <a:rPr lang="lt-LT" dirty="0" smtClean="0"/>
              <a:t> </a:t>
            </a:r>
            <a:r>
              <a:rPr lang="lt-LT" dirty="0" err="1" smtClean="0"/>
              <a:t>responsile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strategy</a:t>
            </a:r>
            <a:r>
              <a:rPr lang="lt-LT" dirty="0" smtClean="0"/>
              <a:t> </a:t>
            </a:r>
            <a:r>
              <a:rPr lang="lt-LT" dirty="0" err="1" smtClean="0"/>
              <a:t>development</a:t>
            </a:r>
            <a:r>
              <a:rPr lang="lt-LT" dirty="0" smtClean="0"/>
              <a:t>/</a:t>
            </a:r>
            <a:r>
              <a:rPr lang="lt-LT" dirty="0" err="1" smtClean="0"/>
              <a:t>process</a:t>
            </a:r>
            <a:r>
              <a:rPr lang="lt-LT" dirty="0" smtClean="0"/>
              <a:t> </a:t>
            </a:r>
            <a:r>
              <a:rPr lang="lt-LT" dirty="0" err="1" smtClean="0"/>
              <a:t>leadership</a:t>
            </a:r>
            <a:endParaRPr lang="lt-LT" dirty="0" smtClean="0"/>
          </a:p>
          <a:p>
            <a:r>
              <a:rPr lang="lt-LT" dirty="0" smtClean="0"/>
              <a:t>At </a:t>
            </a:r>
            <a:r>
              <a:rPr lang="lt-LT" dirty="0" err="1" smtClean="0"/>
              <a:t>least</a:t>
            </a:r>
            <a:r>
              <a:rPr lang="lt-LT" dirty="0" smtClean="0"/>
              <a:t> </a:t>
            </a:r>
            <a:r>
              <a:rPr lang="lt-LT" dirty="0" err="1" smtClean="0"/>
              <a:t>three</a:t>
            </a:r>
            <a:r>
              <a:rPr lang="lt-LT" dirty="0" smtClean="0"/>
              <a:t> to </a:t>
            </a:r>
            <a:r>
              <a:rPr lang="lt-LT" dirty="0" err="1" smtClean="0"/>
              <a:t>four</a:t>
            </a:r>
            <a:r>
              <a:rPr lang="lt-LT" dirty="0" smtClean="0"/>
              <a:t> </a:t>
            </a:r>
            <a:r>
              <a:rPr lang="lt-LT" dirty="0" err="1" smtClean="0"/>
              <a:t>strategic</a:t>
            </a:r>
            <a:r>
              <a:rPr lang="lt-LT" dirty="0" smtClean="0"/>
              <a:t> </a:t>
            </a:r>
            <a:r>
              <a:rPr lang="lt-LT" dirty="0" err="1" smtClean="0"/>
              <a:t>sessions</a:t>
            </a:r>
            <a:r>
              <a:rPr lang="lt-LT" dirty="0" smtClean="0"/>
              <a:t> </a:t>
            </a:r>
            <a:r>
              <a:rPr lang="lt-LT" dirty="0" err="1" smtClean="0"/>
              <a:t>should</a:t>
            </a:r>
            <a:r>
              <a:rPr lang="lt-LT" dirty="0" smtClean="0"/>
              <a:t> be </a:t>
            </a:r>
            <a:r>
              <a:rPr lang="lt-LT" dirty="0" err="1" smtClean="0"/>
              <a:t>organized</a:t>
            </a:r>
            <a:r>
              <a:rPr lang="lt-LT" dirty="0" smtClean="0"/>
              <a:t> to </a:t>
            </a:r>
            <a:r>
              <a:rPr lang="lt-LT" dirty="0" err="1" smtClean="0"/>
              <a:t>brainstorm</a:t>
            </a:r>
            <a:r>
              <a:rPr lang="lt-LT" dirty="0" smtClean="0"/>
              <a:t> </a:t>
            </a:r>
            <a:r>
              <a:rPr lang="lt-LT" dirty="0" err="1" smtClean="0"/>
              <a:t>on</a:t>
            </a:r>
            <a:r>
              <a:rPr lang="lt-LT" dirty="0" smtClean="0"/>
              <a:t> </a:t>
            </a:r>
            <a:r>
              <a:rPr lang="lt-LT" dirty="0" err="1" smtClean="0"/>
              <a:t>priorities</a:t>
            </a:r>
            <a:r>
              <a:rPr lang="lt-LT" dirty="0" smtClean="0"/>
              <a:t>, </a:t>
            </a:r>
            <a:r>
              <a:rPr lang="lt-LT" dirty="0" err="1" smtClean="0"/>
              <a:t>goals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indicators</a:t>
            </a:r>
            <a:r>
              <a:rPr lang="lt-LT" dirty="0" smtClean="0"/>
              <a:t>.</a:t>
            </a:r>
          </a:p>
          <a:p>
            <a:r>
              <a:rPr lang="lt-LT" dirty="0" err="1" smtClean="0"/>
              <a:t>Responsible</a:t>
            </a:r>
            <a:r>
              <a:rPr lang="lt-LT" dirty="0" smtClean="0"/>
              <a:t> </a:t>
            </a:r>
            <a:r>
              <a:rPr lang="lt-LT" dirty="0" err="1" smtClean="0"/>
              <a:t>persons</a:t>
            </a:r>
            <a:r>
              <a:rPr lang="lt-LT" dirty="0" smtClean="0"/>
              <a:t> </a:t>
            </a:r>
            <a:r>
              <a:rPr lang="lt-LT" dirty="0" err="1" smtClean="0"/>
              <a:t>should</a:t>
            </a:r>
            <a:r>
              <a:rPr lang="lt-LT" dirty="0" smtClean="0"/>
              <a:t> be </a:t>
            </a:r>
            <a:r>
              <a:rPr lang="lt-LT" dirty="0" err="1" smtClean="0"/>
              <a:t>appointed</a:t>
            </a:r>
            <a:r>
              <a:rPr lang="lt-LT" dirty="0" smtClean="0"/>
              <a:t> to </a:t>
            </a:r>
            <a:r>
              <a:rPr lang="lt-LT" dirty="0" err="1" smtClean="0"/>
              <a:t>lead</a:t>
            </a:r>
            <a:r>
              <a:rPr lang="lt-LT" dirty="0" smtClean="0"/>
              <a:t> </a:t>
            </a:r>
            <a:r>
              <a:rPr lang="lt-LT" dirty="0" err="1" smtClean="0"/>
              <a:t>development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different</a:t>
            </a:r>
            <a:r>
              <a:rPr lang="lt-LT" dirty="0" smtClean="0"/>
              <a:t> </a:t>
            </a:r>
            <a:r>
              <a:rPr lang="lt-LT" dirty="0" err="1" smtClean="0"/>
              <a:t>priorities</a:t>
            </a:r>
            <a:r>
              <a:rPr lang="lt-LT" dirty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actions</a:t>
            </a:r>
            <a:r>
              <a:rPr lang="lt-LT" dirty="0" smtClean="0"/>
              <a:t>.</a:t>
            </a:r>
            <a:endParaRPr lang="lt-LT" dirty="0" smtClean="0"/>
          </a:p>
          <a:p>
            <a:r>
              <a:rPr lang="lt-LT" dirty="0" err="1" smtClean="0"/>
              <a:t>Acion</a:t>
            </a:r>
            <a:r>
              <a:rPr lang="lt-LT" dirty="0" smtClean="0"/>
              <a:t> </a:t>
            </a:r>
            <a:r>
              <a:rPr lang="lt-LT" dirty="0" err="1" smtClean="0"/>
              <a:t>plans</a:t>
            </a:r>
            <a:r>
              <a:rPr lang="lt-LT" dirty="0" smtClean="0"/>
              <a:t> </a:t>
            </a:r>
            <a:r>
              <a:rPr lang="lt-LT" dirty="0" err="1" smtClean="0"/>
              <a:t>should</a:t>
            </a:r>
            <a:r>
              <a:rPr lang="lt-LT" dirty="0" smtClean="0"/>
              <a:t> be </a:t>
            </a:r>
            <a:r>
              <a:rPr lang="lt-LT" dirty="0" err="1" smtClean="0"/>
              <a:t>developed</a:t>
            </a:r>
            <a:r>
              <a:rPr lang="lt-LT" dirty="0" smtClean="0"/>
              <a:t> </a:t>
            </a:r>
            <a:r>
              <a:rPr lang="lt-LT" dirty="0" err="1" smtClean="0"/>
              <a:t>identifying</a:t>
            </a:r>
            <a:r>
              <a:rPr lang="lt-LT" dirty="0" smtClean="0"/>
              <a:t> </a:t>
            </a:r>
            <a:r>
              <a:rPr lang="lt-LT" dirty="0" err="1" smtClean="0"/>
              <a:t>responsible</a:t>
            </a:r>
            <a:r>
              <a:rPr lang="lt-LT" dirty="0" smtClean="0"/>
              <a:t> </a:t>
            </a:r>
            <a:r>
              <a:rPr lang="lt-LT" dirty="0" err="1" smtClean="0"/>
              <a:t>people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funding</a:t>
            </a:r>
            <a:r>
              <a:rPr lang="lt-LT" dirty="0" smtClean="0"/>
              <a:t> </a:t>
            </a:r>
            <a:r>
              <a:rPr lang="lt-LT" dirty="0" err="1" smtClean="0"/>
              <a:t>required</a:t>
            </a:r>
            <a:r>
              <a:rPr lang="lt-LT" dirty="0" smtClean="0"/>
              <a:t>.</a:t>
            </a:r>
          </a:p>
          <a:p>
            <a:r>
              <a:rPr lang="lt-LT" dirty="0" err="1" smtClean="0"/>
              <a:t>Consultaion</a:t>
            </a:r>
            <a:r>
              <a:rPr lang="lt-LT" dirty="0" smtClean="0"/>
              <a:t> </a:t>
            </a:r>
            <a:r>
              <a:rPr lang="lt-LT" dirty="0" err="1" smtClean="0"/>
              <a:t>process</a:t>
            </a:r>
            <a:r>
              <a:rPr lang="lt-LT" dirty="0" smtClean="0"/>
              <a:t> </a:t>
            </a:r>
            <a:r>
              <a:rPr lang="lt-LT" dirty="0" err="1" smtClean="0"/>
              <a:t>with</a:t>
            </a:r>
            <a:r>
              <a:rPr lang="lt-LT" dirty="0" smtClean="0"/>
              <a:t> </a:t>
            </a:r>
            <a:r>
              <a:rPr lang="lt-LT" dirty="0" err="1" smtClean="0"/>
              <a:t>university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r>
              <a:rPr lang="lt-LT" dirty="0" smtClean="0"/>
              <a:t> </a:t>
            </a:r>
            <a:r>
              <a:rPr lang="lt-LT" dirty="0" err="1" smtClean="0"/>
              <a:t>should</a:t>
            </a:r>
            <a:r>
              <a:rPr lang="lt-LT" dirty="0" smtClean="0"/>
              <a:t> be </a:t>
            </a:r>
            <a:r>
              <a:rPr lang="lt-LT" dirty="0" err="1" smtClean="0"/>
              <a:t>organized</a:t>
            </a:r>
            <a:r>
              <a:rPr lang="lt-LT" dirty="0" smtClean="0"/>
              <a:t>.</a:t>
            </a:r>
            <a:endParaRPr lang="lt-L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141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err="1" smtClean="0"/>
              <a:t>Action</a:t>
            </a:r>
            <a:r>
              <a:rPr lang="lt-LT" b="1" dirty="0" smtClean="0"/>
              <a:t> </a:t>
            </a:r>
            <a:r>
              <a:rPr lang="lt-LT" b="1" dirty="0" err="1" smtClean="0"/>
              <a:t>plan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08989" y="2438403"/>
          <a:ext cx="9898049" cy="306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8993">
                  <a:extLst>
                    <a:ext uri="{9D8B030D-6E8A-4147-A177-3AD203B41FA5}">
                      <a16:colId xmlns:a16="http://schemas.microsoft.com/office/drawing/2014/main" val="369791998"/>
                    </a:ext>
                  </a:extLst>
                </a:gridCol>
                <a:gridCol w="1978993">
                  <a:extLst>
                    <a:ext uri="{9D8B030D-6E8A-4147-A177-3AD203B41FA5}">
                      <a16:colId xmlns:a16="http://schemas.microsoft.com/office/drawing/2014/main" val="4018277419"/>
                    </a:ext>
                  </a:extLst>
                </a:gridCol>
                <a:gridCol w="1980021">
                  <a:extLst>
                    <a:ext uri="{9D8B030D-6E8A-4147-A177-3AD203B41FA5}">
                      <a16:colId xmlns:a16="http://schemas.microsoft.com/office/drawing/2014/main" val="2466844203"/>
                    </a:ext>
                  </a:extLst>
                </a:gridCol>
                <a:gridCol w="1980021">
                  <a:extLst>
                    <a:ext uri="{9D8B030D-6E8A-4147-A177-3AD203B41FA5}">
                      <a16:colId xmlns:a16="http://schemas.microsoft.com/office/drawing/2014/main" val="1866481154"/>
                    </a:ext>
                  </a:extLst>
                </a:gridCol>
                <a:gridCol w="1980021">
                  <a:extLst>
                    <a:ext uri="{9D8B030D-6E8A-4147-A177-3AD203B41FA5}">
                      <a16:colId xmlns:a16="http://schemas.microsoft.com/office/drawing/2014/main" val="4021714456"/>
                    </a:ext>
                  </a:extLst>
                </a:gridCol>
              </a:tblGrid>
              <a:tr h="891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Actions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Results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Time frame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Responsible person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Required funding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8580003"/>
                  </a:ext>
                </a:extLst>
              </a:tr>
              <a:tr h="43545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8041274"/>
                  </a:ext>
                </a:extLst>
              </a:tr>
              <a:tr h="43545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593140"/>
                  </a:ext>
                </a:extLst>
              </a:tr>
              <a:tr h="43545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2470592"/>
                  </a:ext>
                </a:extLst>
              </a:tr>
              <a:tr h="43545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8581906"/>
                  </a:ext>
                </a:extLst>
              </a:tr>
              <a:tr h="43545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52281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646685" y="-385320"/>
            <a:ext cx="1973852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lt-L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Objectives: </a:t>
            </a:r>
            <a:r>
              <a:rPr kumimoji="0" lang="en-US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 contemporary/modern educational technologies into the process of education.</a:t>
            </a:r>
            <a:endParaRPr kumimoji="0" lang="lt-LT" altLang="lt-L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lt-L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Indicators: </a:t>
            </a:r>
            <a:endParaRPr kumimoji="0" lang="lt-LT" altLang="lt-L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lt-L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Responsible person:</a:t>
            </a:r>
            <a:endParaRPr kumimoji="0" lang="lt-LT" altLang="lt-L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716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err="1" smtClean="0"/>
              <a:t>Missing</a:t>
            </a:r>
            <a:r>
              <a:rPr lang="lt-LT" b="1" dirty="0" smtClean="0"/>
              <a:t> </a:t>
            </a:r>
            <a:r>
              <a:rPr lang="lt-LT" b="1" dirty="0" err="1" smtClean="0"/>
              <a:t>elements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err="1" smtClean="0"/>
              <a:t>Vision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key</a:t>
            </a:r>
            <a:r>
              <a:rPr lang="lt-LT" dirty="0" smtClean="0"/>
              <a:t> </a:t>
            </a:r>
            <a:r>
              <a:rPr lang="lt-LT" dirty="0" err="1" smtClean="0"/>
              <a:t>impact</a:t>
            </a:r>
            <a:r>
              <a:rPr lang="lt-LT" dirty="0" smtClean="0"/>
              <a:t> </a:t>
            </a:r>
            <a:r>
              <a:rPr lang="lt-LT" dirty="0" err="1" smtClean="0"/>
              <a:t>indicators</a:t>
            </a:r>
            <a:r>
              <a:rPr lang="lt-LT" dirty="0" smtClean="0"/>
              <a:t> ?</a:t>
            </a:r>
          </a:p>
          <a:p>
            <a:r>
              <a:rPr lang="lt-LT" dirty="0" err="1" smtClean="0"/>
              <a:t>Mission</a:t>
            </a:r>
            <a:r>
              <a:rPr lang="lt-LT" dirty="0" smtClean="0"/>
              <a:t>?</a:t>
            </a:r>
          </a:p>
          <a:p>
            <a:r>
              <a:rPr lang="lt-LT" dirty="0" err="1" smtClean="0"/>
              <a:t>Values</a:t>
            </a:r>
            <a:r>
              <a:rPr lang="lt-LT" dirty="0" smtClean="0"/>
              <a:t>?</a:t>
            </a:r>
          </a:p>
          <a:p>
            <a:endParaRPr lang="lt-LT" dirty="0"/>
          </a:p>
          <a:p>
            <a:r>
              <a:rPr lang="en-US" b="1" dirty="0" smtClean="0"/>
              <a:t>No alignment between strategic goals, area and purpose and indicators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2982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err="1" smtClean="0"/>
              <a:t>Hierarchy</a:t>
            </a:r>
            <a:r>
              <a:rPr lang="lt-LT" b="1" dirty="0" smtClean="0"/>
              <a:t> </a:t>
            </a:r>
            <a:r>
              <a:rPr lang="lt-LT" b="1" dirty="0" err="1" smtClean="0"/>
              <a:t>of</a:t>
            </a:r>
            <a:r>
              <a:rPr lang="lt-LT" b="1" dirty="0" smtClean="0"/>
              <a:t> </a:t>
            </a:r>
            <a:r>
              <a:rPr lang="lt-LT" b="1" dirty="0" err="1" smtClean="0"/>
              <a:t>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dirty="0" err="1" smtClean="0"/>
              <a:t>Strategic</a:t>
            </a:r>
            <a:r>
              <a:rPr lang="lt-LT" b="1" dirty="0" smtClean="0"/>
              <a:t> </a:t>
            </a:r>
            <a:r>
              <a:rPr lang="lt-LT" b="1" dirty="0" err="1" smtClean="0"/>
              <a:t>priorities</a:t>
            </a:r>
            <a:r>
              <a:rPr lang="lt-LT" b="1" dirty="0" smtClean="0"/>
              <a:t>/</a:t>
            </a:r>
            <a:r>
              <a:rPr lang="lt-LT" b="1" dirty="0" err="1" smtClean="0"/>
              <a:t>areas</a:t>
            </a:r>
            <a:r>
              <a:rPr lang="lt-LT" b="1" dirty="0" smtClean="0"/>
              <a:t> </a:t>
            </a:r>
            <a:r>
              <a:rPr lang="lt-LT" dirty="0" smtClean="0"/>
              <a:t>(</a:t>
            </a:r>
            <a:r>
              <a:rPr lang="lt-LT" dirty="0" err="1" smtClean="0"/>
              <a:t>innovative</a:t>
            </a:r>
            <a:r>
              <a:rPr lang="lt-LT" dirty="0" smtClean="0"/>
              <a:t> </a:t>
            </a:r>
            <a:r>
              <a:rPr lang="lt-LT" dirty="0" err="1" smtClean="0"/>
              <a:t>education</a:t>
            </a:r>
            <a:r>
              <a:rPr lang="lt-LT" dirty="0" smtClean="0"/>
              <a:t>, </a:t>
            </a:r>
            <a:r>
              <a:rPr lang="lt-LT" dirty="0" err="1" smtClean="0"/>
              <a:t>international</a:t>
            </a:r>
            <a:r>
              <a:rPr lang="lt-LT" dirty="0" smtClean="0"/>
              <a:t> </a:t>
            </a:r>
            <a:r>
              <a:rPr lang="lt-LT" dirty="0" err="1" smtClean="0"/>
              <a:t>research</a:t>
            </a:r>
            <a:r>
              <a:rPr lang="lt-LT" dirty="0" smtClean="0"/>
              <a:t>..</a:t>
            </a:r>
            <a:r>
              <a:rPr lang="lt-LT" dirty="0" err="1" smtClean="0"/>
              <a:t>internationalization</a:t>
            </a:r>
            <a:r>
              <a:rPr lang="lt-LT" dirty="0" smtClean="0"/>
              <a:t>...)</a:t>
            </a:r>
          </a:p>
          <a:p>
            <a:pPr marL="0" indent="0">
              <a:buNone/>
            </a:pPr>
            <a:r>
              <a:rPr lang="lt-LT" dirty="0" smtClean="0"/>
              <a:t>	</a:t>
            </a:r>
            <a:r>
              <a:rPr lang="lt-LT" dirty="0" err="1" smtClean="0">
                <a:solidFill>
                  <a:srgbClr val="FF0000"/>
                </a:solidFill>
              </a:rPr>
              <a:t>Goals</a:t>
            </a:r>
            <a:r>
              <a:rPr lang="lt-LT" dirty="0" smtClean="0"/>
              <a:t> (</a:t>
            </a:r>
            <a:r>
              <a:rPr lang="lt-LT" dirty="0" err="1" smtClean="0"/>
              <a:t>not</a:t>
            </a:r>
            <a:r>
              <a:rPr lang="lt-LT" dirty="0" smtClean="0"/>
              <a:t> </a:t>
            </a:r>
            <a:r>
              <a:rPr lang="lt-LT" dirty="0" err="1" smtClean="0"/>
              <a:t>more</a:t>
            </a:r>
            <a:r>
              <a:rPr lang="lt-LT" dirty="0" smtClean="0"/>
              <a:t> </a:t>
            </a:r>
            <a:r>
              <a:rPr lang="lt-LT" dirty="0" err="1" smtClean="0"/>
              <a:t>than</a:t>
            </a:r>
            <a:r>
              <a:rPr lang="lt-LT" dirty="0" smtClean="0"/>
              <a:t> </a:t>
            </a:r>
            <a:r>
              <a:rPr lang="lt-LT" dirty="0" err="1" smtClean="0"/>
              <a:t>five</a:t>
            </a:r>
            <a:r>
              <a:rPr lang="lt-LT" dirty="0" smtClean="0"/>
              <a:t>) – </a:t>
            </a:r>
            <a:r>
              <a:rPr lang="lt-LT" i="1" dirty="0" err="1" smtClean="0"/>
              <a:t>Ensure</a:t>
            </a:r>
            <a:r>
              <a:rPr lang="lt-LT" i="1" dirty="0" smtClean="0"/>
              <a:t> </a:t>
            </a:r>
            <a:r>
              <a:rPr lang="lt-LT" i="1" dirty="0" err="1" smtClean="0"/>
              <a:t>modernization</a:t>
            </a:r>
            <a:r>
              <a:rPr lang="lt-LT" i="1" dirty="0" smtClean="0"/>
              <a:t> </a:t>
            </a:r>
            <a:r>
              <a:rPr lang="lt-LT" i="1" dirty="0" err="1" smtClean="0"/>
              <a:t>of</a:t>
            </a:r>
            <a:r>
              <a:rPr lang="lt-LT" i="1" dirty="0" smtClean="0"/>
              <a:t> </a:t>
            </a:r>
            <a:r>
              <a:rPr lang="lt-LT" i="1" dirty="0" err="1" smtClean="0"/>
              <a:t>study</a:t>
            </a:r>
            <a:r>
              <a:rPr lang="lt-LT" i="1" dirty="0" smtClean="0"/>
              <a:t> </a:t>
            </a:r>
            <a:r>
              <a:rPr lang="lt-LT" i="1" dirty="0" err="1" smtClean="0"/>
              <a:t>programmes</a:t>
            </a:r>
            <a:r>
              <a:rPr lang="lt-LT" i="1" dirty="0" smtClean="0"/>
              <a:t> to </a:t>
            </a:r>
            <a:r>
              <a:rPr lang="lt-LT" i="1" dirty="0" err="1" smtClean="0"/>
              <a:t>meet</a:t>
            </a:r>
            <a:r>
              <a:rPr lang="lt-LT" i="1" dirty="0" smtClean="0"/>
              <a:t> </a:t>
            </a:r>
            <a:r>
              <a:rPr lang="lt-LT" i="1" dirty="0" err="1" smtClean="0"/>
              <a:t>nowadays</a:t>
            </a:r>
            <a:r>
              <a:rPr lang="lt-LT" i="1" dirty="0" smtClean="0"/>
              <a:t> </a:t>
            </a:r>
            <a:r>
              <a:rPr lang="lt-LT" i="1" dirty="0" err="1" smtClean="0"/>
              <a:t>requirements</a:t>
            </a:r>
            <a:r>
              <a:rPr lang="lt-LT" i="1" dirty="0" smtClean="0"/>
              <a:t> </a:t>
            </a:r>
            <a:r>
              <a:rPr lang="lt-LT" i="1" dirty="0" err="1" smtClean="0"/>
              <a:t>of</a:t>
            </a:r>
            <a:r>
              <a:rPr lang="lt-LT" i="1" dirty="0" smtClean="0"/>
              <a:t> </a:t>
            </a:r>
            <a:r>
              <a:rPr lang="lt-LT" i="1" dirty="0" err="1" smtClean="0"/>
              <a:t>labour</a:t>
            </a:r>
            <a:r>
              <a:rPr lang="lt-LT" i="1" dirty="0" smtClean="0"/>
              <a:t> </a:t>
            </a:r>
            <a:r>
              <a:rPr lang="lt-LT" i="1" dirty="0" err="1" smtClean="0"/>
              <a:t>market</a:t>
            </a:r>
            <a:r>
              <a:rPr lang="lt-LT" i="1" dirty="0" smtClean="0"/>
              <a:t> </a:t>
            </a:r>
            <a:r>
              <a:rPr lang="lt-LT" dirty="0" smtClean="0"/>
              <a:t>(</a:t>
            </a:r>
            <a:r>
              <a:rPr lang="lt-LT" dirty="0" err="1" smtClean="0"/>
              <a:t>outcome</a:t>
            </a:r>
            <a:r>
              <a:rPr lang="lt-LT" dirty="0" smtClean="0"/>
              <a:t> </a:t>
            </a:r>
            <a:r>
              <a:rPr lang="lt-LT" dirty="0" err="1" smtClean="0"/>
              <a:t>indicators</a:t>
            </a:r>
            <a:r>
              <a:rPr lang="lt-LT" dirty="0" smtClean="0"/>
              <a:t>)</a:t>
            </a:r>
          </a:p>
          <a:p>
            <a:pPr marL="0" indent="0">
              <a:buNone/>
            </a:pPr>
            <a:r>
              <a:rPr lang="lt-LT" dirty="0"/>
              <a:t>	</a:t>
            </a:r>
            <a:r>
              <a:rPr lang="lt-LT" dirty="0" smtClean="0"/>
              <a:t>	</a:t>
            </a:r>
            <a:r>
              <a:rPr lang="lt-LT" dirty="0" err="1" smtClean="0">
                <a:solidFill>
                  <a:schemeClr val="accent1">
                    <a:lumMod val="50000"/>
                  </a:schemeClr>
                </a:solidFill>
              </a:rPr>
              <a:t>Objectives</a:t>
            </a:r>
            <a:r>
              <a:rPr lang="lt-LT" dirty="0" smtClean="0"/>
              <a:t> (</a:t>
            </a:r>
            <a:r>
              <a:rPr lang="lt-LT" dirty="0" err="1" smtClean="0"/>
              <a:t>not</a:t>
            </a:r>
            <a:r>
              <a:rPr lang="lt-LT" dirty="0" smtClean="0"/>
              <a:t> </a:t>
            </a:r>
            <a:r>
              <a:rPr lang="lt-LT" dirty="0" err="1" smtClean="0"/>
              <a:t>more</a:t>
            </a:r>
            <a:r>
              <a:rPr lang="lt-LT" dirty="0" smtClean="0"/>
              <a:t> </a:t>
            </a:r>
            <a:r>
              <a:rPr lang="lt-LT" dirty="0" err="1" smtClean="0"/>
              <a:t>than</a:t>
            </a:r>
            <a:r>
              <a:rPr lang="lt-LT" dirty="0" smtClean="0"/>
              <a:t> </a:t>
            </a:r>
            <a:r>
              <a:rPr lang="lt-LT" dirty="0" err="1" smtClean="0"/>
              <a:t>five</a:t>
            </a:r>
            <a:r>
              <a:rPr lang="lt-LT" dirty="0" smtClean="0"/>
              <a:t>) – </a:t>
            </a:r>
            <a:r>
              <a:rPr lang="lt-LT" i="1" dirty="0" err="1" smtClean="0"/>
              <a:t>Introduce</a:t>
            </a:r>
            <a:r>
              <a:rPr lang="lt-LT" i="1" dirty="0" smtClean="0"/>
              <a:t> </a:t>
            </a:r>
            <a:r>
              <a:rPr lang="lt-LT" i="1" dirty="0" err="1" smtClean="0"/>
              <a:t>contemporary</a:t>
            </a:r>
            <a:r>
              <a:rPr lang="lt-LT" i="1" dirty="0" smtClean="0"/>
              <a:t> </a:t>
            </a:r>
            <a:r>
              <a:rPr lang="lt-LT" i="1" dirty="0" err="1" smtClean="0"/>
              <a:t>learning</a:t>
            </a:r>
            <a:r>
              <a:rPr lang="lt-LT" i="1" dirty="0" smtClean="0"/>
              <a:t> </a:t>
            </a:r>
            <a:r>
              <a:rPr lang="lt-LT" i="1" dirty="0" err="1" smtClean="0"/>
              <a:t>technologies</a:t>
            </a:r>
            <a:r>
              <a:rPr lang="lt-LT" i="1" dirty="0" smtClean="0"/>
              <a:t> </a:t>
            </a:r>
            <a:r>
              <a:rPr lang="lt-LT" i="1" dirty="0" err="1" smtClean="0"/>
              <a:t>into</a:t>
            </a:r>
            <a:r>
              <a:rPr lang="lt-LT" i="1" dirty="0" smtClean="0"/>
              <a:t> </a:t>
            </a:r>
            <a:r>
              <a:rPr lang="lt-LT" i="1" dirty="0" err="1" smtClean="0"/>
              <a:t>the</a:t>
            </a:r>
            <a:r>
              <a:rPr lang="lt-LT" i="1" dirty="0" smtClean="0"/>
              <a:t> </a:t>
            </a:r>
            <a:r>
              <a:rPr lang="lt-LT" i="1" dirty="0" err="1" smtClean="0"/>
              <a:t>process</a:t>
            </a:r>
            <a:r>
              <a:rPr lang="lt-LT" i="1" dirty="0" smtClean="0"/>
              <a:t> </a:t>
            </a:r>
            <a:r>
              <a:rPr lang="lt-LT" i="1" dirty="0" err="1" smtClean="0"/>
              <a:t>of</a:t>
            </a:r>
            <a:r>
              <a:rPr lang="lt-LT" i="1" dirty="0" smtClean="0"/>
              <a:t> </a:t>
            </a:r>
            <a:r>
              <a:rPr lang="lt-LT" i="1" dirty="0" err="1" smtClean="0"/>
              <a:t>education</a:t>
            </a:r>
            <a:r>
              <a:rPr lang="lt-LT" i="1" dirty="0" smtClean="0"/>
              <a:t> </a:t>
            </a:r>
            <a:r>
              <a:rPr lang="lt-LT" dirty="0" smtClean="0"/>
              <a:t>(</a:t>
            </a:r>
            <a:r>
              <a:rPr lang="lt-LT" dirty="0" err="1" smtClean="0"/>
              <a:t>output</a:t>
            </a:r>
            <a:r>
              <a:rPr lang="lt-LT" dirty="0" smtClean="0"/>
              <a:t> </a:t>
            </a:r>
            <a:r>
              <a:rPr lang="lt-LT" dirty="0" err="1" smtClean="0"/>
              <a:t>indicators</a:t>
            </a:r>
            <a:r>
              <a:rPr lang="lt-LT" dirty="0" smtClean="0"/>
              <a:t>)</a:t>
            </a:r>
          </a:p>
          <a:p>
            <a:pPr marL="0" indent="0">
              <a:buNone/>
            </a:pPr>
            <a:r>
              <a:rPr lang="lt-LT" dirty="0"/>
              <a:t>	</a:t>
            </a:r>
            <a:r>
              <a:rPr lang="lt-LT" dirty="0" smtClean="0"/>
              <a:t>		</a:t>
            </a:r>
            <a:r>
              <a:rPr lang="lt-LT" dirty="0" err="1" smtClean="0">
                <a:solidFill>
                  <a:srgbClr val="00B050"/>
                </a:solidFill>
              </a:rPr>
              <a:t>Actions</a:t>
            </a:r>
            <a:r>
              <a:rPr lang="lt-LT" dirty="0" smtClean="0"/>
              <a:t>....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478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err="1"/>
              <a:t>Strategic</a:t>
            </a:r>
            <a:r>
              <a:rPr lang="lt-LT" b="1" dirty="0"/>
              <a:t> </a:t>
            </a:r>
            <a:r>
              <a:rPr lang="lt-LT" b="1" dirty="0" err="1"/>
              <a:t>goals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the</a:t>
            </a:r>
            <a:r>
              <a:rPr lang="lt-LT" b="1" dirty="0"/>
              <a:t> </a:t>
            </a:r>
            <a:r>
              <a:rPr lang="lt-LT" b="1" dirty="0" err="1"/>
              <a:t>program</a:t>
            </a:r>
            <a:r>
              <a:rPr lang="lt-LT" b="1" dirty="0"/>
              <a:t> </a:t>
            </a:r>
            <a:r>
              <a:rPr lang="lt-LT" dirty="0"/>
              <a:t/>
            </a:r>
            <a:br>
              <a:rPr lang="lt-LT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 err="1" smtClean="0"/>
              <a:t>Pedagogical</a:t>
            </a:r>
            <a:r>
              <a:rPr lang="lt-LT" dirty="0" smtClean="0"/>
              <a:t> </a:t>
            </a:r>
            <a:r>
              <a:rPr lang="lt-LT" dirty="0" err="1"/>
              <a:t>and</a:t>
            </a:r>
            <a:r>
              <a:rPr lang="lt-LT" dirty="0"/>
              <a:t> </a:t>
            </a:r>
            <a:r>
              <a:rPr lang="lt-LT" dirty="0" err="1"/>
              <a:t>scientific</a:t>
            </a:r>
            <a:r>
              <a:rPr lang="lt-LT" dirty="0"/>
              <a:t> </a:t>
            </a:r>
            <a:r>
              <a:rPr lang="lt-LT" dirty="0" err="1"/>
              <a:t>education</a:t>
            </a:r>
            <a:r>
              <a:rPr lang="lt-LT" dirty="0"/>
              <a:t> </a:t>
            </a:r>
            <a:r>
              <a:rPr lang="lt-LT" dirty="0" err="1"/>
              <a:t>of</a:t>
            </a:r>
            <a:r>
              <a:rPr lang="lt-LT" dirty="0"/>
              <a:t> </a:t>
            </a:r>
            <a:r>
              <a:rPr lang="lt-LT" dirty="0" err="1"/>
              <a:t>higher</a:t>
            </a:r>
            <a:r>
              <a:rPr lang="lt-LT" dirty="0"/>
              <a:t> </a:t>
            </a:r>
            <a:r>
              <a:rPr lang="lt-LT" dirty="0" err="1"/>
              <a:t>education</a:t>
            </a:r>
            <a:r>
              <a:rPr lang="lt-LT" dirty="0"/>
              <a:t> </a:t>
            </a:r>
            <a:r>
              <a:rPr lang="lt-LT" dirty="0" err="1"/>
              <a:t>in</a:t>
            </a:r>
            <a:r>
              <a:rPr lang="lt-LT" dirty="0"/>
              <a:t> </a:t>
            </a:r>
            <a:r>
              <a:rPr lang="lt-LT" dirty="0" err="1"/>
              <a:t>accordance</a:t>
            </a:r>
            <a:r>
              <a:rPr lang="lt-LT" dirty="0"/>
              <a:t> to </a:t>
            </a:r>
            <a:r>
              <a:rPr lang="lt-LT" dirty="0" err="1"/>
              <a:t>meet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needs</a:t>
            </a:r>
            <a:r>
              <a:rPr lang="lt-LT" dirty="0"/>
              <a:t> </a:t>
            </a:r>
            <a:r>
              <a:rPr lang="lt-LT" dirty="0" err="1"/>
              <a:t>for</a:t>
            </a:r>
            <a:r>
              <a:rPr lang="lt-LT" dirty="0"/>
              <a:t> </a:t>
            </a:r>
            <a:r>
              <a:rPr lang="lt-LT" dirty="0" err="1"/>
              <a:t>pedagogical</a:t>
            </a:r>
            <a:r>
              <a:rPr lang="lt-LT" dirty="0"/>
              <a:t> </a:t>
            </a:r>
            <a:r>
              <a:rPr lang="lt-LT" dirty="0" err="1"/>
              <a:t>and</a:t>
            </a:r>
            <a:r>
              <a:rPr lang="lt-LT" dirty="0"/>
              <a:t> </a:t>
            </a:r>
            <a:r>
              <a:rPr lang="lt-LT" dirty="0" err="1"/>
              <a:t>scientific-pedagogical</a:t>
            </a:r>
            <a:r>
              <a:rPr lang="lt-LT" dirty="0"/>
              <a:t> </a:t>
            </a:r>
            <a:r>
              <a:rPr lang="lt-LT" dirty="0" err="1"/>
              <a:t>specialists</a:t>
            </a:r>
            <a:r>
              <a:rPr lang="lt-LT" dirty="0"/>
              <a:t> </a:t>
            </a:r>
            <a:r>
              <a:rPr lang="lt-LT" dirty="0" err="1"/>
              <a:t>with</a:t>
            </a:r>
            <a:r>
              <a:rPr lang="lt-LT" dirty="0"/>
              <a:t> </a:t>
            </a:r>
            <a:r>
              <a:rPr lang="lt-LT" dirty="0" err="1"/>
              <a:t>high</a:t>
            </a:r>
            <a:r>
              <a:rPr lang="lt-LT" dirty="0"/>
              <a:t> </a:t>
            </a:r>
            <a:r>
              <a:rPr lang="lt-LT" dirty="0" err="1"/>
              <a:t>education</a:t>
            </a:r>
            <a:r>
              <a:rPr lang="lt-LT" dirty="0"/>
              <a:t> </a:t>
            </a:r>
            <a:r>
              <a:rPr lang="lt-LT" dirty="0" err="1"/>
              <a:t>in</a:t>
            </a:r>
            <a:r>
              <a:rPr lang="lt-LT" dirty="0"/>
              <a:t> line </a:t>
            </a:r>
            <a:r>
              <a:rPr lang="lt-LT" dirty="0" err="1"/>
              <a:t>with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development</a:t>
            </a:r>
            <a:r>
              <a:rPr lang="lt-LT" dirty="0"/>
              <a:t> </a:t>
            </a:r>
            <a:r>
              <a:rPr lang="lt-LT" dirty="0" err="1"/>
              <a:t>requirements</a:t>
            </a:r>
            <a:r>
              <a:rPr lang="lt-LT" dirty="0"/>
              <a:t> </a:t>
            </a:r>
            <a:r>
              <a:rPr lang="lt-LT" dirty="0" err="1"/>
              <a:t>of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Republic</a:t>
            </a:r>
            <a:r>
              <a:rPr lang="lt-LT" dirty="0"/>
              <a:t>; </a:t>
            </a:r>
          </a:p>
          <a:p>
            <a:r>
              <a:rPr lang="lt-LT" b="1" dirty="0" smtClean="0"/>
              <a:t>To </a:t>
            </a:r>
            <a:r>
              <a:rPr lang="lt-LT" b="1" dirty="0" err="1"/>
              <a:t>transform</a:t>
            </a:r>
            <a:r>
              <a:rPr lang="lt-LT" b="1" dirty="0"/>
              <a:t> </a:t>
            </a:r>
            <a:r>
              <a:rPr lang="lt-LT" b="1" dirty="0" err="1"/>
              <a:t>the</a:t>
            </a:r>
            <a:r>
              <a:rPr lang="lt-LT" b="1" dirty="0"/>
              <a:t> </a:t>
            </a:r>
            <a:r>
              <a:rPr lang="lt-LT" b="1" dirty="0" err="1"/>
              <a:t>university</a:t>
            </a:r>
            <a:r>
              <a:rPr lang="lt-LT" b="1" dirty="0"/>
              <a:t> </a:t>
            </a:r>
            <a:r>
              <a:rPr lang="lt-LT" b="1" dirty="0" err="1"/>
              <a:t>into</a:t>
            </a:r>
            <a:r>
              <a:rPr lang="lt-LT" b="1" dirty="0"/>
              <a:t> a </a:t>
            </a:r>
            <a:r>
              <a:rPr lang="lt-LT" b="1" dirty="0" err="1"/>
              <a:t>center</a:t>
            </a:r>
            <a:r>
              <a:rPr lang="lt-LT" b="1" dirty="0"/>
              <a:t> </a:t>
            </a:r>
            <a:r>
              <a:rPr lang="lt-LT" b="1" dirty="0" err="1"/>
              <a:t>for</a:t>
            </a:r>
            <a:r>
              <a:rPr lang="lt-LT" b="1" dirty="0"/>
              <a:t> </a:t>
            </a:r>
            <a:r>
              <a:rPr lang="lt-LT" b="1" dirty="0" err="1"/>
              <a:t>training</a:t>
            </a:r>
            <a:r>
              <a:rPr lang="lt-LT" b="1" dirty="0"/>
              <a:t>, </a:t>
            </a:r>
            <a:r>
              <a:rPr lang="lt-LT" b="1" dirty="0" err="1"/>
              <a:t>retraining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qualification</a:t>
            </a:r>
            <a:r>
              <a:rPr lang="lt-LT" dirty="0"/>
              <a:t> </a:t>
            </a:r>
            <a:r>
              <a:rPr lang="lt-LT" dirty="0" err="1"/>
              <a:t>raising</a:t>
            </a:r>
            <a:r>
              <a:rPr lang="lt-LT" dirty="0"/>
              <a:t> </a:t>
            </a:r>
            <a:r>
              <a:rPr lang="lt-LT" dirty="0" err="1"/>
              <a:t>for</a:t>
            </a:r>
            <a:r>
              <a:rPr lang="lt-LT" dirty="0"/>
              <a:t> </a:t>
            </a:r>
            <a:r>
              <a:rPr lang="lt-LT" dirty="0" err="1"/>
              <a:t>pedagogical</a:t>
            </a:r>
            <a:r>
              <a:rPr lang="lt-LT" dirty="0"/>
              <a:t>, </a:t>
            </a:r>
            <a:r>
              <a:rPr lang="lt-LT" dirty="0" err="1"/>
              <a:t>scientific-pedagogical</a:t>
            </a:r>
            <a:r>
              <a:rPr lang="lt-LT" dirty="0"/>
              <a:t> </a:t>
            </a:r>
            <a:r>
              <a:rPr lang="lt-LT" dirty="0" err="1"/>
              <a:t>staff</a:t>
            </a:r>
            <a:r>
              <a:rPr lang="lt-LT" dirty="0"/>
              <a:t> </a:t>
            </a:r>
            <a:r>
              <a:rPr lang="lt-LT" dirty="0" err="1"/>
              <a:t>of</a:t>
            </a:r>
            <a:r>
              <a:rPr lang="lt-LT" dirty="0"/>
              <a:t> ADPU </a:t>
            </a:r>
            <a:r>
              <a:rPr lang="lt-LT" dirty="0" err="1"/>
              <a:t>meeting</a:t>
            </a:r>
            <a:r>
              <a:rPr lang="lt-LT" dirty="0"/>
              <a:t> </a:t>
            </a:r>
            <a:r>
              <a:rPr lang="lt-LT" dirty="0" err="1"/>
              <a:t>international</a:t>
            </a:r>
            <a:r>
              <a:rPr lang="lt-LT" dirty="0"/>
              <a:t> </a:t>
            </a:r>
            <a:r>
              <a:rPr lang="lt-LT" dirty="0" err="1"/>
              <a:t>requirements</a:t>
            </a:r>
            <a:r>
              <a:rPr lang="lt-LT" dirty="0"/>
              <a:t> </a:t>
            </a:r>
            <a:r>
              <a:rPr lang="lt-LT" dirty="0" err="1"/>
              <a:t>and</a:t>
            </a:r>
            <a:r>
              <a:rPr lang="lt-LT" dirty="0"/>
              <a:t> </a:t>
            </a:r>
            <a:r>
              <a:rPr lang="lt-LT" dirty="0" err="1"/>
              <a:t>ensure</a:t>
            </a:r>
            <a:r>
              <a:rPr lang="lt-LT" dirty="0"/>
              <a:t> </a:t>
            </a:r>
            <a:r>
              <a:rPr lang="lt-LT" dirty="0" err="1"/>
              <a:t>efficient</a:t>
            </a:r>
            <a:r>
              <a:rPr lang="lt-LT" dirty="0"/>
              <a:t> </a:t>
            </a:r>
            <a:r>
              <a:rPr lang="lt-LT" dirty="0" err="1"/>
              <a:t>operation</a:t>
            </a:r>
            <a:r>
              <a:rPr lang="lt-LT" dirty="0"/>
              <a:t>. </a:t>
            </a:r>
          </a:p>
          <a:p>
            <a:r>
              <a:rPr lang="lt-LT" b="1" dirty="0" err="1" smtClean="0"/>
              <a:t>Integration</a:t>
            </a:r>
            <a:r>
              <a:rPr lang="lt-LT" b="1" dirty="0" smtClean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research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educational</a:t>
            </a:r>
            <a:r>
              <a:rPr lang="lt-LT" b="1" dirty="0"/>
              <a:t> </a:t>
            </a:r>
            <a:r>
              <a:rPr lang="lt-LT" b="1" dirty="0" err="1"/>
              <a:t>process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university</a:t>
            </a:r>
            <a:r>
              <a:rPr lang="lt-LT" b="1" dirty="0"/>
              <a:t> </a:t>
            </a:r>
            <a:r>
              <a:rPr lang="lt-LT" b="1" dirty="0" err="1"/>
              <a:t>into</a:t>
            </a:r>
            <a:r>
              <a:rPr lang="lt-LT" b="1" dirty="0"/>
              <a:t> </a:t>
            </a:r>
            <a:r>
              <a:rPr lang="lt-LT" b="1" dirty="0" err="1"/>
              <a:t>European</a:t>
            </a:r>
            <a:r>
              <a:rPr lang="lt-LT" b="1" dirty="0"/>
              <a:t> </a:t>
            </a:r>
            <a:r>
              <a:rPr lang="lt-LT" b="1" dirty="0" err="1"/>
              <a:t>science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education</a:t>
            </a:r>
            <a:r>
              <a:rPr lang="lt-LT" b="1" dirty="0"/>
              <a:t> </a:t>
            </a:r>
            <a:r>
              <a:rPr lang="lt-LT" b="1" dirty="0" err="1"/>
              <a:t>space</a:t>
            </a:r>
            <a:r>
              <a:rPr lang="lt-LT" dirty="0"/>
              <a:t>, </a:t>
            </a:r>
            <a:r>
              <a:rPr lang="lt-LT" dirty="0" err="1"/>
              <a:t>organisation</a:t>
            </a:r>
            <a:r>
              <a:rPr lang="lt-LT" dirty="0"/>
              <a:t> </a:t>
            </a:r>
            <a:r>
              <a:rPr lang="lt-LT" dirty="0" err="1"/>
              <a:t>of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content</a:t>
            </a:r>
            <a:r>
              <a:rPr lang="lt-LT" dirty="0"/>
              <a:t> </a:t>
            </a:r>
            <a:r>
              <a:rPr lang="lt-LT" dirty="0" err="1"/>
              <a:t>of</a:t>
            </a:r>
            <a:r>
              <a:rPr lang="lt-LT" dirty="0"/>
              <a:t> </a:t>
            </a:r>
            <a:r>
              <a:rPr lang="lt-LT" dirty="0" err="1"/>
              <a:t>education</a:t>
            </a:r>
            <a:r>
              <a:rPr lang="lt-LT" dirty="0"/>
              <a:t> </a:t>
            </a:r>
            <a:r>
              <a:rPr lang="lt-LT" dirty="0" err="1"/>
              <a:t>in</a:t>
            </a:r>
            <a:r>
              <a:rPr lang="lt-LT" dirty="0"/>
              <a:t> line </a:t>
            </a:r>
            <a:r>
              <a:rPr lang="lt-LT" dirty="0" err="1"/>
              <a:t>with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principles</a:t>
            </a:r>
            <a:r>
              <a:rPr lang="lt-LT" dirty="0"/>
              <a:t> </a:t>
            </a:r>
            <a:r>
              <a:rPr lang="lt-LT" dirty="0" err="1"/>
              <a:t>of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Bologna</a:t>
            </a:r>
            <a:r>
              <a:rPr lang="lt-LT" dirty="0"/>
              <a:t> </a:t>
            </a:r>
            <a:r>
              <a:rPr lang="lt-LT" dirty="0" err="1" smtClean="0"/>
              <a:t>Declaration</a:t>
            </a:r>
            <a:endParaRPr lang="lt-LT" dirty="0" smtClean="0"/>
          </a:p>
          <a:p>
            <a:r>
              <a:rPr lang="lt-LT" b="1" dirty="0" err="1"/>
              <a:t>E</a:t>
            </a:r>
            <a:r>
              <a:rPr lang="lt-LT" b="1" dirty="0" err="1" smtClean="0"/>
              <a:t>nsuring</a:t>
            </a:r>
            <a:r>
              <a:rPr lang="lt-LT" b="1" dirty="0" smtClean="0"/>
              <a:t> </a:t>
            </a:r>
            <a:r>
              <a:rPr lang="lt-LT" b="1" dirty="0"/>
              <a:t>University </a:t>
            </a:r>
            <a:r>
              <a:rPr lang="lt-LT" b="1" dirty="0" err="1"/>
              <a:t>attractiveness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competitiveness</a:t>
            </a:r>
            <a:r>
              <a:rPr lang="lt-LT" dirty="0"/>
              <a:t> </a:t>
            </a:r>
            <a:r>
              <a:rPr lang="lt-LT" dirty="0" err="1"/>
              <a:t>through</a:t>
            </a:r>
            <a:r>
              <a:rPr lang="lt-LT" dirty="0"/>
              <a:t> </a:t>
            </a:r>
            <a:r>
              <a:rPr lang="lt-LT" dirty="0" err="1"/>
              <a:t>sustainable</a:t>
            </a:r>
            <a:r>
              <a:rPr lang="lt-LT" dirty="0"/>
              <a:t> </a:t>
            </a:r>
            <a:r>
              <a:rPr lang="lt-LT" dirty="0" err="1"/>
              <a:t>and</a:t>
            </a:r>
            <a:r>
              <a:rPr lang="lt-LT" dirty="0"/>
              <a:t> </a:t>
            </a:r>
            <a:r>
              <a:rPr lang="lt-LT" dirty="0" err="1"/>
              <a:t>dynamic</a:t>
            </a:r>
            <a:r>
              <a:rPr lang="lt-LT" dirty="0"/>
              <a:t> </a:t>
            </a:r>
            <a:r>
              <a:rPr lang="lt-LT" dirty="0" err="1"/>
              <a:t>development</a:t>
            </a:r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53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b="1" dirty="0"/>
              <a:t>I. </a:t>
            </a:r>
            <a:r>
              <a:rPr lang="lt-LT" b="1" dirty="0" err="1"/>
              <a:t>Training</a:t>
            </a:r>
            <a:r>
              <a:rPr lang="lt-LT" b="1" dirty="0"/>
              <a:t> </a:t>
            </a:r>
            <a:r>
              <a:rPr lang="lt-LT" b="1" dirty="0" err="1"/>
              <a:t>quality</a:t>
            </a:r>
            <a:r>
              <a:rPr lang="lt-LT" b="1" dirty="0"/>
              <a:t> </a:t>
            </a:r>
            <a:r>
              <a:rPr lang="lt-LT" b="1" dirty="0" err="1"/>
              <a:t>assurance</a:t>
            </a:r>
            <a:r>
              <a:rPr lang="lt-LT" b="1" dirty="0"/>
              <a:t> </a:t>
            </a:r>
            <a:r>
              <a:rPr lang="lt-LT" b="1" dirty="0" err="1"/>
              <a:t>measures</a:t>
            </a:r>
            <a:r>
              <a:rPr lang="lt-LT" b="1" dirty="0"/>
              <a:t>: </a:t>
            </a:r>
            <a:r>
              <a:rPr lang="lt-LT" dirty="0"/>
              <a:t/>
            </a:r>
            <a:br>
              <a:rPr lang="lt-LT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t-LT" b="1" dirty="0"/>
              <a:t>1. </a:t>
            </a:r>
            <a:r>
              <a:rPr lang="en-US" b="1" dirty="0" smtClean="0"/>
              <a:t>INVOLVE LABOUR MARKET/Formation of student body taking into account the needs of the labor market, demographic situation and development potential of the University.</a:t>
            </a:r>
            <a:endParaRPr lang="lt-LT" b="1" dirty="0" smtClean="0"/>
          </a:p>
          <a:p>
            <a:pPr marL="0" indent="0">
              <a:buNone/>
            </a:pPr>
            <a:r>
              <a:rPr lang="lt-LT" dirty="0" err="1"/>
              <a:t>Updating</a:t>
            </a:r>
            <a:r>
              <a:rPr lang="lt-LT" dirty="0"/>
              <a:t> </a:t>
            </a:r>
            <a:r>
              <a:rPr lang="lt-LT" dirty="0" err="1"/>
              <a:t>of</a:t>
            </a:r>
            <a:r>
              <a:rPr lang="lt-LT" dirty="0"/>
              <a:t> </a:t>
            </a:r>
            <a:r>
              <a:rPr lang="lt-LT" dirty="0" err="1"/>
              <a:t>main</a:t>
            </a:r>
            <a:r>
              <a:rPr lang="lt-LT" dirty="0"/>
              <a:t> </a:t>
            </a:r>
            <a:r>
              <a:rPr lang="lt-LT" dirty="0" err="1"/>
              <a:t>and</a:t>
            </a:r>
            <a:r>
              <a:rPr lang="lt-LT" dirty="0"/>
              <a:t> </a:t>
            </a:r>
            <a:r>
              <a:rPr lang="lt-LT" dirty="0" err="1"/>
              <a:t>further</a:t>
            </a:r>
            <a:r>
              <a:rPr lang="lt-LT" dirty="0"/>
              <a:t> </a:t>
            </a:r>
            <a:r>
              <a:rPr lang="lt-LT" dirty="0" err="1"/>
              <a:t>educational</a:t>
            </a:r>
            <a:r>
              <a:rPr lang="lt-LT" dirty="0"/>
              <a:t> </a:t>
            </a:r>
            <a:r>
              <a:rPr lang="lt-LT" dirty="0" err="1"/>
              <a:t>programs</a:t>
            </a:r>
            <a:r>
              <a:rPr lang="lt-LT" dirty="0"/>
              <a:t> </a:t>
            </a:r>
            <a:r>
              <a:rPr lang="lt-LT" dirty="0" err="1"/>
              <a:t>according</a:t>
            </a:r>
            <a:r>
              <a:rPr lang="lt-LT" dirty="0"/>
              <a:t> to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needs</a:t>
            </a:r>
            <a:r>
              <a:rPr lang="lt-LT" dirty="0"/>
              <a:t> </a:t>
            </a:r>
            <a:r>
              <a:rPr lang="lt-LT" dirty="0" err="1"/>
              <a:t>of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 smtClean="0"/>
              <a:t>employer</a:t>
            </a:r>
            <a:r>
              <a:rPr lang="lt-LT" dirty="0" smtClean="0"/>
              <a:t>/ </a:t>
            </a:r>
            <a:r>
              <a:rPr lang="lt-LT" dirty="0" err="1" smtClean="0"/>
              <a:t>requires</a:t>
            </a:r>
            <a:r>
              <a:rPr lang="lt-LT" dirty="0" smtClean="0"/>
              <a:t> to be </a:t>
            </a:r>
            <a:r>
              <a:rPr lang="lt-LT" dirty="0" err="1" smtClean="0"/>
              <a:t>more</a:t>
            </a:r>
            <a:r>
              <a:rPr lang="lt-LT" dirty="0" smtClean="0"/>
              <a:t> </a:t>
            </a:r>
            <a:r>
              <a:rPr lang="lt-LT" dirty="0" err="1" smtClean="0"/>
              <a:t>specific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b="1" dirty="0" smtClean="0"/>
              <a:t>2. The content, organization and technology of the educational process requirements of educational program standards, self-education principles, scientific research activities and modern forms of practice interaction with students, taking into account the possibilities of using ICT systematic upgrade of independent business systems. /TOO COMPLEX</a:t>
            </a:r>
            <a:endParaRPr lang="en-US" dirty="0" smtClean="0"/>
          </a:p>
          <a:p>
            <a:r>
              <a:rPr lang="en-US" b="1" dirty="0" smtClean="0"/>
              <a:t>3. Application of </a:t>
            </a:r>
            <a:r>
              <a:rPr lang="en-US" b="1" u="sng" dirty="0" smtClean="0"/>
              <a:t>new structure of teaching process </a:t>
            </a:r>
            <a:r>
              <a:rPr lang="en-US" b="1" dirty="0" smtClean="0"/>
              <a:t>and intensive educational technologies</a:t>
            </a:r>
            <a:endParaRPr lang="en-US" dirty="0" smtClean="0"/>
          </a:p>
          <a:p>
            <a:r>
              <a:rPr lang="en-US" b="1" dirty="0" smtClean="0"/>
              <a:t>4. Application of quality assurance system in accordance with international standards/ </a:t>
            </a:r>
            <a:r>
              <a:rPr lang="lt-LT" b="1" dirty="0" smtClean="0"/>
              <a:t>WHAT ARE INTERNATIONAL STANDARDS?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31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/>
              <a:t>II. </a:t>
            </a:r>
            <a:r>
              <a:rPr lang="lt-LT" b="1" dirty="0" err="1"/>
              <a:t>Development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scientific-research</a:t>
            </a:r>
            <a:r>
              <a:rPr lang="lt-LT" b="1" dirty="0"/>
              <a:t> </a:t>
            </a:r>
            <a:r>
              <a:rPr lang="lt-LT" b="1" dirty="0" err="1"/>
              <a:t>activity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training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scientific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pedagogical</a:t>
            </a:r>
            <a:r>
              <a:rPr lang="lt-LT" b="1" dirty="0"/>
              <a:t> </a:t>
            </a:r>
            <a:r>
              <a:rPr lang="lt-LT" b="1" dirty="0" err="1"/>
              <a:t>staff</a:t>
            </a:r>
            <a:r>
              <a:rPr lang="lt-LT" dirty="0"/>
              <a:t/>
            </a:r>
            <a:br>
              <a:rPr lang="lt-LT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dirty="0" err="1"/>
              <a:t>Purpose</a:t>
            </a:r>
            <a:r>
              <a:rPr lang="lt-LT" b="1" dirty="0"/>
              <a:t>: To </a:t>
            </a:r>
            <a:r>
              <a:rPr lang="lt-LT" b="1" dirty="0" err="1"/>
              <a:t>carry</a:t>
            </a:r>
            <a:r>
              <a:rPr lang="lt-LT" b="1" dirty="0"/>
              <a:t> </a:t>
            </a:r>
            <a:r>
              <a:rPr lang="lt-LT" b="1" dirty="0" err="1"/>
              <a:t>out</a:t>
            </a:r>
            <a:r>
              <a:rPr lang="lt-LT" b="1" dirty="0"/>
              <a:t> </a:t>
            </a:r>
            <a:r>
              <a:rPr lang="lt-LT" b="1" dirty="0" err="1"/>
              <a:t>scientific</a:t>
            </a:r>
            <a:r>
              <a:rPr lang="lt-LT" b="1" dirty="0"/>
              <a:t> </a:t>
            </a:r>
            <a:r>
              <a:rPr lang="lt-LT" b="1" dirty="0" err="1"/>
              <a:t>researches</a:t>
            </a:r>
            <a:r>
              <a:rPr lang="lt-LT" b="1" dirty="0"/>
              <a:t> </a:t>
            </a:r>
            <a:r>
              <a:rPr lang="lt-LT" b="1" dirty="0" err="1"/>
              <a:t>in</a:t>
            </a:r>
            <a:r>
              <a:rPr lang="lt-LT" b="1" dirty="0"/>
              <a:t> </a:t>
            </a:r>
            <a:r>
              <a:rPr lang="lt-LT" b="1" dirty="0" err="1"/>
              <a:t>accordance</a:t>
            </a:r>
            <a:r>
              <a:rPr lang="lt-LT" b="1" dirty="0"/>
              <a:t> </a:t>
            </a:r>
            <a:r>
              <a:rPr lang="lt-LT" b="1" dirty="0" err="1"/>
              <a:t>with</a:t>
            </a:r>
            <a:r>
              <a:rPr lang="lt-LT" b="1" dirty="0"/>
              <a:t> </a:t>
            </a:r>
            <a:r>
              <a:rPr lang="lt-LT" b="1" u="sng" dirty="0" err="1"/>
              <a:t>world</a:t>
            </a:r>
            <a:r>
              <a:rPr lang="lt-LT" b="1" u="sng" dirty="0"/>
              <a:t> </a:t>
            </a:r>
            <a:r>
              <a:rPr lang="lt-LT" b="1" u="sng" dirty="0" err="1" smtClean="0"/>
              <a:t>standards</a:t>
            </a:r>
            <a:r>
              <a:rPr lang="lt-LT" b="1" dirty="0" smtClean="0"/>
              <a:t> </a:t>
            </a:r>
            <a:r>
              <a:rPr lang="lt-LT" b="1" dirty="0" err="1" smtClean="0"/>
              <a:t>work</a:t>
            </a:r>
            <a:r>
              <a:rPr lang="lt-LT" b="1" dirty="0" smtClean="0"/>
              <a:t> </a:t>
            </a:r>
            <a:r>
              <a:rPr lang="lt-LT" b="1" dirty="0" err="1"/>
              <a:t>on</a:t>
            </a:r>
            <a:r>
              <a:rPr lang="lt-LT" b="1" dirty="0"/>
              <a:t> </a:t>
            </a:r>
            <a:r>
              <a:rPr lang="lt-LT" b="1" u="sng" dirty="0" err="1"/>
              <a:t>creation</a:t>
            </a:r>
            <a:r>
              <a:rPr lang="lt-LT" b="1" u="sng" dirty="0"/>
              <a:t> </a:t>
            </a:r>
            <a:r>
              <a:rPr lang="lt-LT" b="1" u="sng" dirty="0" err="1"/>
              <a:t>of</a:t>
            </a:r>
            <a:r>
              <a:rPr lang="lt-LT" b="1" u="sng" dirty="0"/>
              <a:t> </a:t>
            </a:r>
            <a:r>
              <a:rPr lang="lt-LT" b="1" u="sng" dirty="0" err="1"/>
              <a:t>conditions</a:t>
            </a:r>
            <a:r>
              <a:rPr lang="lt-LT" b="1" u="sng" dirty="0"/>
              <a:t> </a:t>
            </a:r>
            <a:r>
              <a:rPr lang="lt-LT" b="1" dirty="0" err="1"/>
              <a:t>for</a:t>
            </a:r>
            <a:r>
              <a:rPr lang="lt-LT" b="1" dirty="0"/>
              <a:t> </a:t>
            </a:r>
            <a:r>
              <a:rPr lang="lt-LT" b="1" dirty="0" err="1"/>
              <a:t>formation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new</a:t>
            </a:r>
            <a:r>
              <a:rPr lang="lt-LT" b="1" dirty="0"/>
              <a:t> </a:t>
            </a:r>
            <a:r>
              <a:rPr lang="lt-LT" b="1" dirty="0" err="1"/>
              <a:t>generation</a:t>
            </a:r>
            <a:r>
              <a:rPr lang="lt-LT" b="1" dirty="0"/>
              <a:t> </a:t>
            </a:r>
            <a:r>
              <a:rPr lang="lt-LT" b="1" dirty="0" err="1"/>
              <a:t>scientific</a:t>
            </a:r>
            <a:r>
              <a:rPr lang="lt-LT" b="1" dirty="0"/>
              <a:t> </a:t>
            </a:r>
            <a:r>
              <a:rPr lang="lt-LT" b="1" dirty="0" err="1"/>
              <a:t>personnel</a:t>
            </a:r>
            <a:r>
              <a:rPr lang="lt-LT" b="1" dirty="0"/>
              <a:t> </a:t>
            </a:r>
            <a:endParaRPr lang="lt-LT" b="1" dirty="0" smtClean="0"/>
          </a:p>
          <a:p>
            <a:r>
              <a:rPr lang="lt-LT" b="1" dirty="0" smtClean="0"/>
              <a:t>WORLD STANDARDS?</a:t>
            </a:r>
          </a:p>
          <a:p>
            <a:r>
              <a:rPr lang="lt-LT" dirty="0" err="1" smtClean="0"/>
              <a:t>Average</a:t>
            </a:r>
            <a:r>
              <a:rPr lang="lt-LT" dirty="0" smtClean="0"/>
              <a:t> </a:t>
            </a:r>
            <a:r>
              <a:rPr lang="lt-LT" dirty="0" err="1" smtClean="0"/>
              <a:t>citation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science</a:t>
            </a:r>
            <a:r>
              <a:rPr lang="lt-LT" dirty="0" smtClean="0"/>
              <a:t> </a:t>
            </a:r>
            <a:r>
              <a:rPr lang="lt-LT" dirty="0" err="1" smtClean="0"/>
              <a:t>publications</a:t>
            </a:r>
            <a:endParaRPr lang="lt-LT" dirty="0" smtClean="0"/>
          </a:p>
          <a:p>
            <a:r>
              <a:rPr lang="lt-LT" dirty="0" err="1" smtClean="0"/>
              <a:t>Number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publications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Scopus</a:t>
            </a:r>
            <a:r>
              <a:rPr lang="lt-LT" dirty="0" smtClean="0"/>
              <a:t>/Thomson </a:t>
            </a:r>
            <a:r>
              <a:rPr lang="lt-LT" dirty="0" err="1" smtClean="0"/>
              <a:t>reuters</a:t>
            </a:r>
            <a:endParaRPr lang="lt-LT" dirty="0" smtClean="0"/>
          </a:p>
          <a:p>
            <a:r>
              <a:rPr lang="lt-LT" dirty="0" err="1" smtClean="0"/>
              <a:t>Number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foreign</a:t>
            </a:r>
            <a:r>
              <a:rPr lang="lt-LT" dirty="0" smtClean="0"/>
              <a:t> </a:t>
            </a:r>
            <a:r>
              <a:rPr lang="lt-LT" dirty="0" err="1" smtClean="0"/>
              <a:t>academic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endParaRPr lang="lt-LT" dirty="0" smtClean="0"/>
          </a:p>
          <a:p>
            <a:r>
              <a:rPr lang="lt-LT" dirty="0" err="1" smtClean="0"/>
              <a:t>Income</a:t>
            </a:r>
            <a:r>
              <a:rPr lang="lt-LT" dirty="0" smtClean="0"/>
              <a:t> </a:t>
            </a:r>
            <a:r>
              <a:rPr lang="lt-LT" dirty="0" err="1" smtClean="0"/>
              <a:t>from</a:t>
            </a:r>
            <a:r>
              <a:rPr lang="lt-LT" dirty="0" smtClean="0"/>
              <a:t> </a:t>
            </a:r>
            <a:r>
              <a:rPr lang="lt-LT" dirty="0" err="1" smtClean="0"/>
              <a:t>international</a:t>
            </a:r>
            <a:r>
              <a:rPr lang="lt-LT" dirty="0" smtClean="0"/>
              <a:t> </a:t>
            </a:r>
            <a:r>
              <a:rPr lang="lt-LT" dirty="0" err="1" smtClean="0"/>
              <a:t>science</a:t>
            </a:r>
            <a:r>
              <a:rPr lang="lt-LT" dirty="0" smtClean="0"/>
              <a:t> </a:t>
            </a:r>
            <a:r>
              <a:rPr lang="lt-LT" dirty="0" err="1" smtClean="0"/>
              <a:t>programmes</a:t>
            </a:r>
            <a:endParaRPr lang="lt-LT" dirty="0" smtClean="0"/>
          </a:p>
          <a:p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25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III. </a:t>
            </a:r>
            <a:r>
              <a:rPr lang="lt-LT" b="1" dirty="0" err="1"/>
              <a:t>Upbringing</a:t>
            </a:r>
            <a:r>
              <a:rPr lang="lt-LT" b="1" dirty="0"/>
              <a:t>, </a:t>
            </a:r>
            <a:r>
              <a:rPr lang="lt-LT" b="1" dirty="0" err="1"/>
              <a:t>Youth</a:t>
            </a:r>
            <a:r>
              <a:rPr lang="lt-LT" b="1" dirty="0"/>
              <a:t> </a:t>
            </a:r>
            <a:r>
              <a:rPr lang="lt-LT" b="1" dirty="0" err="1"/>
              <a:t>Policy</a:t>
            </a:r>
            <a:r>
              <a:rPr lang="lt-LT" b="1" dirty="0"/>
              <a:t>.</a:t>
            </a:r>
            <a:r>
              <a:rPr lang="lt-LT" dirty="0"/>
              <a:t/>
            </a:r>
            <a:br>
              <a:rPr lang="lt-LT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 err="1"/>
              <a:t>Purpose</a:t>
            </a:r>
            <a:r>
              <a:rPr lang="lt-LT" b="1" dirty="0"/>
              <a:t>:</a:t>
            </a:r>
            <a:endParaRPr lang="lt-LT" dirty="0"/>
          </a:p>
          <a:p>
            <a:r>
              <a:rPr lang="lt-LT" b="1" dirty="0"/>
              <a:t>1. </a:t>
            </a:r>
            <a:r>
              <a:rPr lang="lt-LT" b="1" dirty="0" err="1"/>
              <a:t>The</a:t>
            </a:r>
            <a:r>
              <a:rPr lang="lt-LT" b="1" dirty="0"/>
              <a:t> </a:t>
            </a:r>
            <a:r>
              <a:rPr lang="lt-LT" b="1" dirty="0" err="1"/>
              <a:t>general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professional</a:t>
            </a:r>
            <a:r>
              <a:rPr lang="lt-LT" b="1" dirty="0"/>
              <a:t> </a:t>
            </a:r>
            <a:r>
              <a:rPr lang="lt-LT" b="1" dirty="0" err="1"/>
              <a:t>culture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future</a:t>
            </a:r>
            <a:r>
              <a:rPr lang="lt-LT" b="1" dirty="0"/>
              <a:t> </a:t>
            </a:r>
            <a:r>
              <a:rPr lang="lt-LT" b="1" dirty="0" err="1"/>
              <a:t>teachers</a:t>
            </a:r>
            <a:r>
              <a:rPr lang="lt-LT" b="1" dirty="0"/>
              <a:t>, </a:t>
            </a:r>
            <a:r>
              <a:rPr lang="lt-LT" b="1" dirty="0" err="1"/>
              <a:t>active</a:t>
            </a:r>
            <a:r>
              <a:rPr lang="lt-LT" b="1" dirty="0"/>
              <a:t> </a:t>
            </a:r>
            <a:r>
              <a:rPr lang="lt-LT" b="1" dirty="0" err="1" smtClean="0"/>
              <a:t>life</a:t>
            </a:r>
            <a:r>
              <a:rPr lang="lt-LT" b="1" dirty="0" smtClean="0"/>
              <a:t> </a:t>
            </a:r>
            <a:r>
              <a:rPr lang="lt-LT" b="1" dirty="0" err="1" smtClean="0"/>
              <a:t>Continuation</a:t>
            </a:r>
            <a:r>
              <a:rPr lang="lt-LT" b="1" dirty="0" smtClean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career</a:t>
            </a:r>
            <a:r>
              <a:rPr lang="lt-LT" b="1" dirty="0"/>
              <a:t> </a:t>
            </a:r>
            <a:r>
              <a:rPr lang="lt-LT" b="1" dirty="0" err="1"/>
              <a:t>development</a:t>
            </a:r>
            <a:r>
              <a:rPr lang="lt-LT" b="1" dirty="0"/>
              <a:t>, </a:t>
            </a:r>
            <a:r>
              <a:rPr lang="lt-LT" b="1" dirty="0" err="1"/>
              <a:t>vocational</a:t>
            </a:r>
            <a:r>
              <a:rPr lang="lt-LT" b="1" dirty="0"/>
              <a:t> </a:t>
            </a:r>
            <a:r>
              <a:rPr lang="lt-LT" b="1" dirty="0" err="1" smtClean="0"/>
              <a:t>education</a:t>
            </a:r>
            <a:r>
              <a:rPr lang="lt-LT" b="1" dirty="0" smtClean="0"/>
              <a:t> to </a:t>
            </a:r>
            <a:r>
              <a:rPr lang="lt-LT" b="1" dirty="0" err="1"/>
              <a:t>enhance</a:t>
            </a:r>
            <a:r>
              <a:rPr lang="lt-LT" b="1" dirty="0"/>
              <a:t> </a:t>
            </a:r>
            <a:r>
              <a:rPr lang="lt-LT" b="1" dirty="0" err="1"/>
              <a:t>motivation</a:t>
            </a:r>
            <a:r>
              <a:rPr lang="lt-LT" b="1" dirty="0"/>
              <a:t> </a:t>
            </a:r>
            <a:r>
              <a:rPr lang="lt-LT" b="1" dirty="0" err="1"/>
              <a:t>for</a:t>
            </a:r>
            <a:r>
              <a:rPr lang="lt-LT" b="1" dirty="0"/>
              <a:t> </a:t>
            </a:r>
            <a:r>
              <a:rPr lang="lt-LT" b="1" dirty="0" err="1"/>
              <a:t>their</a:t>
            </a:r>
            <a:r>
              <a:rPr lang="lt-LT" b="1" dirty="0"/>
              <a:t> </a:t>
            </a:r>
            <a:r>
              <a:rPr lang="lt-LT" b="1" dirty="0" err="1"/>
              <a:t>activities</a:t>
            </a:r>
            <a:r>
              <a:rPr lang="lt-LT" b="1" dirty="0"/>
              <a:t>. </a:t>
            </a:r>
            <a:r>
              <a:rPr lang="lt-LT" b="1" dirty="0" smtClean="0"/>
              <a:t>TOO COMPLEX, UNCLEAR</a:t>
            </a:r>
            <a:endParaRPr lang="lt-LT" dirty="0"/>
          </a:p>
          <a:p>
            <a:r>
              <a:rPr lang="lt-LT" b="1" dirty="0"/>
              <a:t>2. </a:t>
            </a:r>
            <a:r>
              <a:rPr lang="lt-LT" b="1" dirty="0" err="1"/>
              <a:t>Providing</a:t>
            </a:r>
            <a:r>
              <a:rPr lang="lt-LT" b="1" dirty="0"/>
              <a:t> </a:t>
            </a:r>
            <a:r>
              <a:rPr lang="lt-LT" b="1" dirty="0" err="1"/>
              <a:t>creative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cultural-educational</a:t>
            </a:r>
            <a:r>
              <a:rPr lang="lt-LT" b="1" dirty="0"/>
              <a:t> </a:t>
            </a:r>
            <a:r>
              <a:rPr lang="lt-LT" b="1" dirty="0" err="1"/>
              <a:t>activity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 smtClean="0"/>
              <a:t>students</a:t>
            </a:r>
            <a:r>
              <a:rPr lang="lt-LT" b="1" dirty="0" smtClean="0"/>
              <a:t> </a:t>
            </a:r>
            <a:r>
              <a:rPr lang="lt-LT" b="1" dirty="0" err="1" smtClean="0"/>
              <a:t>making</a:t>
            </a:r>
            <a:r>
              <a:rPr lang="lt-LT" b="1" dirty="0"/>
              <a:t>. </a:t>
            </a:r>
            <a:endParaRPr lang="lt-LT" b="1" dirty="0" smtClean="0"/>
          </a:p>
          <a:p>
            <a:r>
              <a:rPr lang="lt-LT" b="1" dirty="0"/>
              <a:t>3. </a:t>
            </a:r>
            <a:r>
              <a:rPr lang="lt-LT" b="1" dirty="0" err="1"/>
              <a:t>Establishment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alumni</a:t>
            </a:r>
            <a:r>
              <a:rPr lang="lt-LT" b="1" dirty="0"/>
              <a:t> </a:t>
            </a:r>
            <a:r>
              <a:rPr lang="lt-LT" b="1" dirty="0" err="1"/>
              <a:t>work</a:t>
            </a:r>
            <a:r>
              <a:rPr lang="lt-LT" b="1" dirty="0"/>
              <a:t> </a:t>
            </a:r>
            <a:r>
              <a:rPr lang="lt-LT" b="1" dirty="0" err="1"/>
              <a:t>center</a:t>
            </a:r>
            <a:r>
              <a:rPr lang="lt-LT" b="1" dirty="0"/>
              <a:t> </a:t>
            </a:r>
            <a:r>
              <a:rPr lang="lt-LT" b="1" dirty="0" err="1"/>
              <a:t>with</a:t>
            </a:r>
            <a:r>
              <a:rPr lang="lt-LT" b="1" dirty="0"/>
              <a:t> </a:t>
            </a:r>
            <a:r>
              <a:rPr lang="lt-LT" b="1" dirty="0" err="1"/>
              <a:t>students</a:t>
            </a:r>
            <a:r>
              <a:rPr lang="lt-LT" b="1" dirty="0"/>
              <a:t> </a:t>
            </a:r>
            <a:r>
              <a:rPr lang="lt-LT" b="1" dirty="0" err="1"/>
              <a:t>in</a:t>
            </a:r>
            <a:r>
              <a:rPr lang="lt-LT" b="1" dirty="0"/>
              <a:t> </a:t>
            </a:r>
            <a:r>
              <a:rPr lang="lt-LT" b="1" dirty="0" err="1" smtClean="0"/>
              <a:t>schools</a:t>
            </a:r>
            <a:r>
              <a:rPr lang="lt-LT" b="1" dirty="0" smtClean="0"/>
              <a:t> </a:t>
            </a:r>
            <a:r>
              <a:rPr lang="lt-LT" b="1" dirty="0" err="1" smtClean="0"/>
              <a:t>career</a:t>
            </a:r>
            <a:r>
              <a:rPr lang="lt-LT" b="1" dirty="0" smtClean="0"/>
              <a:t> </a:t>
            </a:r>
            <a:r>
              <a:rPr lang="lt-LT" b="1" dirty="0" err="1"/>
              <a:t>guidance</a:t>
            </a:r>
            <a:r>
              <a:rPr lang="lt-LT" b="1" dirty="0"/>
              <a:t>, </a:t>
            </a:r>
            <a:r>
              <a:rPr lang="lt-LT" b="1" dirty="0" err="1"/>
              <a:t>employment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 smtClean="0"/>
              <a:t>graduates</a:t>
            </a:r>
            <a:r>
              <a:rPr lang="lt-LT" b="1" dirty="0" smtClean="0"/>
              <a:t> </a:t>
            </a:r>
            <a:r>
              <a:rPr lang="lt-LT" b="1" dirty="0" err="1" smtClean="0"/>
              <a:t>support</a:t>
            </a:r>
            <a:r>
              <a:rPr lang="lt-LT" b="1" dirty="0" smtClean="0"/>
              <a:t>. ACTION NOT PURPOSE</a:t>
            </a:r>
            <a:endParaRPr lang="lt-LT" dirty="0"/>
          </a:p>
          <a:p>
            <a:endParaRPr lang="lt-LT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63982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IV. International </a:t>
            </a:r>
            <a:r>
              <a:rPr lang="lt-LT" b="1" dirty="0" err="1"/>
              <a:t>activities</a:t>
            </a:r>
            <a:r>
              <a:rPr lang="lt-LT" dirty="0"/>
              <a:t/>
            </a:r>
            <a:br>
              <a:rPr lang="lt-LT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dirty="0" err="1"/>
              <a:t>Purpose</a:t>
            </a:r>
            <a:r>
              <a:rPr lang="lt-LT" b="1" dirty="0"/>
              <a:t>: </a:t>
            </a:r>
            <a:r>
              <a:rPr lang="lt-LT" b="1" dirty="0" err="1"/>
              <a:t>ADPU's</a:t>
            </a:r>
            <a:r>
              <a:rPr lang="lt-LT" b="1" dirty="0"/>
              <a:t> </a:t>
            </a:r>
            <a:r>
              <a:rPr lang="lt-LT" b="1" dirty="0" err="1"/>
              <a:t>international</a:t>
            </a:r>
            <a:r>
              <a:rPr lang="lt-LT" b="1" dirty="0"/>
              <a:t> </a:t>
            </a:r>
            <a:r>
              <a:rPr lang="lt-LT" b="1" dirty="0" err="1"/>
              <a:t>market</a:t>
            </a:r>
            <a:r>
              <a:rPr lang="lt-LT" b="1" dirty="0"/>
              <a:t> </a:t>
            </a:r>
            <a:r>
              <a:rPr lang="lt-LT" b="1" dirty="0" err="1"/>
              <a:t>for</a:t>
            </a:r>
            <a:r>
              <a:rPr lang="lt-LT" b="1" dirty="0"/>
              <a:t> </a:t>
            </a:r>
            <a:r>
              <a:rPr lang="lt-LT" b="1" dirty="0" err="1"/>
              <a:t>educational</a:t>
            </a:r>
            <a:r>
              <a:rPr lang="lt-LT" b="1" dirty="0"/>
              <a:t> </a:t>
            </a:r>
            <a:r>
              <a:rPr lang="lt-LT" b="1" dirty="0" err="1" smtClean="0"/>
              <a:t>services</a:t>
            </a:r>
            <a:r>
              <a:rPr lang="lt-LT" b="1" dirty="0" smtClean="0"/>
              <a:t> </a:t>
            </a:r>
            <a:r>
              <a:rPr lang="lt-LT" b="1" dirty="0" err="1" smtClean="0"/>
              <a:t>Increasing</a:t>
            </a:r>
            <a:r>
              <a:rPr lang="lt-LT" b="1" dirty="0" smtClean="0"/>
              <a:t> </a:t>
            </a:r>
            <a:r>
              <a:rPr lang="lt-LT" b="1" dirty="0" err="1"/>
              <a:t>its</a:t>
            </a:r>
            <a:r>
              <a:rPr lang="lt-LT" b="1" dirty="0"/>
              <a:t> </a:t>
            </a:r>
            <a:r>
              <a:rPr lang="lt-LT" b="1" dirty="0" err="1"/>
              <a:t>authority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role </a:t>
            </a:r>
            <a:r>
              <a:rPr lang="lt-LT" b="1" dirty="0" err="1"/>
              <a:t>in</a:t>
            </a:r>
            <a:r>
              <a:rPr lang="lt-LT" b="1" dirty="0"/>
              <a:t> </a:t>
            </a:r>
            <a:r>
              <a:rPr lang="lt-LT" b="1" dirty="0" err="1"/>
              <a:t>international</a:t>
            </a:r>
            <a:r>
              <a:rPr lang="lt-LT" b="1" dirty="0"/>
              <a:t> </a:t>
            </a:r>
            <a:r>
              <a:rPr lang="lt-LT" b="1" dirty="0" err="1"/>
              <a:t>scientific</a:t>
            </a:r>
            <a:r>
              <a:rPr lang="lt-LT" b="1" dirty="0"/>
              <a:t> </a:t>
            </a:r>
            <a:r>
              <a:rPr lang="lt-LT" b="1" dirty="0" err="1" smtClean="0"/>
              <a:t>and</a:t>
            </a:r>
            <a:r>
              <a:rPr lang="lt-LT" b="1" dirty="0" smtClean="0"/>
              <a:t> </a:t>
            </a:r>
            <a:r>
              <a:rPr lang="lt-LT" b="1" dirty="0" err="1" smtClean="0"/>
              <a:t>educational</a:t>
            </a:r>
            <a:r>
              <a:rPr lang="lt-LT" b="1" dirty="0" smtClean="0"/>
              <a:t> </a:t>
            </a:r>
            <a:r>
              <a:rPr lang="lt-LT" b="1" dirty="0" err="1" smtClean="0"/>
              <a:t>activities</a:t>
            </a:r>
            <a:r>
              <a:rPr lang="lt-LT" b="1" dirty="0" smtClean="0"/>
              <a:t> </a:t>
            </a:r>
            <a:r>
              <a:rPr lang="lt-LT" b="1" dirty="0" err="1" smtClean="0"/>
              <a:t>ensuring</a:t>
            </a:r>
            <a:r>
              <a:rPr lang="lt-LT" b="1" dirty="0" smtClean="0"/>
              <a:t> </a:t>
            </a:r>
            <a:r>
              <a:rPr lang="lt-LT" b="1" dirty="0" err="1"/>
              <a:t>systematic</a:t>
            </a:r>
            <a:r>
              <a:rPr lang="lt-LT" b="1" dirty="0"/>
              <a:t> </a:t>
            </a:r>
            <a:r>
              <a:rPr lang="lt-LT" b="1" dirty="0" err="1"/>
              <a:t>participation</a:t>
            </a:r>
            <a:r>
              <a:rPr lang="lt-LT" b="1" dirty="0"/>
              <a:t>. </a:t>
            </a:r>
            <a:r>
              <a:rPr lang="lt-LT" b="1" dirty="0" smtClean="0"/>
              <a:t>/UNCLEAR AND DUPLICATION</a:t>
            </a:r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896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V. </a:t>
            </a:r>
            <a:r>
              <a:rPr lang="lt-LT" b="1" dirty="0" err="1"/>
              <a:t>Human</a:t>
            </a:r>
            <a:r>
              <a:rPr lang="lt-LT" b="1" dirty="0"/>
              <a:t> </a:t>
            </a:r>
            <a:r>
              <a:rPr lang="lt-LT" b="1" dirty="0" err="1"/>
              <a:t>resources</a:t>
            </a:r>
            <a:r>
              <a:rPr lang="lt-LT" b="1" dirty="0"/>
              <a:t> </a:t>
            </a:r>
            <a:r>
              <a:rPr lang="lt-LT" b="1" dirty="0" err="1"/>
              <a:t>development</a:t>
            </a:r>
            <a:r>
              <a:rPr lang="lt-LT" dirty="0"/>
              <a:t/>
            </a:r>
            <a:br>
              <a:rPr lang="lt-LT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 err="1" smtClean="0"/>
              <a:t>Purpose</a:t>
            </a:r>
            <a:r>
              <a:rPr lang="lt-LT" b="1" dirty="0"/>
              <a:t>: </a:t>
            </a:r>
            <a:r>
              <a:rPr lang="lt-LT" b="1" dirty="0" err="1"/>
              <a:t>Scientific</a:t>
            </a:r>
            <a:r>
              <a:rPr lang="lt-LT" b="1" dirty="0"/>
              <a:t>, </a:t>
            </a:r>
            <a:r>
              <a:rPr lang="lt-LT" b="1" dirty="0" err="1"/>
              <a:t>pedagogical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managerial</a:t>
            </a:r>
            <a:r>
              <a:rPr lang="lt-LT" b="1" dirty="0"/>
              <a:t> </a:t>
            </a:r>
            <a:r>
              <a:rPr lang="lt-LT" b="1" dirty="0" err="1"/>
              <a:t>activities</a:t>
            </a:r>
            <a:r>
              <a:rPr lang="lt-LT" b="1" dirty="0"/>
              <a:t> </a:t>
            </a:r>
            <a:r>
              <a:rPr lang="lt-LT" b="1" dirty="0" err="1"/>
              <a:t>with</a:t>
            </a:r>
            <a:r>
              <a:rPr lang="lt-LT" b="1" dirty="0"/>
              <a:t> </a:t>
            </a:r>
            <a:r>
              <a:rPr lang="lt-LT" b="1" dirty="0" err="1"/>
              <a:t>highly</a:t>
            </a:r>
            <a:r>
              <a:rPr lang="lt-LT" b="1" dirty="0"/>
              <a:t> </a:t>
            </a:r>
            <a:r>
              <a:rPr lang="lt-LT" b="1" dirty="0" err="1"/>
              <a:t>qualified</a:t>
            </a:r>
            <a:r>
              <a:rPr lang="lt-LT" b="1" dirty="0"/>
              <a:t> </a:t>
            </a:r>
            <a:r>
              <a:rPr lang="lt-LT" b="1" dirty="0" err="1" smtClean="0"/>
              <a:t>personnel</a:t>
            </a:r>
            <a:r>
              <a:rPr lang="lt-LT" b="1" dirty="0" smtClean="0"/>
              <a:t> </a:t>
            </a:r>
            <a:r>
              <a:rPr lang="lt-LT" b="1" dirty="0" err="1" smtClean="0"/>
              <a:t>ensure</a:t>
            </a:r>
            <a:r>
              <a:rPr lang="lt-LT" b="1" dirty="0"/>
              <a:t>. </a:t>
            </a:r>
            <a:endParaRPr lang="lt-LT" b="1" dirty="0" smtClean="0"/>
          </a:p>
          <a:p>
            <a:pPr marL="0" indent="0">
              <a:buNone/>
            </a:pPr>
            <a:r>
              <a:rPr lang="lt-LT" b="1" dirty="0" smtClean="0"/>
              <a:t>HOW? WHAT IS IMPORTANT?</a:t>
            </a:r>
          </a:p>
          <a:p>
            <a:pPr marL="0" indent="0">
              <a:buNone/>
            </a:pPr>
            <a:r>
              <a:rPr lang="lt-LT" dirty="0" err="1" smtClean="0"/>
              <a:t>Teach</a:t>
            </a:r>
            <a:r>
              <a:rPr lang="lt-LT" dirty="0" smtClean="0"/>
              <a:t> EN </a:t>
            </a:r>
            <a:r>
              <a:rPr lang="lt-LT" dirty="0" err="1" smtClean="0"/>
              <a:t>language</a:t>
            </a:r>
            <a:r>
              <a:rPr lang="lt-LT" dirty="0" smtClean="0"/>
              <a:t>?</a:t>
            </a:r>
          </a:p>
          <a:p>
            <a:pPr marL="0" indent="0">
              <a:buNone/>
            </a:pPr>
            <a:r>
              <a:rPr lang="lt-LT" dirty="0" err="1" smtClean="0"/>
              <a:t>Performance</a:t>
            </a:r>
            <a:r>
              <a:rPr lang="lt-LT" dirty="0" smtClean="0"/>
              <a:t> </a:t>
            </a:r>
            <a:r>
              <a:rPr lang="lt-LT" dirty="0" err="1" smtClean="0"/>
              <a:t>appariasal</a:t>
            </a:r>
            <a:r>
              <a:rPr lang="lt-LT" dirty="0" smtClean="0"/>
              <a:t> </a:t>
            </a:r>
            <a:r>
              <a:rPr lang="lt-LT" dirty="0" err="1" smtClean="0"/>
              <a:t>system</a:t>
            </a:r>
            <a:r>
              <a:rPr lang="lt-LT" dirty="0" smtClean="0"/>
              <a:t> </a:t>
            </a:r>
            <a:r>
              <a:rPr lang="lt-LT" dirty="0" err="1" smtClean="0"/>
              <a:t>based</a:t>
            </a:r>
            <a:r>
              <a:rPr lang="lt-LT" dirty="0" smtClean="0"/>
              <a:t> </a:t>
            </a:r>
            <a:r>
              <a:rPr lang="lt-LT" dirty="0" err="1" smtClean="0"/>
              <a:t>on</a:t>
            </a:r>
            <a:r>
              <a:rPr lang="lt-LT" dirty="0" smtClean="0"/>
              <a:t> </a:t>
            </a:r>
            <a:r>
              <a:rPr lang="lt-LT" dirty="0" err="1" smtClean="0"/>
              <a:t>results</a:t>
            </a:r>
            <a:r>
              <a:rPr lang="lt-LT" dirty="0" smtClean="0"/>
              <a:t>?</a:t>
            </a:r>
          </a:p>
          <a:p>
            <a:pPr marL="0" indent="0">
              <a:buNone/>
            </a:pPr>
            <a:r>
              <a:rPr lang="lt-LT" dirty="0" err="1" smtClean="0"/>
              <a:t>Certification</a:t>
            </a:r>
            <a:r>
              <a:rPr lang="lt-LT" dirty="0" smtClean="0"/>
              <a:t>/</a:t>
            </a:r>
            <a:r>
              <a:rPr lang="lt-LT" dirty="0" err="1" smtClean="0"/>
              <a:t>atestation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teachers</a:t>
            </a:r>
            <a:r>
              <a:rPr lang="lt-LT" dirty="0" smtClean="0"/>
              <a:t> </a:t>
            </a:r>
            <a:r>
              <a:rPr lang="lt-LT" dirty="0" err="1" smtClean="0"/>
              <a:t>realted</a:t>
            </a:r>
            <a:r>
              <a:rPr lang="lt-LT" dirty="0" smtClean="0"/>
              <a:t> to </a:t>
            </a:r>
            <a:r>
              <a:rPr lang="lt-LT" dirty="0" err="1" smtClean="0"/>
              <a:t>salary</a:t>
            </a:r>
            <a:r>
              <a:rPr lang="lt-LT" dirty="0" smtClean="0"/>
              <a:t> </a:t>
            </a:r>
            <a:r>
              <a:rPr lang="lt-LT" dirty="0" err="1" smtClean="0"/>
              <a:t>increase</a:t>
            </a:r>
            <a:r>
              <a:rPr lang="lt-LT" dirty="0" smtClean="0"/>
              <a:t>?</a:t>
            </a:r>
          </a:p>
          <a:p>
            <a:pPr marL="0" indent="0">
              <a:buNone/>
            </a:pPr>
            <a:endParaRPr lang="lt-LT" b="1" dirty="0" smtClean="0"/>
          </a:p>
          <a:p>
            <a:pPr marL="0" indent="0">
              <a:buNone/>
            </a:pPr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4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2" descr="TR0011812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4763"/>
            <a:ext cx="9144000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Oval 2"/>
          <p:cNvSpPr>
            <a:spLocks noChangeArrowheads="1"/>
          </p:cNvSpPr>
          <p:nvPr/>
        </p:nvSpPr>
        <p:spPr bwMode="auto">
          <a:xfrm>
            <a:off x="3071814" y="5300664"/>
            <a:ext cx="1368425" cy="12969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lt-LT" sz="1800" dirty="0">
                <a:latin typeface="Times New Roman" panose="02020603050405020304" pitchFamily="18" charset="0"/>
              </a:rPr>
              <a:t>PRESENT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lt-LT" sz="1800" dirty="0">
                <a:latin typeface="Times New Roman" panose="02020603050405020304" pitchFamily="18" charset="0"/>
              </a:rPr>
              <a:t>Where we are</a:t>
            </a:r>
          </a:p>
        </p:txBody>
      </p:sp>
      <p:sp>
        <p:nvSpPr>
          <p:cNvPr id="9220" name="Oval 3"/>
          <p:cNvSpPr>
            <a:spLocks noChangeArrowheads="1"/>
          </p:cNvSpPr>
          <p:nvPr/>
        </p:nvSpPr>
        <p:spPr bwMode="auto">
          <a:xfrm>
            <a:off x="8328025" y="260351"/>
            <a:ext cx="1778000" cy="16557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lt-LT" sz="1800" dirty="0">
                <a:latin typeface="Times New Roman" panose="02020603050405020304" pitchFamily="18" charset="0"/>
              </a:rPr>
              <a:t>FUTURE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lt-LT" sz="1800" dirty="0">
                <a:latin typeface="Times New Roman" panose="02020603050405020304" pitchFamily="18" charset="0"/>
              </a:rPr>
              <a:t>Where we want to be</a:t>
            </a:r>
          </a:p>
        </p:txBody>
      </p:sp>
      <p:cxnSp>
        <p:nvCxnSpPr>
          <p:cNvPr id="9221" name="AutoShape 4"/>
          <p:cNvCxnSpPr>
            <a:cxnSpLocks noChangeShapeType="1"/>
          </p:cNvCxnSpPr>
          <p:nvPr/>
        </p:nvCxnSpPr>
        <p:spPr bwMode="auto">
          <a:xfrm rot="-5400000">
            <a:off x="4900613" y="663575"/>
            <a:ext cx="3467100" cy="58293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2" name="AutoShape 9"/>
          <p:cNvCxnSpPr>
            <a:cxnSpLocks noChangeShapeType="1"/>
          </p:cNvCxnSpPr>
          <p:nvPr/>
        </p:nvCxnSpPr>
        <p:spPr bwMode="auto">
          <a:xfrm flipV="1">
            <a:off x="4583114" y="2060576"/>
            <a:ext cx="5191125" cy="4105275"/>
          </a:xfrm>
          <a:prstGeom prst="curvedConnector3">
            <a:avLst>
              <a:gd name="adj1" fmla="val 97551"/>
            </a:avLst>
          </a:prstGeom>
          <a:noFill/>
          <a:ln w="28575">
            <a:solidFill>
              <a:srgbClr val="FF0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7735889" y="5734050"/>
            <a:ext cx="2681287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lt-LT" sz="2000">
                <a:latin typeface="Arial" panose="020B0604020202020204" pitchFamily="34" charset="0"/>
              </a:rPr>
              <a:t>Capacity development</a:t>
            </a:r>
          </a:p>
        </p:txBody>
      </p:sp>
      <p:cxnSp>
        <p:nvCxnSpPr>
          <p:cNvPr id="9224" name="AutoShape 13"/>
          <p:cNvCxnSpPr>
            <a:cxnSpLocks noChangeShapeType="1"/>
          </p:cNvCxnSpPr>
          <p:nvPr/>
        </p:nvCxnSpPr>
        <p:spPr bwMode="auto">
          <a:xfrm flipV="1">
            <a:off x="3216275" y="1125539"/>
            <a:ext cx="4751388" cy="4097337"/>
          </a:xfrm>
          <a:prstGeom prst="curvedConnector3">
            <a:avLst>
              <a:gd name="adj1" fmla="val -1204"/>
            </a:avLst>
          </a:prstGeom>
          <a:noFill/>
          <a:ln w="28575">
            <a:solidFill>
              <a:srgbClr val="FF0000"/>
            </a:solidFill>
            <a:round/>
            <a:headEnd type="none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7" name="Rectangle 17"/>
          <p:cNvSpPr>
            <a:spLocks noChangeArrowheads="1"/>
          </p:cNvSpPr>
          <p:nvPr/>
        </p:nvSpPr>
        <p:spPr bwMode="auto">
          <a:xfrm>
            <a:off x="3040063" y="1196975"/>
            <a:ext cx="2551112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t-LT" altLang="lt-LT" sz="2000">
                <a:latin typeface="Arial" panose="020B0604020202020204" pitchFamily="34" charset="0"/>
              </a:rPr>
              <a:t>Strategi</a:t>
            </a:r>
            <a:r>
              <a:rPr lang="en-US" altLang="lt-LT" sz="2000">
                <a:latin typeface="Arial" panose="020B0604020202020204" pitchFamily="34" charset="0"/>
              </a:rPr>
              <a:t>c thinking</a:t>
            </a:r>
          </a:p>
        </p:txBody>
      </p:sp>
      <p:sp>
        <p:nvSpPr>
          <p:cNvPr id="9228" name="AutoShape 13"/>
          <p:cNvSpPr>
            <a:spLocks noChangeArrowheads="1"/>
          </p:cNvSpPr>
          <p:nvPr/>
        </p:nvSpPr>
        <p:spPr bwMode="auto">
          <a:xfrm>
            <a:off x="5951538" y="2276475"/>
            <a:ext cx="2952750" cy="865188"/>
          </a:xfrm>
          <a:prstGeom prst="wedgeEllipseCallout">
            <a:avLst>
              <a:gd name="adj1" fmla="val -38657"/>
              <a:gd name="adj2" fmla="val 98255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lt-LT" sz="1800" dirty="0">
                <a:latin typeface="Arial" panose="020B0604020202020204" pitchFamily="34" charset="0"/>
              </a:rPr>
              <a:t>STARTEGY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lt-LT" sz="1800" dirty="0">
                <a:latin typeface="Arial" panose="020B0604020202020204" pitchFamily="34" charset="0"/>
              </a:rPr>
              <a:t>How to get there?</a:t>
            </a:r>
            <a:endParaRPr lang="lt-LT" altLang="lt-LT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780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/>
              <a:t>VII. </a:t>
            </a:r>
            <a:r>
              <a:rPr lang="lt-LT" b="1" dirty="0" err="1"/>
              <a:t>Provision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resources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provision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innovative</a:t>
            </a:r>
            <a:r>
              <a:rPr lang="lt-LT" b="1" dirty="0"/>
              <a:t> </a:t>
            </a:r>
            <a:r>
              <a:rPr lang="lt-LT" b="1" dirty="0" err="1"/>
              <a:t>development</a:t>
            </a:r>
            <a:r>
              <a:rPr lang="lt-LT" dirty="0"/>
              <a:t/>
            </a:r>
            <a:br>
              <a:rPr lang="lt-LT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 err="1" smtClean="0"/>
              <a:t>Purpose</a:t>
            </a:r>
            <a:r>
              <a:rPr lang="lt-LT" b="1" dirty="0"/>
              <a:t>: </a:t>
            </a:r>
            <a:r>
              <a:rPr lang="lt-LT" b="1" dirty="0" err="1"/>
              <a:t>The</a:t>
            </a:r>
            <a:r>
              <a:rPr lang="lt-LT" b="1" dirty="0"/>
              <a:t> </a:t>
            </a:r>
            <a:r>
              <a:rPr lang="lt-LT" b="1" dirty="0" err="1"/>
              <a:t>resource</a:t>
            </a:r>
            <a:r>
              <a:rPr lang="lt-LT" b="1" dirty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the</a:t>
            </a:r>
            <a:r>
              <a:rPr lang="lt-LT" b="1" dirty="0"/>
              <a:t> </a:t>
            </a:r>
            <a:r>
              <a:rPr lang="lt-LT" b="1" dirty="0" err="1"/>
              <a:t>university's</a:t>
            </a:r>
            <a:r>
              <a:rPr lang="lt-LT" b="1" dirty="0"/>
              <a:t> </a:t>
            </a:r>
            <a:r>
              <a:rPr lang="lt-LT" b="1" dirty="0" err="1"/>
              <a:t>logistics</a:t>
            </a:r>
            <a:r>
              <a:rPr lang="lt-LT" b="1" dirty="0"/>
              <a:t>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innovation</a:t>
            </a:r>
            <a:r>
              <a:rPr lang="lt-LT" b="1" dirty="0"/>
              <a:t> </a:t>
            </a:r>
            <a:r>
              <a:rPr lang="lt-LT" b="1" dirty="0" err="1" smtClean="0"/>
              <a:t>infrastructure</a:t>
            </a:r>
            <a:r>
              <a:rPr lang="lt-LT" b="1" dirty="0" smtClean="0"/>
              <a:t> </a:t>
            </a:r>
            <a:r>
              <a:rPr lang="lt-LT" b="1" dirty="0" err="1" smtClean="0"/>
              <a:t>creation</a:t>
            </a:r>
            <a:r>
              <a:rPr lang="lt-LT" b="1" dirty="0" smtClean="0"/>
              <a:t> </a:t>
            </a:r>
            <a:r>
              <a:rPr lang="lt-LT" b="1" dirty="0" err="1"/>
              <a:t>of</a:t>
            </a:r>
            <a:r>
              <a:rPr lang="lt-LT" b="1" dirty="0"/>
              <a:t> </a:t>
            </a:r>
            <a:r>
              <a:rPr lang="lt-LT" b="1" dirty="0" err="1"/>
              <a:t>the</a:t>
            </a:r>
            <a:r>
              <a:rPr lang="lt-LT" b="1" dirty="0"/>
              <a:t> base </a:t>
            </a:r>
            <a:r>
              <a:rPr lang="lt-LT" b="1" dirty="0" err="1"/>
              <a:t>and</a:t>
            </a:r>
            <a:r>
              <a:rPr lang="lt-LT" b="1" dirty="0"/>
              <a:t> </a:t>
            </a:r>
            <a:r>
              <a:rPr lang="lt-LT" b="1" dirty="0" err="1"/>
              <a:t>ensuring</a:t>
            </a:r>
            <a:r>
              <a:rPr lang="lt-LT" b="1" dirty="0"/>
              <a:t> </a:t>
            </a:r>
            <a:r>
              <a:rPr lang="lt-LT" b="1" dirty="0" err="1"/>
              <a:t>its</a:t>
            </a:r>
            <a:r>
              <a:rPr lang="lt-LT" b="1" dirty="0"/>
              <a:t> </a:t>
            </a:r>
            <a:r>
              <a:rPr lang="lt-LT" b="1" dirty="0" err="1"/>
              <a:t>sustainable</a:t>
            </a:r>
            <a:r>
              <a:rPr lang="lt-LT" b="1" dirty="0"/>
              <a:t> </a:t>
            </a:r>
            <a:r>
              <a:rPr lang="lt-LT" b="1" dirty="0" err="1"/>
              <a:t>development</a:t>
            </a:r>
            <a:r>
              <a:rPr lang="lt-LT" b="1" dirty="0"/>
              <a:t>. </a:t>
            </a:r>
            <a:endParaRPr lang="lt-LT" b="1" dirty="0" smtClean="0"/>
          </a:p>
          <a:p>
            <a:pPr marL="0" indent="0">
              <a:buNone/>
            </a:pPr>
            <a:r>
              <a:rPr lang="lt-LT" b="1" dirty="0" smtClean="0"/>
              <a:t>HOW?</a:t>
            </a:r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2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err="1" smtClean="0"/>
              <a:t>Indicators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z-Latn-AZ" b="1" dirty="0" smtClean="0"/>
              <a:t>Innovative </a:t>
            </a:r>
            <a:r>
              <a:rPr lang="az-Latn-AZ" b="1" dirty="0"/>
              <a:t>teaching, learning and assessment </a:t>
            </a:r>
            <a:r>
              <a:rPr lang="az-Latn-AZ" b="1" dirty="0" smtClean="0"/>
              <a:t>methods</a:t>
            </a:r>
          </a:p>
          <a:p>
            <a:r>
              <a:rPr lang="az-Latn-AZ" b="1" dirty="0"/>
              <a:t>Links </a:t>
            </a:r>
            <a:r>
              <a:rPr lang="en-US" b="1" dirty="0"/>
              <a:t>w</a:t>
            </a:r>
            <a:r>
              <a:rPr lang="az-Latn-AZ" b="1" dirty="0"/>
              <a:t>ith employers</a:t>
            </a:r>
            <a:endParaRPr lang="lt-LT" dirty="0"/>
          </a:p>
          <a:p>
            <a:r>
              <a:rPr lang="az-Latn-AZ" dirty="0"/>
              <a:t> </a:t>
            </a:r>
            <a:r>
              <a:rPr lang="az-Latn-AZ" b="1" dirty="0" smtClean="0"/>
              <a:t>Internationalisation</a:t>
            </a:r>
          </a:p>
          <a:p>
            <a:r>
              <a:rPr lang="az-Latn-AZ" dirty="0"/>
              <a:t> </a:t>
            </a:r>
            <a:r>
              <a:rPr lang="az-Latn-AZ" b="1" dirty="0" smtClean="0"/>
              <a:t>Stundent-centered approach</a:t>
            </a:r>
          </a:p>
          <a:p>
            <a:r>
              <a:rPr lang="az-Latn-AZ" b="1" dirty="0"/>
              <a:t>Research in the field of education sciences</a:t>
            </a:r>
            <a:endParaRPr lang="lt-LT" dirty="0"/>
          </a:p>
          <a:p>
            <a:r>
              <a:rPr lang="az-Latn-AZ" dirty="0"/>
              <a:t> </a:t>
            </a:r>
            <a:r>
              <a:rPr lang="az-Latn-AZ" b="1" dirty="0" smtClean="0"/>
              <a:t>Internal </a:t>
            </a:r>
            <a:r>
              <a:rPr lang="az-Latn-AZ" b="1" dirty="0"/>
              <a:t>Quality </a:t>
            </a:r>
            <a:r>
              <a:rPr lang="az-Latn-AZ" b="1" dirty="0" smtClean="0"/>
              <a:t>Assurance</a:t>
            </a:r>
          </a:p>
          <a:p>
            <a:r>
              <a:rPr lang="az-Latn-AZ" b="1" dirty="0" smtClean="0"/>
              <a:t>Infrastructure</a:t>
            </a:r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pPr lvl="0"/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1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 err="1" smtClean="0"/>
              <a:t>Why</a:t>
            </a:r>
            <a:r>
              <a:rPr lang="lt-LT" b="1" dirty="0" smtClean="0"/>
              <a:t> </a:t>
            </a:r>
            <a:r>
              <a:rPr lang="lt-LT" b="1" dirty="0" err="1" smtClean="0"/>
              <a:t>strategic</a:t>
            </a:r>
            <a:r>
              <a:rPr lang="lt-LT" b="1" dirty="0" smtClean="0"/>
              <a:t> </a:t>
            </a:r>
            <a:r>
              <a:rPr lang="lt-LT" b="1" dirty="0" err="1" smtClean="0"/>
              <a:t>plan</a:t>
            </a:r>
            <a:r>
              <a:rPr lang="lt-LT" b="1" dirty="0" smtClean="0"/>
              <a:t> </a:t>
            </a:r>
            <a:r>
              <a:rPr lang="lt-LT" b="1" dirty="0" err="1" smtClean="0"/>
              <a:t>is</a:t>
            </a:r>
            <a:r>
              <a:rPr lang="lt-LT" b="1" dirty="0" smtClean="0"/>
              <a:t> </a:t>
            </a:r>
            <a:r>
              <a:rPr lang="lt-LT" b="1" dirty="0" err="1" smtClean="0"/>
              <a:t>important</a:t>
            </a:r>
            <a:r>
              <a:rPr lang="lt-LT" b="1" dirty="0"/>
              <a:t> </a:t>
            </a:r>
            <a:r>
              <a:rPr lang="lt-LT" b="1" dirty="0" smtClean="0"/>
              <a:t>to </a:t>
            </a:r>
            <a:r>
              <a:rPr lang="lt-LT" b="1" dirty="0" err="1" smtClean="0"/>
              <a:t>you</a:t>
            </a:r>
            <a:r>
              <a:rPr lang="lt-LT" b="1" dirty="0" smtClean="0"/>
              <a:t> </a:t>
            </a:r>
            <a:r>
              <a:rPr lang="lt-LT" b="1" dirty="0" err="1" smtClean="0"/>
              <a:t>and</a:t>
            </a:r>
            <a:r>
              <a:rPr lang="lt-LT" b="1" dirty="0" smtClean="0"/>
              <a:t> </a:t>
            </a:r>
            <a:r>
              <a:rPr lang="lt-LT" b="1" dirty="0" err="1" smtClean="0"/>
              <a:t>your</a:t>
            </a:r>
            <a:r>
              <a:rPr lang="lt-LT" b="1" dirty="0" smtClean="0"/>
              <a:t> University?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606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182" y="550656"/>
            <a:ext cx="10515600" cy="1325563"/>
          </a:xfrm>
        </p:spPr>
        <p:txBody>
          <a:bodyPr/>
          <a:lstStyle/>
          <a:p>
            <a:r>
              <a:rPr lang="en-US" b="1" dirty="0" smtClean="0"/>
              <a:t>Strategy 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A choice – what we don’t do.</a:t>
            </a:r>
            <a:endParaRPr lang="en-US" sz="4000" dirty="0"/>
          </a:p>
          <a:p>
            <a:r>
              <a:rPr lang="en-US" sz="4000" dirty="0" smtClean="0"/>
              <a:t>A competitive advantage  - what we do better than others?</a:t>
            </a:r>
            <a:endParaRPr lang="en-US" sz="4000" dirty="0"/>
          </a:p>
          <a:p>
            <a:r>
              <a:rPr lang="en-US" sz="4000" dirty="0" smtClean="0"/>
              <a:t>Management tool to implement changes. </a:t>
            </a:r>
          </a:p>
          <a:p>
            <a:r>
              <a:rPr lang="en-US" sz="4000" dirty="0" smtClean="0"/>
              <a:t>Focus scarce resources to implement the most important tasks.</a:t>
            </a:r>
            <a:endParaRPr lang="en-US" sz="4000" dirty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EDDC9F-52F9-445F-923A-C9813ADD7D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6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err="1" smtClean="0"/>
              <a:t>What</a:t>
            </a:r>
            <a:r>
              <a:rPr lang="lt-LT" b="1" dirty="0" smtClean="0"/>
              <a:t> </a:t>
            </a:r>
            <a:r>
              <a:rPr lang="lt-LT" b="1" dirty="0" err="1" smtClean="0"/>
              <a:t>is</a:t>
            </a:r>
            <a:r>
              <a:rPr lang="lt-LT" b="1" dirty="0" smtClean="0"/>
              <a:t> </a:t>
            </a:r>
            <a:r>
              <a:rPr lang="lt-LT" b="1" dirty="0" err="1" smtClean="0"/>
              <a:t>important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and clear logic, not too many goals and indicators</a:t>
            </a:r>
          </a:p>
          <a:p>
            <a:r>
              <a:rPr lang="en-US" dirty="0" smtClean="0"/>
              <a:t>Hierarchy and alignment of goals</a:t>
            </a:r>
          </a:p>
          <a:p>
            <a:r>
              <a:rPr lang="en-US" dirty="0" smtClean="0"/>
              <a:t>How do we know that we are successful?</a:t>
            </a:r>
          </a:p>
          <a:p>
            <a:r>
              <a:rPr lang="en-US" dirty="0" smtClean="0"/>
              <a:t>Specific implementation plan with responsible names</a:t>
            </a:r>
          </a:p>
          <a:p>
            <a:r>
              <a:rPr lang="en-US" dirty="0" smtClean="0"/>
              <a:t>Funding and human resources available (time &amp; competencies) – it is a dream only to some extent</a:t>
            </a:r>
          </a:p>
          <a:p>
            <a:r>
              <a:rPr lang="en-US" dirty="0" smtClean="0"/>
              <a:t>Monitoring plan</a:t>
            </a:r>
          </a:p>
          <a:p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endParaRPr lang="lt-L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25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err="1" smtClean="0"/>
              <a:t>Structure</a:t>
            </a:r>
            <a:r>
              <a:rPr lang="lt-LT" b="1" dirty="0" smtClean="0"/>
              <a:t> </a:t>
            </a:r>
            <a:r>
              <a:rPr lang="lt-LT" b="1" dirty="0" err="1" smtClean="0"/>
              <a:t>of</a:t>
            </a:r>
            <a:r>
              <a:rPr lang="lt-LT" b="1" dirty="0" smtClean="0"/>
              <a:t> </a:t>
            </a:r>
            <a:r>
              <a:rPr lang="lt-LT" b="1" dirty="0" err="1" smtClean="0"/>
              <a:t>strategic</a:t>
            </a:r>
            <a:r>
              <a:rPr lang="lt-LT" b="1" dirty="0" smtClean="0"/>
              <a:t> </a:t>
            </a:r>
            <a:r>
              <a:rPr lang="lt-LT" b="1" dirty="0" err="1" smtClean="0"/>
              <a:t>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t-LT" sz="3600" dirty="0" err="1" smtClean="0"/>
              <a:t>Mission</a:t>
            </a:r>
            <a:r>
              <a:rPr lang="lt-LT" sz="3600" dirty="0" smtClean="0"/>
              <a:t>/mandate/</a:t>
            </a:r>
            <a:r>
              <a:rPr lang="lt-LT" sz="3600" dirty="0" err="1" smtClean="0"/>
              <a:t>vision</a:t>
            </a:r>
            <a:endParaRPr lang="lt-LT" sz="3600" dirty="0"/>
          </a:p>
          <a:p>
            <a:pPr marL="0" indent="0" algn="ctr">
              <a:buNone/>
            </a:pPr>
            <a:r>
              <a:rPr lang="lt-LT" sz="3600" dirty="0" err="1"/>
              <a:t>Context</a:t>
            </a:r>
            <a:r>
              <a:rPr lang="lt-LT" sz="3600" dirty="0"/>
              <a:t>/</a:t>
            </a:r>
            <a:r>
              <a:rPr lang="lt-LT" sz="3600" dirty="0" err="1"/>
              <a:t>situation</a:t>
            </a:r>
            <a:r>
              <a:rPr lang="lt-LT" sz="3600" dirty="0"/>
              <a:t> </a:t>
            </a:r>
            <a:r>
              <a:rPr lang="lt-LT" sz="3600" dirty="0" err="1"/>
              <a:t>review</a:t>
            </a:r>
            <a:endParaRPr lang="lt-LT" sz="3600" dirty="0"/>
          </a:p>
          <a:p>
            <a:pPr marL="0" indent="0" algn="ctr">
              <a:buNone/>
            </a:pPr>
            <a:r>
              <a:rPr lang="lt-LT" sz="3600" dirty="0" err="1"/>
              <a:t>Strategic</a:t>
            </a:r>
            <a:r>
              <a:rPr lang="lt-LT" sz="3600" dirty="0"/>
              <a:t> </a:t>
            </a:r>
            <a:r>
              <a:rPr lang="lt-LT" sz="3600" dirty="0" err="1"/>
              <a:t>issues</a:t>
            </a:r>
            <a:endParaRPr lang="lt-LT" sz="3600" dirty="0"/>
          </a:p>
          <a:p>
            <a:pPr marL="0" indent="0" algn="ctr">
              <a:buNone/>
            </a:pPr>
            <a:r>
              <a:rPr lang="lt-LT" sz="3600" dirty="0" err="1"/>
              <a:t>Goals</a:t>
            </a:r>
            <a:r>
              <a:rPr lang="lt-LT" sz="3600" dirty="0"/>
              <a:t>, </a:t>
            </a:r>
            <a:r>
              <a:rPr lang="lt-LT" sz="3600" dirty="0" err="1"/>
              <a:t>objectives</a:t>
            </a:r>
            <a:r>
              <a:rPr lang="lt-LT" sz="3600" dirty="0"/>
              <a:t>, </a:t>
            </a:r>
            <a:r>
              <a:rPr lang="lt-LT" sz="3600" dirty="0" err="1"/>
              <a:t>actions</a:t>
            </a:r>
            <a:endParaRPr lang="lt-LT" sz="3600" dirty="0"/>
          </a:p>
          <a:p>
            <a:pPr marL="0" indent="0" algn="ctr">
              <a:buNone/>
            </a:pPr>
            <a:r>
              <a:rPr lang="lt-LT" sz="3600" dirty="0" err="1"/>
              <a:t>Indicators</a:t>
            </a:r>
            <a:endParaRPr lang="lt-LT" sz="3600" dirty="0"/>
          </a:p>
          <a:p>
            <a:pPr marL="0" indent="0" algn="ctr">
              <a:buNone/>
            </a:pPr>
            <a:r>
              <a:rPr lang="lt-LT" sz="3600" dirty="0" err="1"/>
              <a:t>Monitoring</a:t>
            </a:r>
            <a:r>
              <a:rPr lang="lt-LT" sz="3600" dirty="0"/>
              <a:t> </a:t>
            </a:r>
            <a:r>
              <a:rPr lang="lt-LT" sz="3600" dirty="0" err="1"/>
              <a:t>plan</a:t>
            </a:r>
            <a:endParaRPr lang="en-US" sz="3600" dirty="0"/>
          </a:p>
        </p:txBody>
      </p:sp>
      <p:sp>
        <p:nvSpPr>
          <p:cNvPr id="6" name="Down Arrow 5"/>
          <p:cNvSpPr/>
          <p:nvPr/>
        </p:nvSpPr>
        <p:spPr>
          <a:xfrm>
            <a:off x="5850835" y="2305879"/>
            <a:ext cx="298174" cy="2186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883965" y="2928730"/>
            <a:ext cx="265044" cy="2981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5883966" y="3551584"/>
            <a:ext cx="288235" cy="2584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5887278" y="4134680"/>
            <a:ext cx="281608" cy="2782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880652" y="4803916"/>
            <a:ext cx="294861" cy="2517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079974" cy="517959"/>
          </a:xfrm>
        </p:spPr>
        <p:txBody>
          <a:bodyPr>
            <a:normAutofit fontScale="90000"/>
          </a:bodyPr>
          <a:lstStyle/>
          <a:p>
            <a:r>
              <a:rPr lang="lt-LT" b="1" dirty="0" err="1" smtClean="0"/>
              <a:t>Hierarchy</a:t>
            </a:r>
            <a:r>
              <a:rPr lang="lt-LT" b="1" dirty="0" smtClean="0"/>
              <a:t> </a:t>
            </a:r>
            <a:r>
              <a:rPr lang="lt-LT" b="1" dirty="0" err="1" smtClean="0"/>
              <a:t>of</a:t>
            </a:r>
            <a:r>
              <a:rPr lang="lt-LT" b="1" dirty="0" smtClean="0"/>
              <a:t> </a:t>
            </a:r>
            <a:r>
              <a:rPr lang="lt-LT" b="1" dirty="0" err="1" smtClean="0"/>
              <a:t>goals</a:t>
            </a:r>
            <a:r>
              <a:rPr lang="lt-LT" b="1" dirty="0" smtClean="0"/>
              <a:t> </a:t>
            </a:r>
            <a:r>
              <a:rPr lang="lt-LT" b="1" dirty="0" err="1" smtClean="0"/>
              <a:t>and</a:t>
            </a:r>
            <a:r>
              <a:rPr lang="lt-LT" b="1" dirty="0" smtClean="0"/>
              <a:t> </a:t>
            </a:r>
            <a:r>
              <a:rPr lang="lt-LT" b="1" dirty="0" err="1" smtClean="0"/>
              <a:t>indicators</a:t>
            </a:r>
            <a:endParaRPr lang="en-US" b="1" dirty="0"/>
          </a:p>
        </p:txBody>
      </p:sp>
      <p:sp>
        <p:nvSpPr>
          <p:cNvPr id="6" name="Isosceles Triangle 5"/>
          <p:cNvSpPr/>
          <p:nvPr/>
        </p:nvSpPr>
        <p:spPr>
          <a:xfrm>
            <a:off x="2700795" y="938254"/>
            <a:ext cx="4118775" cy="5159196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124077" y="2472856"/>
            <a:ext cx="5828306" cy="238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1"/>
          </p:cNvCxnSpPr>
          <p:nvPr/>
        </p:nvCxnSpPr>
        <p:spPr>
          <a:xfrm flipV="1">
            <a:off x="3730489" y="3506526"/>
            <a:ext cx="6372473" cy="113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217628" y="4715124"/>
            <a:ext cx="6821722" cy="636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64120" y="1606164"/>
            <a:ext cx="2612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b="1" dirty="0" err="1" smtClean="0"/>
              <a:t>Vision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24078" y="2790909"/>
            <a:ext cx="1351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Goals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37110" y="3880238"/>
            <a:ext cx="1621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Objectives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57099" y="5096787"/>
            <a:ext cx="1812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Actions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9997" y="1326648"/>
            <a:ext cx="58919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Impact </a:t>
            </a:r>
            <a:r>
              <a:rPr lang="en-US" sz="2800" dirty="0" smtClean="0"/>
              <a:t>indicators</a:t>
            </a:r>
            <a:r>
              <a:rPr lang="lt-LT" sz="2800" dirty="0" smtClean="0"/>
              <a:t> </a:t>
            </a:r>
            <a:r>
              <a:rPr lang="lt-LT" sz="2400" i="1" dirty="0" smtClean="0"/>
              <a:t>(</a:t>
            </a:r>
            <a:r>
              <a:rPr lang="lt-LT" sz="2400" i="1" dirty="0" err="1" smtClean="0"/>
              <a:t>global</a:t>
            </a:r>
            <a:r>
              <a:rPr lang="lt-LT" sz="2400" i="1" dirty="0" smtClean="0"/>
              <a:t> </a:t>
            </a:r>
            <a:r>
              <a:rPr lang="lt-LT" sz="2400" i="1" dirty="0" err="1" smtClean="0"/>
              <a:t>rankings</a:t>
            </a:r>
            <a:r>
              <a:rPr lang="lt-LT" sz="2400" i="1" dirty="0" smtClean="0"/>
              <a:t>, </a:t>
            </a:r>
            <a:r>
              <a:rPr lang="lt-LT" sz="2400" i="1" dirty="0" err="1" smtClean="0"/>
              <a:t>intern</a:t>
            </a:r>
            <a:r>
              <a:rPr lang="en-US" sz="2400" i="1" dirty="0" smtClean="0"/>
              <a:t>.</a:t>
            </a:r>
            <a:r>
              <a:rPr lang="lt-LT" sz="2400" i="1" dirty="0" smtClean="0"/>
              <a:t>/</a:t>
            </a:r>
            <a:r>
              <a:rPr lang="lt-LT" sz="2400" i="1" dirty="0" err="1" smtClean="0"/>
              <a:t>national</a:t>
            </a:r>
            <a:r>
              <a:rPr lang="lt-LT" sz="2400" i="1" dirty="0" smtClean="0"/>
              <a:t> </a:t>
            </a:r>
            <a:r>
              <a:rPr lang="lt-LT" sz="2400" i="1" dirty="0" err="1" smtClean="0"/>
              <a:t>awards</a:t>
            </a:r>
            <a:r>
              <a:rPr lang="lt-LT" sz="2400" i="1" dirty="0" smtClean="0"/>
              <a:t>)</a:t>
            </a:r>
            <a:endParaRPr lang="en-US" sz="2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5877339" y="2439740"/>
            <a:ext cx="56489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Outcome </a:t>
            </a:r>
            <a:r>
              <a:rPr lang="en-US" sz="2800" dirty="0" smtClean="0"/>
              <a:t>indicators</a:t>
            </a:r>
            <a:r>
              <a:rPr lang="lt-LT" sz="2800" dirty="0" smtClean="0"/>
              <a:t> </a:t>
            </a:r>
            <a:r>
              <a:rPr lang="lt-LT" sz="2400" i="1" dirty="0" smtClean="0"/>
              <a:t>(</a:t>
            </a:r>
            <a:r>
              <a:rPr lang="lt-LT" sz="2400" i="1" dirty="0" err="1" smtClean="0"/>
              <a:t>No.of</a:t>
            </a:r>
            <a:r>
              <a:rPr lang="lt-LT" sz="2400" i="1" dirty="0" smtClean="0"/>
              <a:t> </a:t>
            </a:r>
            <a:r>
              <a:rPr lang="lt-LT" sz="2400" i="1" dirty="0" err="1" smtClean="0"/>
              <a:t>inter</a:t>
            </a:r>
            <a:r>
              <a:rPr lang="lt-LT" sz="2400" i="1" dirty="0" smtClean="0"/>
              <a:t>. </a:t>
            </a:r>
            <a:r>
              <a:rPr lang="lt-LT" sz="2400" i="1" dirty="0" err="1"/>
              <a:t>s</a:t>
            </a:r>
            <a:r>
              <a:rPr lang="lt-LT" sz="2400" i="1" dirty="0" err="1" smtClean="0"/>
              <a:t>tudents</a:t>
            </a:r>
            <a:r>
              <a:rPr lang="lt-LT" sz="2400" i="1" dirty="0" smtClean="0"/>
              <a:t>, </a:t>
            </a:r>
            <a:r>
              <a:rPr lang="en-US" sz="2400" i="1" dirty="0" smtClean="0"/>
              <a:t>employability of students)</a:t>
            </a:r>
            <a:endParaRPr lang="en-US" sz="24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6060218" y="3479382"/>
            <a:ext cx="468729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Output </a:t>
            </a:r>
            <a:r>
              <a:rPr lang="en-US" sz="2800" dirty="0" smtClean="0"/>
              <a:t>indicators</a:t>
            </a:r>
            <a:r>
              <a:rPr lang="lt-LT" sz="2800" dirty="0" smtClean="0"/>
              <a:t> </a:t>
            </a:r>
            <a:r>
              <a:rPr lang="lt-LT" sz="2400" i="1" dirty="0" smtClean="0"/>
              <a:t>(N</a:t>
            </a:r>
            <a:r>
              <a:rPr lang="en-US" sz="2400" i="1" dirty="0" smtClean="0"/>
              <a:t>umber o</a:t>
            </a:r>
            <a:r>
              <a:rPr lang="lt-LT" sz="2400" i="1" dirty="0" smtClean="0"/>
              <a:t>f </a:t>
            </a:r>
            <a:r>
              <a:rPr lang="lt-LT" sz="2400" i="1" dirty="0" err="1" smtClean="0"/>
              <a:t>tea</a:t>
            </a:r>
            <a:r>
              <a:rPr lang="en-US" sz="2400" i="1" dirty="0" smtClean="0"/>
              <a:t>c</a:t>
            </a:r>
            <a:r>
              <a:rPr lang="lt-LT" sz="2400" i="1" dirty="0" err="1" smtClean="0"/>
              <a:t>hers</a:t>
            </a:r>
            <a:r>
              <a:rPr lang="lt-LT" sz="2400" i="1" dirty="0" smtClean="0"/>
              <a:t> </a:t>
            </a:r>
            <a:r>
              <a:rPr lang="lt-LT" sz="2400" i="1" dirty="0" err="1" smtClean="0"/>
              <a:t>trained</a:t>
            </a:r>
            <a:r>
              <a:rPr lang="lt-LT" sz="2400" i="1" dirty="0" smtClean="0"/>
              <a:t>,  </a:t>
            </a:r>
            <a:r>
              <a:rPr lang="en-US" sz="2400" i="1" dirty="0" smtClean="0"/>
              <a:t>number of </a:t>
            </a:r>
            <a:r>
              <a:rPr lang="en-US" sz="2400" i="1" dirty="0" err="1" smtClean="0"/>
              <a:t>practioners</a:t>
            </a:r>
            <a:r>
              <a:rPr lang="en-US" sz="2400" i="1" dirty="0" smtClean="0"/>
              <a:t> teaching)</a:t>
            </a:r>
            <a:endParaRPr lang="en-US" sz="24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11617" y="5096787"/>
            <a:ext cx="32038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Product, process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510522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992314" y="1125538"/>
            <a:ext cx="8351837" cy="5543550"/>
            <a:chOff x="204" y="346"/>
            <a:chExt cx="5352" cy="3583"/>
          </a:xfrm>
        </p:grpSpPr>
        <p:sp>
          <p:nvSpPr>
            <p:cNvPr id="7175" name="Line 3"/>
            <p:cNvSpPr>
              <a:spLocks noChangeShapeType="1"/>
            </p:cNvSpPr>
            <p:nvPr/>
          </p:nvSpPr>
          <p:spPr bwMode="auto">
            <a:xfrm>
              <a:off x="372" y="2144"/>
              <a:ext cx="1" cy="648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Line 4"/>
            <p:cNvSpPr>
              <a:spLocks noChangeShapeType="1"/>
            </p:cNvSpPr>
            <p:nvPr/>
          </p:nvSpPr>
          <p:spPr bwMode="auto">
            <a:xfrm>
              <a:off x="376" y="1361"/>
              <a:ext cx="1" cy="359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Line 5"/>
            <p:cNvSpPr>
              <a:spLocks noChangeShapeType="1"/>
            </p:cNvSpPr>
            <p:nvPr/>
          </p:nvSpPr>
          <p:spPr bwMode="auto">
            <a:xfrm>
              <a:off x="1214" y="2150"/>
              <a:ext cx="1" cy="1325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Line 6"/>
            <p:cNvSpPr>
              <a:spLocks noChangeShapeType="1"/>
            </p:cNvSpPr>
            <p:nvPr/>
          </p:nvSpPr>
          <p:spPr bwMode="auto">
            <a:xfrm>
              <a:off x="1986" y="2150"/>
              <a:ext cx="1" cy="973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7"/>
            <p:cNvSpPr>
              <a:spLocks noChangeShapeType="1"/>
            </p:cNvSpPr>
            <p:nvPr/>
          </p:nvSpPr>
          <p:spPr bwMode="auto">
            <a:xfrm>
              <a:off x="775" y="2144"/>
              <a:ext cx="1" cy="648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8"/>
            <p:cNvSpPr>
              <a:spLocks noChangeShapeType="1"/>
            </p:cNvSpPr>
            <p:nvPr/>
          </p:nvSpPr>
          <p:spPr bwMode="auto">
            <a:xfrm>
              <a:off x="1579" y="2144"/>
              <a:ext cx="1" cy="1259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9"/>
            <p:cNvSpPr>
              <a:spLocks noChangeShapeType="1"/>
            </p:cNvSpPr>
            <p:nvPr/>
          </p:nvSpPr>
          <p:spPr bwMode="auto">
            <a:xfrm>
              <a:off x="2380" y="2150"/>
              <a:ext cx="1" cy="965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10"/>
            <p:cNvSpPr>
              <a:spLocks noChangeShapeType="1"/>
            </p:cNvSpPr>
            <p:nvPr/>
          </p:nvSpPr>
          <p:spPr bwMode="auto">
            <a:xfrm>
              <a:off x="4182" y="2143"/>
              <a:ext cx="1" cy="1685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1"/>
            <p:cNvSpPr>
              <a:spLocks noChangeShapeType="1"/>
            </p:cNvSpPr>
            <p:nvPr/>
          </p:nvSpPr>
          <p:spPr bwMode="auto">
            <a:xfrm>
              <a:off x="4584" y="2143"/>
              <a:ext cx="1" cy="158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2"/>
            <p:cNvSpPr>
              <a:spLocks noChangeShapeType="1"/>
            </p:cNvSpPr>
            <p:nvPr/>
          </p:nvSpPr>
          <p:spPr bwMode="auto">
            <a:xfrm flipH="1">
              <a:off x="4977" y="2143"/>
              <a:ext cx="9" cy="1334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3"/>
            <p:cNvSpPr>
              <a:spLocks noChangeShapeType="1"/>
            </p:cNvSpPr>
            <p:nvPr/>
          </p:nvSpPr>
          <p:spPr bwMode="auto">
            <a:xfrm>
              <a:off x="5387" y="2143"/>
              <a:ext cx="6" cy="1334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6" name="Group 14"/>
            <p:cNvGrpSpPr>
              <a:grpSpLocks/>
            </p:cNvGrpSpPr>
            <p:nvPr/>
          </p:nvGrpSpPr>
          <p:grpSpPr bwMode="auto">
            <a:xfrm>
              <a:off x="4012" y="2310"/>
              <a:ext cx="340" cy="270"/>
              <a:chOff x="4012" y="2310"/>
              <a:chExt cx="340" cy="270"/>
            </a:xfrm>
          </p:grpSpPr>
          <p:sp>
            <p:nvSpPr>
              <p:cNvPr id="7369" name="AutoShape 15"/>
              <p:cNvSpPr>
                <a:spLocks noChangeArrowheads="1"/>
              </p:cNvSpPr>
              <p:nvPr/>
            </p:nvSpPr>
            <p:spPr bwMode="auto">
              <a:xfrm>
                <a:off x="4012" y="2310"/>
                <a:ext cx="340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70" name="Text Box 16"/>
              <p:cNvSpPr txBox="1">
                <a:spLocks noChangeArrowheads="1"/>
              </p:cNvSpPr>
              <p:nvPr/>
            </p:nvSpPr>
            <p:spPr bwMode="auto">
              <a:xfrm>
                <a:off x="4012" y="2310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3.1.1.</a:t>
                </a:r>
              </a:p>
            </p:txBody>
          </p:sp>
        </p:grpSp>
        <p:grpSp>
          <p:nvGrpSpPr>
            <p:cNvPr id="7187" name="Group 17"/>
            <p:cNvGrpSpPr>
              <a:grpSpLocks/>
            </p:cNvGrpSpPr>
            <p:nvPr/>
          </p:nvGrpSpPr>
          <p:grpSpPr bwMode="auto">
            <a:xfrm>
              <a:off x="5217" y="2310"/>
              <a:ext cx="339" cy="270"/>
              <a:chOff x="5217" y="2310"/>
              <a:chExt cx="339" cy="270"/>
            </a:xfrm>
          </p:grpSpPr>
          <p:sp>
            <p:nvSpPr>
              <p:cNvPr id="7367" name="AutoShape 18"/>
              <p:cNvSpPr>
                <a:spLocks noChangeArrowheads="1"/>
              </p:cNvSpPr>
              <p:nvPr/>
            </p:nvSpPr>
            <p:spPr bwMode="auto">
              <a:xfrm>
                <a:off x="5217" y="2310"/>
                <a:ext cx="339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68" name="Text Box 19"/>
              <p:cNvSpPr txBox="1">
                <a:spLocks noChangeArrowheads="1"/>
              </p:cNvSpPr>
              <p:nvPr/>
            </p:nvSpPr>
            <p:spPr bwMode="auto">
              <a:xfrm>
                <a:off x="5217" y="2310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3.4.1.</a:t>
                </a:r>
              </a:p>
            </p:txBody>
          </p:sp>
        </p:grpSp>
        <p:grpSp>
          <p:nvGrpSpPr>
            <p:cNvPr id="7188" name="Group 20"/>
            <p:cNvGrpSpPr>
              <a:grpSpLocks/>
            </p:cNvGrpSpPr>
            <p:nvPr/>
          </p:nvGrpSpPr>
          <p:grpSpPr bwMode="auto">
            <a:xfrm>
              <a:off x="4413" y="2310"/>
              <a:ext cx="344" cy="270"/>
              <a:chOff x="4413" y="2310"/>
              <a:chExt cx="344" cy="270"/>
            </a:xfrm>
          </p:grpSpPr>
          <p:sp>
            <p:nvSpPr>
              <p:cNvPr id="7365" name="AutoShape 21"/>
              <p:cNvSpPr>
                <a:spLocks noChangeArrowheads="1"/>
              </p:cNvSpPr>
              <p:nvPr/>
            </p:nvSpPr>
            <p:spPr bwMode="auto">
              <a:xfrm>
                <a:off x="4413" y="2310"/>
                <a:ext cx="344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66" name="Text Box 22"/>
              <p:cNvSpPr txBox="1">
                <a:spLocks noChangeArrowheads="1"/>
              </p:cNvSpPr>
              <p:nvPr/>
            </p:nvSpPr>
            <p:spPr bwMode="auto">
              <a:xfrm>
                <a:off x="4413" y="2310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3.2.1.</a:t>
                </a:r>
              </a:p>
            </p:txBody>
          </p:sp>
        </p:grpSp>
        <p:grpSp>
          <p:nvGrpSpPr>
            <p:cNvPr id="7189" name="Group 23"/>
            <p:cNvGrpSpPr>
              <a:grpSpLocks/>
            </p:cNvGrpSpPr>
            <p:nvPr/>
          </p:nvGrpSpPr>
          <p:grpSpPr bwMode="auto">
            <a:xfrm>
              <a:off x="4815" y="2310"/>
              <a:ext cx="338" cy="270"/>
              <a:chOff x="4815" y="2310"/>
              <a:chExt cx="338" cy="270"/>
            </a:xfrm>
          </p:grpSpPr>
          <p:sp>
            <p:nvSpPr>
              <p:cNvPr id="7363" name="AutoShape 24"/>
              <p:cNvSpPr>
                <a:spLocks noChangeArrowheads="1"/>
              </p:cNvSpPr>
              <p:nvPr/>
            </p:nvSpPr>
            <p:spPr bwMode="auto">
              <a:xfrm>
                <a:off x="4815" y="2310"/>
                <a:ext cx="338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64" name="Text Box 25"/>
              <p:cNvSpPr txBox="1">
                <a:spLocks noChangeArrowheads="1"/>
              </p:cNvSpPr>
              <p:nvPr/>
            </p:nvSpPr>
            <p:spPr bwMode="auto">
              <a:xfrm>
                <a:off x="4815" y="2310"/>
                <a:ext cx="33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3.3.1.</a:t>
                </a:r>
              </a:p>
            </p:txBody>
          </p:sp>
        </p:grpSp>
        <p:grpSp>
          <p:nvGrpSpPr>
            <p:cNvPr id="7190" name="Group 26"/>
            <p:cNvGrpSpPr>
              <a:grpSpLocks/>
            </p:cNvGrpSpPr>
            <p:nvPr/>
          </p:nvGrpSpPr>
          <p:grpSpPr bwMode="auto">
            <a:xfrm>
              <a:off x="4012" y="2648"/>
              <a:ext cx="340" cy="269"/>
              <a:chOff x="4012" y="2648"/>
              <a:chExt cx="340" cy="269"/>
            </a:xfrm>
          </p:grpSpPr>
          <p:sp>
            <p:nvSpPr>
              <p:cNvPr id="7361" name="AutoShape 27"/>
              <p:cNvSpPr>
                <a:spLocks noChangeArrowheads="1"/>
              </p:cNvSpPr>
              <p:nvPr/>
            </p:nvSpPr>
            <p:spPr bwMode="auto">
              <a:xfrm>
                <a:off x="4012" y="2648"/>
                <a:ext cx="340" cy="269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62" name="Text Box 28"/>
              <p:cNvSpPr txBox="1">
                <a:spLocks noChangeArrowheads="1"/>
              </p:cNvSpPr>
              <p:nvPr/>
            </p:nvSpPr>
            <p:spPr bwMode="auto">
              <a:xfrm>
                <a:off x="4012" y="2648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3.1.2.</a:t>
                </a:r>
              </a:p>
            </p:txBody>
          </p:sp>
        </p:grpSp>
        <p:grpSp>
          <p:nvGrpSpPr>
            <p:cNvPr id="7191" name="Group 29"/>
            <p:cNvGrpSpPr>
              <a:grpSpLocks/>
            </p:cNvGrpSpPr>
            <p:nvPr/>
          </p:nvGrpSpPr>
          <p:grpSpPr bwMode="auto">
            <a:xfrm>
              <a:off x="5217" y="2648"/>
              <a:ext cx="339" cy="269"/>
              <a:chOff x="5217" y="2648"/>
              <a:chExt cx="339" cy="269"/>
            </a:xfrm>
          </p:grpSpPr>
          <p:sp>
            <p:nvSpPr>
              <p:cNvPr id="7359" name="AutoShape 30"/>
              <p:cNvSpPr>
                <a:spLocks noChangeArrowheads="1"/>
              </p:cNvSpPr>
              <p:nvPr/>
            </p:nvSpPr>
            <p:spPr bwMode="auto">
              <a:xfrm>
                <a:off x="5217" y="2648"/>
                <a:ext cx="339" cy="269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60" name="Text Box 31"/>
              <p:cNvSpPr txBox="1">
                <a:spLocks noChangeArrowheads="1"/>
              </p:cNvSpPr>
              <p:nvPr/>
            </p:nvSpPr>
            <p:spPr bwMode="auto">
              <a:xfrm>
                <a:off x="5217" y="2648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3.4.2.</a:t>
                </a:r>
              </a:p>
            </p:txBody>
          </p:sp>
        </p:grpSp>
        <p:grpSp>
          <p:nvGrpSpPr>
            <p:cNvPr id="7192" name="Group 32"/>
            <p:cNvGrpSpPr>
              <a:grpSpLocks/>
            </p:cNvGrpSpPr>
            <p:nvPr/>
          </p:nvGrpSpPr>
          <p:grpSpPr bwMode="auto">
            <a:xfrm>
              <a:off x="4413" y="2648"/>
              <a:ext cx="344" cy="269"/>
              <a:chOff x="4413" y="2648"/>
              <a:chExt cx="344" cy="269"/>
            </a:xfrm>
          </p:grpSpPr>
          <p:sp>
            <p:nvSpPr>
              <p:cNvPr id="7357" name="AutoShape 33"/>
              <p:cNvSpPr>
                <a:spLocks noChangeArrowheads="1"/>
              </p:cNvSpPr>
              <p:nvPr/>
            </p:nvSpPr>
            <p:spPr bwMode="auto">
              <a:xfrm>
                <a:off x="4413" y="2648"/>
                <a:ext cx="344" cy="269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58" name="Text Box 34"/>
              <p:cNvSpPr txBox="1">
                <a:spLocks noChangeArrowheads="1"/>
              </p:cNvSpPr>
              <p:nvPr/>
            </p:nvSpPr>
            <p:spPr bwMode="auto">
              <a:xfrm>
                <a:off x="4413" y="2648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3.2.2.</a:t>
                </a:r>
              </a:p>
            </p:txBody>
          </p:sp>
        </p:grpSp>
        <p:grpSp>
          <p:nvGrpSpPr>
            <p:cNvPr id="7193" name="Group 35"/>
            <p:cNvGrpSpPr>
              <a:grpSpLocks/>
            </p:cNvGrpSpPr>
            <p:nvPr/>
          </p:nvGrpSpPr>
          <p:grpSpPr bwMode="auto">
            <a:xfrm>
              <a:off x="4815" y="2648"/>
              <a:ext cx="338" cy="269"/>
              <a:chOff x="4815" y="2648"/>
              <a:chExt cx="338" cy="269"/>
            </a:xfrm>
          </p:grpSpPr>
          <p:sp>
            <p:nvSpPr>
              <p:cNvPr id="7355" name="AutoShape 36"/>
              <p:cNvSpPr>
                <a:spLocks noChangeArrowheads="1"/>
              </p:cNvSpPr>
              <p:nvPr/>
            </p:nvSpPr>
            <p:spPr bwMode="auto">
              <a:xfrm>
                <a:off x="4815" y="2648"/>
                <a:ext cx="338" cy="269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56" name="Text Box 37"/>
              <p:cNvSpPr txBox="1">
                <a:spLocks noChangeArrowheads="1"/>
              </p:cNvSpPr>
              <p:nvPr/>
            </p:nvSpPr>
            <p:spPr bwMode="auto">
              <a:xfrm>
                <a:off x="4815" y="2648"/>
                <a:ext cx="33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3.3.2.</a:t>
                </a:r>
              </a:p>
            </p:txBody>
          </p:sp>
        </p:grpSp>
        <p:grpSp>
          <p:nvGrpSpPr>
            <p:cNvPr id="7194" name="Group 38"/>
            <p:cNvGrpSpPr>
              <a:grpSpLocks/>
            </p:cNvGrpSpPr>
            <p:nvPr/>
          </p:nvGrpSpPr>
          <p:grpSpPr bwMode="auto">
            <a:xfrm>
              <a:off x="4012" y="2984"/>
              <a:ext cx="340" cy="271"/>
              <a:chOff x="4012" y="2984"/>
              <a:chExt cx="340" cy="271"/>
            </a:xfrm>
          </p:grpSpPr>
          <p:sp>
            <p:nvSpPr>
              <p:cNvPr id="7353" name="AutoShape 39"/>
              <p:cNvSpPr>
                <a:spLocks noChangeArrowheads="1"/>
              </p:cNvSpPr>
              <p:nvPr/>
            </p:nvSpPr>
            <p:spPr bwMode="auto">
              <a:xfrm>
                <a:off x="4012" y="2984"/>
                <a:ext cx="340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54" name="Text Box 40"/>
              <p:cNvSpPr txBox="1">
                <a:spLocks noChangeArrowheads="1"/>
              </p:cNvSpPr>
              <p:nvPr/>
            </p:nvSpPr>
            <p:spPr bwMode="auto">
              <a:xfrm>
                <a:off x="4012" y="2984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3.1.3.</a:t>
                </a:r>
              </a:p>
            </p:txBody>
          </p:sp>
        </p:grpSp>
        <p:grpSp>
          <p:nvGrpSpPr>
            <p:cNvPr id="7195" name="Group 41"/>
            <p:cNvGrpSpPr>
              <a:grpSpLocks/>
            </p:cNvGrpSpPr>
            <p:nvPr/>
          </p:nvGrpSpPr>
          <p:grpSpPr bwMode="auto">
            <a:xfrm>
              <a:off x="5217" y="2984"/>
              <a:ext cx="339" cy="271"/>
              <a:chOff x="5217" y="2984"/>
              <a:chExt cx="339" cy="271"/>
            </a:xfrm>
          </p:grpSpPr>
          <p:sp>
            <p:nvSpPr>
              <p:cNvPr id="7351" name="AutoShape 42"/>
              <p:cNvSpPr>
                <a:spLocks noChangeArrowheads="1"/>
              </p:cNvSpPr>
              <p:nvPr/>
            </p:nvSpPr>
            <p:spPr bwMode="auto">
              <a:xfrm>
                <a:off x="5217" y="2984"/>
                <a:ext cx="339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52" name="Text Box 43"/>
              <p:cNvSpPr txBox="1">
                <a:spLocks noChangeArrowheads="1"/>
              </p:cNvSpPr>
              <p:nvPr/>
            </p:nvSpPr>
            <p:spPr bwMode="auto">
              <a:xfrm>
                <a:off x="5217" y="2984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3.4.3.</a:t>
                </a:r>
              </a:p>
            </p:txBody>
          </p:sp>
        </p:grpSp>
        <p:grpSp>
          <p:nvGrpSpPr>
            <p:cNvPr id="7196" name="Group 44"/>
            <p:cNvGrpSpPr>
              <a:grpSpLocks/>
            </p:cNvGrpSpPr>
            <p:nvPr/>
          </p:nvGrpSpPr>
          <p:grpSpPr bwMode="auto">
            <a:xfrm>
              <a:off x="4413" y="2984"/>
              <a:ext cx="344" cy="271"/>
              <a:chOff x="4413" y="2984"/>
              <a:chExt cx="344" cy="271"/>
            </a:xfrm>
          </p:grpSpPr>
          <p:sp>
            <p:nvSpPr>
              <p:cNvPr id="7349" name="AutoShape 45"/>
              <p:cNvSpPr>
                <a:spLocks noChangeArrowheads="1"/>
              </p:cNvSpPr>
              <p:nvPr/>
            </p:nvSpPr>
            <p:spPr bwMode="auto">
              <a:xfrm>
                <a:off x="4413" y="2984"/>
                <a:ext cx="344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50" name="Text Box 46"/>
              <p:cNvSpPr txBox="1">
                <a:spLocks noChangeArrowheads="1"/>
              </p:cNvSpPr>
              <p:nvPr/>
            </p:nvSpPr>
            <p:spPr bwMode="auto">
              <a:xfrm>
                <a:off x="4413" y="2984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3.2.3.</a:t>
                </a:r>
              </a:p>
            </p:txBody>
          </p:sp>
        </p:grpSp>
        <p:grpSp>
          <p:nvGrpSpPr>
            <p:cNvPr id="7197" name="Group 47"/>
            <p:cNvGrpSpPr>
              <a:grpSpLocks/>
            </p:cNvGrpSpPr>
            <p:nvPr/>
          </p:nvGrpSpPr>
          <p:grpSpPr bwMode="auto">
            <a:xfrm>
              <a:off x="4815" y="2984"/>
              <a:ext cx="338" cy="271"/>
              <a:chOff x="4815" y="2984"/>
              <a:chExt cx="338" cy="271"/>
            </a:xfrm>
          </p:grpSpPr>
          <p:sp>
            <p:nvSpPr>
              <p:cNvPr id="7347" name="AutoShape 48"/>
              <p:cNvSpPr>
                <a:spLocks noChangeArrowheads="1"/>
              </p:cNvSpPr>
              <p:nvPr/>
            </p:nvSpPr>
            <p:spPr bwMode="auto">
              <a:xfrm>
                <a:off x="4815" y="2984"/>
                <a:ext cx="338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48" name="Text Box 49"/>
              <p:cNvSpPr txBox="1">
                <a:spLocks noChangeArrowheads="1"/>
              </p:cNvSpPr>
              <p:nvPr/>
            </p:nvSpPr>
            <p:spPr bwMode="auto">
              <a:xfrm>
                <a:off x="4815" y="2984"/>
                <a:ext cx="33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3.3.3.</a:t>
                </a:r>
              </a:p>
            </p:txBody>
          </p:sp>
        </p:grpSp>
        <p:grpSp>
          <p:nvGrpSpPr>
            <p:cNvPr id="7198" name="Group 50"/>
            <p:cNvGrpSpPr>
              <a:grpSpLocks/>
            </p:cNvGrpSpPr>
            <p:nvPr/>
          </p:nvGrpSpPr>
          <p:grpSpPr bwMode="auto">
            <a:xfrm>
              <a:off x="4012" y="3322"/>
              <a:ext cx="340" cy="273"/>
              <a:chOff x="4012" y="3322"/>
              <a:chExt cx="340" cy="273"/>
            </a:xfrm>
          </p:grpSpPr>
          <p:sp>
            <p:nvSpPr>
              <p:cNvPr id="7345" name="AutoShape 51"/>
              <p:cNvSpPr>
                <a:spLocks noChangeArrowheads="1"/>
              </p:cNvSpPr>
              <p:nvPr/>
            </p:nvSpPr>
            <p:spPr bwMode="auto">
              <a:xfrm>
                <a:off x="4012" y="3322"/>
                <a:ext cx="340" cy="273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46" name="Text Box 52"/>
              <p:cNvSpPr txBox="1">
                <a:spLocks noChangeArrowheads="1"/>
              </p:cNvSpPr>
              <p:nvPr/>
            </p:nvSpPr>
            <p:spPr bwMode="auto">
              <a:xfrm>
                <a:off x="4012" y="3322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3.1.4.</a:t>
                </a:r>
              </a:p>
            </p:txBody>
          </p:sp>
        </p:grpSp>
        <p:grpSp>
          <p:nvGrpSpPr>
            <p:cNvPr id="7199" name="Group 53"/>
            <p:cNvGrpSpPr>
              <a:grpSpLocks/>
            </p:cNvGrpSpPr>
            <p:nvPr/>
          </p:nvGrpSpPr>
          <p:grpSpPr bwMode="auto">
            <a:xfrm>
              <a:off x="5217" y="3322"/>
              <a:ext cx="339" cy="273"/>
              <a:chOff x="5217" y="3322"/>
              <a:chExt cx="339" cy="273"/>
            </a:xfrm>
          </p:grpSpPr>
          <p:sp>
            <p:nvSpPr>
              <p:cNvPr id="7343" name="AutoShape 54"/>
              <p:cNvSpPr>
                <a:spLocks noChangeArrowheads="1"/>
              </p:cNvSpPr>
              <p:nvPr/>
            </p:nvSpPr>
            <p:spPr bwMode="auto">
              <a:xfrm>
                <a:off x="5217" y="3322"/>
                <a:ext cx="339" cy="273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44" name="Text Box 55"/>
              <p:cNvSpPr txBox="1">
                <a:spLocks noChangeArrowheads="1"/>
              </p:cNvSpPr>
              <p:nvPr/>
            </p:nvSpPr>
            <p:spPr bwMode="auto">
              <a:xfrm>
                <a:off x="5217" y="3322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3.4.4.</a:t>
                </a:r>
              </a:p>
            </p:txBody>
          </p:sp>
        </p:grpSp>
        <p:grpSp>
          <p:nvGrpSpPr>
            <p:cNvPr id="7200" name="Group 56"/>
            <p:cNvGrpSpPr>
              <a:grpSpLocks/>
            </p:cNvGrpSpPr>
            <p:nvPr/>
          </p:nvGrpSpPr>
          <p:grpSpPr bwMode="auto">
            <a:xfrm>
              <a:off x="4413" y="3322"/>
              <a:ext cx="344" cy="273"/>
              <a:chOff x="4413" y="3322"/>
              <a:chExt cx="344" cy="273"/>
            </a:xfrm>
          </p:grpSpPr>
          <p:sp>
            <p:nvSpPr>
              <p:cNvPr id="7341" name="AutoShape 57"/>
              <p:cNvSpPr>
                <a:spLocks noChangeArrowheads="1"/>
              </p:cNvSpPr>
              <p:nvPr/>
            </p:nvSpPr>
            <p:spPr bwMode="auto">
              <a:xfrm>
                <a:off x="4413" y="3322"/>
                <a:ext cx="344" cy="273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42" name="Text Box 58"/>
              <p:cNvSpPr txBox="1">
                <a:spLocks noChangeArrowheads="1"/>
              </p:cNvSpPr>
              <p:nvPr/>
            </p:nvSpPr>
            <p:spPr bwMode="auto">
              <a:xfrm>
                <a:off x="4413" y="3322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3.2.4.</a:t>
                </a:r>
              </a:p>
            </p:txBody>
          </p:sp>
        </p:grpSp>
        <p:grpSp>
          <p:nvGrpSpPr>
            <p:cNvPr id="7201" name="Group 59"/>
            <p:cNvGrpSpPr>
              <a:grpSpLocks/>
            </p:cNvGrpSpPr>
            <p:nvPr/>
          </p:nvGrpSpPr>
          <p:grpSpPr bwMode="auto">
            <a:xfrm>
              <a:off x="4815" y="3322"/>
              <a:ext cx="338" cy="273"/>
              <a:chOff x="4815" y="3322"/>
              <a:chExt cx="338" cy="273"/>
            </a:xfrm>
          </p:grpSpPr>
          <p:sp>
            <p:nvSpPr>
              <p:cNvPr id="7339" name="AutoShape 60"/>
              <p:cNvSpPr>
                <a:spLocks noChangeArrowheads="1"/>
              </p:cNvSpPr>
              <p:nvPr/>
            </p:nvSpPr>
            <p:spPr bwMode="auto">
              <a:xfrm>
                <a:off x="4815" y="3322"/>
                <a:ext cx="338" cy="273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40" name="Text Box 61"/>
              <p:cNvSpPr txBox="1">
                <a:spLocks noChangeArrowheads="1"/>
              </p:cNvSpPr>
              <p:nvPr/>
            </p:nvSpPr>
            <p:spPr bwMode="auto">
              <a:xfrm>
                <a:off x="4815" y="3322"/>
                <a:ext cx="33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3.3.4.</a:t>
                </a:r>
              </a:p>
            </p:txBody>
          </p:sp>
        </p:grpSp>
        <p:grpSp>
          <p:nvGrpSpPr>
            <p:cNvPr id="7202" name="Group 62"/>
            <p:cNvGrpSpPr>
              <a:grpSpLocks/>
            </p:cNvGrpSpPr>
            <p:nvPr/>
          </p:nvGrpSpPr>
          <p:grpSpPr bwMode="auto">
            <a:xfrm>
              <a:off x="4012" y="3658"/>
              <a:ext cx="340" cy="271"/>
              <a:chOff x="4012" y="3658"/>
              <a:chExt cx="340" cy="271"/>
            </a:xfrm>
          </p:grpSpPr>
          <p:sp>
            <p:nvSpPr>
              <p:cNvPr id="7337" name="AutoShape 63"/>
              <p:cNvSpPr>
                <a:spLocks noChangeArrowheads="1"/>
              </p:cNvSpPr>
              <p:nvPr/>
            </p:nvSpPr>
            <p:spPr bwMode="auto">
              <a:xfrm>
                <a:off x="4012" y="3658"/>
                <a:ext cx="340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38" name="Text Box 64"/>
              <p:cNvSpPr txBox="1">
                <a:spLocks noChangeArrowheads="1"/>
              </p:cNvSpPr>
              <p:nvPr/>
            </p:nvSpPr>
            <p:spPr bwMode="auto">
              <a:xfrm>
                <a:off x="4012" y="3658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3.1.5.</a:t>
                </a:r>
              </a:p>
            </p:txBody>
          </p:sp>
        </p:grpSp>
        <p:sp>
          <p:nvSpPr>
            <p:cNvPr id="7203" name="Line 65"/>
            <p:cNvSpPr>
              <a:spLocks noChangeShapeType="1"/>
            </p:cNvSpPr>
            <p:nvPr/>
          </p:nvSpPr>
          <p:spPr bwMode="auto">
            <a:xfrm>
              <a:off x="3092" y="1810"/>
              <a:ext cx="1" cy="1955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66"/>
            <p:cNvSpPr>
              <a:spLocks noChangeShapeType="1"/>
            </p:cNvSpPr>
            <p:nvPr/>
          </p:nvSpPr>
          <p:spPr bwMode="auto">
            <a:xfrm>
              <a:off x="3582" y="1872"/>
              <a:ext cx="1" cy="1228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05" name="Group 67"/>
            <p:cNvGrpSpPr>
              <a:grpSpLocks/>
            </p:cNvGrpSpPr>
            <p:nvPr/>
          </p:nvGrpSpPr>
          <p:grpSpPr bwMode="auto">
            <a:xfrm>
              <a:off x="605" y="2310"/>
              <a:ext cx="339" cy="270"/>
              <a:chOff x="605" y="2310"/>
              <a:chExt cx="339" cy="270"/>
            </a:xfrm>
          </p:grpSpPr>
          <p:sp>
            <p:nvSpPr>
              <p:cNvPr id="7335" name="AutoShape 68"/>
              <p:cNvSpPr>
                <a:spLocks noChangeArrowheads="1"/>
              </p:cNvSpPr>
              <p:nvPr/>
            </p:nvSpPr>
            <p:spPr bwMode="auto">
              <a:xfrm>
                <a:off x="605" y="2310"/>
                <a:ext cx="339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36" name="Text Box 69"/>
              <p:cNvSpPr txBox="1">
                <a:spLocks noChangeArrowheads="1"/>
              </p:cNvSpPr>
              <p:nvPr/>
            </p:nvSpPr>
            <p:spPr bwMode="auto">
              <a:xfrm>
                <a:off x="605" y="2310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1.2.1.</a:t>
                </a:r>
              </a:p>
            </p:txBody>
          </p:sp>
        </p:grpSp>
        <p:grpSp>
          <p:nvGrpSpPr>
            <p:cNvPr id="7206" name="Group 70"/>
            <p:cNvGrpSpPr>
              <a:grpSpLocks/>
            </p:cNvGrpSpPr>
            <p:nvPr/>
          </p:nvGrpSpPr>
          <p:grpSpPr bwMode="auto">
            <a:xfrm>
              <a:off x="1810" y="2310"/>
              <a:ext cx="340" cy="270"/>
              <a:chOff x="1810" y="2310"/>
              <a:chExt cx="340" cy="270"/>
            </a:xfrm>
          </p:grpSpPr>
          <p:sp>
            <p:nvSpPr>
              <p:cNvPr id="7333" name="AutoShape 71"/>
              <p:cNvSpPr>
                <a:spLocks noChangeArrowheads="1"/>
              </p:cNvSpPr>
              <p:nvPr/>
            </p:nvSpPr>
            <p:spPr bwMode="auto">
              <a:xfrm>
                <a:off x="1810" y="2310"/>
                <a:ext cx="340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34" name="Text Box 72"/>
              <p:cNvSpPr txBox="1">
                <a:spLocks noChangeArrowheads="1"/>
              </p:cNvSpPr>
              <p:nvPr/>
            </p:nvSpPr>
            <p:spPr bwMode="auto">
              <a:xfrm>
                <a:off x="1810" y="2310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1.5.1.</a:t>
                </a:r>
              </a:p>
            </p:txBody>
          </p:sp>
        </p:grpSp>
        <p:grpSp>
          <p:nvGrpSpPr>
            <p:cNvPr id="7207" name="Group 73"/>
            <p:cNvGrpSpPr>
              <a:grpSpLocks/>
            </p:cNvGrpSpPr>
            <p:nvPr/>
          </p:nvGrpSpPr>
          <p:grpSpPr bwMode="auto">
            <a:xfrm>
              <a:off x="1007" y="2310"/>
              <a:ext cx="343" cy="270"/>
              <a:chOff x="1007" y="2310"/>
              <a:chExt cx="343" cy="270"/>
            </a:xfrm>
          </p:grpSpPr>
          <p:sp>
            <p:nvSpPr>
              <p:cNvPr id="7331" name="AutoShape 74"/>
              <p:cNvSpPr>
                <a:spLocks noChangeArrowheads="1"/>
              </p:cNvSpPr>
              <p:nvPr/>
            </p:nvSpPr>
            <p:spPr bwMode="auto">
              <a:xfrm>
                <a:off x="1007" y="2310"/>
                <a:ext cx="343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32" name="Text Box 75"/>
              <p:cNvSpPr txBox="1">
                <a:spLocks noChangeArrowheads="1"/>
              </p:cNvSpPr>
              <p:nvPr/>
            </p:nvSpPr>
            <p:spPr bwMode="auto">
              <a:xfrm>
                <a:off x="1007" y="2310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1.3.1.</a:t>
                </a:r>
              </a:p>
            </p:txBody>
          </p:sp>
        </p:grpSp>
        <p:grpSp>
          <p:nvGrpSpPr>
            <p:cNvPr id="7208" name="Group 76"/>
            <p:cNvGrpSpPr>
              <a:grpSpLocks/>
            </p:cNvGrpSpPr>
            <p:nvPr/>
          </p:nvGrpSpPr>
          <p:grpSpPr bwMode="auto">
            <a:xfrm>
              <a:off x="1408" y="2310"/>
              <a:ext cx="338" cy="270"/>
              <a:chOff x="1408" y="2310"/>
              <a:chExt cx="338" cy="270"/>
            </a:xfrm>
          </p:grpSpPr>
          <p:sp>
            <p:nvSpPr>
              <p:cNvPr id="7329" name="AutoShape 77"/>
              <p:cNvSpPr>
                <a:spLocks noChangeArrowheads="1"/>
              </p:cNvSpPr>
              <p:nvPr/>
            </p:nvSpPr>
            <p:spPr bwMode="auto">
              <a:xfrm>
                <a:off x="1408" y="2310"/>
                <a:ext cx="338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30" name="Text Box 78"/>
              <p:cNvSpPr txBox="1">
                <a:spLocks noChangeArrowheads="1"/>
              </p:cNvSpPr>
              <p:nvPr/>
            </p:nvSpPr>
            <p:spPr bwMode="auto">
              <a:xfrm>
                <a:off x="1408" y="2310"/>
                <a:ext cx="33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1.4.1.</a:t>
                </a:r>
              </a:p>
            </p:txBody>
          </p:sp>
        </p:grpSp>
        <p:grpSp>
          <p:nvGrpSpPr>
            <p:cNvPr id="7209" name="Group 79"/>
            <p:cNvGrpSpPr>
              <a:grpSpLocks/>
            </p:cNvGrpSpPr>
            <p:nvPr/>
          </p:nvGrpSpPr>
          <p:grpSpPr bwMode="auto">
            <a:xfrm>
              <a:off x="605" y="2646"/>
              <a:ext cx="339" cy="271"/>
              <a:chOff x="605" y="2646"/>
              <a:chExt cx="339" cy="271"/>
            </a:xfrm>
          </p:grpSpPr>
          <p:sp>
            <p:nvSpPr>
              <p:cNvPr id="7327" name="AutoShape 80"/>
              <p:cNvSpPr>
                <a:spLocks noChangeArrowheads="1"/>
              </p:cNvSpPr>
              <p:nvPr/>
            </p:nvSpPr>
            <p:spPr bwMode="auto">
              <a:xfrm>
                <a:off x="605" y="2646"/>
                <a:ext cx="339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28" name="Text Box 81"/>
              <p:cNvSpPr txBox="1">
                <a:spLocks noChangeArrowheads="1"/>
              </p:cNvSpPr>
              <p:nvPr/>
            </p:nvSpPr>
            <p:spPr bwMode="auto">
              <a:xfrm>
                <a:off x="605" y="2646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1.2.2.</a:t>
                </a:r>
              </a:p>
            </p:txBody>
          </p:sp>
        </p:grpSp>
        <p:grpSp>
          <p:nvGrpSpPr>
            <p:cNvPr id="7210" name="Group 82"/>
            <p:cNvGrpSpPr>
              <a:grpSpLocks/>
            </p:cNvGrpSpPr>
            <p:nvPr/>
          </p:nvGrpSpPr>
          <p:grpSpPr bwMode="auto">
            <a:xfrm>
              <a:off x="1810" y="2646"/>
              <a:ext cx="340" cy="271"/>
              <a:chOff x="1810" y="2646"/>
              <a:chExt cx="340" cy="271"/>
            </a:xfrm>
          </p:grpSpPr>
          <p:sp>
            <p:nvSpPr>
              <p:cNvPr id="7325" name="AutoShape 83"/>
              <p:cNvSpPr>
                <a:spLocks noChangeArrowheads="1"/>
              </p:cNvSpPr>
              <p:nvPr/>
            </p:nvSpPr>
            <p:spPr bwMode="auto">
              <a:xfrm>
                <a:off x="1810" y="2646"/>
                <a:ext cx="340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26" name="Text Box 84"/>
              <p:cNvSpPr txBox="1">
                <a:spLocks noChangeArrowheads="1"/>
              </p:cNvSpPr>
              <p:nvPr/>
            </p:nvSpPr>
            <p:spPr bwMode="auto">
              <a:xfrm>
                <a:off x="1810" y="2646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1.5.2.</a:t>
                </a:r>
              </a:p>
            </p:txBody>
          </p:sp>
        </p:grpSp>
        <p:grpSp>
          <p:nvGrpSpPr>
            <p:cNvPr id="7211" name="Group 85"/>
            <p:cNvGrpSpPr>
              <a:grpSpLocks/>
            </p:cNvGrpSpPr>
            <p:nvPr/>
          </p:nvGrpSpPr>
          <p:grpSpPr bwMode="auto">
            <a:xfrm>
              <a:off x="1007" y="2646"/>
              <a:ext cx="343" cy="271"/>
              <a:chOff x="1007" y="2646"/>
              <a:chExt cx="343" cy="271"/>
            </a:xfrm>
          </p:grpSpPr>
          <p:sp>
            <p:nvSpPr>
              <p:cNvPr id="7323" name="AutoShape 86"/>
              <p:cNvSpPr>
                <a:spLocks noChangeArrowheads="1"/>
              </p:cNvSpPr>
              <p:nvPr/>
            </p:nvSpPr>
            <p:spPr bwMode="auto">
              <a:xfrm>
                <a:off x="1007" y="2646"/>
                <a:ext cx="343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24" name="Text Box 87"/>
              <p:cNvSpPr txBox="1">
                <a:spLocks noChangeArrowheads="1"/>
              </p:cNvSpPr>
              <p:nvPr/>
            </p:nvSpPr>
            <p:spPr bwMode="auto">
              <a:xfrm>
                <a:off x="1007" y="2646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1.3.2.</a:t>
                </a:r>
              </a:p>
            </p:txBody>
          </p:sp>
        </p:grpSp>
        <p:grpSp>
          <p:nvGrpSpPr>
            <p:cNvPr id="7212" name="Group 88"/>
            <p:cNvGrpSpPr>
              <a:grpSpLocks/>
            </p:cNvGrpSpPr>
            <p:nvPr/>
          </p:nvGrpSpPr>
          <p:grpSpPr bwMode="auto">
            <a:xfrm>
              <a:off x="1408" y="2646"/>
              <a:ext cx="338" cy="271"/>
              <a:chOff x="1408" y="2646"/>
              <a:chExt cx="338" cy="271"/>
            </a:xfrm>
          </p:grpSpPr>
          <p:sp>
            <p:nvSpPr>
              <p:cNvPr id="7321" name="AutoShape 89"/>
              <p:cNvSpPr>
                <a:spLocks noChangeArrowheads="1"/>
              </p:cNvSpPr>
              <p:nvPr/>
            </p:nvSpPr>
            <p:spPr bwMode="auto">
              <a:xfrm>
                <a:off x="1408" y="2646"/>
                <a:ext cx="338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22" name="Text Box 90"/>
              <p:cNvSpPr txBox="1">
                <a:spLocks noChangeArrowheads="1"/>
              </p:cNvSpPr>
              <p:nvPr/>
            </p:nvSpPr>
            <p:spPr bwMode="auto">
              <a:xfrm>
                <a:off x="1408" y="2646"/>
                <a:ext cx="33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1.4.2.</a:t>
                </a:r>
              </a:p>
            </p:txBody>
          </p:sp>
        </p:grpSp>
        <p:grpSp>
          <p:nvGrpSpPr>
            <p:cNvPr id="7213" name="Group 91"/>
            <p:cNvGrpSpPr>
              <a:grpSpLocks/>
            </p:cNvGrpSpPr>
            <p:nvPr/>
          </p:nvGrpSpPr>
          <p:grpSpPr bwMode="auto">
            <a:xfrm>
              <a:off x="1810" y="2984"/>
              <a:ext cx="340" cy="271"/>
              <a:chOff x="1810" y="2984"/>
              <a:chExt cx="340" cy="271"/>
            </a:xfrm>
          </p:grpSpPr>
          <p:sp>
            <p:nvSpPr>
              <p:cNvPr id="7319" name="AutoShape 92"/>
              <p:cNvSpPr>
                <a:spLocks noChangeArrowheads="1"/>
              </p:cNvSpPr>
              <p:nvPr/>
            </p:nvSpPr>
            <p:spPr bwMode="auto">
              <a:xfrm>
                <a:off x="1810" y="2984"/>
                <a:ext cx="340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20" name="Text Box 93"/>
              <p:cNvSpPr txBox="1">
                <a:spLocks noChangeArrowheads="1"/>
              </p:cNvSpPr>
              <p:nvPr/>
            </p:nvSpPr>
            <p:spPr bwMode="auto">
              <a:xfrm>
                <a:off x="1810" y="2984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1.5.3.</a:t>
                </a:r>
              </a:p>
            </p:txBody>
          </p:sp>
        </p:grpSp>
        <p:grpSp>
          <p:nvGrpSpPr>
            <p:cNvPr id="7214" name="Group 94"/>
            <p:cNvGrpSpPr>
              <a:grpSpLocks/>
            </p:cNvGrpSpPr>
            <p:nvPr/>
          </p:nvGrpSpPr>
          <p:grpSpPr bwMode="auto">
            <a:xfrm>
              <a:off x="1007" y="2984"/>
              <a:ext cx="343" cy="271"/>
              <a:chOff x="1007" y="2984"/>
              <a:chExt cx="343" cy="271"/>
            </a:xfrm>
          </p:grpSpPr>
          <p:sp>
            <p:nvSpPr>
              <p:cNvPr id="7317" name="AutoShape 95"/>
              <p:cNvSpPr>
                <a:spLocks noChangeArrowheads="1"/>
              </p:cNvSpPr>
              <p:nvPr/>
            </p:nvSpPr>
            <p:spPr bwMode="auto">
              <a:xfrm>
                <a:off x="1007" y="2984"/>
                <a:ext cx="343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18" name="Text Box 96"/>
              <p:cNvSpPr txBox="1">
                <a:spLocks noChangeArrowheads="1"/>
              </p:cNvSpPr>
              <p:nvPr/>
            </p:nvSpPr>
            <p:spPr bwMode="auto">
              <a:xfrm>
                <a:off x="1007" y="2984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1.3.3.</a:t>
                </a:r>
              </a:p>
            </p:txBody>
          </p:sp>
        </p:grpSp>
        <p:grpSp>
          <p:nvGrpSpPr>
            <p:cNvPr id="7215" name="Group 97"/>
            <p:cNvGrpSpPr>
              <a:grpSpLocks/>
            </p:cNvGrpSpPr>
            <p:nvPr/>
          </p:nvGrpSpPr>
          <p:grpSpPr bwMode="auto">
            <a:xfrm>
              <a:off x="1408" y="2984"/>
              <a:ext cx="338" cy="271"/>
              <a:chOff x="1408" y="2984"/>
              <a:chExt cx="338" cy="271"/>
            </a:xfrm>
          </p:grpSpPr>
          <p:sp>
            <p:nvSpPr>
              <p:cNvPr id="7315" name="AutoShape 98"/>
              <p:cNvSpPr>
                <a:spLocks noChangeArrowheads="1"/>
              </p:cNvSpPr>
              <p:nvPr/>
            </p:nvSpPr>
            <p:spPr bwMode="auto">
              <a:xfrm>
                <a:off x="1408" y="2984"/>
                <a:ext cx="338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16" name="Text Box 99"/>
              <p:cNvSpPr txBox="1">
                <a:spLocks noChangeArrowheads="1"/>
              </p:cNvSpPr>
              <p:nvPr/>
            </p:nvSpPr>
            <p:spPr bwMode="auto">
              <a:xfrm>
                <a:off x="1408" y="2984"/>
                <a:ext cx="33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1.4.3.</a:t>
                </a:r>
              </a:p>
            </p:txBody>
          </p:sp>
        </p:grpSp>
        <p:grpSp>
          <p:nvGrpSpPr>
            <p:cNvPr id="7216" name="Group 100"/>
            <p:cNvGrpSpPr>
              <a:grpSpLocks/>
            </p:cNvGrpSpPr>
            <p:nvPr/>
          </p:nvGrpSpPr>
          <p:grpSpPr bwMode="auto">
            <a:xfrm>
              <a:off x="1007" y="3322"/>
              <a:ext cx="343" cy="272"/>
              <a:chOff x="1007" y="3322"/>
              <a:chExt cx="343" cy="272"/>
            </a:xfrm>
          </p:grpSpPr>
          <p:sp>
            <p:nvSpPr>
              <p:cNvPr id="7313" name="AutoShape 101"/>
              <p:cNvSpPr>
                <a:spLocks noChangeArrowheads="1"/>
              </p:cNvSpPr>
              <p:nvPr/>
            </p:nvSpPr>
            <p:spPr bwMode="auto">
              <a:xfrm>
                <a:off x="1007" y="3322"/>
                <a:ext cx="343" cy="272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14" name="Text Box 102"/>
              <p:cNvSpPr txBox="1">
                <a:spLocks noChangeArrowheads="1"/>
              </p:cNvSpPr>
              <p:nvPr/>
            </p:nvSpPr>
            <p:spPr bwMode="auto">
              <a:xfrm>
                <a:off x="1007" y="3322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1.3.4.</a:t>
                </a:r>
              </a:p>
            </p:txBody>
          </p:sp>
        </p:grpSp>
        <p:grpSp>
          <p:nvGrpSpPr>
            <p:cNvPr id="7217" name="Group 103"/>
            <p:cNvGrpSpPr>
              <a:grpSpLocks/>
            </p:cNvGrpSpPr>
            <p:nvPr/>
          </p:nvGrpSpPr>
          <p:grpSpPr bwMode="auto">
            <a:xfrm>
              <a:off x="2210" y="2310"/>
              <a:ext cx="339" cy="270"/>
              <a:chOff x="2210" y="2310"/>
              <a:chExt cx="339" cy="270"/>
            </a:xfrm>
          </p:grpSpPr>
          <p:sp>
            <p:nvSpPr>
              <p:cNvPr id="7311" name="AutoShape 104"/>
              <p:cNvSpPr>
                <a:spLocks noChangeArrowheads="1"/>
              </p:cNvSpPr>
              <p:nvPr/>
            </p:nvSpPr>
            <p:spPr bwMode="auto">
              <a:xfrm>
                <a:off x="2210" y="2310"/>
                <a:ext cx="339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12" name="Text Box 105"/>
              <p:cNvSpPr txBox="1">
                <a:spLocks noChangeArrowheads="1"/>
              </p:cNvSpPr>
              <p:nvPr/>
            </p:nvSpPr>
            <p:spPr bwMode="auto">
              <a:xfrm>
                <a:off x="2210" y="2310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1.6.1.</a:t>
                </a:r>
              </a:p>
            </p:txBody>
          </p:sp>
        </p:grpSp>
        <p:grpSp>
          <p:nvGrpSpPr>
            <p:cNvPr id="7218" name="Group 106"/>
            <p:cNvGrpSpPr>
              <a:grpSpLocks/>
            </p:cNvGrpSpPr>
            <p:nvPr/>
          </p:nvGrpSpPr>
          <p:grpSpPr bwMode="auto">
            <a:xfrm>
              <a:off x="2210" y="2646"/>
              <a:ext cx="339" cy="271"/>
              <a:chOff x="2210" y="2646"/>
              <a:chExt cx="339" cy="271"/>
            </a:xfrm>
          </p:grpSpPr>
          <p:sp>
            <p:nvSpPr>
              <p:cNvPr id="7309" name="AutoShape 107"/>
              <p:cNvSpPr>
                <a:spLocks noChangeArrowheads="1"/>
              </p:cNvSpPr>
              <p:nvPr/>
            </p:nvSpPr>
            <p:spPr bwMode="auto">
              <a:xfrm>
                <a:off x="2210" y="2646"/>
                <a:ext cx="339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10" name="Text Box 108"/>
              <p:cNvSpPr txBox="1">
                <a:spLocks noChangeArrowheads="1"/>
              </p:cNvSpPr>
              <p:nvPr/>
            </p:nvSpPr>
            <p:spPr bwMode="auto">
              <a:xfrm>
                <a:off x="2210" y="2646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1.6.2.</a:t>
                </a:r>
              </a:p>
            </p:txBody>
          </p:sp>
        </p:grpSp>
        <p:grpSp>
          <p:nvGrpSpPr>
            <p:cNvPr id="7219" name="Group 109"/>
            <p:cNvGrpSpPr>
              <a:grpSpLocks/>
            </p:cNvGrpSpPr>
            <p:nvPr/>
          </p:nvGrpSpPr>
          <p:grpSpPr bwMode="auto">
            <a:xfrm>
              <a:off x="2210" y="2984"/>
              <a:ext cx="339" cy="271"/>
              <a:chOff x="2210" y="2984"/>
              <a:chExt cx="339" cy="271"/>
            </a:xfrm>
          </p:grpSpPr>
          <p:sp>
            <p:nvSpPr>
              <p:cNvPr id="7307" name="AutoShape 110"/>
              <p:cNvSpPr>
                <a:spLocks noChangeArrowheads="1"/>
              </p:cNvSpPr>
              <p:nvPr/>
            </p:nvSpPr>
            <p:spPr bwMode="auto">
              <a:xfrm>
                <a:off x="2210" y="2984"/>
                <a:ext cx="339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08" name="Text Box 111"/>
              <p:cNvSpPr txBox="1">
                <a:spLocks noChangeArrowheads="1"/>
              </p:cNvSpPr>
              <p:nvPr/>
            </p:nvSpPr>
            <p:spPr bwMode="auto">
              <a:xfrm>
                <a:off x="2210" y="2984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1.6.3.</a:t>
                </a:r>
              </a:p>
            </p:txBody>
          </p:sp>
        </p:grpSp>
        <p:sp>
          <p:nvSpPr>
            <p:cNvPr id="7220" name="Line 112"/>
            <p:cNvSpPr>
              <a:spLocks noChangeShapeType="1"/>
            </p:cNvSpPr>
            <p:nvPr/>
          </p:nvSpPr>
          <p:spPr bwMode="auto">
            <a:xfrm>
              <a:off x="1386" y="1121"/>
              <a:ext cx="1" cy="24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Line 113"/>
            <p:cNvSpPr>
              <a:spLocks noChangeShapeType="1"/>
            </p:cNvSpPr>
            <p:nvPr/>
          </p:nvSpPr>
          <p:spPr bwMode="auto">
            <a:xfrm>
              <a:off x="2374" y="1361"/>
              <a:ext cx="1" cy="359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Line 114"/>
            <p:cNvSpPr>
              <a:spLocks noChangeShapeType="1"/>
            </p:cNvSpPr>
            <p:nvPr/>
          </p:nvSpPr>
          <p:spPr bwMode="auto">
            <a:xfrm>
              <a:off x="368" y="1361"/>
              <a:ext cx="2007" cy="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Line 115"/>
            <p:cNvSpPr>
              <a:spLocks noChangeShapeType="1"/>
            </p:cNvSpPr>
            <p:nvPr/>
          </p:nvSpPr>
          <p:spPr bwMode="auto">
            <a:xfrm>
              <a:off x="778" y="1361"/>
              <a:ext cx="1" cy="359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Line 116"/>
            <p:cNvSpPr>
              <a:spLocks noChangeShapeType="1"/>
            </p:cNvSpPr>
            <p:nvPr/>
          </p:nvSpPr>
          <p:spPr bwMode="auto">
            <a:xfrm>
              <a:off x="1967" y="1361"/>
              <a:ext cx="1" cy="359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117"/>
            <p:cNvSpPr>
              <a:spLocks noChangeShapeType="1"/>
            </p:cNvSpPr>
            <p:nvPr/>
          </p:nvSpPr>
          <p:spPr bwMode="auto">
            <a:xfrm flipV="1">
              <a:off x="1175" y="1360"/>
              <a:ext cx="1" cy="36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Line 118"/>
            <p:cNvSpPr>
              <a:spLocks noChangeShapeType="1"/>
            </p:cNvSpPr>
            <p:nvPr/>
          </p:nvSpPr>
          <p:spPr bwMode="auto">
            <a:xfrm flipV="1">
              <a:off x="1574" y="1360"/>
              <a:ext cx="1" cy="36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Line 119"/>
            <p:cNvSpPr>
              <a:spLocks noChangeShapeType="1"/>
            </p:cNvSpPr>
            <p:nvPr/>
          </p:nvSpPr>
          <p:spPr bwMode="auto">
            <a:xfrm>
              <a:off x="3254" y="1121"/>
              <a:ext cx="1" cy="24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Line 120"/>
            <p:cNvSpPr>
              <a:spLocks noChangeShapeType="1"/>
            </p:cNvSpPr>
            <p:nvPr/>
          </p:nvSpPr>
          <p:spPr bwMode="auto">
            <a:xfrm>
              <a:off x="3060" y="1361"/>
              <a:ext cx="382" cy="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9" name="Line 121"/>
            <p:cNvSpPr>
              <a:spLocks noChangeShapeType="1"/>
            </p:cNvSpPr>
            <p:nvPr/>
          </p:nvSpPr>
          <p:spPr bwMode="auto">
            <a:xfrm>
              <a:off x="3060" y="1361"/>
              <a:ext cx="1" cy="359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Line 122"/>
            <p:cNvSpPr>
              <a:spLocks noChangeShapeType="1"/>
            </p:cNvSpPr>
            <p:nvPr/>
          </p:nvSpPr>
          <p:spPr bwMode="auto">
            <a:xfrm flipV="1">
              <a:off x="3448" y="1360"/>
              <a:ext cx="1" cy="36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31" name="Group 123"/>
            <p:cNvGrpSpPr>
              <a:grpSpLocks/>
            </p:cNvGrpSpPr>
            <p:nvPr/>
          </p:nvGrpSpPr>
          <p:grpSpPr bwMode="auto">
            <a:xfrm>
              <a:off x="4161" y="1121"/>
              <a:ext cx="1217" cy="598"/>
              <a:chOff x="4161" y="1121"/>
              <a:chExt cx="1217" cy="598"/>
            </a:xfrm>
          </p:grpSpPr>
          <p:sp>
            <p:nvSpPr>
              <p:cNvPr id="7301" name="Line 124"/>
              <p:cNvSpPr>
                <a:spLocks noChangeShapeType="1"/>
              </p:cNvSpPr>
              <p:nvPr/>
            </p:nvSpPr>
            <p:spPr bwMode="auto">
              <a:xfrm>
                <a:off x="4758" y="1121"/>
                <a:ext cx="1" cy="239"/>
              </a:xfrm>
              <a:prstGeom prst="line">
                <a:avLst/>
              </a:pr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2" name="Line 125"/>
              <p:cNvSpPr>
                <a:spLocks noChangeShapeType="1"/>
              </p:cNvSpPr>
              <p:nvPr/>
            </p:nvSpPr>
            <p:spPr bwMode="auto">
              <a:xfrm>
                <a:off x="4161" y="1360"/>
                <a:ext cx="1218" cy="1"/>
              </a:xfrm>
              <a:prstGeom prst="line">
                <a:avLst/>
              </a:pr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3" name="Line 126"/>
              <p:cNvSpPr>
                <a:spLocks noChangeShapeType="1"/>
              </p:cNvSpPr>
              <p:nvPr/>
            </p:nvSpPr>
            <p:spPr bwMode="auto">
              <a:xfrm>
                <a:off x="4161" y="1360"/>
                <a:ext cx="1" cy="360"/>
              </a:xfrm>
              <a:prstGeom prst="line">
                <a:avLst/>
              </a:pr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4" name="Line 127"/>
              <p:cNvSpPr>
                <a:spLocks noChangeShapeType="1"/>
              </p:cNvSpPr>
              <p:nvPr/>
            </p:nvSpPr>
            <p:spPr bwMode="auto">
              <a:xfrm>
                <a:off x="5379" y="1360"/>
                <a:ext cx="1" cy="360"/>
              </a:xfrm>
              <a:prstGeom prst="line">
                <a:avLst/>
              </a:pr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5" name="Line 128"/>
              <p:cNvSpPr>
                <a:spLocks noChangeShapeType="1"/>
              </p:cNvSpPr>
              <p:nvPr/>
            </p:nvSpPr>
            <p:spPr bwMode="auto">
              <a:xfrm flipV="1">
                <a:off x="4567" y="1359"/>
                <a:ext cx="1" cy="362"/>
              </a:xfrm>
              <a:prstGeom prst="line">
                <a:avLst/>
              </a:pr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6" name="Line 129"/>
              <p:cNvSpPr>
                <a:spLocks noChangeShapeType="1"/>
              </p:cNvSpPr>
              <p:nvPr/>
            </p:nvSpPr>
            <p:spPr bwMode="auto">
              <a:xfrm flipV="1">
                <a:off x="4973" y="1359"/>
                <a:ext cx="1" cy="362"/>
              </a:xfrm>
              <a:prstGeom prst="line">
                <a:avLst/>
              </a:pr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2" name="Group 130"/>
            <p:cNvGrpSpPr>
              <a:grpSpLocks/>
            </p:cNvGrpSpPr>
            <p:nvPr/>
          </p:nvGrpSpPr>
          <p:grpSpPr bwMode="auto">
            <a:xfrm>
              <a:off x="3992" y="1556"/>
              <a:ext cx="340" cy="587"/>
              <a:chOff x="3992" y="1556"/>
              <a:chExt cx="340" cy="587"/>
            </a:xfrm>
          </p:grpSpPr>
          <p:sp>
            <p:nvSpPr>
              <p:cNvPr id="7299" name="AutoShape 131"/>
              <p:cNvSpPr>
                <a:spLocks noChangeArrowheads="1"/>
              </p:cNvSpPr>
              <p:nvPr/>
            </p:nvSpPr>
            <p:spPr bwMode="auto">
              <a:xfrm>
                <a:off x="3992" y="1556"/>
                <a:ext cx="340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300" name="Text Box 132"/>
              <p:cNvSpPr txBox="1">
                <a:spLocks noChangeArrowheads="1"/>
              </p:cNvSpPr>
              <p:nvPr/>
            </p:nvSpPr>
            <p:spPr bwMode="auto">
              <a:xfrm>
                <a:off x="3992" y="1556"/>
                <a:ext cx="34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3.1.</a:t>
                </a:r>
              </a:p>
            </p:txBody>
          </p:sp>
        </p:grpSp>
        <p:grpSp>
          <p:nvGrpSpPr>
            <p:cNvPr id="7233" name="Group 133"/>
            <p:cNvGrpSpPr>
              <a:grpSpLocks/>
            </p:cNvGrpSpPr>
            <p:nvPr/>
          </p:nvGrpSpPr>
          <p:grpSpPr bwMode="auto">
            <a:xfrm>
              <a:off x="5197" y="1556"/>
              <a:ext cx="340" cy="587"/>
              <a:chOff x="5197" y="1556"/>
              <a:chExt cx="340" cy="587"/>
            </a:xfrm>
          </p:grpSpPr>
          <p:sp>
            <p:nvSpPr>
              <p:cNvPr id="7297" name="AutoShape 134"/>
              <p:cNvSpPr>
                <a:spLocks noChangeArrowheads="1"/>
              </p:cNvSpPr>
              <p:nvPr/>
            </p:nvSpPr>
            <p:spPr bwMode="auto">
              <a:xfrm>
                <a:off x="5197" y="1556"/>
                <a:ext cx="340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98" name="Text Box 135"/>
              <p:cNvSpPr txBox="1">
                <a:spLocks noChangeArrowheads="1"/>
              </p:cNvSpPr>
              <p:nvPr/>
            </p:nvSpPr>
            <p:spPr bwMode="auto">
              <a:xfrm>
                <a:off x="5197" y="1556"/>
                <a:ext cx="34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3.4.</a:t>
                </a:r>
              </a:p>
            </p:txBody>
          </p:sp>
        </p:grpSp>
        <p:grpSp>
          <p:nvGrpSpPr>
            <p:cNvPr id="7234" name="Group 136"/>
            <p:cNvGrpSpPr>
              <a:grpSpLocks/>
            </p:cNvGrpSpPr>
            <p:nvPr/>
          </p:nvGrpSpPr>
          <p:grpSpPr bwMode="auto">
            <a:xfrm>
              <a:off x="4394" y="1556"/>
              <a:ext cx="340" cy="587"/>
              <a:chOff x="4394" y="1556"/>
              <a:chExt cx="340" cy="587"/>
            </a:xfrm>
          </p:grpSpPr>
          <p:sp>
            <p:nvSpPr>
              <p:cNvPr id="7295" name="AutoShape 137"/>
              <p:cNvSpPr>
                <a:spLocks noChangeArrowheads="1"/>
              </p:cNvSpPr>
              <p:nvPr/>
            </p:nvSpPr>
            <p:spPr bwMode="auto">
              <a:xfrm>
                <a:off x="4394" y="1556"/>
                <a:ext cx="340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96" name="Text Box 138"/>
              <p:cNvSpPr txBox="1">
                <a:spLocks noChangeArrowheads="1"/>
              </p:cNvSpPr>
              <p:nvPr/>
            </p:nvSpPr>
            <p:spPr bwMode="auto">
              <a:xfrm>
                <a:off x="4394" y="1556"/>
                <a:ext cx="34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3.2.</a:t>
                </a:r>
              </a:p>
            </p:txBody>
          </p:sp>
        </p:grpSp>
        <p:grpSp>
          <p:nvGrpSpPr>
            <p:cNvPr id="7235" name="Group 139"/>
            <p:cNvGrpSpPr>
              <a:grpSpLocks/>
            </p:cNvGrpSpPr>
            <p:nvPr/>
          </p:nvGrpSpPr>
          <p:grpSpPr bwMode="auto">
            <a:xfrm>
              <a:off x="4795" y="1556"/>
              <a:ext cx="340" cy="587"/>
              <a:chOff x="4795" y="1556"/>
              <a:chExt cx="340" cy="587"/>
            </a:xfrm>
          </p:grpSpPr>
          <p:sp>
            <p:nvSpPr>
              <p:cNvPr id="7293" name="AutoShape 140"/>
              <p:cNvSpPr>
                <a:spLocks noChangeArrowheads="1"/>
              </p:cNvSpPr>
              <p:nvPr/>
            </p:nvSpPr>
            <p:spPr bwMode="auto">
              <a:xfrm>
                <a:off x="4795" y="1556"/>
                <a:ext cx="340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94" name="Text Box 141"/>
              <p:cNvSpPr txBox="1">
                <a:spLocks noChangeArrowheads="1"/>
              </p:cNvSpPr>
              <p:nvPr/>
            </p:nvSpPr>
            <p:spPr bwMode="auto">
              <a:xfrm>
                <a:off x="4795" y="1556"/>
                <a:ext cx="34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3.3.</a:t>
                </a:r>
              </a:p>
            </p:txBody>
          </p:sp>
        </p:grpSp>
        <p:grpSp>
          <p:nvGrpSpPr>
            <p:cNvPr id="7236" name="Group 142"/>
            <p:cNvGrpSpPr>
              <a:grpSpLocks/>
            </p:cNvGrpSpPr>
            <p:nvPr/>
          </p:nvGrpSpPr>
          <p:grpSpPr bwMode="auto">
            <a:xfrm>
              <a:off x="605" y="1556"/>
              <a:ext cx="339" cy="587"/>
              <a:chOff x="605" y="1556"/>
              <a:chExt cx="339" cy="587"/>
            </a:xfrm>
          </p:grpSpPr>
          <p:sp>
            <p:nvSpPr>
              <p:cNvPr id="7291" name="AutoShape 143"/>
              <p:cNvSpPr>
                <a:spLocks noChangeArrowheads="1"/>
              </p:cNvSpPr>
              <p:nvPr/>
            </p:nvSpPr>
            <p:spPr bwMode="auto">
              <a:xfrm>
                <a:off x="605" y="1556"/>
                <a:ext cx="339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92" name="Text Box 144"/>
              <p:cNvSpPr txBox="1">
                <a:spLocks noChangeArrowheads="1"/>
              </p:cNvSpPr>
              <p:nvPr/>
            </p:nvSpPr>
            <p:spPr bwMode="auto">
              <a:xfrm>
                <a:off x="605" y="1556"/>
                <a:ext cx="339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1.2.</a:t>
                </a:r>
              </a:p>
            </p:txBody>
          </p:sp>
        </p:grpSp>
        <p:grpSp>
          <p:nvGrpSpPr>
            <p:cNvPr id="7237" name="Group 145"/>
            <p:cNvGrpSpPr>
              <a:grpSpLocks/>
            </p:cNvGrpSpPr>
            <p:nvPr/>
          </p:nvGrpSpPr>
          <p:grpSpPr bwMode="auto">
            <a:xfrm>
              <a:off x="1810" y="1556"/>
              <a:ext cx="340" cy="587"/>
              <a:chOff x="1810" y="1556"/>
              <a:chExt cx="340" cy="587"/>
            </a:xfrm>
          </p:grpSpPr>
          <p:sp>
            <p:nvSpPr>
              <p:cNvPr id="7289" name="AutoShape 146"/>
              <p:cNvSpPr>
                <a:spLocks noChangeArrowheads="1"/>
              </p:cNvSpPr>
              <p:nvPr/>
            </p:nvSpPr>
            <p:spPr bwMode="auto">
              <a:xfrm>
                <a:off x="1810" y="1556"/>
                <a:ext cx="340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90" name="Text Box 147"/>
              <p:cNvSpPr txBox="1">
                <a:spLocks noChangeArrowheads="1"/>
              </p:cNvSpPr>
              <p:nvPr/>
            </p:nvSpPr>
            <p:spPr bwMode="auto">
              <a:xfrm>
                <a:off x="1810" y="1556"/>
                <a:ext cx="34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1.5.</a:t>
                </a:r>
              </a:p>
            </p:txBody>
          </p:sp>
        </p:grpSp>
        <p:grpSp>
          <p:nvGrpSpPr>
            <p:cNvPr id="7238" name="Group 148"/>
            <p:cNvGrpSpPr>
              <a:grpSpLocks/>
            </p:cNvGrpSpPr>
            <p:nvPr/>
          </p:nvGrpSpPr>
          <p:grpSpPr bwMode="auto">
            <a:xfrm>
              <a:off x="1007" y="1556"/>
              <a:ext cx="343" cy="587"/>
              <a:chOff x="1007" y="1556"/>
              <a:chExt cx="343" cy="587"/>
            </a:xfrm>
          </p:grpSpPr>
          <p:sp>
            <p:nvSpPr>
              <p:cNvPr id="7287" name="AutoShape 149"/>
              <p:cNvSpPr>
                <a:spLocks noChangeArrowheads="1"/>
              </p:cNvSpPr>
              <p:nvPr/>
            </p:nvSpPr>
            <p:spPr bwMode="auto">
              <a:xfrm>
                <a:off x="1007" y="1556"/>
                <a:ext cx="343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88" name="Text Box 150"/>
              <p:cNvSpPr txBox="1">
                <a:spLocks noChangeArrowheads="1"/>
              </p:cNvSpPr>
              <p:nvPr/>
            </p:nvSpPr>
            <p:spPr bwMode="auto">
              <a:xfrm>
                <a:off x="1007" y="1556"/>
                <a:ext cx="339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1.3.</a:t>
                </a:r>
              </a:p>
            </p:txBody>
          </p:sp>
        </p:grpSp>
        <p:grpSp>
          <p:nvGrpSpPr>
            <p:cNvPr id="7239" name="Group 151"/>
            <p:cNvGrpSpPr>
              <a:grpSpLocks/>
            </p:cNvGrpSpPr>
            <p:nvPr/>
          </p:nvGrpSpPr>
          <p:grpSpPr bwMode="auto">
            <a:xfrm>
              <a:off x="1408" y="1556"/>
              <a:ext cx="340" cy="587"/>
              <a:chOff x="1408" y="1556"/>
              <a:chExt cx="340" cy="587"/>
            </a:xfrm>
          </p:grpSpPr>
          <p:sp>
            <p:nvSpPr>
              <p:cNvPr id="7285" name="AutoShape 152"/>
              <p:cNvSpPr>
                <a:spLocks noChangeArrowheads="1"/>
              </p:cNvSpPr>
              <p:nvPr/>
            </p:nvSpPr>
            <p:spPr bwMode="auto">
              <a:xfrm>
                <a:off x="1408" y="1556"/>
                <a:ext cx="340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86" name="Text Box 153"/>
              <p:cNvSpPr txBox="1">
                <a:spLocks noChangeArrowheads="1"/>
              </p:cNvSpPr>
              <p:nvPr/>
            </p:nvSpPr>
            <p:spPr bwMode="auto">
              <a:xfrm>
                <a:off x="1408" y="1556"/>
                <a:ext cx="34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1.4.</a:t>
                </a:r>
              </a:p>
            </p:txBody>
          </p:sp>
        </p:grpSp>
        <p:grpSp>
          <p:nvGrpSpPr>
            <p:cNvPr id="7240" name="Group 154"/>
            <p:cNvGrpSpPr>
              <a:grpSpLocks/>
            </p:cNvGrpSpPr>
            <p:nvPr/>
          </p:nvGrpSpPr>
          <p:grpSpPr bwMode="auto">
            <a:xfrm>
              <a:off x="2210" y="1556"/>
              <a:ext cx="339" cy="587"/>
              <a:chOff x="2210" y="1556"/>
              <a:chExt cx="339" cy="587"/>
            </a:xfrm>
          </p:grpSpPr>
          <p:sp>
            <p:nvSpPr>
              <p:cNvPr id="7283" name="AutoShape 155"/>
              <p:cNvSpPr>
                <a:spLocks noChangeArrowheads="1"/>
              </p:cNvSpPr>
              <p:nvPr/>
            </p:nvSpPr>
            <p:spPr bwMode="auto">
              <a:xfrm>
                <a:off x="2210" y="1556"/>
                <a:ext cx="339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84" name="Text Box 156"/>
              <p:cNvSpPr txBox="1">
                <a:spLocks noChangeArrowheads="1"/>
              </p:cNvSpPr>
              <p:nvPr/>
            </p:nvSpPr>
            <p:spPr bwMode="auto">
              <a:xfrm>
                <a:off x="2210" y="1556"/>
                <a:ext cx="339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1.6.</a:t>
                </a:r>
              </a:p>
            </p:txBody>
          </p:sp>
        </p:grpSp>
        <p:grpSp>
          <p:nvGrpSpPr>
            <p:cNvPr id="7241" name="Group 157"/>
            <p:cNvGrpSpPr>
              <a:grpSpLocks/>
            </p:cNvGrpSpPr>
            <p:nvPr/>
          </p:nvGrpSpPr>
          <p:grpSpPr bwMode="auto">
            <a:xfrm>
              <a:off x="624" y="346"/>
              <a:ext cx="1544" cy="774"/>
              <a:chOff x="624" y="346"/>
              <a:chExt cx="1544" cy="774"/>
            </a:xfrm>
          </p:grpSpPr>
          <p:sp>
            <p:nvSpPr>
              <p:cNvPr id="7281" name="AutoShape 158"/>
              <p:cNvSpPr>
                <a:spLocks noChangeArrowheads="1"/>
              </p:cNvSpPr>
              <p:nvPr/>
            </p:nvSpPr>
            <p:spPr bwMode="auto">
              <a:xfrm>
                <a:off x="624" y="346"/>
                <a:ext cx="1544" cy="774"/>
              </a:xfrm>
              <a:prstGeom prst="roundRect">
                <a:avLst>
                  <a:gd name="adj" fmla="val 125"/>
                </a:avLst>
              </a:prstGeom>
              <a:solidFill>
                <a:srgbClr val="FFFFFF"/>
              </a:solidFill>
              <a:ln w="3816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343199" name="Text Box 159"/>
              <p:cNvSpPr txBox="1">
                <a:spLocks noChangeArrowheads="1"/>
              </p:cNvSpPr>
              <p:nvPr/>
            </p:nvSpPr>
            <p:spPr bwMode="auto">
              <a:xfrm>
                <a:off x="624" y="346"/>
                <a:ext cx="1544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46800" rIns="36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66000"/>
                  <a:buFontTx/>
                  <a:buNone/>
                  <a:defRPr/>
                </a:pPr>
                <a:r>
                  <a:rPr lang="en-GB" altLang="lt-LT" sz="1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en-GB" altLang="lt-LT" sz="20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 Strategic </a:t>
                </a:r>
                <a:r>
                  <a:rPr lang="lt-LT" altLang="lt-LT" sz="2000" b="1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priority</a:t>
                </a:r>
                <a:endParaRPr lang="en-GB" altLang="lt-LT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7242" name="Group 160"/>
            <p:cNvGrpSpPr>
              <a:grpSpLocks/>
            </p:cNvGrpSpPr>
            <p:nvPr/>
          </p:nvGrpSpPr>
          <p:grpSpPr bwMode="auto">
            <a:xfrm>
              <a:off x="2309" y="346"/>
              <a:ext cx="1543" cy="774"/>
              <a:chOff x="2309" y="346"/>
              <a:chExt cx="1543" cy="774"/>
            </a:xfrm>
          </p:grpSpPr>
          <p:sp>
            <p:nvSpPr>
              <p:cNvPr id="7279" name="AutoShape 161"/>
              <p:cNvSpPr>
                <a:spLocks noChangeArrowheads="1"/>
              </p:cNvSpPr>
              <p:nvPr/>
            </p:nvSpPr>
            <p:spPr bwMode="auto">
              <a:xfrm>
                <a:off x="2309" y="346"/>
                <a:ext cx="1543" cy="774"/>
              </a:xfrm>
              <a:prstGeom prst="roundRect">
                <a:avLst>
                  <a:gd name="adj" fmla="val 125"/>
                </a:avLst>
              </a:prstGeom>
              <a:solidFill>
                <a:srgbClr val="CCCC99"/>
              </a:solidFill>
              <a:ln w="3816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343202" name="Text Box 162"/>
              <p:cNvSpPr txBox="1">
                <a:spLocks noChangeArrowheads="1"/>
              </p:cNvSpPr>
              <p:nvPr/>
            </p:nvSpPr>
            <p:spPr bwMode="auto">
              <a:xfrm>
                <a:off x="2309" y="346"/>
                <a:ext cx="1543" cy="6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46800" rIns="36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111000"/>
                  <a:buFontTx/>
                  <a:buNone/>
                  <a:defRPr/>
                </a:pPr>
                <a:r>
                  <a:rPr lang="en-GB" altLang="lt-LT" sz="20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 Strategic</a:t>
                </a:r>
                <a:endParaRPr lang="lt-LT" altLang="lt-LT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111000"/>
                  <a:buFontTx/>
                  <a:buNone/>
                  <a:defRPr/>
                </a:pPr>
                <a:r>
                  <a:rPr lang="lt-LT" altLang="lt-LT" sz="1800" b="1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priority</a:t>
                </a:r>
                <a:endParaRPr lang="en-GB" altLang="lt-LT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spcBef>
                    <a:spcPct val="0"/>
                  </a:spcBef>
                  <a:buClr>
                    <a:srgbClr val="000000"/>
                  </a:buClr>
                  <a:buSzPct val="111000"/>
                  <a:buFontTx/>
                  <a:buNone/>
                  <a:defRPr/>
                </a:pPr>
                <a:endParaRPr lang="en-GB" altLang="lt-LT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7243" name="Group 163"/>
            <p:cNvGrpSpPr>
              <a:grpSpLocks/>
            </p:cNvGrpSpPr>
            <p:nvPr/>
          </p:nvGrpSpPr>
          <p:grpSpPr bwMode="auto">
            <a:xfrm>
              <a:off x="3992" y="346"/>
              <a:ext cx="1541" cy="774"/>
              <a:chOff x="3992" y="346"/>
              <a:chExt cx="1541" cy="774"/>
            </a:xfrm>
          </p:grpSpPr>
          <p:sp>
            <p:nvSpPr>
              <p:cNvPr id="7277" name="AutoShape 164"/>
              <p:cNvSpPr>
                <a:spLocks noChangeArrowheads="1"/>
              </p:cNvSpPr>
              <p:nvPr/>
            </p:nvSpPr>
            <p:spPr bwMode="auto">
              <a:xfrm>
                <a:off x="3992" y="346"/>
                <a:ext cx="1541" cy="774"/>
              </a:xfrm>
              <a:prstGeom prst="roundRect">
                <a:avLst>
                  <a:gd name="adj" fmla="val 125"/>
                </a:avLst>
              </a:prstGeom>
              <a:solidFill>
                <a:srgbClr val="FFFFFF"/>
              </a:solidFill>
              <a:ln w="3816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343205" name="Text Box 165"/>
              <p:cNvSpPr txBox="1">
                <a:spLocks noChangeArrowheads="1"/>
              </p:cNvSpPr>
              <p:nvPr/>
            </p:nvSpPr>
            <p:spPr bwMode="auto">
              <a:xfrm>
                <a:off x="3992" y="346"/>
                <a:ext cx="1539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46800" rIns="36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111000"/>
                  <a:buFontTx/>
                  <a:buNone/>
                  <a:defRPr/>
                </a:pPr>
                <a:r>
                  <a:rPr lang="en-GB" altLang="lt-LT" sz="20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 Strategic </a:t>
                </a:r>
                <a:r>
                  <a:rPr lang="lt-LT" altLang="lt-LT" sz="2000" b="1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priority</a:t>
                </a:r>
                <a:endParaRPr lang="en-GB" altLang="lt-LT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7244" name="Group 166"/>
            <p:cNvGrpSpPr>
              <a:grpSpLocks/>
            </p:cNvGrpSpPr>
            <p:nvPr/>
          </p:nvGrpSpPr>
          <p:grpSpPr bwMode="auto">
            <a:xfrm>
              <a:off x="3386" y="1993"/>
              <a:ext cx="341" cy="271"/>
              <a:chOff x="3386" y="1993"/>
              <a:chExt cx="341" cy="271"/>
            </a:xfrm>
          </p:grpSpPr>
          <p:sp>
            <p:nvSpPr>
              <p:cNvPr id="7275" name="AutoShape 167"/>
              <p:cNvSpPr>
                <a:spLocks noChangeArrowheads="1"/>
              </p:cNvSpPr>
              <p:nvPr/>
            </p:nvSpPr>
            <p:spPr bwMode="auto">
              <a:xfrm>
                <a:off x="3386" y="1993"/>
                <a:ext cx="341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76" name="Text Box 168"/>
              <p:cNvSpPr txBox="1">
                <a:spLocks noChangeArrowheads="1"/>
              </p:cNvSpPr>
              <p:nvPr/>
            </p:nvSpPr>
            <p:spPr bwMode="auto">
              <a:xfrm>
                <a:off x="3386" y="1993"/>
                <a:ext cx="3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55000"/>
                  <a:buFontTx/>
                  <a:buNone/>
                </a:pPr>
                <a:r>
                  <a:rPr lang="en-GB" altLang="lt-LT" sz="1000" b="1">
                    <a:solidFill>
                      <a:srgbClr val="000000"/>
                    </a:solidFill>
                  </a:rPr>
                  <a:t>2.2.1.</a:t>
                </a:r>
              </a:p>
            </p:txBody>
          </p:sp>
        </p:grpSp>
        <p:grpSp>
          <p:nvGrpSpPr>
            <p:cNvPr id="7245" name="Group 169"/>
            <p:cNvGrpSpPr>
              <a:grpSpLocks/>
            </p:cNvGrpSpPr>
            <p:nvPr/>
          </p:nvGrpSpPr>
          <p:grpSpPr bwMode="auto">
            <a:xfrm>
              <a:off x="3386" y="2422"/>
              <a:ext cx="341" cy="270"/>
              <a:chOff x="3386" y="2422"/>
              <a:chExt cx="341" cy="270"/>
            </a:xfrm>
          </p:grpSpPr>
          <p:sp>
            <p:nvSpPr>
              <p:cNvPr id="7273" name="AutoShape 170"/>
              <p:cNvSpPr>
                <a:spLocks noChangeArrowheads="1"/>
              </p:cNvSpPr>
              <p:nvPr/>
            </p:nvSpPr>
            <p:spPr bwMode="auto">
              <a:xfrm>
                <a:off x="3386" y="2422"/>
                <a:ext cx="341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74" name="Text Box 171"/>
              <p:cNvSpPr txBox="1">
                <a:spLocks noChangeArrowheads="1"/>
              </p:cNvSpPr>
              <p:nvPr/>
            </p:nvSpPr>
            <p:spPr bwMode="auto">
              <a:xfrm>
                <a:off x="3386" y="2422"/>
                <a:ext cx="3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55000"/>
                  <a:buFontTx/>
                  <a:buNone/>
                </a:pPr>
                <a:r>
                  <a:rPr lang="en-GB" altLang="lt-LT" sz="1000" b="1">
                    <a:solidFill>
                      <a:srgbClr val="000000"/>
                    </a:solidFill>
                  </a:rPr>
                  <a:t>2.2.2.</a:t>
                </a:r>
              </a:p>
            </p:txBody>
          </p:sp>
        </p:grpSp>
        <p:grpSp>
          <p:nvGrpSpPr>
            <p:cNvPr id="7246" name="Group 172"/>
            <p:cNvGrpSpPr>
              <a:grpSpLocks/>
            </p:cNvGrpSpPr>
            <p:nvPr/>
          </p:nvGrpSpPr>
          <p:grpSpPr bwMode="auto">
            <a:xfrm>
              <a:off x="204" y="1556"/>
              <a:ext cx="340" cy="587"/>
              <a:chOff x="204" y="1556"/>
              <a:chExt cx="340" cy="587"/>
            </a:xfrm>
          </p:grpSpPr>
          <p:sp>
            <p:nvSpPr>
              <p:cNvPr id="7271" name="AutoShape 173"/>
              <p:cNvSpPr>
                <a:spLocks noChangeArrowheads="1"/>
              </p:cNvSpPr>
              <p:nvPr/>
            </p:nvSpPr>
            <p:spPr bwMode="auto">
              <a:xfrm>
                <a:off x="204" y="1556"/>
                <a:ext cx="340" cy="587"/>
              </a:xfrm>
              <a:prstGeom prst="roundRect">
                <a:avLst>
                  <a:gd name="adj" fmla="val 292"/>
                </a:avLst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72" name="Text Box 174"/>
              <p:cNvSpPr txBox="1">
                <a:spLocks noChangeArrowheads="1"/>
              </p:cNvSpPr>
              <p:nvPr/>
            </p:nvSpPr>
            <p:spPr bwMode="auto">
              <a:xfrm>
                <a:off x="204" y="1556"/>
                <a:ext cx="34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1.1.</a:t>
                </a:r>
              </a:p>
            </p:txBody>
          </p:sp>
        </p:grpSp>
        <p:grpSp>
          <p:nvGrpSpPr>
            <p:cNvPr id="7247" name="Group 175"/>
            <p:cNvGrpSpPr>
              <a:grpSpLocks/>
            </p:cNvGrpSpPr>
            <p:nvPr/>
          </p:nvGrpSpPr>
          <p:grpSpPr bwMode="auto">
            <a:xfrm>
              <a:off x="215" y="2310"/>
              <a:ext cx="339" cy="270"/>
              <a:chOff x="215" y="2310"/>
              <a:chExt cx="339" cy="270"/>
            </a:xfrm>
          </p:grpSpPr>
          <p:sp>
            <p:nvSpPr>
              <p:cNvPr id="7269" name="AutoShape 176"/>
              <p:cNvSpPr>
                <a:spLocks noChangeArrowheads="1"/>
              </p:cNvSpPr>
              <p:nvPr/>
            </p:nvSpPr>
            <p:spPr bwMode="auto">
              <a:xfrm>
                <a:off x="215" y="2310"/>
                <a:ext cx="339" cy="270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70" name="Text Box 177"/>
              <p:cNvSpPr txBox="1">
                <a:spLocks noChangeArrowheads="1"/>
              </p:cNvSpPr>
              <p:nvPr/>
            </p:nvSpPr>
            <p:spPr bwMode="auto">
              <a:xfrm>
                <a:off x="215" y="2310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1.1.1.</a:t>
                </a:r>
              </a:p>
            </p:txBody>
          </p:sp>
        </p:grpSp>
        <p:grpSp>
          <p:nvGrpSpPr>
            <p:cNvPr id="7248" name="Group 178"/>
            <p:cNvGrpSpPr>
              <a:grpSpLocks/>
            </p:cNvGrpSpPr>
            <p:nvPr/>
          </p:nvGrpSpPr>
          <p:grpSpPr bwMode="auto">
            <a:xfrm>
              <a:off x="215" y="2646"/>
              <a:ext cx="339" cy="271"/>
              <a:chOff x="215" y="2646"/>
              <a:chExt cx="339" cy="271"/>
            </a:xfrm>
          </p:grpSpPr>
          <p:sp>
            <p:nvSpPr>
              <p:cNvPr id="7267" name="AutoShape 179"/>
              <p:cNvSpPr>
                <a:spLocks noChangeArrowheads="1"/>
              </p:cNvSpPr>
              <p:nvPr/>
            </p:nvSpPr>
            <p:spPr bwMode="auto">
              <a:xfrm>
                <a:off x="215" y="2646"/>
                <a:ext cx="339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68" name="Text Box 180"/>
              <p:cNvSpPr txBox="1">
                <a:spLocks noChangeArrowheads="1"/>
              </p:cNvSpPr>
              <p:nvPr/>
            </p:nvSpPr>
            <p:spPr bwMode="auto">
              <a:xfrm>
                <a:off x="215" y="2646"/>
                <a:ext cx="339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1.1.2.</a:t>
                </a:r>
              </a:p>
            </p:txBody>
          </p:sp>
        </p:grpSp>
        <p:grpSp>
          <p:nvGrpSpPr>
            <p:cNvPr id="7249" name="Group 181"/>
            <p:cNvGrpSpPr>
              <a:grpSpLocks/>
            </p:cNvGrpSpPr>
            <p:nvPr/>
          </p:nvGrpSpPr>
          <p:grpSpPr bwMode="auto">
            <a:xfrm>
              <a:off x="1406" y="3322"/>
              <a:ext cx="342" cy="272"/>
              <a:chOff x="1406" y="3322"/>
              <a:chExt cx="342" cy="272"/>
            </a:xfrm>
          </p:grpSpPr>
          <p:sp>
            <p:nvSpPr>
              <p:cNvPr id="7265" name="AutoShape 182"/>
              <p:cNvSpPr>
                <a:spLocks noChangeArrowheads="1"/>
              </p:cNvSpPr>
              <p:nvPr/>
            </p:nvSpPr>
            <p:spPr bwMode="auto">
              <a:xfrm>
                <a:off x="1406" y="3322"/>
                <a:ext cx="342" cy="272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66" name="Text Box 183"/>
              <p:cNvSpPr txBox="1">
                <a:spLocks noChangeArrowheads="1"/>
              </p:cNvSpPr>
              <p:nvPr/>
            </p:nvSpPr>
            <p:spPr bwMode="auto">
              <a:xfrm>
                <a:off x="1410" y="3322"/>
                <a:ext cx="33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1.4.4.</a:t>
                </a:r>
              </a:p>
            </p:txBody>
          </p:sp>
        </p:grpSp>
        <p:grpSp>
          <p:nvGrpSpPr>
            <p:cNvPr id="7250" name="Group 184"/>
            <p:cNvGrpSpPr>
              <a:grpSpLocks/>
            </p:cNvGrpSpPr>
            <p:nvPr/>
          </p:nvGrpSpPr>
          <p:grpSpPr bwMode="auto">
            <a:xfrm>
              <a:off x="3386" y="2848"/>
              <a:ext cx="340" cy="275"/>
              <a:chOff x="3386" y="2848"/>
              <a:chExt cx="340" cy="275"/>
            </a:xfrm>
          </p:grpSpPr>
          <p:sp>
            <p:nvSpPr>
              <p:cNvPr id="7263" name="AutoShape 185"/>
              <p:cNvSpPr>
                <a:spLocks noChangeArrowheads="1"/>
              </p:cNvSpPr>
              <p:nvPr/>
            </p:nvSpPr>
            <p:spPr bwMode="auto">
              <a:xfrm>
                <a:off x="3386" y="2848"/>
                <a:ext cx="340" cy="275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64" name="Text Box 186"/>
              <p:cNvSpPr txBox="1">
                <a:spLocks noChangeArrowheads="1"/>
              </p:cNvSpPr>
              <p:nvPr/>
            </p:nvSpPr>
            <p:spPr bwMode="auto">
              <a:xfrm>
                <a:off x="3386" y="2848"/>
                <a:ext cx="34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55000"/>
                  <a:buFontTx/>
                  <a:buNone/>
                </a:pPr>
                <a:r>
                  <a:rPr lang="en-GB" altLang="lt-LT" sz="1000" b="1">
                    <a:solidFill>
                      <a:srgbClr val="000000"/>
                    </a:solidFill>
                  </a:rPr>
                  <a:t>2.2.3.</a:t>
                </a:r>
              </a:p>
            </p:txBody>
          </p:sp>
        </p:grpSp>
        <p:grpSp>
          <p:nvGrpSpPr>
            <p:cNvPr id="7251" name="Group 187"/>
            <p:cNvGrpSpPr>
              <a:grpSpLocks/>
            </p:cNvGrpSpPr>
            <p:nvPr/>
          </p:nvGrpSpPr>
          <p:grpSpPr bwMode="auto">
            <a:xfrm>
              <a:off x="4416" y="3658"/>
              <a:ext cx="344" cy="271"/>
              <a:chOff x="4416" y="3658"/>
              <a:chExt cx="344" cy="271"/>
            </a:xfrm>
          </p:grpSpPr>
          <p:sp>
            <p:nvSpPr>
              <p:cNvPr id="7261" name="AutoShape 188"/>
              <p:cNvSpPr>
                <a:spLocks noChangeArrowheads="1"/>
              </p:cNvSpPr>
              <p:nvPr/>
            </p:nvSpPr>
            <p:spPr bwMode="auto">
              <a:xfrm>
                <a:off x="4416" y="3658"/>
                <a:ext cx="344" cy="271"/>
              </a:xfrm>
              <a:prstGeom prst="roundRect">
                <a:avLst>
                  <a:gd name="adj" fmla="val 370"/>
                </a:avLst>
              </a:pr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62" name="Text Box 189"/>
              <p:cNvSpPr txBox="1">
                <a:spLocks noChangeArrowheads="1"/>
              </p:cNvSpPr>
              <p:nvPr/>
            </p:nvSpPr>
            <p:spPr bwMode="auto">
              <a:xfrm>
                <a:off x="4416" y="3658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r>
                  <a:rPr lang="en-GB" altLang="lt-LT" sz="1400" b="1">
                    <a:solidFill>
                      <a:srgbClr val="000000"/>
                    </a:solidFill>
                  </a:rPr>
                  <a:t>3.2.5.</a:t>
                </a:r>
              </a:p>
            </p:txBody>
          </p:sp>
        </p:grpSp>
        <p:grpSp>
          <p:nvGrpSpPr>
            <p:cNvPr id="7252" name="Group 190"/>
            <p:cNvGrpSpPr>
              <a:grpSpLocks/>
            </p:cNvGrpSpPr>
            <p:nvPr/>
          </p:nvGrpSpPr>
          <p:grpSpPr bwMode="auto">
            <a:xfrm>
              <a:off x="2602" y="835"/>
              <a:ext cx="1077" cy="975"/>
              <a:chOff x="2602" y="835"/>
              <a:chExt cx="1077" cy="975"/>
            </a:xfrm>
          </p:grpSpPr>
          <p:sp>
            <p:nvSpPr>
              <p:cNvPr id="7259" name="AutoShape 191"/>
              <p:cNvSpPr>
                <a:spLocks noChangeArrowheads="1"/>
              </p:cNvSpPr>
              <p:nvPr/>
            </p:nvSpPr>
            <p:spPr bwMode="auto">
              <a:xfrm>
                <a:off x="2602" y="835"/>
                <a:ext cx="1077" cy="975"/>
              </a:xfrm>
              <a:prstGeom prst="roundRect">
                <a:avLst>
                  <a:gd name="adj" fmla="val 102"/>
                </a:avLst>
              </a:prstGeom>
              <a:solidFill>
                <a:srgbClr val="B2B2B2">
                  <a:alpha val="89018"/>
                </a:srgbClr>
              </a:solidFill>
              <a:ln w="126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60" name="Text Box 192"/>
              <p:cNvSpPr txBox="1">
                <a:spLocks noChangeArrowheads="1"/>
              </p:cNvSpPr>
              <p:nvPr/>
            </p:nvSpPr>
            <p:spPr bwMode="auto">
              <a:xfrm>
                <a:off x="2602" y="835"/>
                <a:ext cx="1077" cy="3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77000"/>
                  <a:buFontTx/>
                  <a:buNone/>
                </a:pPr>
                <a:endParaRPr lang="en-GB" altLang="lt-LT" sz="1400" b="1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>
                    <a:srgbClr val="000000"/>
                  </a:buClr>
                  <a:buSzPct val="111000"/>
                  <a:buFontTx/>
                  <a:buNone/>
                </a:pPr>
                <a:r>
                  <a:rPr lang="en-GB" altLang="lt-LT" sz="2000" b="1">
                    <a:solidFill>
                      <a:srgbClr val="000000"/>
                    </a:solidFill>
                  </a:rPr>
                  <a:t>2.1.goal</a:t>
                </a:r>
              </a:p>
            </p:txBody>
          </p:sp>
        </p:grpSp>
        <p:grpSp>
          <p:nvGrpSpPr>
            <p:cNvPr id="7253" name="Group 193"/>
            <p:cNvGrpSpPr>
              <a:grpSpLocks/>
            </p:cNvGrpSpPr>
            <p:nvPr/>
          </p:nvGrpSpPr>
          <p:grpSpPr bwMode="auto">
            <a:xfrm>
              <a:off x="2652" y="2055"/>
              <a:ext cx="934" cy="756"/>
              <a:chOff x="2652" y="2055"/>
              <a:chExt cx="934" cy="756"/>
            </a:xfrm>
          </p:grpSpPr>
          <p:sp>
            <p:nvSpPr>
              <p:cNvPr id="7257" name="AutoShape 194"/>
              <p:cNvSpPr>
                <a:spLocks noChangeArrowheads="1"/>
              </p:cNvSpPr>
              <p:nvPr/>
            </p:nvSpPr>
            <p:spPr bwMode="auto">
              <a:xfrm>
                <a:off x="2652" y="2055"/>
                <a:ext cx="934" cy="756"/>
              </a:xfrm>
              <a:prstGeom prst="roundRect">
                <a:avLst>
                  <a:gd name="adj" fmla="val 130"/>
                </a:avLst>
              </a:prstGeom>
              <a:solidFill>
                <a:srgbClr val="FFA5A5">
                  <a:alpha val="29803"/>
                </a:srgbClr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58" name="Text Box 195"/>
              <p:cNvSpPr txBox="1">
                <a:spLocks noChangeArrowheads="1"/>
              </p:cNvSpPr>
              <p:nvPr/>
            </p:nvSpPr>
            <p:spPr bwMode="auto">
              <a:xfrm>
                <a:off x="2652" y="2055"/>
                <a:ext cx="930" cy="4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105000"/>
                  <a:buFontTx/>
                  <a:buNone/>
                </a:pPr>
                <a:r>
                  <a:rPr lang="en-GB" altLang="lt-LT" sz="1900" b="1">
                    <a:solidFill>
                      <a:srgbClr val="000000"/>
                    </a:solidFill>
                  </a:rPr>
                  <a:t>2.1.1. objective</a:t>
                </a:r>
              </a:p>
            </p:txBody>
          </p:sp>
        </p:grpSp>
        <p:grpSp>
          <p:nvGrpSpPr>
            <p:cNvPr id="7254" name="Group 196"/>
            <p:cNvGrpSpPr>
              <a:grpSpLocks/>
            </p:cNvGrpSpPr>
            <p:nvPr/>
          </p:nvGrpSpPr>
          <p:grpSpPr bwMode="auto">
            <a:xfrm>
              <a:off x="2749" y="2910"/>
              <a:ext cx="783" cy="672"/>
              <a:chOff x="2749" y="2910"/>
              <a:chExt cx="783" cy="672"/>
            </a:xfrm>
          </p:grpSpPr>
          <p:sp>
            <p:nvSpPr>
              <p:cNvPr id="7255" name="AutoShape 197"/>
              <p:cNvSpPr>
                <a:spLocks noChangeArrowheads="1"/>
              </p:cNvSpPr>
              <p:nvPr/>
            </p:nvSpPr>
            <p:spPr bwMode="auto">
              <a:xfrm>
                <a:off x="2749" y="2910"/>
                <a:ext cx="779" cy="672"/>
              </a:xfrm>
              <a:prstGeom prst="roundRect">
                <a:avLst>
                  <a:gd name="adj" fmla="val 148"/>
                </a:avLst>
              </a:prstGeom>
              <a:solidFill>
                <a:srgbClr val="FFCC99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>
                <a:outerShdw dist="17819" dir="2700000" algn="ctr" rotWithShape="0">
                  <a:srgbClr val="808080"/>
                </a:outer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lt-LT" sz="1800"/>
              </a:p>
            </p:txBody>
          </p:sp>
          <p:sp>
            <p:nvSpPr>
              <p:cNvPr id="7256" name="Text Box 198"/>
              <p:cNvSpPr txBox="1">
                <a:spLocks noChangeArrowheads="1"/>
              </p:cNvSpPr>
              <p:nvPr/>
            </p:nvSpPr>
            <p:spPr bwMode="auto">
              <a:xfrm>
                <a:off x="2749" y="2910"/>
                <a:ext cx="783" cy="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46800" rIns="18000" bIns="468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SzPct val="94000"/>
                  <a:buFontTx/>
                  <a:buNone/>
                </a:pPr>
                <a:r>
                  <a:rPr lang="en-GB" altLang="lt-LT" sz="1700" b="1" dirty="0">
                    <a:solidFill>
                      <a:srgbClr val="000000"/>
                    </a:solidFill>
                  </a:rPr>
                  <a:t>2.1.1.1 </a:t>
                </a:r>
                <a:r>
                  <a:rPr lang="en-GB" altLang="lt-LT" sz="1700" b="1" dirty="0" smtClean="0">
                    <a:solidFill>
                      <a:srgbClr val="000000"/>
                    </a:solidFill>
                  </a:rPr>
                  <a:t>action</a:t>
                </a:r>
                <a:endParaRPr lang="en-GB" altLang="lt-LT" sz="17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7171" name="Group 199"/>
          <p:cNvGrpSpPr>
            <a:grpSpLocks/>
          </p:cNvGrpSpPr>
          <p:nvPr/>
        </p:nvGrpSpPr>
        <p:grpSpPr bwMode="auto">
          <a:xfrm>
            <a:off x="5880101" y="5805488"/>
            <a:ext cx="1223963" cy="792162"/>
            <a:chOff x="2744" y="3657"/>
            <a:chExt cx="771" cy="499"/>
          </a:xfrm>
        </p:grpSpPr>
        <p:sp>
          <p:nvSpPr>
            <p:cNvPr id="7173" name="AutoShape 200"/>
            <p:cNvSpPr>
              <a:spLocks noChangeArrowheads="1"/>
            </p:cNvSpPr>
            <p:nvPr/>
          </p:nvSpPr>
          <p:spPr bwMode="auto">
            <a:xfrm>
              <a:off x="2744" y="3657"/>
              <a:ext cx="771" cy="499"/>
            </a:xfrm>
            <a:prstGeom prst="roundRect">
              <a:avLst>
                <a:gd name="adj" fmla="val 199"/>
              </a:avLst>
            </a:prstGeom>
            <a:solidFill>
              <a:srgbClr val="FFCC99"/>
            </a:solidFill>
            <a:ln w="3240">
              <a:solidFill>
                <a:srgbClr val="000000"/>
              </a:solidFill>
              <a:round/>
              <a:headEnd/>
              <a:tailEnd/>
            </a:ln>
            <a:effectLst>
              <a:outerShdw dist="17819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lt-LT" sz="1800"/>
            </a:p>
          </p:txBody>
        </p:sp>
        <p:sp>
          <p:nvSpPr>
            <p:cNvPr id="7174" name="Text Box 201"/>
            <p:cNvSpPr txBox="1">
              <a:spLocks noChangeArrowheads="1"/>
            </p:cNvSpPr>
            <p:nvPr/>
          </p:nvSpPr>
          <p:spPr bwMode="auto">
            <a:xfrm>
              <a:off x="2744" y="3657"/>
              <a:ext cx="771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46800" rIns="18000" bIns="46800">
              <a:spAutoFit/>
            </a:bodyPr>
            <a:lstStyle>
              <a:lvl1pPr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94000"/>
                <a:buFontTx/>
                <a:buNone/>
              </a:pPr>
              <a:r>
                <a:rPr lang="en-GB" altLang="lt-LT" sz="1700" b="1" dirty="0">
                  <a:solidFill>
                    <a:srgbClr val="000000"/>
                  </a:solidFill>
                </a:rPr>
                <a:t>2.1.1.2 </a:t>
              </a:r>
              <a:r>
                <a:rPr lang="en-GB" altLang="lt-LT" sz="1700" b="1" dirty="0" smtClean="0">
                  <a:solidFill>
                    <a:srgbClr val="000000"/>
                  </a:solidFill>
                </a:rPr>
                <a:t>action</a:t>
              </a:r>
              <a:endParaRPr lang="en-GB" altLang="lt-LT" sz="17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7172" name="Rectangle 203"/>
          <p:cNvSpPr>
            <a:spLocks noGrp="1" noChangeArrowheads="1"/>
          </p:cNvSpPr>
          <p:nvPr>
            <p:ph type="title" idx="4294967295"/>
          </p:nvPr>
        </p:nvSpPr>
        <p:spPr>
          <a:xfrm>
            <a:off x="1774826" y="188913"/>
            <a:ext cx="2665413" cy="67945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lt-LT" altLang="lt-LT" sz="3200">
                <a:solidFill>
                  <a:srgbClr val="C00000"/>
                </a:solidFill>
                <a:cs typeface="Times New Roman" panose="02020603050405020304" pitchFamily="18" charset="0"/>
              </a:rPr>
              <a:t>SP stru</a:t>
            </a:r>
            <a:r>
              <a:rPr lang="en-US" altLang="lt-LT" sz="3200">
                <a:solidFill>
                  <a:srgbClr val="C00000"/>
                </a:solidFill>
                <a:cs typeface="Times New Roman" panose="02020603050405020304" pitchFamily="18" charset="0"/>
              </a:rPr>
              <a:t>cture:</a:t>
            </a:r>
          </a:p>
        </p:txBody>
      </p:sp>
    </p:spTree>
    <p:extLst>
      <p:ext uri="{BB962C8B-B14F-4D97-AF65-F5344CB8AC3E}">
        <p14:creationId xmlns:p14="http://schemas.microsoft.com/office/powerpoint/2010/main" val="15452424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Metrics of indicators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009030" y="1940119"/>
          <a:ext cx="8030320" cy="364732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86484">
                  <a:extLst>
                    <a:ext uri="{9D8B030D-6E8A-4147-A177-3AD203B41FA5}">
                      <a16:colId xmlns:a16="http://schemas.microsoft.com/office/drawing/2014/main" val="2411615780"/>
                    </a:ext>
                  </a:extLst>
                </a:gridCol>
                <a:gridCol w="1060151">
                  <a:extLst>
                    <a:ext uri="{9D8B030D-6E8A-4147-A177-3AD203B41FA5}">
                      <a16:colId xmlns:a16="http://schemas.microsoft.com/office/drawing/2014/main" val="786465271"/>
                    </a:ext>
                  </a:extLst>
                </a:gridCol>
                <a:gridCol w="1062247">
                  <a:extLst>
                    <a:ext uri="{9D8B030D-6E8A-4147-A177-3AD203B41FA5}">
                      <a16:colId xmlns:a16="http://schemas.microsoft.com/office/drawing/2014/main" val="24207828"/>
                    </a:ext>
                  </a:extLst>
                </a:gridCol>
                <a:gridCol w="1160719">
                  <a:extLst>
                    <a:ext uri="{9D8B030D-6E8A-4147-A177-3AD203B41FA5}">
                      <a16:colId xmlns:a16="http://schemas.microsoft.com/office/drawing/2014/main" val="3322891249"/>
                    </a:ext>
                  </a:extLst>
                </a:gridCol>
                <a:gridCol w="1160719">
                  <a:extLst>
                    <a:ext uri="{9D8B030D-6E8A-4147-A177-3AD203B41FA5}">
                      <a16:colId xmlns:a16="http://schemas.microsoft.com/office/drawing/2014/main" val="2480981704"/>
                    </a:ext>
                  </a:extLst>
                </a:gridCol>
              </a:tblGrid>
              <a:tr h="3440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Indicators</a:t>
                      </a:r>
                      <a:endParaRPr lang="lt-LT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Measurement units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679285"/>
                  </a:ext>
                </a:extLst>
              </a:tr>
              <a:tr h="34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chemeClr val="tx1"/>
                          </a:solidFill>
                          <a:effectLst/>
                        </a:rPr>
                        <a:t>(n – 1)</a:t>
                      </a:r>
                      <a:endParaRPr lang="lt-L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lt-L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chemeClr val="tx1"/>
                          </a:solidFill>
                          <a:effectLst/>
                        </a:rPr>
                        <a:t>(n + 1)</a:t>
                      </a:r>
                      <a:endParaRPr lang="lt-L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chemeClr val="tx1"/>
                          </a:solidFill>
                          <a:effectLst/>
                        </a:rPr>
                        <a:t>(n + 2)</a:t>
                      </a:r>
                      <a:endParaRPr lang="lt-L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00708"/>
                  </a:ext>
                </a:extLst>
              </a:tr>
              <a:tr h="369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1 goal  (title)</a:t>
                      </a:r>
                      <a:endParaRPr lang="lt-LT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12040"/>
                  </a:ext>
                </a:extLst>
              </a:tr>
              <a:tr h="369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Name of outcome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indicator</a:t>
                      </a:r>
                      <a:endParaRPr lang="lt-LT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109852"/>
                  </a:ext>
                </a:extLst>
              </a:tr>
              <a:tr h="369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Name of outcome indicator</a:t>
                      </a:r>
                      <a:endParaRPr lang="lt-LT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08438"/>
                  </a:ext>
                </a:extLst>
              </a:tr>
              <a:tr h="369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goal 1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objective (title)</a:t>
                      </a:r>
                      <a:endParaRPr lang="lt-LT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951146"/>
                  </a:ext>
                </a:extLst>
              </a:tr>
              <a:tr h="369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Name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of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output indicator</a:t>
                      </a:r>
                      <a:endParaRPr lang="lt-LT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418419"/>
                  </a:ext>
                </a:extLst>
              </a:tr>
              <a:tr h="369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goal 2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objective (title)</a:t>
                      </a:r>
                      <a:endParaRPr lang="lt-LT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394621"/>
                  </a:ext>
                </a:extLst>
              </a:tr>
              <a:tr h="369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Name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of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output indicator</a:t>
                      </a:r>
                      <a:endParaRPr lang="lt-LT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826530"/>
                  </a:ext>
                </a:extLst>
              </a:tr>
              <a:tr h="369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051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911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2177</TotalTime>
  <Words>1175</Words>
  <Application>Microsoft Office PowerPoint</Application>
  <PresentationFormat>Widescreen</PresentationFormat>
  <Paragraphs>260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Strategic Plan  Azerbaijan State Pedagogical University </vt:lpstr>
      <vt:lpstr>PowerPoint Presentation</vt:lpstr>
      <vt:lpstr>Why strategic plan is important to you and your University?</vt:lpstr>
      <vt:lpstr>Strategy is</vt:lpstr>
      <vt:lpstr>What is important</vt:lpstr>
      <vt:lpstr>Structure of strategic plan</vt:lpstr>
      <vt:lpstr>Hierarchy of goals and indicators</vt:lpstr>
      <vt:lpstr>SP structure:</vt:lpstr>
      <vt:lpstr>Metrics of indicators</vt:lpstr>
      <vt:lpstr>How to organize development of the strategy?</vt:lpstr>
      <vt:lpstr>Action plan</vt:lpstr>
      <vt:lpstr>Missing elements</vt:lpstr>
      <vt:lpstr>Hierarchy of goals</vt:lpstr>
      <vt:lpstr>Strategic goals of the program  </vt:lpstr>
      <vt:lpstr>I. Training quality assurance measures:  </vt:lpstr>
      <vt:lpstr>II. Development of scientific-research activity and training of scientific and pedagogical staff </vt:lpstr>
      <vt:lpstr>III. Upbringing, Youth Policy. </vt:lpstr>
      <vt:lpstr>IV. International activities </vt:lpstr>
      <vt:lpstr>V. Human resources development </vt:lpstr>
      <vt:lpstr>VII. Provision of resources and provision of innovative development </vt:lpstr>
      <vt:lpstr>Indicators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Jurgita Šiugždinienė</dc:creator>
  <cp:lastModifiedBy>Jurgita Šiugždinienė</cp:lastModifiedBy>
  <cp:revision>21</cp:revision>
  <dcterms:created xsi:type="dcterms:W3CDTF">2020-02-10T08:27:06Z</dcterms:created>
  <dcterms:modified xsi:type="dcterms:W3CDTF">2020-02-12T18:13:30Z</dcterms:modified>
</cp:coreProperties>
</file>