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5" r:id="rId3"/>
    <p:sldId id="262" r:id="rId4"/>
    <p:sldId id="264" r:id="rId5"/>
    <p:sldId id="271" r:id="rId6"/>
    <p:sldId id="259" r:id="rId7"/>
    <p:sldId id="261" r:id="rId8"/>
    <p:sldId id="260" r:id="rId9"/>
    <p:sldId id="270" r:id="rId10"/>
    <p:sldId id="257" r:id="rId11"/>
    <p:sldId id="266" r:id="rId12"/>
    <p:sldId id="268" r:id="rId13"/>
    <p:sldId id="269" r:id="rId14"/>
    <p:sldId id="267" r:id="rId15"/>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96" d="100"/>
          <a:sy n="96" d="100"/>
        </p:scale>
        <p:origin x="6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C80AE5-34DA-4099-8DF9-4A12D3E42D6E}" type="datetimeFigureOut">
              <a:rPr lang="en-US" smtClean="0"/>
              <a:t>2/10/2020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E04B67-2739-4DD7-90D6-E1BA3E2B0032}" type="slidenum">
              <a:rPr lang="en-US" smtClean="0"/>
              <a:t>‹#›</a:t>
            </a:fld>
            <a:endParaRPr lang="en-US"/>
          </a:p>
        </p:txBody>
      </p:sp>
    </p:spTree>
    <p:extLst>
      <p:ext uri="{BB962C8B-B14F-4D97-AF65-F5344CB8AC3E}">
        <p14:creationId xmlns:p14="http://schemas.microsoft.com/office/powerpoint/2010/main" val="2829535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impact-evaluation.net/2013/06/10/difference-between-inputs-activities-outputs-outcomes-and-impact/"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txBox="1">
            <a:spLocks noGrp="1" noChangeArrowheads="1"/>
          </p:cNvSpPr>
          <p:nvPr/>
        </p:nvSpPr>
        <p:spPr bwMode="auto">
          <a:xfrm>
            <a:off x="5180013" y="6513513"/>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7123826-D618-49C5-9A9C-A61F9B771124}" type="slidenum">
              <a:rPr lang="en-US" altLang="lt-LT" sz="1200"/>
              <a:pPr algn="r" eaLnBrk="1" hangingPunct="1"/>
              <a:t>2</a:t>
            </a:fld>
            <a:endParaRPr lang="en-US" altLang="lt-LT" sz="1200"/>
          </a:p>
        </p:txBody>
      </p:sp>
      <p:sp>
        <p:nvSpPr>
          <p:cNvPr id="102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lt-LT" altLang="lt-LT" smtClean="0"/>
          </a:p>
        </p:txBody>
      </p:sp>
    </p:spTree>
    <p:extLst>
      <p:ext uri="{BB962C8B-B14F-4D97-AF65-F5344CB8AC3E}">
        <p14:creationId xmlns:p14="http://schemas.microsoft.com/office/powerpoint/2010/main" val="2507565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smtClean="0">
                <a:hlinkClick r:id="rId3"/>
              </a:rPr>
              <a:t>https://impact-evaluation.net/2013/06/10/difference-between-inputs-activities-outputs-outcomes-and-impact/</a:t>
            </a:r>
            <a:endParaRPr lang="en-US" dirty="0"/>
          </a:p>
        </p:txBody>
      </p:sp>
      <p:sp>
        <p:nvSpPr>
          <p:cNvPr id="4" name="Slide Number Placeholder 3"/>
          <p:cNvSpPr>
            <a:spLocks noGrp="1"/>
          </p:cNvSpPr>
          <p:nvPr>
            <p:ph type="sldNum" sz="quarter" idx="10"/>
          </p:nvPr>
        </p:nvSpPr>
        <p:spPr/>
        <p:txBody>
          <a:bodyPr/>
          <a:lstStyle/>
          <a:p>
            <a:pPr>
              <a:defRPr/>
            </a:pPr>
            <a:fld id="{A679C7A6-A126-435E-A88F-235C73541D4E}" type="slidenum">
              <a:rPr lang="en-GB" altLang="en-US" smtClean="0"/>
              <a:pPr>
                <a:defRPr/>
              </a:pPr>
              <a:t>7</a:t>
            </a:fld>
            <a:endParaRPr lang="en-GB" altLang="en-US"/>
          </a:p>
        </p:txBody>
      </p:sp>
    </p:spTree>
    <p:extLst>
      <p:ext uri="{BB962C8B-B14F-4D97-AF65-F5344CB8AC3E}">
        <p14:creationId xmlns:p14="http://schemas.microsoft.com/office/powerpoint/2010/main" val="4192381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B8C516-1B57-4AFE-9893-5CC420991908}" type="slidenum">
              <a:rPr lang="lt-LT" altLang="lt-LT" smtClean="0"/>
              <a:pPr/>
              <a:t>8</a:t>
            </a:fld>
            <a:endParaRPr lang="lt-LT" altLang="lt-LT" smtClean="0"/>
          </a:p>
        </p:txBody>
      </p:sp>
      <p:sp>
        <p:nvSpPr>
          <p:cNvPr id="819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19977F11-9040-47B9-AA43-31D855AA1728}" type="slidenum">
              <a:rPr lang="de-DE" altLang="lt-LT" sz="1200"/>
              <a:pPr algn="r" eaLnBrk="1" hangingPunct="1"/>
              <a:t>8</a:t>
            </a:fld>
            <a:endParaRPr lang="de-DE" altLang="lt-LT" sz="1200"/>
          </a:p>
        </p:txBody>
      </p:sp>
      <p:sp>
        <p:nvSpPr>
          <p:cNvPr id="8196" name="Rectangle 2"/>
          <p:cNvSpPr>
            <a:spLocks noGrp="1" noRot="1" noChangeAspect="1" noChangeArrowheads="1" noTextEdit="1"/>
          </p:cNvSpPr>
          <p:nvPr>
            <p:ph type="sldImg"/>
          </p:nvPr>
        </p:nvSpPr>
        <p:spPr>
          <a:ln/>
        </p:spPr>
      </p:sp>
      <p:sp>
        <p:nvSpPr>
          <p:cNvPr id="8197" name="Rectangle 3"/>
          <p:cNvSpPr>
            <a:spLocks noGrp="1" noChangeArrowheads="1"/>
          </p:cNvSpPr>
          <p:nvPr>
            <p:ph type="body" idx="1"/>
          </p:nvPr>
        </p:nvSpPr>
        <p:spPr>
          <a:xfrm>
            <a:off x="685800" y="4341813"/>
            <a:ext cx="5487988" cy="4116387"/>
          </a:xfrm>
          <a:noFill/>
        </p:spPr>
        <p:txBody>
          <a:bodyPr wrap="none" anchor="ctr"/>
          <a:lstStyle/>
          <a:p>
            <a:pPr defTabSz="449263" eaLnBrk="1" hangingPunct="1"/>
            <a:endParaRPr lang="en-US" altLang="lt-LT" smtClean="0"/>
          </a:p>
        </p:txBody>
      </p:sp>
    </p:spTree>
    <p:extLst>
      <p:ext uri="{BB962C8B-B14F-4D97-AF65-F5344CB8AC3E}">
        <p14:creationId xmlns:p14="http://schemas.microsoft.com/office/powerpoint/2010/main" val="3041103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60F833-200A-41F3-8DB9-3A9E2714575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F9C32-CC30-424A-B9A1-D0F7D8333758}" type="slidenum">
              <a:rPr lang="en-US" smtClean="0"/>
              <a:t>‹#›</a:t>
            </a:fld>
            <a:endParaRPr lang="en-US"/>
          </a:p>
        </p:txBody>
      </p:sp>
    </p:spTree>
    <p:extLst>
      <p:ext uri="{BB962C8B-B14F-4D97-AF65-F5344CB8AC3E}">
        <p14:creationId xmlns:p14="http://schemas.microsoft.com/office/powerpoint/2010/main" val="2555986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60F833-200A-41F3-8DB9-3A9E2714575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F9C32-CC30-424A-B9A1-D0F7D8333758}" type="slidenum">
              <a:rPr lang="en-US" smtClean="0"/>
              <a:t>‹#›</a:t>
            </a:fld>
            <a:endParaRPr lang="en-US"/>
          </a:p>
        </p:txBody>
      </p:sp>
    </p:spTree>
    <p:extLst>
      <p:ext uri="{BB962C8B-B14F-4D97-AF65-F5344CB8AC3E}">
        <p14:creationId xmlns:p14="http://schemas.microsoft.com/office/powerpoint/2010/main" val="2121013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60F833-200A-41F3-8DB9-3A9E2714575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F9C32-CC30-424A-B9A1-D0F7D8333758}" type="slidenum">
              <a:rPr lang="en-US" smtClean="0"/>
              <a:t>‹#›</a:t>
            </a:fld>
            <a:endParaRPr lang="en-US"/>
          </a:p>
        </p:txBody>
      </p:sp>
    </p:spTree>
    <p:extLst>
      <p:ext uri="{BB962C8B-B14F-4D97-AF65-F5344CB8AC3E}">
        <p14:creationId xmlns:p14="http://schemas.microsoft.com/office/powerpoint/2010/main" val="4050605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60F833-200A-41F3-8DB9-3A9E2714575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F9C32-CC30-424A-B9A1-D0F7D8333758}" type="slidenum">
              <a:rPr lang="en-US" smtClean="0"/>
              <a:t>‹#›</a:t>
            </a:fld>
            <a:endParaRPr lang="en-US"/>
          </a:p>
        </p:txBody>
      </p:sp>
    </p:spTree>
    <p:extLst>
      <p:ext uri="{BB962C8B-B14F-4D97-AF65-F5344CB8AC3E}">
        <p14:creationId xmlns:p14="http://schemas.microsoft.com/office/powerpoint/2010/main" val="53113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60F833-200A-41F3-8DB9-3A9E2714575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F9C32-CC30-424A-B9A1-D0F7D8333758}" type="slidenum">
              <a:rPr lang="en-US" smtClean="0"/>
              <a:t>‹#›</a:t>
            </a:fld>
            <a:endParaRPr lang="en-US"/>
          </a:p>
        </p:txBody>
      </p:sp>
    </p:spTree>
    <p:extLst>
      <p:ext uri="{BB962C8B-B14F-4D97-AF65-F5344CB8AC3E}">
        <p14:creationId xmlns:p14="http://schemas.microsoft.com/office/powerpoint/2010/main" val="385032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60F833-200A-41F3-8DB9-3A9E2714575C}" type="datetimeFigureOut">
              <a:rPr lang="en-US" smtClean="0"/>
              <a:t>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F9C32-CC30-424A-B9A1-D0F7D8333758}" type="slidenum">
              <a:rPr lang="en-US" smtClean="0"/>
              <a:t>‹#›</a:t>
            </a:fld>
            <a:endParaRPr lang="en-US"/>
          </a:p>
        </p:txBody>
      </p:sp>
    </p:spTree>
    <p:extLst>
      <p:ext uri="{BB962C8B-B14F-4D97-AF65-F5344CB8AC3E}">
        <p14:creationId xmlns:p14="http://schemas.microsoft.com/office/powerpoint/2010/main" val="333913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60F833-200A-41F3-8DB9-3A9E2714575C}" type="datetimeFigureOut">
              <a:rPr lang="en-US" smtClean="0"/>
              <a:t>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F9C32-CC30-424A-B9A1-D0F7D8333758}" type="slidenum">
              <a:rPr lang="en-US" smtClean="0"/>
              <a:t>‹#›</a:t>
            </a:fld>
            <a:endParaRPr lang="en-US"/>
          </a:p>
        </p:txBody>
      </p:sp>
    </p:spTree>
    <p:extLst>
      <p:ext uri="{BB962C8B-B14F-4D97-AF65-F5344CB8AC3E}">
        <p14:creationId xmlns:p14="http://schemas.microsoft.com/office/powerpoint/2010/main" val="2341368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60F833-200A-41F3-8DB9-3A9E2714575C}" type="datetimeFigureOut">
              <a:rPr lang="en-US" smtClean="0"/>
              <a:t>2/10/2020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F9C32-CC30-424A-B9A1-D0F7D8333758}" type="slidenum">
              <a:rPr lang="en-US" smtClean="0"/>
              <a:t>‹#›</a:t>
            </a:fld>
            <a:endParaRPr lang="en-US"/>
          </a:p>
        </p:txBody>
      </p:sp>
    </p:spTree>
    <p:extLst>
      <p:ext uri="{BB962C8B-B14F-4D97-AF65-F5344CB8AC3E}">
        <p14:creationId xmlns:p14="http://schemas.microsoft.com/office/powerpoint/2010/main" val="630326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60F833-200A-41F3-8DB9-3A9E2714575C}" type="datetimeFigureOut">
              <a:rPr lang="en-US" smtClean="0"/>
              <a:t>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F9C32-CC30-424A-B9A1-D0F7D8333758}" type="slidenum">
              <a:rPr lang="en-US" smtClean="0"/>
              <a:t>‹#›</a:t>
            </a:fld>
            <a:endParaRPr lang="en-US"/>
          </a:p>
        </p:txBody>
      </p:sp>
    </p:spTree>
    <p:extLst>
      <p:ext uri="{BB962C8B-B14F-4D97-AF65-F5344CB8AC3E}">
        <p14:creationId xmlns:p14="http://schemas.microsoft.com/office/powerpoint/2010/main" val="1390374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60F833-200A-41F3-8DB9-3A9E2714575C}" type="datetimeFigureOut">
              <a:rPr lang="en-US" smtClean="0"/>
              <a:t>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F9C32-CC30-424A-B9A1-D0F7D8333758}" type="slidenum">
              <a:rPr lang="en-US" smtClean="0"/>
              <a:t>‹#›</a:t>
            </a:fld>
            <a:endParaRPr lang="en-US"/>
          </a:p>
        </p:txBody>
      </p:sp>
    </p:spTree>
    <p:extLst>
      <p:ext uri="{BB962C8B-B14F-4D97-AF65-F5344CB8AC3E}">
        <p14:creationId xmlns:p14="http://schemas.microsoft.com/office/powerpoint/2010/main" val="426494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60F833-200A-41F3-8DB9-3A9E2714575C}" type="datetimeFigureOut">
              <a:rPr lang="en-US" smtClean="0"/>
              <a:t>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F9C32-CC30-424A-B9A1-D0F7D8333758}" type="slidenum">
              <a:rPr lang="en-US" smtClean="0"/>
              <a:t>‹#›</a:t>
            </a:fld>
            <a:endParaRPr lang="en-US"/>
          </a:p>
        </p:txBody>
      </p:sp>
    </p:spTree>
    <p:extLst>
      <p:ext uri="{BB962C8B-B14F-4D97-AF65-F5344CB8AC3E}">
        <p14:creationId xmlns:p14="http://schemas.microsoft.com/office/powerpoint/2010/main" val="1486698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60F833-200A-41F3-8DB9-3A9E2714575C}" type="datetimeFigureOut">
              <a:rPr lang="en-US" smtClean="0"/>
              <a:t>2/10/2020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F9C32-CC30-424A-B9A1-D0F7D8333758}" type="slidenum">
              <a:rPr lang="en-US" smtClean="0"/>
              <a:t>‹#›</a:t>
            </a:fld>
            <a:endParaRPr lang="en-US"/>
          </a:p>
        </p:txBody>
      </p:sp>
    </p:spTree>
    <p:extLst>
      <p:ext uri="{BB962C8B-B14F-4D97-AF65-F5344CB8AC3E}">
        <p14:creationId xmlns:p14="http://schemas.microsoft.com/office/powerpoint/2010/main" val="3293218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z-Latn-AZ" b="1" dirty="0"/>
              <a:t>Strategic Plan 2020-2025 </a:t>
            </a:r>
            <a:r>
              <a:rPr lang="lt-LT" dirty="0"/>
              <a:t/>
            </a:r>
            <a:br>
              <a:rPr lang="lt-LT" dirty="0"/>
            </a:br>
            <a:r>
              <a:rPr lang="az-Latn-AZ" b="1" dirty="0"/>
              <a:t> Azerbaijan Technical University </a:t>
            </a:r>
            <a:endParaRPr lang="lt-LT"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49621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az-Latn-AZ" sz="3600" b="1" dirty="0" smtClean="0"/>
              <a:t/>
            </a:r>
            <a:br>
              <a:rPr lang="az-Latn-AZ" sz="3600" b="1" dirty="0" smtClean="0"/>
            </a:br>
            <a:r>
              <a:rPr lang="az-Latn-AZ" sz="3600" b="1" dirty="0" smtClean="0"/>
              <a:t>University </a:t>
            </a:r>
            <a:r>
              <a:rPr lang="az-Latn-AZ" sz="3600" b="1" dirty="0"/>
              <a:t>vision: </a:t>
            </a:r>
            <a:r>
              <a:rPr lang="az-Latn-AZ" sz="3600" b="1" dirty="0" smtClean="0"/>
              <a:t/>
            </a:r>
            <a:br>
              <a:rPr lang="az-Latn-AZ" sz="3600" b="1" dirty="0" smtClean="0"/>
            </a:br>
            <a:r>
              <a:rPr lang="az-Latn-AZ" sz="3600" b="1" dirty="0" smtClean="0"/>
              <a:t/>
            </a:r>
            <a:br>
              <a:rPr lang="az-Latn-AZ" sz="3600" b="1" dirty="0" smtClean="0"/>
            </a:br>
            <a:r>
              <a:rPr lang="az-Latn-AZ" sz="3600" b="1" dirty="0" smtClean="0"/>
              <a:t>To </a:t>
            </a:r>
            <a:r>
              <a:rPr lang="az-Latn-AZ" sz="3600" b="1" dirty="0"/>
              <a:t>support constant innovation, change and development as </a:t>
            </a:r>
            <a:r>
              <a:rPr lang="az-Latn-AZ" sz="3600" b="1" u="sng" dirty="0"/>
              <a:t>a research university </a:t>
            </a:r>
            <a:r>
              <a:rPr lang="az-Latn-AZ" sz="3600" b="1" dirty="0"/>
              <a:t>that provides research and education to </a:t>
            </a:r>
            <a:r>
              <a:rPr lang="az-Latn-AZ" sz="3600" b="1" u="sng" dirty="0"/>
              <a:t>address current issues</a:t>
            </a:r>
            <a:r>
              <a:rPr lang="az-Latn-AZ" sz="3600" b="1" dirty="0"/>
              <a:t>.</a:t>
            </a:r>
            <a:r>
              <a:rPr lang="lt-LT" sz="3600" dirty="0"/>
              <a:t/>
            </a:r>
            <a:br>
              <a:rPr lang="lt-LT" sz="3600" dirty="0"/>
            </a:br>
            <a:endParaRPr lang="en-US" sz="3600" dirty="0"/>
          </a:p>
        </p:txBody>
      </p:sp>
      <p:sp>
        <p:nvSpPr>
          <p:cNvPr id="5" name="Text Placeholder 4"/>
          <p:cNvSpPr>
            <a:spLocks noGrp="1"/>
          </p:cNvSpPr>
          <p:nvPr>
            <p:ph type="subTitle" idx="1"/>
          </p:nvPr>
        </p:nvSpPr>
        <p:spPr/>
        <p:txBody>
          <a:bodyPr>
            <a:normAutofit lnSpcReduction="10000"/>
          </a:bodyPr>
          <a:lstStyle/>
          <a:p>
            <a:r>
              <a:rPr lang="lt-LT" dirty="0" err="1" smtClean="0">
                <a:solidFill>
                  <a:schemeClr val="tx1"/>
                </a:solidFill>
              </a:rPr>
              <a:t>What</a:t>
            </a:r>
            <a:r>
              <a:rPr lang="lt-LT" dirty="0" smtClean="0">
                <a:solidFill>
                  <a:schemeClr val="tx1"/>
                </a:solidFill>
              </a:rPr>
              <a:t> </a:t>
            </a:r>
            <a:r>
              <a:rPr lang="lt-LT" dirty="0" err="1" smtClean="0">
                <a:solidFill>
                  <a:schemeClr val="tx1"/>
                </a:solidFill>
              </a:rPr>
              <a:t>does</a:t>
            </a:r>
            <a:r>
              <a:rPr lang="lt-LT" dirty="0" smtClean="0">
                <a:solidFill>
                  <a:schemeClr val="tx1"/>
                </a:solidFill>
              </a:rPr>
              <a:t> it </a:t>
            </a:r>
            <a:r>
              <a:rPr lang="lt-LT" dirty="0" err="1" smtClean="0">
                <a:solidFill>
                  <a:schemeClr val="tx1"/>
                </a:solidFill>
              </a:rPr>
              <a:t>mean</a:t>
            </a:r>
            <a:r>
              <a:rPr lang="lt-LT" dirty="0" smtClean="0">
                <a:solidFill>
                  <a:schemeClr val="tx1"/>
                </a:solidFill>
              </a:rPr>
              <a:t> „</a:t>
            </a:r>
            <a:r>
              <a:rPr lang="lt-LT" dirty="0" err="1" smtClean="0">
                <a:solidFill>
                  <a:schemeClr val="tx1"/>
                </a:solidFill>
              </a:rPr>
              <a:t>research</a:t>
            </a:r>
            <a:r>
              <a:rPr lang="lt-LT" dirty="0" smtClean="0">
                <a:solidFill>
                  <a:schemeClr val="tx1"/>
                </a:solidFill>
              </a:rPr>
              <a:t> </a:t>
            </a:r>
            <a:r>
              <a:rPr lang="lt-LT" dirty="0" err="1" smtClean="0">
                <a:solidFill>
                  <a:schemeClr val="tx1"/>
                </a:solidFill>
              </a:rPr>
              <a:t>university</a:t>
            </a:r>
            <a:r>
              <a:rPr lang="lt-LT" dirty="0" smtClean="0">
                <a:solidFill>
                  <a:schemeClr val="tx1"/>
                </a:solidFill>
              </a:rPr>
              <a:t>“? </a:t>
            </a:r>
          </a:p>
          <a:p>
            <a:r>
              <a:rPr lang="lt-LT" dirty="0" err="1" smtClean="0">
                <a:solidFill>
                  <a:schemeClr val="tx1"/>
                </a:solidFill>
              </a:rPr>
              <a:t>What</a:t>
            </a:r>
            <a:r>
              <a:rPr lang="lt-LT" dirty="0" smtClean="0">
                <a:solidFill>
                  <a:schemeClr val="tx1"/>
                </a:solidFill>
              </a:rPr>
              <a:t> </a:t>
            </a:r>
            <a:r>
              <a:rPr lang="lt-LT" dirty="0" err="1" smtClean="0">
                <a:solidFill>
                  <a:schemeClr val="tx1"/>
                </a:solidFill>
              </a:rPr>
              <a:t>criteria</a:t>
            </a:r>
            <a:r>
              <a:rPr lang="en-US" dirty="0" smtClean="0">
                <a:solidFill>
                  <a:schemeClr val="tx1"/>
                </a:solidFill>
              </a:rPr>
              <a:t>/indicators</a:t>
            </a:r>
            <a:r>
              <a:rPr lang="lt-LT" dirty="0" smtClean="0">
                <a:solidFill>
                  <a:schemeClr val="tx1"/>
                </a:solidFill>
              </a:rPr>
              <a:t> are </a:t>
            </a:r>
            <a:r>
              <a:rPr lang="lt-LT" dirty="0" err="1" smtClean="0">
                <a:solidFill>
                  <a:schemeClr val="tx1"/>
                </a:solidFill>
              </a:rPr>
              <a:t>important</a:t>
            </a:r>
            <a:r>
              <a:rPr lang="lt-LT" dirty="0" smtClean="0">
                <a:solidFill>
                  <a:schemeClr val="tx1"/>
                </a:solidFill>
              </a:rPr>
              <a:t> </a:t>
            </a:r>
            <a:r>
              <a:rPr lang="lt-LT" dirty="0" err="1" smtClean="0">
                <a:solidFill>
                  <a:schemeClr val="tx1"/>
                </a:solidFill>
              </a:rPr>
              <a:t>for</a:t>
            </a:r>
            <a:r>
              <a:rPr lang="lt-LT" dirty="0" smtClean="0">
                <a:solidFill>
                  <a:schemeClr val="tx1"/>
                </a:solidFill>
              </a:rPr>
              <a:t> </a:t>
            </a:r>
            <a:r>
              <a:rPr lang="lt-LT" dirty="0" err="1" smtClean="0">
                <a:solidFill>
                  <a:schemeClr val="tx1"/>
                </a:solidFill>
              </a:rPr>
              <a:t>research</a:t>
            </a:r>
            <a:r>
              <a:rPr lang="lt-LT" dirty="0" smtClean="0">
                <a:solidFill>
                  <a:schemeClr val="tx1"/>
                </a:solidFill>
              </a:rPr>
              <a:t> </a:t>
            </a:r>
            <a:r>
              <a:rPr lang="lt-LT" dirty="0" err="1" smtClean="0">
                <a:solidFill>
                  <a:schemeClr val="tx1"/>
                </a:solidFill>
              </a:rPr>
              <a:t>university</a:t>
            </a:r>
            <a:r>
              <a:rPr lang="lt-LT" dirty="0" smtClean="0">
                <a:solidFill>
                  <a:schemeClr val="tx1"/>
                </a:solidFill>
              </a:rPr>
              <a:t>? </a:t>
            </a:r>
          </a:p>
          <a:p>
            <a:r>
              <a:rPr lang="lt-LT" dirty="0" err="1" smtClean="0">
                <a:solidFill>
                  <a:schemeClr val="tx1"/>
                </a:solidFill>
              </a:rPr>
              <a:t>How</a:t>
            </a:r>
            <a:r>
              <a:rPr lang="lt-LT" dirty="0" smtClean="0">
                <a:solidFill>
                  <a:schemeClr val="tx1"/>
                </a:solidFill>
              </a:rPr>
              <a:t> </a:t>
            </a:r>
            <a:r>
              <a:rPr lang="lt-LT" dirty="0" err="1" smtClean="0">
                <a:solidFill>
                  <a:schemeClr val="tx1"/>
                </a:solidFill>
              </a:rPr>
              <a:t>is</a:t>
            </a:r>
            <a:r>
              <a:rPr lang="lt-LT" dirty="0" smtClean="0">
                <a:solidFill>
                  <a:schemeClr val="tx1"/>
                </a:solidFill>
              </a:rPr>
              <a:t> it </a:t>
            </a:r>
            <a:r>
              <a:rPr lang="lt-LT" dirty="0" err="1" smtClean="0">
                <a:solidFill>
                  <a:schemeClr val="tx1"/>
                </a:solidFill>
              </a:rPr>
              <a:t>different</a:t>
            </a:r>
            <a:r>
              <a:rPr lang="lt-LT" dirty="0" smtClean="0">
                <a:solidFill>
                  <a:schemeClr val="tx1"/>
                </a:solidFill>
              </a:rPr>
              <a:t> </a:t>
            </a:r>
            <a:r>
              <a:rPr lang="lt-LT" dirty="0" err="1" smtClean="0">
                <a:solidFill>
                  <a:schemeClr val="tx1"/>
                </a:solidFill>
              </a:rPr>
              <a:t>from</a:t>
            </a:r>
            <a:r>
              <a:rPr lang="lt-LT" dirty="0" smtClean="0">
                <a:solidFill>
                  <a:schemeClr val="tx1"/>
                </a:solidFill>
              </a:rPr>
              <a:t> </a:t>
            </a:r>
            <a:r>
              <a:rPr lang="lt-LT" dirty="0" err="1" smtClean="0">
                <a:solidFill>
                  <a:schemeClr val="tx1"/>
                </a:solidFill>
              </a:rPr>
              <a:t>other</a:t>
            </a:r>
            <a:r>
              <a:rPr lang="lt-LT" dirty="0" smtClean="0">
                <a:solidFill>
                  <a:schemeClr val="tx1"/>
                </a:solidFill>
              </a:rPr>
              <a:t> </a:t>
            </a:r>
            <a:r>
              <a:rPr lang="lt-LT" dirty="0" err="1" smtClean="0">
                <a:solidFill>
                  <a:schemeClr val="tx1"/>
                </a:solidFill>
              </a:rPr>
              <a:t>universities</a:t>
            </a:r>
            <a:r>
              <a:rPr lang="lt-LT" dirty="0" smtClean="0">
                <a:solidFill>
                  <a:schemeClr val="tx1"/>
                </a:solidFill>
              </a:rPr>
              <a:t>?</a:t>
            </a:r>
          </a:p>
          <a:p>
            <a:r>
              <a:rPr lang="lt-LT" dirty="0" err="1" smtClean="0">
                <a:solidFill>
                  <a:schemeClr val="tx1"/>
                </a:solidFill>
              </a:rPr>
              <a:t>How</a:t>
            </a:r>
            <a:r>
              <a:rPr lang="lt-LT" dirty="0" smtClean="0">
                <a:solidFill>
                  <a:schemeClr val="tx1"/>
                </a:solidFill>
              </a:rPr>
              <a:t> </a:t>
            </a:r>
            <a:r>
              <a:rPr lang="lt-LT" dirty="0" err="1" smtClean="0">
                <a:solidFill>
                  <a:schemeClr val="tx1"/>
                </a:solidFill>
              </a:rPr>
              <a:t>we</a:t>
            </a:r>
            <a:r>
              <a:rPr lang="lt-LT" dirty="0" smtClean="0">
                <a:solidFill>
                  <a:schemeClr val="tx1"/>
                </a:solidFill>
              </a:rPr>
              <a:t> </a:t>
            </a:r>
            <a:r>
              <a:rPr lang="lt-LT" dirty="0" err="1" smtClean="0">
                <a:solidFill>
                  <a:schemeClr val="tx1"/>
                </a:solidFill>
              </a:rPr>
              <a:t>will</a:t>
            </a:r>
            <a:r>
              <a:rPr lang="lt-LT" dirty="0" smtClean="0">
                <a:solidFill>
                  <a:schemeClr val="tx1"/>
                </a:solidFill>
              </a:rPr>
              <a:t> </a:t>
            </a:r>
            <a:r>
              <a:rPr lang="lt-LT" dirty="0" err="1" smtClean="0">
                <a:solidFill>
                  <a:schemeClr val="tx1"/>
                </a:solidFill>
              </a:rPr>
              <a:t>measure</a:t>
            </a:r>
            <a:r>
              <a:rPr lang="lt-LT" dirty="0" smtClean="0">
                <a:solidFill>
                  <a:schemeClr val="tx1"/>
                </a:solidFill>
              </a:rPr>
              <a:t> </a:t>
            </a:r>
            <a:r>
              <a:rPr lang="lt-LT" dirty="0" err="1" smtClean="0">
                <a:solidFill>
                  <a:schemeClr val="tx1"/>
                </a:solidFill>
              </a:rPr>
              <a:t>our</a:t>
            </a:r>
            <a:r>
              <a:rPr lang="lt-LT" dirty="0" smtClean="0">
                <a:solidFill>
                  <a:schemeClr val="tx1"/>
                </a:solidFill>
              </a:rPr>
              <a:t> </a:t>
            </a:r>
            <a:r>
              <a:rPr lang="lt-LT" dirty="0" err="1" smtClean="0">
                <a:solidFill>
                  <a:schemeClr val="tx1"/>
                </a:solidFill>
              </a:rPr>
              <a:t>success</a:t>
            </a:r>
            <a:r>
              <a:rPr lang="lt-LT"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1883262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smtClean="0"/>
              <a:t>Research</a:t>
            </a:r>
            <a:r>
              <a:rPr lang="lt-LT" dirty="0" smtClean="0"/>
              <a:t> University</a:t>
            </a:r>
            <a:endParaRPr lang="en-US" dirty="0"/>
          </a:p>
        </p:txBody>
      </p:sp>
      <p:sp>
        <p:nvSpPr>
          <p:cNvPr id="3" name="Content Placeholder 2"/>
          <p:cNvSpPr>
            <a:spLocks noGrp="1"/>
          </p:cNvSpPr>
          <p:nvPr>
            <p:ph idx="1"/>
          </p:nvPr>
        </p:nvSpPr>
        <p:spPr>
          <a:xfrm>
            <a:off x="838200" y="1825624"/>
            <a:ext cx="10515600" cy="4694445"/>
          </a:xfrm>
        </p:spPr>
        <p:txBody>
          <a:bodyPr>
            <a:normAutofit fontScale="55000" lnSpcReduction="20000"/>
          </a:bodyPr>
          <a:lstStyle/>
          <a:p>
            <a:r>
              <a:rPr lang="en-GB" sz="3300" dirty="0"/>
              <a:t>12.7.1. ensuring integration of science and education through actively engaging education providers and learners in scientific research process;</a:t>
            </a:r>
            <a:endParaRPr lang="lt-LT" sz="3300" dirty="0"/>
          </a:p>
          <a:p>
            <a:r>
              <a:rPr lang="en-GB" sz="3300" dirty="0"/>
              <a:t>12.7.2. shaping master (residency) level studies and a developed set of programmes for training highly-qualified specialists;</a:t>
            </a:r>
            <a:endParaRPr lang="lt-LT" sz="3300" dirty="0"/>
          </a:p>
          <a:p>
            <a:r>
              <a:rPr lang="en-GB" sz="3300" dirty="0"/>
              <a:t>12.7.3. conducting fundamental and applied scientific researches, providing high technologies-based science-intensive areas with competitive specialists and scientific data.</a:t>
            </a:r>
            <a:endParaRPr lang="lt-LT" sz="3300" dirty="0"/>
          </a:p>
          <a:p>
            <a:r>
              <a:rPr lang="en-GB" sz="3300" dirty="0"/>
              <a:t>12.8. Scientific employees of research university are engaged in drawing up state programmes, scientific investigation and evaluation of projects in accordance with the Constitutional Law of the Republic of Azerbaijan on the “Regulatory acts”. </a:t>
            </a:r>
            <a:endParaRPr lang="lt-LT" sz="3300" dirty="0"/>
          </a:p>
          <a:p>
            <a:r>
              <a:rPr lang="en-GB" sz="3300" dirty="0"/>
              <a:t>12.9. Basic expenses of scientific research structures under higher education institution, which obtained a status of research university, are funded in the manner enshrined in the Article 12.2 of this Law. </a:t>
            </a:r>
            <a:endParaRPr lang="lt-LT" sz="3300" dirty="0"/>
          </a:p>
          <a:p>
            <a:r>
              <a:rPr lang="en-GB" sz="3300" dirty="0"/>
              <a:t>12.10. Scientific and scientific-pedagogical employees of higher education institutions are engaged in scientific activity.</a:t>
            </a:r>
            <a:endParaRPr lang="lt-LT" sz="3300" dirty="0"/>
          </a:p>
          <a:p>
            <a:r>
              <a:rPr lang="en-GB" sz="3300" dirty="0"/>
              <a:t>12.11. Outcomes of scientific research conducted in higher education institutions are used in manufacturing and teaching process. Scientific studies related to the development of science serve to study educational and pedagogical thinking history, to teach with the use of modern methods, and to apply new technologies.  </a:t>
            </a:r>
            <a:endParaRPr lang="lt-LT" sz="3300" dirty="0"/>
          </a:p>
          <a:p>
            <a:r>
              <a:rPr lang="en-GB" sz="3300" dirty="0"/>
              <a:t>12.12. Outcomes of scientific research conducted in higher education institutions are taken into account when electing and appointing teaching staff to positions.</a:t>
            </a:r>
            <a:endParaRPr lang="lt-LT" sz="3300" dirty="0"/>
          </a:p>
          <a:p>
            <a:endParaRPr lang="en-US" dirty="0"/>
          </a:p>
        </p:txBody>
      </p:sp>
    </p:spTree>
    <p:extLst>
      <p:ext uri="{BB962C8B-B14F-4D97-AF65-F5344CB8AC3E}">
        <p14:creationId xmlns:p14="http://schemas.microsoft.com/office/powerpoint/2010/main" val="4200942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1270"/>
            <a:ext cx="11353800" cy="1225826"/>
          </a:xfrm>
        </p:spPr>
        <p:txBody>
          <a:bodyPr>
            <a:noAutofit/>
          </a:bodyPr>
          <a:lstStyle/>
          <a:p>
            <a:pPr lvl="1"/>
            <a:r>
              <a:rPr lang="lt-LT" sz="3600" b="1" dirty="0" smtClean="0"/>
              <a:t>GOAL: </a:t>
            </a:r>
            <a:r>
              <a:rPr lang="az-Latn-AZ" sz="3600" b="1" dirty="0" smtClean="0"/>
              <a:t>To</a:t>
            </a:r>
            <a:r>
              <a:rPr lang="az-Latn-AZ" sz="3600" dirty="0" smtClean="0"/>
              <a:t> </a:t>
            </a:r>
            <a:r>
              <a:rPr lang="az-Latn-AZ" sz="3600" b="1" dirty="0" smtClean="0"/>
              <a:t>build higher </a:t>
            </a:r>
            <a:r>
              <a:rPr lang="az-Latn-AZ" sz="3600" b="1" u="sng" dirty="0" smtClean="0"/>
              <a:t>education</a:t>
            </a:r>
            <a:r>
              <a:rPr lang="az-Latn-AZ" sz="3600" b="1" dirty="0" smtClean="0"/>
              <a:t> at the University in accordance with </a:t>
            </a:r>
            <a:r>
              <a:rPr lang="az-Latn-AZ" sz="3600" b="1" u="sng" dirty="0" smtClean="0"/>
              <a:t>modern standarts</a:t>
            </a:r>
            <a:r>
              <a:rPr lang="az-Latn-AZ" sz="3600" b="1" dirty="0" smtClean="0"/>
              <a:t> </a:t>
            </a:r>
            <a:r>
              <a:rPr lang="lt-LT" sz="3600" dirty="0" smtClean="0"/>
              <a:t/>
            </a:r>
            <a:br>
              <a:rPr lang="lt-LT" sz="3600" dirty="0" smtClean="0"/>
            </a:br>
            <a:r>
              <a:rPr lang="az-Latn-AZ" sz="3600" b="1" dirty="0" smtClean="0"/>
              <a:t> </a:t>
            </a:r>
            <a:r>
              <a:rPr lang="lt-LT" sz="3600" dirty="0" smtClean="0"/>
              <a:t/>
            </a:r>
            <a:br>
              <a:rPr lang="lt-LT" sz="3600" dirty="0" smtClean="0"/>
            </a:br>
            <a:endParaRPr lang="en-US" sz="3600" dirty="0"/>
          </a:p>
        </p:txBody>
      </p:sp>
      <p:sp>
        <p:nvSpPr>
          <p:cNvPr id="3" name="Content Placeholder 2"/>
          <p:cNvSpPr>
            <a:spLocks noGrp="1"/>
          </p:cNvSpPr>
          <p:nvPr>
            <p:ph idx="1"/>
          </p:nvPr>
        </p:nvSpPr>
        <p:spPr/>
        <p:txBody>
          <a:bodyPr>
            <a:normAutofit/>
          </a:bodyPr>
          <a:lstStyle/>
          <a:p>
            <a:endParaRPr lang="lt-LT" b="1" dirty="0" smtClean="0"/>
          </a:p>
          <a:p>
            <a:r>
              <a:rPr lang="az-Latn-AZ" sz="3600" b="1" dirty="0" smtClean="0"/>
              <a:t>What </a:t>
            </a:r>
            <a:r>
              <a:rPr lang="az-Latn-AZ" sz="3600" b="1" dirty="0"/>
              <a:t>do we mean by modern standarts? </a:t>
            </a:r>
            <a:endParaRPr lang="lt-LT" sz="3600" dirty="0"/>
          </a:p>
          <a:p>
            <a:r>
              <a:rPr lang="az-Latn-AZ" sz="3600" b="1" dirty="0"/>
              <a:t>How do we know that education in your University is modern</a:t>
            </a:r>
            <a:r>
              <a:rPr lang="az-Latn-AZ" b="1" dirty="0"/>
              <a:t>?</a:t>
            </a:r>
            <a:endParaRPr lang="lt-LT" sz="1800" dirty="0"/>
          </a:p>
          <a:p>
            <a:endParaRPr lang="lt-LT" b="1" dirty="0" smtClean="0"/>
          </a:p>
          <a:p>
            <a:endParaRPr lang="en-US" dirty="0"/>
          </a:p>
        </p:txBody>
      </p:sp>
    </p:spTree>
    <p:extLst>
      <p:ext uri="{BB962C8B-B14F-4D97-AF65-F5344CB8AC3E}">
        <p14:creationId xmlns:p14="http://schemas.microsoft.com/office/powerpoint/2010/main" val="3404903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b="1" dirty="0" smtClean="0"/>
              <a:t/>
            </a:r>
            <a:br>
              <a:rPr lang="lt-LT" b="1" dirty="0" smtClean="0"/>
            </a:br>
            <a:r>
              <a:rPr lang="lt-LT" b="1" dirty="0" smtClean="0"/>
              <a:t>GOAL</a:t>
            </a:r>
            <a:r>
              <a:rPr lang="lt-LT" b="1" dirty="0"/>
              <a:t>: </a:t>
            </a:r>
            <a:r>
              <a:rPr lang="az-Latn-AZ" b="1" dirty="0"/>
              <a:t>To</a:t>
            </a:r>
            <a:r>
              <a:rPr lang="az-Latn-AZ" dirty="0"/>
              <a:t> </a:t>
            </a:r>
            <a:r>
              <a:rPr lang="az-Latn-AZ" b="1" dirty="0"/>
              <a:t>build higher </a:t>
            </a:r>
            <a:r>
              <a:rPr lang="az-Latn-AZ" b="1" u="sng" dirty="0"/>
              <a:t>education</a:t>
            </a:r>
            <a:r>
              <a:rPr lang="az-Latn-AZ" b="1" dirty="0"/>
              <a:t> at the University in accordance with </a:t>
            </a:r>
            <a:r>
              <a:rPr lang="az-Latn-AZ" b="1" u="sng" dirty="0"/>
              <a:t>modern standarts</a:t>
            </a:r>
            <a:r>
              <a:rPr lang="az-Latn-AZ" b="1" dirty="0"/>
              <a:t> </a:t>
            </a:r>
            <a:r>
              <a:rPr lang="lt-LT" dirty="0"/>
              <a:t/>
            </a:r>
            <a:br>
              <a:rPr lang="lt-LT" dirty="0"/>
            </a:br>
            <a:endParaRPr lang="en-US" dirty="0"/>
          </a:p>
        </p:txBody>
      </p:sp>
      <p:sp>
        <p:nvSpPr>
          <p:cNvPr id="3" name="Content Placeholder 2"/>
          <p:cNvSpPr>
            <a:spLocks noGrp="1"/>
          </p:cNvSpPr>
          <p:nvPr>
            <p:ph idx="1"/>
          </p:nvPr>
        </p:nvSpPr>
        <p:spPr/>
        <p:txBody>
          <a:bodyPr/>
          <a:lstStyle/>
          <a:p>
            <a:r>
              <a:rPr lang="en-US" b="1" dirty="0" smtClean="0"/>
              <a:t>Objective: </a:t>
            </a:r>
            <a:r>
              <a:rPr lang="en-US" dirty="0" smtClean="0"/>
              <a:t>Introduce contemporary/modern educational technologies into the process of education.</a:t>
            </a:r>
            <a:endParaRPr lang="lt-LT" dirty="0" smtClean="0"/>
          </a:p>
          <a:p>
            <a:r>
              <a:rPr lang="en-US" b="1" dirty="0" smtClean="0"/>
              <a:t>Indicators: </a:t>
            </a:r>
            <a:endParaRPr lang="lt-LT" dirty="0" smtClean="0"/>
          </a:p>
          <a:p>
            <a:r>
              <a:rPr lang="en-US" b="1" dirty="0" smtClean="0"/>
              <a:t>Responsible person:</a:t>
            </a:r>
            <a:endParaRPr lang="lt-LT" dirty="0" smtClean="0"/>
          </a:p>
          <a:p>
            <a:endParaRPr lang="en-US" dirty="0"/>
          </a:p>
        </p:txBody>
      </p:sp>
    </p:spTree>
    <p:extLst>
      <p:ext uri="{BB962C8B-B14F-4D97-AF65-F5344CB8AC3E}">
        <p14:creationId xmlns:p14="http://schemas.microsoft.com/office/powerpoint/2010/main" val="410273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b="1" dirty="0" err="1" smtClean="0"/>
              <a:t>Action</a:t>
            </a:r>
            <a:r>
              <a:rPr lang="lt-LT" b="1" dirty="0" smtClean="0"/>
              <a:t> </a:t>
            </a:r>
            <a:r>
              <a:rPr lang="lt-LT" b="1" dirty="0" err="1" smtClean="0"/>
              <a:t>plan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8424627"/>
              </p:ext>
            </p:extLst>
          </p:nvPr>
        </p:nvGraphicFramePr>
        <p:xfrm>
          <a:off x="708989" y="2438403"/>
          <a:ext cx="9898049" cy="3068316"/>
        </p:xfrm>
        <a:graphic>
          <a:graphicData uri="http://schemas.openxmlformats.org/drawingml/2006/table">
            <a:tbl>
              <a:tblPr firstRow="1" firstCol="1" bandRow="1">
                <a:tableStyleId>{5C22544A-7EE6-4342-B048-85BDC9FD1C3A}</a:tableStyleId>
              </a:tblPr>
              <a:tblGrid>
                <a:gridCol w="1978993">
                  <a:extLst>
                    <a:ext uri="{9D8B030D-6E8A-4147-A177-3AD203B41FA5}">
                      <a16:colId xmlns:a16="http://schemas.microsoft.com/office/drawing/2014/main" val="369791998"/>
                    </a:ext>
                  </a:extLst>
                </a:gridCol>
                <a:gridCol w="1978993">
                  <a:extLst>
                    <a:ext uri="{9D8B030D-6E8A-4147-A177-3AD203B41FA5}">
                      <a16:colId xmlns:a16="http://schemas.microsoft.com/office/drawing/2014/main" val="4018277419"/>
                    </a:ext>
                  </a:extLst>
                </a:gridCol>
                <a:gridCol w="1980021">
                  <a:extLst>
                    <a:ext uri="{9D8B030D-6E8A-4147-A177-3AD203B41FA5}">
                      <a16:colId xmlns:a16="http://schemas.microsoft.com/office/drawing/2014/main" val="2466844203"/>
                    </a:ext>
                  </a:extLst>
                </a:gridCol>
                <a:gridCol w="1980021">
                  <a:extLst>
                    <a:ext uri="{9D8B030D-6E8A-4147-A177-3AD203B41FA5}">
                      <a16:colId xmlns:a16="http://schemas.microsoft.com/office/drawing/2014/main" val="1866481154"/>
                    </a:ext>
                  </a:extLst>
                </a:gridCol>
                <a:gridCol w="1980021">
                  <a:extLst>
                    <a:ext uri="{9D8B030D-6E8A-4147-A177-3AD203B41FA5}">
                      <a16:colId xmlns:a16="http://schemas.microsoft.com/office/drawing/2014/main" val="4021714456"/>
                    </a:ext>
                  </a:extLst>
                </a:gridCol>
              </a:tblGrid>
              <a:tr h="891021">
                <a:tc>
                  <a:txBody>
                    <a:bodyPr/>
                    <a:lstStyle/>
                    <a:p>
                      <a:pPr>
                        <a:lnSpc>
                          <a:spcPct val="107000"/>
                        </a:lnSpc>
                        <a:spcAft>
                          <a:spcPts val="0"/>
                        </a:spcAft>
                      </a:pPr>
                      <a:r>
                        <a:rPr lang="en-US" sz="2400" dirty="0">
                          <a:effectLst/>
                        </a:rPr>
                        <a:t>Actions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dirty="0">
                          <a:effectLst/>
                        </a:rPr>
                        <a:t>Results</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dirty="0">
                          <a:effectLst/>
                        </a:rPr>
                        <a:t>Time frame</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dirty="0">
                          <a:effectLst/>
                        </a:rPr>
                        <a:t>Responsible person</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dirty="0">
                          <a:effectLst/>
                        </a:rPr>
                        <a:t>Required funding</a:t>
                      </a:r>
                      <a:endParaRPr lang="lt-L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8580003"/>
                  </a:ext>
                </a:extLst>
              </a:tr>
              <a:tr h="435459">
                <a:tc>
                  <a:txBody>
                    <a:bodyPr/>
                    <a:lstStyle/>
                    <a:p>
                      <a:pPr marL="342900" lvl="0" indent="-342900">
                        <a:spcAft>
                          <a:spcPts val="0"/>
                        </a:spcAft>
                        <a:buFont typeface="+mj-lt"/>
                        <a:buAutoNum type="arabicPeriod"/>
                      </a:pPr>
                      <a:r>
                        <a:rPr lang="en-US" sz="1200">
                          <a:effectLst/>
                        </a:rPr>
                        <a:t> </a:t>
                      </a:r>
                      <a:endParaRPr lang="lt-L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8041274"/>
                  </a:ext>
                </a:extLst>
              </a:tr>
              <a:tr h="435459">
                <a:tc>
                  <a:txBody>
                    <a:bodyPr/>
                    <a:lstStyle/>
                    <a:p>
                      <a:pPr marL="342900" lvl="0" indent="-342900">
                        <a:spcAft>
                          <a:spcPts val="0"/>
                        </a:spcAft>
                        <a:buFont typeface="+mj-lt"/>
                        <a:buAutoNum type="arabicPeriod"/>
                      </a:pPr>
                      <a:r>
                        <a:rPr lang="en-US" sz="1200">
                          <a:effectLst/>
                        </a:rPr>
                        <a:t> </a:t>
                      </a:r>
                      <a:endParaRPr lang="lt-L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9593140"/>
                  </a:ext>
                </a:extLst>
              </a:tr>
              <a:tr h="435459">
                <a:tc>
                  <a:txBody>
                    <a:bodyPr/>
                    <a:lstStyle/>
                    <a:p>
                      <a:pPr marL="342900" lvl="0" indent="-342900">
                        <a:spcAft>
                          <a:spcPts val="0"/>
                        </a:spcAft>
                        <a:buFont typeface="+mj-lt"/>
                        <a:buAutoNum type="arabicPeriod"/>
                      </a:pPr>
                      <a:r>
                        <a:rPr lang="en-US" sz="1200">
                          <a:effectLst/>
                        </a:rPr>
                        <a:t> </a:t>
                      </a:r>
                      <a:endParaRPr lang="lt-L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2470592"/>
                  </a:ext>
                </a:extLst>
              </a:tr>
              <a:tr h="435459">
                <a:tc>
                  <a:txBody>
                    <a:bodyPr/>
                    <a:lstStyle/>
                    <a:p>
                      <a:pPr marL="342900" lvl="0" indent="-342900">
                        <a:spcAft>
                          <a:spcPts val="0"/>
                        </a:spcAft>
                        <a:buFont typeface="+mj-lt"/>
                        <a:buAutoNum type="arabicPeriod"/>
                      </a:pPr>
                      <a:r>
                        <a:rPr lang="en-US" sz="1200">
                          <a:effectLst/>
                        </a:rPr>
                        <a:t> </a:t>
                      </a:r>
                      <a:endParaRPr lang="lt-L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8581906"/>
                  </a:ext>
                </a:extLst>
              </a:tr>
              <a:tr h="435459">
                <a:tc>
                  <a:txBody>
                    <a:bodyPr/>
                    <a:lstStyle/>
                    <a:p>
                      <a:pPr marL="342900" lvl="0" indent="-342900">
                        <a:spcAft>
                          <a:spcPts val="0"/>
                        </a:spcAft>
                        <a:buFont typeface="+mj-lt"/>
                        <a:buAutoNum type="arabicPeriod"/>
                      </a:pPr>
                      <a:r>
                        <a:rPr lang="en-US" sz="1200">
                          <a:effectLst/>
                        </a:rPr>
                        <a:t> </a:t>
                      </a:r>
                      <a:endParaRPr lang="lt-L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dirty="0">
                          <a:effectLst/>
                        </a:rPr>
                        <a:t> </a:t>
                      </a:r>
                      <a:endParaRPr lang="lt-L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522810"/>
                  </a:ext>
                </a:extLst>
              </a:tr>
            </a:tbl>
          </a:graphicData>
        </a:graphic>
      </p:graphicFrame>
      <p:sp>
        <p:nvSpPr>
          <p:cNvPr id="5" name="Rectangle 1"/>
          <p:cNvSpPr>
            <a:spLocks noChangeArrowheads="1"/>
          </p:cNvSpPr>
          <p:nvPr/>
        </p:nvSpPr>
        <p:spPr bwMode="auto">
          <a:xfrm>
            <a:off x="-4646685" y="-385320"/>
            <a:ext cx="1973852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lt-LT" sz="1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Objectives: </a:t>
            </a:r>
            <a:r>
              <a:rPr kumimoji="0" lang="en-US" altLang="lt-LT"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Introduce contemporary/modern educational technologies into the process of education.</a:t>
            </a:r>
            <a:endParaRPr kumimoji="0" lang="lt-LT" altLang="lt-LT"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lt-LT" sz="1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Indicators: </a:t>
            </a:r>
            <a:endParaRPr kumimoji="0" lang="lt-LT" altLang="lt-LT"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lt-LT" sz="1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Responsible person:</a:t>
            </a:r>
            <a:endParaRPr kumimoji="0" lang="lt-LT" altLang="lt-LT"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t-LT" altLang="lt-L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95425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2" descr="TR0011812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763"/>
            <a:ext cx="9144000" cy="6867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Oval 2"/>
          <p:cNvSpPr>
            <a:spLocks noChangeArrowheads="1"/>
          </p:cNvSpPr>
          <p:nvPr/>
        </p:nvSpPr>
        <p:spPr bwMode="auto">
          <a:xfrm>
            <a:off x="3071814" y="5300664"/>
            <a:ext cx="1368425" cy="1296987"/>
          </a:xfrm>
          <a:prstGeom prst="ellipse">
            <a:avLst/>
          </a:prstGeom>
          <a:solidFill>
            <a:schemeClr val="accent1">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lt-LT" sz="1800" dirty="0">
                <a:latin typeface="Times New Roman" panose="02020603050405020304" pitchFamily="18" charset="0"/>
              </a:rPr>
              <a:t>PRESENT</a:t>
            </a:r>
          </a:p>
          <a:p>
            <a:pPr algn="ctr">
              <a:spcBef>
                <a:spcPct val="0"/>
              </a:spcBef>
              <a:buFontTx/>
              <a:buNone/>
            </a:pPr>
            <a:r>
              <a:rPr lang="en-US" altLang="lt-LT" sz="1800" dirty="0">
                <a:latin typeface="Times New Roman" panose="02020603050405020304" pitchFamily="18" charset="0"/>
              </a:rPr>
              <a:t>Where we are</a:t>
            </a:r>
          </a:p>
        </p:txBody>
      </p:sp>
      <p:sp>
        <p:nvSpPr>
          <p:cNvPr id="9220" name="Oval 3"/>
          <p:cNvSpPr>
            <a:spLocks noChangeArrowheads="1"/>
          </p:cNvSpPr>
          <p:nvPr/>
        </p:nvSpPr>
        <p:spPr bwMode="auto">
          <a:xfrm>
            <a:off x="8328025" y="260351"/>
            <a:ext cx="1778000" cy="1655763"/>
          </a:xfrm>
          <a:prstGeom prst="ellipse">
            <a:avLst/>
          </a:prstGeom>
          <a:solidFill>
            <a:srgbClr val="FFFF00"/>
          </a:solidFill>
          <a:ln w="9525">
            <a:solidFill>
              <a:schemeClr val="tx1"/>
            </a:solidFill>
            <a:round/>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lt-LT" sz="1800" dirty="0">
                <a:latin typeface="Times New Roman" panose="02020603050405020304" pitchFamily="18" charset="0"/>
              </a:rPr>
              <a:t>FUTURE</a:t>
            </a:r>
          </a:p>
          <a:p>
            <a:pPr algn="ctr">
              <a:spcBef>
                <a:spcPct val="0"/>
              </a:spcBef>
              <a:buFontTx/>
              <a:buNone/>
            </a:pPr>
            <a:r>
              <a:rPr lang="en-US" altLang="lt-LT" sz="1800" dirty="0">
                <a:latin typeface="Times New Roman" panose="02020603050405020304" pitchFamily="18" charset="0"/>
              </a:rPr>
              <a:t>Where we want to be</a:t>
            </a:r>
          </a:p>
        </p:txBody>
      </p:sp>
      <p:cxnSp>
        <p:nvCxnSpPr>
          <p:cNvPr id="9221" name="AutoShape 4"/>
          <p:cNvCxnSpPr>
            <a:cxnSpLocks noChangeShapeType="1"/>
          </p:cNvCxnSpPr>
          <p:nvPr/>
        </p:nvCxnSpPr>
        <p:spPr bwMode="auto">
          <a:xfrm rot="-5400000">
            <a:off x="4900613" y="663575"/>
            <a:ext cx="3467100" cy="5829300"/>
          </a:xfrm>
          <a:prstGeom prst="curvedConnector3">
            <a:avLst>
              <a:gd name="adj1" fmla="val 50000"/>
            </a:avLst>
          </a:prstGeom>
          <a:noFill/>
          <a:ln w="28575">
            <a:solidFill>
              <a:schemeClr val="tx1"/>
            </a:solidFill>
            <a:round/>
            <a:headEnd type="stealth" w="lg" len="lg"/>
            <a:tailEnd type="stealth" w="lg" len="lg"/>
          </a:ln>
          <a:extLst>
            <a:ext uri="{909E8E84-426E-40DD-AFC4-6F175D3DCCD1}">
              <a14:hiddenFill xmlns:a14="http://schemas.microsoft.com/office/drawing/2010/main">
                <a:noFill/>
              </a14:hiddenFill>
            </a:ext>
          </a:extLst>
        </p:spPr>
      </p:cxnSp>
      <p:cxnSp>
        <p:nvCxnSpPr>
          <p:cNvPr id="9222" name="AutoShape 9"/>
          <p:cNvCxnSpPr>
            <a:cxnSpLocks noChangeShapeType="1"/>
          </p:cNvCxnSpPr>
          <p:nvPr/>
        </p:nvCxnSpPr>
        <p:spPr bwMode="auto">
          <a:xfrm flipV="1">
            <a:off x="4583114" y="2060576"/>
            <a:ext cx="5191125" cy="4105275"/>
          </a:xfrm>
          <a:prstGeom prst="curvedConnector3">
            <a:avLst>
              <a:gd name="adj1" fmla="val 97551"/>
            </a:avLst>
          </a:prstGeom>
          <a:noFill/>
          <a:ln w="28575">
            <a:solidFill>
              <a:srgbClr val="FF0000"/>
            </a:solidFill>
            <a:round/>
            <a:headEnd type="stealth" w="lg" len="lg"/>
            <a:tailEnd type="none" w="lg" len="lg"/>
          </a:ln>
          <a:extLst>
            <a:ext uri="{909E8E84-426E-40DD-AFC4-6F175D3DCCD1}">
              <a14:hiddenFill xmlns:a14="http://schemas.microsoft.com/office/drawing/2010/main">
                <a:noFill/>
              </a14:hiddenFill>
            </a:ext>
          </a:extLst>
        </p:spPr>
      </p:cxnSp>
      <p:sp>
        <p:nvSpPr>
          <p:cNvPr id="9223" name="Rectangle 10"/>
          <p:cNvSpPr>
            <a:spLocks noChangeArrowheads="1"/>
          </p:cNvSpPr>
          <p:nvPr/>
        </p:nvSpPr>
        <p:spPr bwMode="auto">
          <a:xfrm>
            <a:off x="7735889" y="5734050"/>
            <a:ext cx="2681287" cy="287338"/>
          </a:xfrm>
          <a:prstGeom prst="rect">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lt-LT" sz="2000">
                <a:latin typeface="Arial" panose="020B0604020202020204" pitchFamily="34" charset="0"/>
              </a:rPr>
              <a:t>Capacity development</a:t>
            </a:r>
          </a:p>
        </p:txBody>
      </p:sp>
      <p:cxnSp>
        <p:nvCxnSpPr>
          <p:cNvPr id="9224" name="AutoShape 13"/>
          <p:cNvCxnSpPr>
            <a:cxnSpLocks noChangeShapeType="1"/>
          </p:cNvCxnSpPr>
          <p:nvPr/>
        </p:nvCxnSpPr>
        <p:spPr bwMode="auto">
          <a:xfrm flipV="1">
            <a:off x="3216275" y="1125539"/>
            <a:ext cx="4751388" cy="4097337"/>
          </a:xfrm>
          <a:prstGeom prst="curvedConnector3">
            <a:avLst>
              <a:gd name="adj1" fmla="val -1204"/>
            </a:avLst>
          </a:prstGeom>
          <a:noFill/>
          <a:ln w="28575">
            <a:solidFill>
              <a:srgbClr val="FF0000"/>
            </a:solidFill>
            <a:round/>
            <a:headEnd type="none" w="lg" len="lg"/>
            <a:tailEnd type="stealth" w="lg" len="lg"/>
          </a:ln>
          <a:extLst>
            <a:ext uri="{909E8E84-426E-40DD-AFC4-6F175D3DCCD1}">
              <a14:hiddenFill xmlns:a14="http://schemas.microsoft.com/office/drawing/2010/main">
                <a:noFill/>
              </a14:hiddenFill>
            </a:ext>
          </a:extLst>
        </p:spPr>
      </p:cxnSp>
      <p:sp>
        <p:nvSpPr>
          <p:cNvPr id="9227" name="Rectangle 17"/>
          <p:cNvSpPr>
            <a:spLocks noChangeArrowheads="1"/>
          </p:cNvSpPr>
          <p:nvPr/>
        </p:nvSpPr>
        <p:spPr bwMode="auto">
          <a:xfrm>
            <a:off x="3040063" y="1196975"/>
            <a:ext cx="2551112" cy="287338"/>
          </a:xfrm>
          <a:prstGeom prst="rect">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lt-LT" altLang="lt-LT" sz="2000">
                <a:latin typeface="Arial" panose="020B0604020202020204" pitchFamily="34" charset="0"/>
              </a:rPr>
              <a:t>Strategi</a:t>
            </a:r>
            <a:r>
              <a:rPr lang="en-US" altLang="lt-LT" sz="2000">
                <a:latin typeface="Arial" panose="020B0604020202020204" pitchFamily="34" charset="0"/>
              </a:rPr>
              <a:t>c thinking</a:t>
            </a:r>
          </a:p>
        </p:txBody>
      </p:sp>
      <p:sp>
        <p:nvSpPr>
          <p:cNvPr id="9228" name="AutoShape 13"/>
          <p:cNvSpPr>
            <a:spLocks noChangeArrowheads="1"/>
          </p:cNvSpPr>
          <p:nvPr/>
        </p:nvSpPr>
        <p:spPr bwMode="auto">
          <a:xfrm>
            <a:off x="5951538" y="2276475"/>
            <a:ext cx="2952750" cy="865188"/>
          </a:xfrm>
          <a:prstGeom prst="wedgeEllipseCallout">
            <a:avLst>
              <a:gd name="adj1" fmla="val -38657"/>
              <a:gd name="adj2" fmla="val 98255"/>
            </a:avLst>
          </a:prstGeom>
          <a:solidFill>
            <a:schemeClr val="accent6">
              <a:lumMod val="20000"/>
              <a:lumOff val="80000"/>
            </a:schemeClr>
          </a:solidFill>
          <a:ln w="9525">
            <a:solidFill>
              <a:schemeClr val="tx1"/>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lt-LT" sz="1800" dirty="0">
                <a:latin typeface="Arial" panose="020B0604020202020204" pitchFamily="34" charset="0"/>
              </a:rPr>
              <a:t>STARTEGY</a:t>
            </a:r>
          </a:p>
          <a:p>
            <a:pPr algn="ctr" eaLnBrk="1" hangingPunct="1">
              <a:spcBef>
                <a:spcPct val="0"/>
              </a:spcBef>
              <a:buFontTx/>
              <a:buNone/>
            </a:pPr>
            <a:r>
              <a:rPr lang="en-US" altLang="lt-LT" sz="1800" dirty="0">
                <a:latin typeface="Arial" panose="020B0604020202020204" pitchFamily="34" charset="0"/>
              </a:rPr>
              <a:t>How to get there?</a:t>
            </a:r>
            <a:endParaRPr lang="lt-LT" altLang="lt-LT" sz="1800" dirty="0">
              <a:latin typeface="Arial" panose="020B0604020202020204" pitchFamily="34" charset="0"/>
            </a:endParaRPr>
          </a:p>
        </p:txBody>
      </p:sp>
    </p:spTree>
    <p:extLst>
      <p:ext uri="{BB962C8B-B14F-4D97-AF65-F5344CB8AC3E}">
        <p14:creationId xmlns:p14="http://schemas.microsoft.com/office/powerpoint/2010/main" val="2073780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lt-LT" b="1" dirty="0" err="1" smtClean="0"/>
              <a:t>Why</a:t>
            </a:r>
            <a:r>
              <a:rPr lang="lt-LT" b="1" dirty="0" smtClean="0"/>
              <a:t> </a:t>
            </a:r>
            <a:r>
              <a:rPr lang="lt-LT" b="1" dirty="0" err="1" smtClean="0"/>
              <a:t>strategic</a:t>
            </a:r>
            <a:r>
              <a:rPr lang="lt-LT" b="1" dirty="0" smtClean="0"/>
              <a:t> </a:t>
            </a:r>
            <a:r>
              <a:rPr lang="lt-LT" b="1" dirty="0" err="1" smtClean="0"/>
              <a:t>plan</a:t>
            </a:r>
            <a:r>
              <a:rPr lang="lt-LT" b="1" dirty="0" smtClean="0"/>
              <a:t> </a:t>
            </a:r>
            <a:r>
              <a:rPr lang="lt-LT" b="1" dirty="0" err="1" smtClean="0"/>
              <a:t>is</a:t>
            </a:r>
            <a:r>
              <a:rPr lang="lt-LT" b="1" dirty="0" smtClean="0"/>
              <a:t> </a:t>
            </a:r>
            <a:r>
              <a:rPr lang="lt-LT" b="1" dirty="0" err="1" smtClean="0"/>
              <a:t>important</a:t>
            </a:r>
            <a:r>
              <a:rPr lang="lt-LT" b="1" dirty="0"/>
              <a:t> </a:t>
            </a:r>
            <a:r>
              <a:rPr lang="lt-LT" b="1" dirty="0" smtClean="0"/>
              <a:t>to </a:t>
            </a:r>
            <a:r>
              <a:rPr lang="lt-LT" b="1" dirty="0" err="1" smtClean="0"/>
              <a:t>you</a:t>
            </a:r>
            <a:r>
              <a:rPr lang="lt-LT" b="1" dirty="0" smtClean="0"/>
              <a:t> </a:t>
            </a:r>
            <a:r>
              <a:rPr lang="lt-LT" b="1" dirty="0" err="1" smtClean="0"/>
              <a:t>and</a:t>
            </a:r>
            <a:r>
              <a:rPr lang="lt-LT" b="1" dirty="0" smtClean="0"/>
              <a:t> </a:t>
            </a:r>
            <a:r>
              <a:rPr lang="lt-LT" b="1" dirty="0" err="1" smtClean="0"/>
              <a:t>your</a:t>
            </a:r>
            <a:r>
              <a:rPr lang="lt-LT" b="1" dirty="0" smtClean="0"/>
              <a:t> University?</a:t>
            </a:r>
            <a:endParaRPr lang="en-US" b="1" dirty="0"/>
          </a:p>
        </p:txBody>
      </p:sp>
    </p:spTree>
    <p:extLst>
      <p:ext uri="{BB962C8B-B14F-4D97-AF65-F5344CB8AC3E}">
        <p14:creationId xmlns:p14="http://schemas.microsoft.com/office/powerpoint/2010/main" val="1722947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182" y="550656"/>
            <a:ext cx="10515600" cy="1325563"/>
          </a:xfrm>
        </p:spPr>
        <p:txBody>
          <a:bodyPr/>
          <a:lstStyle/>
          <a:p>
            <a:r>
              <a:rPr lang="en-US" b="1" dirty="0" smtClean="0"/>
              <a:t>Strategy is</a:t>
            </a:r>
            <a:endParaRPr lang="en-US" b="1" dirty="0"/>
          </a:p>
        </p:txBody>
      </p:sp>
      <p:sp>
        <p:nvSpPr>
          <p:cNvPr id="3" name="Content Placeholder 2"/>
          <p:cNvSpPr>
            <a:spLocks noGrp="1"/>
          </p:cNvSpPr>
          <p:nvPr>
            <p:ph idx="1"/>
          </p:nvPr>
        </p:nvSpPr>
        <p:spPr/>
        <p:txBody>
          <a:bodyPr/>
          <a:lstStyle/>
          <a:p>
            <a:r>
              <a:rPr lang="en-US" sz="4000" dirty="0" smtClean="0"/>
              <a:t>A choice – what we don’t do.</a:t>
            </a:r>
            <a:endParaRPr lang="en-US" sz="4000" dirty="0"/>
          </a:p>
          <a:p>
            <a:r>
              <a:rPr lang="en-US" sz="4000" dirty="0" smtClean="0"/>
              <a:t>A competitive advantage  - what we do better than others?</a:t>
            </a:r>
            <a:endParaRPr lang="en-US" sz="4000" dirty="0"/>
          </a:p>
          <a:p>
            <a:r>
              <a:rPr lang="en-US" sz="4000" dirty="0" smtClean="0"/>
              <a:t>Management tool to implement changes. </a:t>
            </a:r>
          </a:p>
          <a:p>
            <a:r>
              <a:rPr lang="en-US" sz="4000" dirty="0" smtClean="0"/>
              <a:t>Focus scarce resources to implement the most important tasks.</a:t>
            </a:r>
            <a:endParaRPr lang="en-US" sz="4000" dirty="0"/>
          </a:p>
          <a:p>
            <a:endParaRPr lang="en-US" sz="4000" dirty="0"/>
          </a:p>
        </p:txBody>
      </p:sp>
      <p:sp>
        <p:nvSpPr>
          <p:cNvPr id="4" name="Slide Number Placeholder 3"/>
          <p:cNvSpPr>
            <a:spLocks noGrp="1"/>
          </p:cNvSpPr>
          <p:nvPr>
            <p:ph type="sldNum" sz="quarter" idx="12"/>
          </p:nvPr>
        </p:nvSpPr>
        <p:spPr/>
        <p:txBody>
          <a:bodyPr/>
          <a:lstStyle/>
          <a:p>
            <a:pPr>
              <a:defRPr/>
            </a:pPr>
            <a:fld id="{A7EDDC9F-52F9-445F-923A-C9813ADD7DC9}" type="slidenum">
              <a:rPr lang="en-US" smtClean="0"/>
              <a:pPr>
                <a:defRPr/>
              </a:pPr>
              <a:t>4</a:t>
            </a:fld>
            <a:endParaRPr lang="en-US"/>
          </a:p>
        </p:txBody>
      </p:sp>
    </p:spTree>
    <p:extLst>
      <p:ext uri="{BB962C8B-B14F-4D97-AF65-F5344CB8AC3E}">
        <p14:creationId xmlns:p14="http://schemas.microsoft.com/office/powerpoint/2010/main" val="3229136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smtClean="0"/>
              <a:t>How</a:t>
            </a:r>
            <a:r>
              <a:rPr lang="lt-LT" dirty="0" smtClean="0"/>
              <a:t> to </a:t>
            </a:r>
            <a:r>
              <a:rPr lang="lt-LT" dirty="0" err="1" smtClean="0"/>
              <a:t>organize</a:t>
            </a:r>
            <a:r>
              <a:rPr lang="lt-LT" dirty="0" smtClean="0"/>
              <a:t> </a:t>
            </a:r>
            <a:r>
              <a:rPr lang="lt-LT" dirty="0" err="1" smtClean="0"/>
              <a:t>development</a:t>
            </a:r>
            <a:r>
              <a:rPr lang="lt-LT" dirty="0" smtClean="0"/>
              <a:t> </a:t>
            </a:r>
            <a:r>
              <a:rPr lang="lt-LT" dirty="0" err="1" smtClean="0"/>
              <a:t>of</a:t>
            </a:r>
            <a:r>
              <a:rPr lang="lt-LT" dirty="0" smtClean="0"/>
              <a:t> </a:t>
            </a:r>
            <a:r>
              <a:rPr lang="lt-LT" dirty="0" err="1" smtClean="0"/>
              <a:t>the</a:t>
            </a:r>
            <a:r>
              <a:rPr lang="lt-LT" dirty="0" smtClean="0"/>
              <a:t> </a:t>
            </a:r>
            <a:r>
              <a:rPr lang="lt-LT" dirty="0" err="1" smtClean="0"/>
              <a:t>strategy</a:t>
            </a:r>
            <a:r>
              <a:rPr lang="lt-LT" dirty="0" smtClean="0"/>
              <a:t>?</a:t>
            </a:r>
            <a:endParaRPr lang="en-US" dirty="0"/>
          </a:p>
        </p:txBody>
      </p:sp>
      <p:sp>
        <p:nvSpPr>
          <p:cNvPr id="3" name="Content Placeholder 2"/>
          <p:cNvSpPr>
            <a:spLocks noGrp="1"/>
          </p:cNvSpPr>
          <p:nvPr>
            <p:ph idx="1"/>
          </p:nvPr>
        </p:nvSpPr>
        <p:spPr/>
        <p:txBody>
          <a:bodyPr>
            <a:normAutofit lnSpcReduction="10000"/>
          </a:bodyPr>
          <a:lstStyle/>
          <a:p>
            <a:r>
              <a:rPr lang="lt-LT" dirty="0" smtClean="0"/>
              <a:t>It </a:t>
            </a:r>
            <a:r>
              <a:rPr lang="lt-LT" dirty="0" err="1" smtClean="0"/>
              <a:t>should</a:t>
            </a:r>
            <a:r>
              <a:rPr lang="lt-LT" dirty="0" smtClean="0"/>
              <a:t> be </a:t>
            </a:r>
            <a:r>
              <a:rPr lang="lt-LT" dirty="0" err="1" smtClean="0"/>
              <a:t>strategic</a:t>
            </a:r>
            <a:r>
              <a:rPr lang="lt-LT" dirty="0" smtClean="0"/>
              <a:t> </a:t>
            </a:r>
            <a:r>
              <a:rPr lang="lt-LT" dirty="0" err="1" smtClean="0"/>
              <a:t>group</a:t>
            </a:r>
            <a:r>
              <a:rPr lang="lt-LT" dirty="0" smtClean="0"/>
              <a:t> </a:t>
            </a:r>
            <a:r>
              <a:rPr lang="lt-LT" dirty="0" err="1" smtClean="0"/>
              <a:t>established</a:t>
            </a:r>
            <a:r>
              <a:rPr lang="lt-LT" dirty="0"/>
              <a:t> </a:t>
            </a:r>
            <a:r>
              <a:rPr lang="lt-LT" dirty="0" err="1" smtClean="0"/>
              <a:t>consisting</a:t>
            </a:r>
            <a:r>
              <a:rPr lang="lt-LT" dirty="0" smtClean="0"/>
              <a:t> </a:t>
            </a:r>
            <a:r>
              <a:rPr lang="lt-LT" dirty="0" err="1" smtClean="0"/>
              <a:t>of</a:t>
            </a:r>
            <a:r>
              <a:rPr lang="lt-LT" dirty="0" smtClean="0"/>
              <a:t> </a:t>
            </a:r>
            <a:r>
              <a:rPr lang="lt-LT" dirty="0" err="1" smtClean="0"/>
              <a:t>key</a:t>
            </a:r>
            <a:r>
              <a:rPr lang="lt-LT" dirty="0" smtClean="0"/>
              <a:t> </a:t>
            </a:r>
            <a:r>
              <a:rPr lang="lt-LT" dirty="0" err="1" smtClean="0"/>
              <a:t>stakeholders</a:t>
            </a:r>
            <a:r>
              <a:rPr lang="lt-LT" dirty="0" smtClean="0"/>
              <a:t> (vice-</a:t>
            </a:r>
            <a:r>
              <a:rPr lang="lt-LT" dirty="0" err="1" smtClean="0"/>
              <a:t>rectors</a:t>
            </a:r>
            <a:r>
              <a:rPr lang="lt-LT" dirty="0" smtClean="0"/>
              <a:t>, </a:t>
            </a:r>
            <a:r>
              <a:rPr lang="lt-LT" dirty="0" err="1" smtClean="0"/>
              <a:t>advisors</a:t>
            </a:r>
            <a:r>
              <a:rPr lang="lt-LT" dirty="0" smtClean="0"/>
              <a:t>)</a:t>
            </a:r>
          </a:p>
          <a:p>
            <a:r>
              <a:rPr lang="lt-LT" dirty="0" err="1" smtClean="0"/>
              <a:t>Leader</a:t>
            </a:r>
            <a:r>
              <a:rPr lang="lt-LT" dirty="0" smtClean="0"/>
              <a:t> </a:t>
            </a:r>
            <a:r>
              <a:rPr lang="lt-LT" dirty="0" err="1" smtClean="0"/>
              <a:t>of</a:t>
            </a:r>
            <a:r>
              <a:rPr lang="lt-LT" dirty="0" smtClean="0"/>
              <a:t> </a:t>
            </a:r>
            <a:r>
              <a:rPr lang="lt-LT" dirty="0" err="1" smtClean="0"/>
              <a:t>of</a:t>
            </a:r>
            <a:r>
              <a:rPr lang="lt-LT" dirty="0" smtClean="0"/>
              <a:t> </a:t>
            </a:r>
            <a:r>
              <a:rPr lang="lt-LT" dirty="0" err="1" smtClean="0"/>
              <a:t>the</a:t>
            </a:r>
            <a:r>
              <a:rPr lang="lt-LT" dirty="0" smtClean="0"/>
              <a:t> </a:t>
            </a:r>
            <a:r>
              <a:rPr lang="lt-LT" dirty="0" err="1" smtClean="0"/>
              <a:t>group</a:t>
            </a:r>
            <a:r>
              <a:rPr lang="lt-LT" dirty="0" smtClean="0"/>
              <a:t> </a:t>
            </a:r>
            <a:r>
              <a:rPr lang="lt-LT" dirty="0" err="1" smtClean="0"/>
              <a:t>should</a:t>
            </a:r>
            <a:r>
              <a:rPr lang="lt-LT" dirty="0" smtClean="0"/>
              <a:t> be </a:t>
            </a:r>
            <a:r>
              <a:rPr lang="lt-LT" dirty="0" err="1" smtClean="0"/>
              <a:t>appointed</a:t>
            </a:r>
            <a:r>
              <a:rPr lang="lt-LT" dirty="0" smtClean="0"/>
              <a:t> </a:t>
            </a:r>
            <a:r>
              <a:rPr lang="lt-LT" dirty="0" err="1" smtClean="0"/>
              <a:t>responsile</a:t>
            </a:r>
            <a:r>
              <a:rPr lang="lt-LT" dirty="0" smtClean="0"/>
              <a:t> </a:t>
            </a:r>
            <a:r>
              <a:rPr lang="lt-LT" dirty="0" err="1" smtClean="0"/>
              <a:t>for</a:t>
            </a:r>
            <a:r>
              <a:rPr lang="lt-LT" dirty="0" smtClean="0"/>
              <a:t> </a:t>
            </a:r>
            <a:r>
              <a:rPr lang="lt-LT" dirty="0" err="1" smtClean="0"/>
              <a:t>strategy</a:t>
            </a:r>
            <a:r>
              <a:rPr lang="lt-LT" dirty="0" smtClean="0"/>
              <a:t> </a:t>
            </a:r>
            <a:r>
              <a:rPr lang="lt-LT" dirty="0" err="1" smtClean="0"/>
              <a:t>development</a:t>
            </a:r>
            <a:endParaRPr lang="lt-LT" dirty="0" smtClean="0"/>
          </a:p>
          <a:p>
            <a:r>
              <a:rPr lang="lt-LT" dirty="0" smtClean="0"/>
              <a:t>At </a:t>
            </a:r>
            <a:r>
              <a:rPr lang="lt-LT" dirty="0" err="1" smtClean="0"/>
              <a:t>least</a:t>
            </a:r>
            <a:r>
              <a:rPr lang="lt-LT" dirty="0" smtClean="0"/>
              <a:t> </a:t>
            </a:r>
            <a:r>
              <a:rPr lang="lt-LT" dirty="0" err="1" smtClean="0"/>
              <a:t>three</a:t>
            </a:r>
            <a:r>
              <a:rPr lang="lt-LT" dirty="0" smtClean="0"/>
              <a:t> to </a:t>
            </a:r>
            <a:r>
              <a:rPr lang="lt-LT" dirty="0" err="1" smtClean="0"/>
              <a:t>four</a:t>
            </a:r>
            <a:r>
              <a:rPr lang="lt-LT" dirty="0" smtClean="0"/>
              <a:t> </a:t>
            </a:r>
            <a:r>
              <a:rPr lang="lt-LT" dirty="0" err="1" smtClean="0"/>
              <a:t>strategic</a:t>
            </a:r>
            <a:r>
              <a:rPr lang="lt-LT" dirty="0" smtClean="0"/>
              <a:t> </a:t>
            </a:r>
            <a:r>
              <a:rPr lang="lt-LT" dirty="0" err="1" smtClean="0"/>
              <a:t>sessions</a:t>
            </a:r>
            <a:r>
              <a:rPr lang="lt-LT" dirty="0" smtClean="0"/>
              <a:t> </a:t>
            </a:r>
            <a:r>
              <a:rPr lang="lt-LT" dirty="0" err="1" smtClean="0"/>
              <a:t>should</a:t>
            </a:r>
            <a:r>
              <a:rPr lang="lt-LT" dirty="0" smtClean="0"/>
              <a:t> be </a:t>
            </a:r>
            <a:r>
              <a:rPr lang="lt-LT" dirty="0" err="1" smtClean="0"/>
              <a:t>organized</a:t>
            </a:r>
            <a:r>
              <a:rPr lang="lt-LT" dirty="0" smtClean="0"/>
              <a:t> to </a:t>
            </a:r>
            <a:r>
              <a:rPr lang="lt-LT" dirty="0" err="1" smtClean="0"/>
              <a:t>brainstorm</a:t>
            </a:r>
            <a:r>
              <a:rPr lang="lt-LT" dirty="0" smtClean="0"/>
              <a:t> </a:t>
            </a:r>
            <a:r>
              <a:rPr lang="lt-LT" dirty="0" err="1" smtClean="0"/>
              <a:t>on</a:t>
            </a:r>
            <a:r>
              <a:rPr lang="lt-LT" dirty="0" smtClean="0"/>
              <a:t> </a:t>
            </a:r>
            <a:r>
              <a:rPr lang="lt-LT" dirty="0" err="1" smtClean="0"/>
              <a:t>priorities</a:t>
            </a:r>
            <a:r>
              <a:rPr lang="lt-LT" dirty="0" smtClean="0"/>
              <a:t>, </a:t>
            </a:r>
            <a:r>
              <a:rPr lang="lt-LT" dirty="0" err="1" smtClean="0"/>
              <a:t>goals</a:t>
            </a:r>
            <a:r>
              <a:rPr lang="lt-LT" dirty="0" smtClean="0"/>
              <a:t> </a:t>
            </a:r>
            <a:r>
              <a:rPr lang="lt-LT" dirty="0" err="1" smtClean="0"/>
              <a:t>and</a:t>
            </a:r>
            <a:r>
              <a:rPr lang="lt-LT" dirty="0" smtClean="0"/>
              <a:t> </a:t>
            </a:r>
            <a:r>
              <a:rPr lang="lt-LT" dirty="0" err="1" smtClean="0"/>
              <a:t>indicators</a:t>
            </a:r>
            <a:r>
              <a:rPr lang="lt-LT" dirty="0" smtClean="0"/>
              <a:t>.</a:t>
            </a:r>
          </a:p>
          <a:p>
            <a:r>
              <a:rPr lang="lt-LT" dirty="0" err="1" smtClean="0"/>
              <a:t>Responsible</a:t>
            </a:r>
            <a:r>
              <a:rPr lang="lt-LT" dirty="0" smtClean="0"/>
              <a:t> </a:t>
            </a:r>
            <a:r>
              <a:rPr lang="lt-LT" dirty="0" err="1" smtClean="0"/>
              <a:t>persons</a:t>
            </a:r>
            <a:r>
              <a:rPr lang="lt-LT" dirty="0" smtClean="0"/>
              <a:t> </a:t>
            </a:r>
            <a:r>
              <a:rPr lang="lt-LT" dirty="0" err="1" smtClean="0"/>
              <a:t>should</a:t>
            </a:r>
            <a:r>
              <a:rPr lang="lt-LT" dirty="0" smtClean="0"/>
              <a:t> be </a:t>
            </a:r>
            <a:r>
              <a:rPr lang="lt-LT" dirty="0" err="1" smtClean="0"/>
              <a:t>appointed</a:t>
            </a:r>
            <a:r>
              <a:rPr lang="lt-LT" dirty="0" smtClean="0"/>
              <a:t> to </a:t>
            </a:r>
            <a:r>
              <a:rPr lang="lt-LT" dirty="0" err="1" smtClean="0"/>
              <a:t>lead</a:t>
            </a:r>
            <a:r>
              <a:rPr lang="lt-LT" dirty="0" smtClean="0"/>
              <a:t> </a:t>
            </a:r>
            <a:r>
              <a:rPr lang="lt-LT" dirty="0" err="1" smtClean="0"/>
              <a:t>development</a:t>
            </a:r>
            <a:r>
              <a:rPr lang="lt-LT" dirty="0" smtClean="0"/>
              <a:t> </a:t>
            </a:r>
            <a:r>
              <a:rPr lang="lt-LT" dirty="0" err="1" smtClean="0"/>
              <a:t>of</a:t>
            </a:r>
            <a:r>
              <a:rPr lang="lt-LT" dirty="0" smtClean="0"/>
              <a:t> </a:t>
            </a:r>
            <a:r>
              <a:rPr lang="lt-LT" dirty="0" err="1" smtClean="0"/>
              <a:t>different</a:t>
            </a:r>
            <a:r>
              <a:rPr lang="lt-LT" dirty="0" smtClean="0"/>
              <a:t> </a:t>
            </a:r>
            <a:r>
              <a:rPr lang="lt-LT" dirty="0" err="1" smtClean="0"/>
              <a:t>priorities</a:t>
            </a:r>
            <a:r>
              <a:rPr lang="lt-LT" dirty="0" smtClean="0"/>
              <a:t>.</a:t>
            </a:r>
          </a:p>
          <a:p>
            <a:r>
              <a:rPr lang="lt-LT" dirty="0" err="1" smtClean="0"/>
              <a:t>Acion</a:t>
            </a:r>
            <a:r>
              <a:rPr lang="lt-LT" dirty="0" smtClean="0"/>
              <a:t> </a:t>
            </a:r>
            <a:r>
              <a:rPr lang="lt-LT" dirty="0" err="1" smtClean="0"/>
              <a:t>plans</a:t>
            </a:r>
            <a:r>
              <a:rPr lang="lt-LT" dirty="0" smtClean="0"/>
              <a:t> </a:t>
            </a:r>
            <a:r>
              <a:rPr lang="lt-LT" dirty="0" err="1" smtClean="0"/>
              <a:t>should</a:t>
            </a:r>
            <a:r>
              <a:rPr lang="lt-LT" dirty="0" smtClean="0"/>
              <a:t> be </a:t>
            </a:r>
            <a:r>
              <a:rPr lang="lt-LT" dirty="0" err="1" smtClean="0"/>
              <a:t>developed</a:t>
            </a:r>
            <a:r>
              <a:rPr lang="lt-LT" dirty="0" smtClean="0"/>
              <a:t> </a:t>
            </a:r>
            <a:r>
              <a:rPr lang="lt-LT" dirty="0" err="1" smtClean="0"/>
              <a:t>identifying</a:t>
            </a:r>
            <a:r>
              <a:rPr lang="lt-LT" dirty="0" smtClean="0"/>
              <a:t> </a:t>
            </a:r>
            <a:r>
              <a:rPr lang="lt-LT" dirty="0" err="1" smtClean="0"/>
              <a:t>responsible</a:t>
            </a:r>
            <a:r>
              <a:rPr lang="lt-LT" dirty="0" smtClean="0"/>
              <a:t> </a:t>
            </a:r>
            <a:r>
              <a:rPr lang="lt-LT" dirty="0" err="1" smtClean="0"/>
              <a:t>people</a:t>
            </a:r>
            <a:r>
              <a:rPr lang="lt-LT" dirty="0" smtClean="0"/>
              <a:t> </a:t>
            </a:r>
            <a:r>
              <a:rPr lang="lt-LT" dirty="0" err="1" smtClean="0"/>
              <a:t>and</a:t>
            </a:r>
            <a:r>
              <a:rPr lang="lt-LT" dirty="0" smtClean="0"/>
              <a:t> </a:t>
            </a:r>
            <a:r>
              <a:rPr lang="lt-LT" dirty="0" err="1" smtClean="0"/>
              <a:t>funding</a:t>
            </a:r>
            <a:r>
              <a:rPr lang="lt-LT" dirty="0" smtClean="0"/>
              <a:t> </a:t>
            </a:r>
            <a:r>
              <a:rPr lang="lt-LT" dirty="0" err="1" smtClean="0"/>
              <a:t>requires</a:t>
            </a:r>
            <a:r>
              <a:rPr lang="lt-LT" smtClean="0"/>
              <a:t>.</a:t>
            </a:r>
          </a:p>
          <a:p>
            <a:endParaRPr lang="en-US" dirty="0"/>
          </a:p>
        </p:txBody>
      </p:sp>
    </p:spTree>
    <p:extLst>
      <p:ext uri="{BB962C8B-B14F-4D97-AF65-F5344CB8AC3E}">
        <p14:creationId xmlns:p14="http://schemas.microsoft.com/office/powerpoint/2010/main" val="4060069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b="1" dirty="0" err="1" smtClean="0"/>
              <a:t>Structure</a:t>
            </a:r>
            <a:r>
              <a:rPr lang="lt-LT" b="1" dirty="0" smtClean="0"/>
              <a:t> </a:t>
            </a:r>
            <a:r>
              <a:rPr lang="lt-LT" b="1" dirty="0" err="1" smtClean="0"/>
              <a:t>of</a:t>
            </a:r>
            <a:r>
              <a:rPr lang="lt-LT" b="1" dirty="0" smtClean="0"/>
              <a:t> </a:t>
            </a:r>
            <a:r>
              <a:rPr lang="lt-LT" b="1" dirty="0" err="1" smtClean="0"/>
              <a:t>strategic</a:t>
            </a:r>
            <a:r>
              <a:rPr lang="lt-LT" b="1" dirty="0" smtClean="0"/>
              <a:t> </a:t>
            </a:r>
            <a:r>
              <a:rPr lang="lt-LT" b="1" dirty="0" err="1" smtClean="0"/>
              <a:t>plan</a:t>
            </a:r>
            <a:endParaRPr lang="en-US" b="1" dirty="0"/>
          </a:p>
        </p:txBody>
      </p:sp>
      <p:sp>
        <p:nvSpPr>
          <p:cNvPr id="3" name="Content Placeholder 2"/>
          <p:cNvSpPr>
            <a:spLocks noGrp="1"/>
          </p:cNvSpPr>
          <p:nvPr>
            <p:ph idx="1"/>
          </p:nvPr>
        </p:nvSpPr>
        <p:spPr/>
        <p:txBody>
          <a:bodyPr/>
          <a:lstStyle/>
          <a:p>
            <a:pPr marL="0" indent="0" algn="ctr">
              <a:buNone/>
            </a:pPr>
            <a:r>
              <a:rPr lang="lt-LT" sz="3600" dirty="0" err="1"/>
              <a:t>Mission</a:t>
            </a:r>
            <a:r>
              <a:rPr lang="lt-LT" sz="3600" dirty="0"/>
              <a:t>/mandate</a:t>
            </a:r>
          </a:p>
          <a:p>
            <a:pPr marL="0" indent="0" algn="ctr">
              <a:buNone/>
            </a:pPr>
            <a:r>
              <a:rPr lang="lt-LT" sz="3600" dirty="0" err="1"/>
              <a:t>Context</a:t>
            </a:r>
            <a:r>
              <a:rPr lang="lt-LT" sz="3600" dirty="0"/>
              <a:t>/</a:t>
            </a:r>
            <a:r>
              <a:rPr lang="lt-LT" sz="3600" dirty="0" err="1"/>
              <a:t>situation</a:t>
            </a:r>
            <a:r>
              <a:rPr lang="lt-LT" sz="3600" dirty="0"/>
              <a:t> </a:t>
            </a:r>
            <a:r>
              <a:rPr lang="lt-LT" sz="3600" dirty="0" err="1"/>
              <a:t>review</a:t>
            </a:r>
            <a:endParaRPr lang="lt-LT" sz="3600" dirty="0"/>
          </a:p>
          <a:p>
            <a:pPr marL="0" indent="0" algn="ctr">
              <a:buNone/>
            </a:pPr>
            <a:r>
              <a:rPr lang="lt-LT" sz="3600" dirty="0" err="1"/>
              <a:t>Strategic</a:t>
            </a:r>
            <a:r>
              <a:rPr lang="lt-LT" sz="3600" dirty="0"/>
              <a:t> </a:t>
            </a:r>
            <a:r>
              <a:rPr lang="lt-LT" sz="3600"/>
              <a:t>issues</a:t>
            </a:r>
            <a:endParaRPr lang="lt-LT" sz="3600" dirty="0"/>
          </a:p>
          <a:p>
            <a:pPr marL="0" indent="0" algn="ctr">
              <a:buNone/>
            </a:pPr>
            <a:r>
              <a:rPr lang="lt-LT" sz="3600" dirty="0" err="1"/>
              <a:t>Goals</a:t>
            </a:r>
            <a:r>
              <a:rPr lang="lt-LT" sz="3600" dirty="0"/>
              <a:t>, </a:t>
            </a:r>
            <a:r>
              <a:rPr lang="lt-LT" sz="3600" dirty="0" err="1"/>
              <a:t>objectives</a:t>
            </a:r>
            <a:r>
              <a:rPr lang="lt-LT" sz="3600" dirty="0"/>
              <a:t>, </a:t>
            </a:r>
            <a:r>
              <a:rPr lang="lt-LT" sz="3600" dirty="0" err="1"/>
              <a:t>actions</a:t>
            </a:r>
            <a:endParaRPr lang="lt-LT" sz="3600" dirty="0"/>
          </a:p>
          <a:p>
            <a:pPr marL="0" indent="0" algn="ctr">
              <a:buNone/>
            </a:pPr>
            <a:r>
              <a:rPr lang="lt-LT" sz="3600" dirty="0" err="1"/>
              <a:t>Indicators</a:t>
            </a:r>
            <a:endParaRPr lang="lt-LT" sz="3600" dirty="0"/>
          </a:p>
          <a:p>
            <a:pPr marL="0" indent="0" algn="ctr">
              <a:buNone/>
            </a:pPr>
            <a:r>
              <a:rPr lang="lt-LT" sz="3600" dirty="0" err="1"/>
              <a:t>Monitoring</a:t>
            </a:r>
            <a:r>
              <a:rPr lang="lt-LT" sz="3600" dirty="0"/>
              <a:t> </a:t>
            </a:r>
            <a:r>
              <a:rPr lang="lt-LT" sz="3600" dirty="0" err="1"/>
              <a:t>plan</a:t>
            </a:r>
            <a:endParaRPr lang="en-US" sz="3600" dirty="0"/>
          </a:p>
        </p:txBody>
      </p:sp>
      <p:sp>
        <p:nvSpPr>
          <p:cNvPr id="6" name="Down Arrow 5"/>
          <p:cNvSpPr/>
          <p:nvPr/>
        </p:nvSpPr>
        <p:spPr>
          <a:xfrm>
            <a:off x="5850835" y="2305879"/>
            <a:ext cx="298174" cy="2186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5883965" y="2928730"/>
            <a:ext cx="265044" cy="298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5883966" y="3551584"/>
            <a:ext cx="288235" cy="2584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5887278" y="4134680"/>
            <a:ext cx="281608" cy="2782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5880652" y="4803916"/>
            <a:ext cx="294861" cy="251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1229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Indicators</a:t>
            </a:r>
            <a:endParaRPr lang="en-US" b="1" dirty="0"/>
          </a:p>
        </p:txBody>
      </p:sp>
      <p:sp>
        <p:nvSpPr>
          <p:cNvPr id="6" name="Isosceles Triangle 5"/>
          <p:cNvSpPr/>
          <p:nvPr/>
        </p:nvSpPr>
        <p:spPr>
          <a:xfrm>
            <a:off x="2700795" y="938254"/>
            <a:ext cx="4118775" cy="5159196"/>
          </a:xfrm>
          <a:prstGeom prst="triangl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p:nvCxnSpPr>
        <p:spPr>
          <a:xfrm flipV="1">
            <a:off x="4124077" y="2472856"/>
            <a:ext cx="5828306" cy="238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6" idx="1"/>
          </p:cNvCxnSpPr>
          <p:nvPr/>
        </p:nvCxnSpPr>
        <p:spPr>
          <a:xfrm flipV="1">
            <a:off x="3730489" y="3506526"/>
            <a:ext cx="6372473" cy="1132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217628" y="4715124"/>
            <a:ext cx="6821722" cy="636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464120" y="1606164"/>
            <a:ext cx="2612002" cy="461665"/>
          </a:xfrm>
          <a:prstGeom prst="rect">
            <a:avLst/>
          </a:prstGeom>
          <a:noFill/>
        </p:spPr>
        <p:txBody>
          <a:bodyPr wrap="square" rtlCol="0">
            <a:spAutoFit/>
          </a:bodyPr>
          <a:lstStyle/>
          <a:p>
            <a:pPr algn="ctr"/>
            <a:r>
              <a:rPr lang="lt-LT" sz="2400" b="1" dirty="0" err="1" smtClean="0"/>
              <a:t>Vision</a:t>
            </a:r>
            <a:endParaRPr lang="en-US" sz="2400" b="1" dirty="0"/>
          </a:p>
        </p:txBody>
      </p:sp>
      <p:sp>
        <p:nvSpPr>
          <p:cNvPr id="18" name="TextBox 17"/>
          <p:cNvSpPr txBox="1"/>
          <p:nvPr/>
        </p:nvSpPr>
        <p:spPr>
          <a:xfrm>
            <a:off x="4124078" y="2790909"/>
            <a:ext cx="1351721" cy="461665"/>
          </a:xfrm>
          <a:prstGeom prst="rect">
            <a:avLst/>
          </a:prstGeom>
          <a:noFill/>
        </p:spPr>
        <p:txBody>
          <a:bodyPr wrap="square" rtlCol="0">
            <a:spAutoFit/>
          </a:bodyPr>
          <a:lstStyle/>
          <a:p>
            <a:pPr algn="ctr"/>
            <a:r>
              <a:rPr lang="en-US" sz="2400" dirty="0"/>
              <a:t>Goals</a:t>
            </a:r>
            <a:endParaRPr lang="en-US" sz="2400" dirty="0"/>
          </a:p>
        </p:txBody>
      </p:sp>
      <p:sp>
        <p:nvSpPr>
          <p:cNvPr id="19" name="TextBox 18"/>
          <p:cNvSpPr txBox="1"/>
          <p:nvPr/>
        </p:nvSpPr>
        <p:spPr>
          <a:xfrm>
            <a:off x="4037110" y="3880238"/>
            <a:ext cx="1621568" cy="461665"/>
          </a:xfrm>
          <a:prstGeom prst="rect">
            <a:avLst/>
          </a:prstGeom>
          <a:noFill/>
        </p:spPr>
        <p:txBody>
          <a:bodyPr wrap="square" rtlCol="0">
            <a:spAutoFit/>
          </a:bodyPr>
          <a:lstStyle/>
          <a:p>
            <a:r>
              <a:rPr lang="en-US" sz="2400" dirty="0"/>
              <a:t>Objectives</a:t>
            </a:r>
            <a:endParaRPr lang="en-US" sz="2400" dirty="0"/>
          </a:p>
        </p:txBody>
      </p:sp>
      <p:sp>
        <p:nvSpPr>
          <p:cNvPr id="20" name="TextBox 19"/>
          <p:cNvSpPr txBox="1"/>
          <p:nvPr/>
        </p:nvSpPr>
        <p:spPr>
          <a:xfrm>
            <a:off x="3957099" y="5096787"/>
            <a:ext cx="1812898" cy="461665"/>
          </a:xfrm>
          <a:prstGeom prst="rect">
            <a:avLst/>
          </a:prstGeom>
          <a:noFill/>
        </p:spPr>
        <p:txBody>
          <a:bodyPr wrap="square" rtlCol="0">
            <a:spAutoFit/>
          </a:bodyPr>
          <a:lstStyle/>
          <a:p>
            <a:pPr algn="ctr"/>
            <a:r>
              <a:rPr lang="en-US" sz="2400" dirty="0"/>
              <a:t>Actions</a:t>
            </a:r>
            <a:endParaRPr lang="en-US" sz="2400" dirty="0"/>
          </a:p>
        </p:txBody>
      </p:sp>
      <p:sp>
        <p:nvSpPr>
          <p:cNvPr id="21" name="TextBox 20"/>
          <p:cNvSpPr txBox="1"/>
          <p:nvPr/>
        </p:nvSpPr>
        <p:spPr>
          <a:xfrm>
            <a:off x="5769997" y="1326648"/>
            <a:ext cx="5891916" cy="892552"/>
          </a:xfrm>
          <a:prstGeom prst="rect">
            <a:avLst/>
          </a:prstGeom>
          <a:noFill/>
        </p:spPr>
        <p:txBody>
          <a:bodyPr wrap="square" rtlCol="0">
            <a:spAutoFit/>
          </a:bodyPr>
          <a:lstStyle/>
          <a:p>
            <a:r>
              <a:rPr lang="en-US" sz="2800" dirty="0"/>
              <a:t>Impact </a:t>
            </a:r>
            <a:r>
              <a:rPr lang="en-US" sz="2800" dirty="0" smtClean="0"/>
              <a:t>indicators</a:t>
            </a:r>
            <a:r>
              <a:rPr lang="lt-LT" sz="2800" dirty="0" smtClean="0"/>
              <a:t> </a:t>
            </a:r>
            <a:r>
              <a:rPr lang="lt-LT" sz="2400" i="1" dirty="0" smtClean="0"/>
              <a:t>(</a:t>
            </a:r>
            <a:r>
              <a:rPr lang="lt-LT" sz="2400" i="1" dirty="0" err="1" smtClean="0"/>
              <a:t>global</a:t>
            </a:r>
            <a:r>
              <a:rPr lang="lt-LT" sz="2400" i="1" dirty="0" smtClean="0"/>
              <a:t> </a:t>
            </a:r>
            <a:r>
              <a:rPr lang="lt-LT" sz="2400" i="1" dirty="0" err="1" smtClean="0"/>
              <a:t>rankings</a:t>
            </a:r>
            <a:r>
              <a:rPr lang="lt-LT" sz="2400" i="1" dirty="0" smtClean="0"/>
              <a:t>, </a:t>
            </a:r>
            <a:r>
              <a:rPr lang="lt-LT" sz="2400" i="1" dirty="0" err="1" smtClean="0"/>
              <a:t>intern</a:t>
            </a:r>
            <a:r>
              <a:rPr lang="en-US" sz="2400" i="1" dirty="0" smtClean="0"/>
              <a:t>.</a:t>
            </a:r>
            <a:r>
              <a:rPr lang="lt-LT" sz="2400" i="1" dirty="0" smtClean="0"/>
              <a:t>/</a:t>
            </a:r>
            <a:r>
              <a:rPr lang="lt-LT" sz="2400" i="1" dirty="0" err="1" smtClean="0"/>
              <a:t>national</a:t>
            </a:r>
            <a:r>
              <a:rPr lang="lt-LT" sz="2400" i="1" dirty="0" smtClean="0"/>
              <a:t> </a:t>
            </a:r>
            <a:r>
              <a:rPr lang="lt-LT" sz="2400" i="1" dirty="0" err="1" smtClean="0"/>
              <a:t>awards</a:t>
            </a:r>
            <a:r>
              <a:rPr lang="lt-LT" sz="2400" i="1" dirty="0" smtClean="0"/>
              <a:t>)</a:t>
            </a:r>
            <a:endParaRPr lang="en-US" sz="2400" i="1" dirty="0"/>
          </a:p>
        </p:txBody>
      </p:sp>
      <p:sp>
        <p:nvSpPr>
          <p:cNvPr id="22" name="TextBox 21"/>
          <p:cNvSpPr txBox="1"/>
          <p:nvPr/>
        </p:nvSpPr>
        <p:spPr>
          <a:xfrm>
            <a:off x="5877339" y="2439740"/>
            <a:ext cx="5648905" cy="892552"/>
          </a:xfrm>
          <a:prstGeom prst="rect">
            <a:avLst/>
          </a:prstGeom>
          <a:noFill/>
        </p:spPr>
        <p:txBody>
          <a:bodyPr wrap="square" rtlCol="0">
            <a:spAutoFit/>
          </a:bodyPr>
          <a:lstStyle/>
          <a:p>
            <a:r>
              <a:rPr lang="en-US" sz="2800" dirty="0"/>
              <a:t>Outcome </a:t>
            </a:r>
            <a:r>
              <a:rPr lang="en-US" sz="2800" dirty="0" smtClean="0"/>
              <a:t>indicators</a:t>
            </a:r>
            <a:r>
              <a:rPr lang="lt-LT" sz="2800" dirty="0" smtClean="0"/>
              <a:t> </a:t>
            </a:r>
            <a:r>
              <a:rPr lang="lt-LT" sz="2400" i="1" dirty="0" smtClean="0"/>
              <a:t>(</a:t>
            </a:r>
            <a:r>
              <a:rPr lang="lt-LT" sz="2400" i="1" dirty="0" err="1" smtClean="0"/>
              <a:t>No.of</a:t>
            </a:r>
            <a:r>
              <a:rPr lang="lt-LT" sz="2400" i="1" dirty="0" smtClean="0"/>
              <a:t> </a:t>
            </a:r>
            <a:r>
              <a:rPr lang="lt-LT" sz="2400" i="1" dirty="0" err="1" smtClean="0"/>
              <a:t>inter</a:t>
            </a:r>
            <a:r>
              <a:rPr lang="lt-LT" sz="2400" i="1" dirty="0" smtClean="0"/>
              <a:t>. </a:t>
            </a:r>
            <a:r>
              <a:rPr lang="lt-LT" sz="2400" i="1" dirty="0" err="1"/>
              <a:t>s</a:t>
            </a:r>
            <a:r>
              <a:rPr lang="lt-LT" sz="2400" i="1" dirty="0" err="1" smtClean="0"/>
              <a:t>tudents</a:t>
            </a:r>
            <a:r>
              <a:rPr lang="lt-LT" sz="2400" i="1" dirty="0" smtClean="0"/>
              <a:t>, </a:t>
            </a:r>
            <a:r>
              <a:rPr lang="en-US" sz="2400" i="1" dirty="0" smtClean="0"/>
              <a:t>employability of students)</a:t>
            </a:r>
            <a:endParaRPr lang="en-US" sz="2400" i="1" dirty="0"/>
          </a:p>
        </p:txBody>
      </p:sp>
      <p:sp>
        <p:nvSpPr>
          <p:cNvPr id="23" name="TextBox 22"/>
          <p:cNvSpPr txBox="1"/>
          <p:nvPr/>
        </p:nvSpPr>
        <p:spPr>
          <a:xfrm>
            <a:off x="6060218" y="3479382"/>
            <a:ext cx="4687295" cy="1261884"/>
          </a:xfrm>
          <a:prstGeom prst="rect">
            <a:avLst/>
          </a:prstGeom>
          <a:noFill/>
        </p:spPr>
        <p:txBody>
          <a:bodyPr wrap="square" rtlCol="0">
            <a:spAutoFit/>
          </a:bodyPr>
          <a:lstStyle/>
          <a:p>
            <a:r>
              <a:rPr lang="en-US" sz="2800" dirty="0"/>
              <a:t>Output </a:t>
            </a:r>
            <a:r>
              <a:rPr lang="en-US" sz="2800" dirty="0" smtClean="0"/>
              <a:t>indicators</a:t>
            </a:r>
            <a:r>
              <a:rPr lang="lt-LT" sz="2800" dirty="0" smtClean="0"/>
              <a:t> </a:t>
            </a:r>
            <a:r>
              <a:rPr lang="lt-LT" sz="2400" i="1" dirty="0" smtClean="0"/>
              <a:t>(N</a:t>
            </a:r>
            <a:r>
              <a:rPr lang="en-US" sz="2400" i="1" dirty="0" smtClean="0"/>
              <a:t>umber o</a:t>
            </a:r>
            <a:r>
              <a:rPr lang="lt-LT" sz="2400" i="1" dirty="0" smtClean="0"/>
              <a:t>f </a:t>
            </a:r>
            <a:r>
              <a:rPr lang="lt-LT" sz="2400" i="1" dirty="0" err="1" smtClean="0"/>
              <a:t>tea</a:t>
            </a:r>
            <a:r>
              <a:rPr lang="en-US" sz="2400" i="1" dirty="0" smtClean="0"/>
              <a:t>c</a:t>
            </a:r>
            <a:r>
              <a:rPr lang="lt-LT" sz="2400" i="1" dirty="0" err="1" smtClean="0"/>
              <a:t>hers</a:t>
            </a:r>
            <a:r>
              <a:rPr lang="lt-LT" sz="2400" i="1" dirty="0" smtClean="0"/>
              <a:t> </a:t>
            </a:r>
            <a:r>
              <a:rPr lang="lt-LT" sz="2400" i="1" dirty="0" err="1" smtClean="0"/>
              <a:t>trained</a:t>
            </a:r>
            <a:r>
              <a:rPr lang="lt-LT" sz="2400" i="1" dirty="0" smtClean="0"/>
              <a:t>,  </a:t>
            </a:r>
            <a:r>
              <a:rPr lang="en-US" sz="2400" i="1" dirty="0" smtClean="0"/>
              <a:t>number of </a:t>
            </a:r>
            <a:r>
              <a:rPr lang="en-US" sz="2400" i="1" dirty="0" err="1" smtClean="0"/>
              <a:t>practioners</a:t>
            </a:r>
            <a:r>
              <a:rPr lang="en-US" sz="2400" i="1" dirty="0" smtClean="0"/>
              <a:t> teaching)</a:t>
            </a:r>
            <a:endParaRPr lang="en-US" sz="2400" i="1" dirty="0"/>
          </a:p>
        </p:txBody>
      </p:sp>
      <p:sp>
        <p:nvSpPr>
          <p:cNvPr id="24" name="TextBox 23"/>
          <p:cNvSpPr txBox="1"/>
          <p:nvPr/>
        </p:nvSpPr>
        <p:spPr>
          <a:xfrm>
            <a:off x="6811617" y="5096787"/>
            <a:ext cx="3203879" cy="954107"/>
          </a:xfrm>
          <a:prstGeom prst="rect">
            <a:avLst/>
          </a:prstGeom>
          <a:noFill/>
        </p:spPr>
        <p:txBody>
          <a:bodyPr wrap="square" rtlCol="0">
            <a:spAutoFit/>
          </a:bodyPr>
          <a:lstStyle/>
          <a:p>
            <a:r>
              <a:rPr lang="en-US" sz="2800" dirty="0"/>
              <a:t>Product, process indicators</a:t>
            </a:r>
            <a:endParaRPr lang="en-US" sz="2800" dirty="0"/>
          </a:p>
        </p:txBody>
      </p:sp>
    </p:spTree>
    <p:extLst>
      <p:ext uri="{BB962C8B-B14F-4D97-AF65-F5344CB8AC3E}">
        <p14:creationId xmlns:p14="http://schemas.microsoft.com/office/powerpoint/2010/main" val="283793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p:cNvGrpSpPr>
            <a:grpSpLocks/>
          </p:cNvGrpSpPr>
          <p:nvPr/>
        </p:nvGrpSpPr>
        <p:grpSpPr bwMode="auto">
          <a:xfrm>
            <a:off x="1992314" y="1125538"/>
            <a:ext cx="8351837" cy="5543550"/>
            <a:chOff x="204" y="346"/>
            <a:chExt cx="5352" cy="3583"/>
          </a:xfrm>
        </p:grpSpPr>
        <p:sp>
          <p:nvSpPr>
            <p:cNvPr id="7175" name="Line 3"/>
            <p:cNvSpPr>
              <a:spLocks noChangeShapeType="1"/>
            </p:cNvSpPr>
            <p:nvPr/>
          </p:nvSpPr>
          <p:spPr bwMode="auto">
            <a:xfrm>
              <a:off x="372" y="2144"/>
              <a:ext cx="1" cy="648"/>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6" name="Line 4"/>
            <p:cNvSpPr>
              <a:spLocks noChangeShapeType="1"/>
            </p:cNvSpPr>
            <p:nvPr/>
          </p:nvSpPr>
          <p:spPr bwMode="auto">
            <a:xfrm>
              <a:off x="376" y="1361"/>
              <a:ext cx="1" cy="359"/>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7" name="Line 5"/>
            <p:cNvSpPr>
              <a:spLocks noChangeShapeType="1"/>
            </p:cNvSpPr>
            <p:nvPr/>
          </p:nvSpPr>
          <p:spPr bwMode="auto">
            <a:xfrm>
              <a:off x="1214" y="2150"/>
              <a:ext cx="1" cy="1325"/>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8" name="Line 6"/>
            <p:cNvSpPr>
              <a:spLocks noChangeShapeType="1"/>
            </p:cNvSpPr>
            <p:nvPr/>
          </p:nvSpPr>
          <p:spPr bwMode="auto">
            <a:xfrm>
              <a:off x="1986" y="2150"/>
              <a:ext cx="1" cy="973"/>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Line 7"/>
            <p:cNvSpPr>
              <a:spLocks noChangeShapeType="1"/>
            </p:cNvSpPr>
            <p:nvPr/>
          </p:nvSpPr>
          <p:spPr bwMode="auto">
            <a:xfrm>
              <a:off x="775" y="2144"/>
              <a:ext cx="1" cy="648"/>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0" name="Line 8"/>
            <p:cNvSpPr>
              <a:spLocks noChangeShapeType="1"/>
            </p:cNvSpPr>
            <p:nvPr/>
          </p:nvSpPr>
          <p:spPr bwMode="auto">
            <a:xfrm>
              <a:off x="1579" y="2144"/>
              <a:ext cx="1" cy="1259"/>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1" name="Line 9"/>
            <p:cNvSpPr>
              <a:spLocks noChangeShapeType="1"/>
            </p:cNvSpPr>
            <p:nvPr/>
          </p:nvSpPr>
          <p:spPr bwMode="auto">
            <a:xfrm>
              <a:off x="2380" y="2150"/>
              <a:ext cx="1" cy="965"/>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2" name="Line 10"/>
            <p:cNvSpPr>
              <a:spLocks noChangeShapeType="1"/>
            </p:cNvSpPr>
            <p:nvPr/>
          </p:nvSpPr>
          <p:spPr bwMode="auto">
            <a:xfrm>
              <a:off x="4182" y="2143"/>
              <a:ext cx="1" cy="1685"/>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3" name="Line 11"/>
            <p:cNvSpPr>
              <a:spLocks noChangeShapeType="1"/>
            </p:cNvSpPr>
            <p:nvPr/>
          </p:nvSpPr>
          <p:spPr bwMode="auto">
            <a:xfrm>
              <a:off x="4584" y="2143"/>
              <a:ext cx="1" cy="1580"/>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4" name="Line 12"/>
            <p:cNvSpPr>
              <a:spLocks noChangeShapeType="1"/>
            </p:cNvSpPr>
            <p:nvPr/>
          </p:nvSpPr>
          <p:spPr bwMode="auto">
            <a:xfrm flipH="1">
              <a:off x="4977" y="2143"/>
              <a:ext cx="9" cy="1334"/>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5" name="Line 13"/>
            <p:cNvSpPr>
              <a:spLocks noChangeShapeType="1"/>
            </p:cNvSpPr>
            <p:nvPr/>
          </p:nvSpPr>
          <p:spPr bwMode="auto">
            <a:xfrm>
              <a:off x="5387" y="2143"/>
              <a:ext cx="6" cy="1334"/>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7186" name="Group 14"/>
            <p:cNvGrpSpPr>
              <a:grpSpLocks/>
            </p:cNvGrpSpPr>
            <p:nvPr/>
          </p:nvGrpSpPr>
          <p:grpSpPr bwMode="auto">
            <a:xfrm>
              <a:off x="4012" y="2310"/>
              <a:ext cx="340" cy="270"/>
              <a:chOff x="4012" y="2310"/>
              <a:chExt cx="340" cy="270"/>
            </a:xfrm>
          </p:grpSpPr>
          <p:sp>
            <p:nvSpPr>
              <p:cNvPr id="7369" name="AutoShape 15"/>
              <p:cNvSpPr>
                <a:spLocks noChangeArrowheads="1"/>
              </p:cNvSpPr>
              <p:nvPr/>
            </p:nvSpPr>
            <p:spPr bwMode="auto">
              <a:xfrm>
                <a:off x="4012" y="2310"/>
                <a:ext cx="340" cy="270"/>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70" name="Text Box 16"/>
              <p:cNvSpPr txBox="1">
                <a:spLocks noChangeArrowheads="1"/>
              </p:cNvSpPr>
              <p:nvPr/>
            </p:nvSpPr>
            <p:spPr bwMode="auto">
              <a:xfrm>
                <a:off x="4012" y="2310"/>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3.1.1.</a:t>
                </a:r>
              </a:p>
            </p:txBody>
          </p:sp>
        </p:grpSp>
        <p:grpSp>
          <p:nvGrpSpPr>
            <p:cNvPr id="7187" name="Group 17"/>
            <p:cNvGrpSpPr>
              <a:grpSpLocks/>
            </p:cNvGrpSpPr>
            <p:nvPr/>
          </p:nvGrpSpPr>
          <p:grpSpPr bwMode="auto">
            <a:xfrm>
              <a:off x="5217" y="2310"/>
              <a:ext cx="339" cy="270"/>
              <a:chOff x="5217" y="2310"/>
              <a:chExt cx="339" cy="270"/>
            </a:xfrm>
          </p:grpSpPr>
          <p:sp>
            <p:nvSpPr>
              <p:cNvPr id="7367" name="AutoShape 18"/>
              <p:cNvSpPr>
                <a:spLocks noChangeArrowheads="1"/>
              </p:cNvSpPr>
              <p:nvPr/>
            </p:nvSpPr>
            <p:spPr bwMode="auto">
              <a:xfrm>
                <a:off x="5217" y="2310"/>
                <a:ext cx="339" cy="270"/>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68" name="Text Box 19"/>
              <p:cNvSpPr txBox="1">
                <a:spLocks noChangeArrowheads="1"/>
              </p:cNvSpPr>
              <p:nvPr/>
            </p:nvSpPr>
            <p:spPr bwMode="auto">
              <a:xfrm>
                <a:off x="5217" y="2310"/>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3.4.1.</a:t>
                </a:r>
              </a:p>
            </p:txBody>
          </p:sp>
        </p:grpSp>
        <p:grpSp>
          <p:nvGrpSpPr>
            <p:cNvPr id="7188" name="Group 20"/>
            <p:cNvGrpSpPr>
              <a:grpSpLocks/>
            </p:cNvGrpSpPr>
            <p:nvPr/>
          </p:nvGrpSpPr>
          <p:grpSpPr bwMode="auto">
            <a:xfrm>
              <a:off x="4413" y="2310"/>
              <a:ext cx="344" cy="270"/>
              <a:chOff x="4413" y="2310"/>
              <a:chExt cx="344" cy="270"/>
            </a:xfrm>
          </p:grpSpPr>
          <p:sp>
            <p:nvSpPr>
              <p:cNvPr id="7365" name="AutoShape 21"/>
              <p:cNvSpPr>
                <a:spLocks noChangeArrowheads="1"/>
              </p:cNvSpPr>
              <p:nvPr/>
            </p:nvSpPr>
            <p:spPr bwMode="auto">
              <a:xfrm>
                <a:off x="4413" y="2310"/>
                <a:ext cx="344" cy="270"/>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66" name="Text Box 22"/>
              <p:cNvSpPr txBox="1">
                <a:spLocks noChangeArrowheads="1"/>
              </p:cNvSpPr>
              <p:nvPr/>
            </p:nvSpPr>
            <p:spPr bwMode="auto">
              <a:xfrm>
                <a:off x="4413" y="2310"/>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3.2.1.</a:t>
                </a:r>
              </a:p>
            </p:txBody>
          </p:sp>
        </p:grpSp>
        <p:grpSp>
          <p:nvGrpSpPr>
            <p:cNvPr id="7189" name="Group 23"/>
            <p:cNvGrpSpPr>
              <a:grpSpLocks/>
            </p:cNvGrpSpPr>
            <p:nvPr/>
          </p:nvGrpSpPr>
          <p:grpSpPr bwMode="auto">
            <a:xfrm>
              <a:off x="4815" y="2310"/>
              <a:ext cx="338" cy="270"/>
              <a:chOff x="4815" y="2310"/>
              <a:chExt cx="338" cy="270"/>
            </a:xfrm>
          </p:grpSpPr>
          <p:sp>
            <p:nvSpPr>
              <p:cNvPr id="7363" name="AutoShape 24"/>
              <p:cNvSpPr>
                <a:spLocks noChangeArrowheads="1"/>
              </p:cNvSpPr>
              <p:nvPr/>
            </p:nvSpPr>
            <p:spPr bwMode="auto">
              <a:xfrm>
                <a:off x="4815" y="2310"/>
                <a:ext cx="338" cy="270"/>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64" name="Text Box 25"/>
              <p:cNvSpPr txBox="1">
                <a:spLocks noChangeArrowheads="1"/>
              </p:cNvSpPr>
              <p:nvPr/>
            </p:nvSpPr>
            <p:spPr bwMode="auto">
              <a:xfrm>
                <a:off x="4815" y="2310"/>
                <a:ext cx="33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3.3.1.</a:t>
                </a:r>
              </a:p>
            </p:txBody>
          </p:sp>
        </p:grpSp>
        <p:grpSp>
          <p:nvGrpSpPr>
            <p:cNvPr id="7190" name="Group 26"/>
            <p:cNvGrpSpPr>
              <a:grpSpLocks/>
            </p:cNvGrpSpPr>
            <p:nvPr/>
          </p:nvGrpSpPr>
          <p:grpSpPr bwMode="auto">
            <a:xfrm>
              <a:off x="4012" y="2648"/>
              <a:ext cx="340" cy="269"/>
              <a:chOff x="4012" y="2648"/>
              <a:chExt cx="340" cy="269"/>
            </a:xfrm>
          </p:grpSpPr>
          <p:sp>
            <p:nvSpPr>
              <p:cNvPr id="7361" name="AutoShape 27"/>
              <p:cNvSpPr>
                <a:spLocks noChangeArrowheads="1"/>
              </p:cNvSpPr>
              <p:nvPr/>
            </p:nvSpPr>
            <p:spPr bwMode="auto">
              <a:xfrm>
                <a:off x="4012" y="2648"/>
                <a:ext cx="340" cy="269"/>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62" name="Text Box 28"/>
              <p:cNvSpPr txBox="1">
                <a:spLocks noChangeArrowheads="1"/>
              </p:cNvSpPr>
              <p:nvPr/>
            </p:nvSpPr>
            <p:spPr bwMode="auto">
              <a:xfrm>
                <a:off x="4012" y="2648"/>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3.1.2.</a:t>
                </a:r>
              </a:p>
            </p:txBody>
          </p:sp>
        </p:grpSp>
        <p:grpSp>
          <p:nvGrpSpPr>
            <p:cNvPr id="7191" name="Group 29"/>
            <p:cNvGrpSpPr>
              <a:grpSpLocks/>
            </p:cNvGrpSpPr>
            <p:nvPr/>
          </p:nvGrpSpPr>
          <p:grpSpPr bwMode="auto">
            <a:xfrm>
              <a:off x="5217" y="2648"/>
              <a:ext cx="339" cy="269"/>
              <a:chOff x="5217" y="2648"/>
              <a:chExt cx="339" cy="269"/>
            </a:xfrm>
          </p:grpSpPr>
          <p:sp>
            <p:nvSpPr>
              <p:cNvPr id="7359" name="AutoShape 30"/>
              <p:cNvSpPr>
                <a:spLocks noChangeArrowheads="1"/>
              </p:cNvSpPr>
              <p:nvPr/>
            </p:nvSpPr>
            <p:spPr bwMode="auto">
              <a:xfrm>
                <a:off x="5217" y="2648"/>
                <a:ext cx="339" cy="269"/>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60" name="Text Box 31"/>
              <p:cNvSpPr txBox="1">
                <a:spLocks noChangeArrowheads="1"/>
              </p:cNvSpPr>
              <p:nvPr/>
            </p:nvSpPr>
            <p:spPr bwMode="auto">
              <a:xfrm>
                <a:off x="5217" y="2648"/>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3.4.2.</a:t>
                </a:r>
              </a:p>
            </p:txBody>
          </p:sp>
        </p:grpSp>
        <p:grpSp>
          <p:nvGrpSpPr>
            <p:cNvPr id="7192" name="Group 32"/>
            <p:cNvGrpSpPr>
              <a:grpSpLocks/>
            </p:cNvGrpSpPr>
            <p:nvPr/>
          </p:nvGrpSpPr>
          <p:grpSpPr bwMode="auto">
            <a:xfrm>
              <a:off x="4413" y="2648"/>
              <a:ext cx="344" cy="269"/>
              <a:chOff x="4413" y="2648"/>
              <a:chExt cx="344" cy="269"/>
            </a:xfrm>
          </p:grpSpPr>
          <p:sp>
            <p:nvSpPr>
              <p:cNvPr id="7357" name="AutoShape 33"/>
              <p:cNvSpPr>
                <a:spLocks noChangeArrowheads="1"/>
              </p:cNvSpPr>
              <p:nvPr/>
            </p:nvSpPr>
            <p:spPr bwMode="auto">
              <a:xfrm>
                <a:off x="4413" y="2648"/>
                <a:ext cx="344" cy="269"/>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58" name="Text Box 34"/>
              <p:cNvSpPr txBox="1">
                <a:spLocks noChangeArrowheads="1"/>
              </p:cNvSpPr>
              <p:nvPr/>
            </p:nvSpPr>
            <p:spPr bwMode="auto">
              <a:xfrm>
                <a:off x="4413" y="2648"/>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3.2.2.</a:t>
                </a:r>
              </a:p>
            </p:txBody>
          </p:sp>
        </p:grpSp>
        <p:grpSp>
          <p:nvGrpSpPr>
            <p:cNvPr id="7193" name="Group 35"/>
            <p:cNvGrpSpPr>
              <a:grpSpLocks/>
            </p:cNvGrpSpPr>
            <p:nvPr/>
          </p:nvGrpSpPr>
          <p:grpSpPr bwMode="auto">
            <a:xfrm>
              <a:off x="4815" y="2648"/>
              <a:ext cx="338" cy="269"/>
              <a:chOff x="4815" y="2648"/>
              <a:chExt cx="338" cy="269"/>
            </a:xfrm>
          </p:grpSpPr>
          <p:sp>
            <p:nvSpPr>
              <p:cNvPr id="7355" name="AutoShape 36"/>
              <p:cNvSpPr>
                <a:spLocks noChangeArrowheads="1"/>
              </p:cNvSpPr>
              <p:nvPr/>
            </p:nvSpPr>
            <p:spPr bwMode="auto">
              <a:xfrm>
                <a:off x="4815" y="2648"/>
                <a:ext cx="338" cy="269"/>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56" name="Text Box 37"/>
              <p:cNvSpPr txBox="1">
                <a:spLocks noChangeArrowheads="1"/>
              </p:cNvSpPr>
              <p:nvPr/>
            </p:nvSpPr>
            <p:spPr bwMode="auto">
              <a:xfrm>
                <a:off x="4815" y="2648"/>
                <a:ext cx="33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3.3.2.</a:t>
                </a:r>
              </a:p>
            </p:txBody>
          </p:sp>
        </p:grpSp>
        <p:grpSp>
          <p:nvGrpSpPr>
            <p:cNvPr id="7194" name="Group 38"/>
            <p:cNvGrpSpPr>
              <a:grpSpLocks/>
            </p:cNvGrpSpPr>
            <p:nvPr/>
          </p:nvGrpSpPr>
          <p:grpSpPr bwMode="auto">
            <a:xfrm>
              <a:off x="4012" y="2984"/>
              <a:ext cx="340" cy="271"/>
              <a:chOff x="4012" y="2984"/>
              <a:chExt cx="340" cy="271"/>
            </a:xfrm>
          </p:grpSpPr>
          <p:sp>
            <p:nvSpPr>
              <p:cNvPr id="7353" name="AutoShape 39"/>
              <p:cNvSpPr>
                <a:spLocks noChangeArrowheads="1"/>
              </p:cNvSpPr>
              <p:nvPr/>
            </p:nvSpPr>
            <p:spPr bwMode="auto">
              <a:xfrm>
                <a:off x="4012" y="2984"/>
                <a:ext cx="340"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54" name="Text Box 40"/>
              <p:cNvSpPr txBox="1">
                <a:spLocks noChangeArrowheads="1"/>
              </p:cNvSpPr>
              <p:nvPr/>
            </p:nvSpPr>
            <p:spPr bwMode="auto">
              <a:xfrm>
                <a:off x="4012" y="2984"/>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3.1.3.</a:t>
                </a:r>
              </a:p>
            </p:txBody>
          </p:sp>
        </p:grpSp>
        <p:grpSp>
          <p:nvGrpSpPr>
            <p:cNvPr id="7195" name="Group 41"/>
            <p:cNvGrpSpPr>
              <a:grpSpLocks/>
            </p:cNvGrpSpPr>
            <p:nvPr/>
          </p:nvGrpSpPr>
          <p:grpSpPr bwMode="auto">
            <a:xfrm>
              <a:off x="5217" y="2984"/>
              <a:ext cx="339" cy="271"/>
              <a:chOff x="5217" y="2984"/>
              <a:chExt cx="339" cy="271"/>
            </a:xfrm>
          </p:grpSpPr>
          <p:sp>
            <p:nvSpPr>
              <p:cNvPr id="7351" name="AutoShape 42"/>
              <p:cNvSpPr>
                <a:spLocks noChangeArrowheads="1"/>
              </p:cNvSpPr>
              <p:nvPr/>
            </p:nvSpPr>
            <p:spPr bwMode="auto">
              <a:xfrm>
                <a:off x="5217" y="2984"/>
                <a:ext cx="339"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52" name="Text Box 43"/>
              <p:cNvSpPr txBox="1">
                <a:spLocks noChangeArrowheads="1"/>
              </p:cNvSpPr>
              <p:nvPr/>
            </p:nvSpPr>
            <p:spPr bwMode="auto">
              <a:xfrm>
                <a:off x="5217" y="2984"/>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3.4.3.</a:t>
                </a:r>
              </a:p>
            </p:txBody>
          </p:sp>
        </p:grpSp>
        <p:grpSp>
          <p:nvGrpSpPr>
            <p:cNvPr id="7196" name="Group 44"/>
            <p:cNvGrpSpPr>
              <a:grpSpLocks/>
            </p:cNvGrpSpPr>
            <p:nvPr/>
          </p:nvGrpSpPr>
          <p:grpSpPr bwMode="auto">
            <a:xfrm>
              <a:off x="4413" y="2984"/>
              <a:ext cx="344" cy="271"/>
              <a:chOff x="4413" y="2984"/>
              <a:chExt cx="344" cy="271"/>
            </a:xfrm>
          </p:grpSpPr>
          <p:sp>
            <p:nvSpPr>
              <p:cNvPr id="7349" name="AutoShape 45"/>
              <p:cNvSpPr>
                <a:spLocks noChangeArrowheads="1"/>
              </p:cNvSpPr>
              <p:nvPr/>
            </p:nvSpPr>
            <p:spPr bwMode="auto">
              <a:xfrm>
                <a:off x="4413" y="2984"/>
                <a:ext cx="344"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50" name="Text Box 46"/>
              <p:cNvSpPr txBox="1">
                <a:spLocks noChangeArrowheads="1"/>
              </p:cNvSpPr>
              <p:nvPr/>
            </p:nvSpPr>
            <p:spPr bwMode="auto">
              <a:xfrm>
                <a:off x="4413" y="2984"/>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3.2.3.</a:t>
                </a:r>
              </a:p>
            </p:txBody>
          </p:sp>
        </p:grpSp>
        <p:grpSp>
          <p:nvGrpSpPr>
            <p:cNvPr id="7197" name="Group 47"/>
            <p:cNvGrpSpPr>
              <a:grpSpLocks/>
            </p:cNvGrpSpPr>
            <p:nvPr/>
          </p:nvGrpSpPr>
          <p:grpSpPr bwMode="auto">
            <a:xfrm>
              <a:off x="4815" y="2984"/>
              <a:ext cx="338" cy="271"/>
              <a:chOff x="4815" y="2984"/>
              <a:chExt cx="338" cy="271"/>
            </a:xfrm>
          </p:grpSpPr>
          <p:sp>
            <p:nvSpPr>
              <p:cNvPr id="7347" name="AutoShape 48"/>
              <p:cNvSpPr>
                <a:spLocks noChangeArrowheads="1"/>
              </p:cNvSpPr>
              <p:nvPr/>
            </p:nvSpPr>
            <p:spPr bwMode="auto">
              <a:xfrm>
                <a:off x="4815" y="2984"/>
                <a:ext cx="338"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48" name="Text Box 49"/>
              <p:cNvSpPr txBox="1">
                <a:spLocks noChangeArrowheads="1"/>
              </p:cNvSpPr>
              <p:nvPr/>
            </p:nvSpPr>
            <p:spPr bwMode="auto">
              <a:xfrm>
                <a:off x="4815" y="2984"/>
                <a:ext cx="33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3.3.3.</a:t>
                </a:r>
              </a:p>
            </p:txBody>
          </p:sp>
        </p:grpSp>
        <p:grpSp>
          <p:nvGrpSpPr>
            <p:cNvPr id="7198" name="Group 50"/>
            <p:cNvGrpSpPr>
              <a:grpSpLocks/>
            </p:cNvGrpSpPr>
            <p:nvPr/>
          </p:nvGrpSpPr>
          <p:grpSpPr bwMode="auto">
            <a:xfrm>
              <a:off x="4012" y="3322"/>
              <a:ext cx="340" cy="273"/>
              <a:chOff x="4012" y="3322"/>
              <a:chExt cx="340" cy="273"/>
            </a:xfrm>
          </p:grpSpPr>
          <p:sp>
            <p:nvSpPr>
              <p:cNvPr id="7345" name="AutoShape 51"/>
              <p:cNvSpPr>
                <a:spLocks noChangeArrowheads="1"/>
              </p:cNvSpPr>
              <p:nvPr/>
            </p:nvSpPr>
            <p:spPr bwMode="auto">
              <a:xfrm>
                <a:off x="4012" y="3322"/>
                <a:ext cx="340" cy="273"/>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46" name="Text Box 52"/>
              <p:cNvSpPr txBox="1">
                <a:spLocks noChangeArrowheads="1"/>
              </p:cNvSpPr>
              <p:nvPr/>
            </p:nvSpPr>
            <p:spPr bwMode="auto">
              <a:xfrm>
                <a:off x="4012" y="3322"/>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3.1.4.</a:t>
                </a:r>
              </a:p>
            </p:txBody>
          </p:sp>
        </p:grpSp>
        <p:grpSp>
          <p:nvGrpSpPr>
            <p:cNvPr id="7199" name="Group 53"/>
            <p:cNvGrpSpPr>
              <a:grpSpLocks/>
            </p:cNvGrpSpPr>
            <p:nvPr/>
          </p:nvGrpSpPr>
          <p:grpSpPr bwMode="auto">
            <a:xfrm>
              <a:off x="5217" y="3322"/>
              <a:ext cx="339" cy="273"/>
              <a:chOff x="5217" y="3322"/>
              <a:chExt cx="339" cy="273"/>
            </a:xfrm>
          </p:grpSpPr>
          <p:sp>
            <p:nvSpPr>
              <p:cNvPr id="7343" name="AutoShape 54"/>
              <p:cNvSpPr>
                <a:spLocks noChangeArrowheads="1"/>
              </p:cNvSpPr>
              <p:nvPr/>
            </p:nvSpPr>
            <p:spPr bwMode="auto">
              <a:xfrm>
                <a:off x="5217" y="3322"/>
                <a:ext cx="339" cy="273"/>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44" name="Text Box 55"/>
              <p:cNvSpPr txBox="1">
                <a:spLocks noChangeArrowheads="1"/>
              </p:cNvSpPr>
              <p:nvPr/>
            </p:nvSpPr>
            <p:spPr bwMode="auto">
              <a:xfrm>
                <a:off x="5217" y="3322"/>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3.4.4.</a:t>
                </a:r>
              </a:p>
            </p:txBody>
          </p:sp>
        </p:grpSp>
        <p:grpSp>
          <p:nvGrpSpPr>
            <p:cNvPr id="7200" name="Group 56"/>
            <p:cNvGrpSpPr>
              <a:grpSpLocks/>
            </p:cNvGrpSpPr>
            <p:nvPr/>
          </p:nvGrpSpPr>
          <p:grpSpPr bwMode="auto">
            <a:xfrm>
              <a:off x="4413" y="3322"/>
              <a:ext cx="344" cy="273"/>
              <a:chOff x="4413" y="3322"/>
              <a:chExt cx="344" cy="273"/>
            </a:xfrm>
          </p:grpSpPr>
          <p:sp>
            <p:nvSpPr>
              <p:cNvPr id="7341" name="AutoShape 57"/>
              <p:cNvSpPr>
                <a:spLocks noChangeArrowheads="1"/>
              </p:cNvSpPr>
              <p:nvPr/>
            </p:nvSpPr>
            <p:spPr bwMode="auto">
              <a:xfrm>
                <a:off x="4413" y="3322"/>
                <a:ext cx="344" cy="273"/>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42" name="Text Box 58"/>
              <p:cNvSpPr txBox="1">
                <a:spLocks noChangeArrowheads="1"/>
              </p:cNvSpPr>
              <p:nvPr/>
            </p:nvSpPr>
            <p:spPr bwMode="auto">
              <a:xfrm>
                <a:off x="4413" y="3322"/>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3.2.4.</a:t>
                </a:r>
              </a:p>
            </p:txBody>
          </p:sp>
        </p:grpSp>
        <p:grpSp>
          <p:nvGrpSpPr>
            <p:cNvPr id="7201" name="Group 59"/>
            <p:cNvGrpSpPr>
              <a:grpSpLocks/>
            </p:cNvGrpSpPr>
            <p:nvPr/>
          </p:nvGrpSpPr>
          <p:grpSpPr bwMode="auto">
            <a:xfrm>
              <a:off x="4815" y="3322"/>
              <a:ext cx="338" cy="273"/>
              <a:chOff x="4815" y="3322"/>
              <a:chExt cx="338" cy="273"/>
            </a:xfrm>
          </p:grpSpPr>
          <p:sp>
            <p:nvSpPr>
              <p:cNvPr id="7339" name="AutoShape 60"/>
              <p:cNvSpPr>
                <a:spLocks noChangeArrowheads="1"/>
              </p:cNvSpPr>
              <p:nvPr/>
            </p:nvSpPr>
            <p:spPr bwMode="auto">
              <a:xfrm>
                <a:off x="4815" y="3322"/>
                <a:ext cx="338" cy="273"/>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40" name="Text Box 61"/>
              <p:cNvSpPr txBox="1">
                <a:spLocks noChangeArrowheads="1"/>
              </p:cNvSpPr>
              <p:nvPr/>
            </p:nvSpPr>
            <p:spPr bwMode="auto">
              <a:xfrm>
                <a:off x="4815" y="3322"/>
                <a:ext cx="33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3.3.4.</a:t>
                </a:r>
              </a:p>
            </p:txBody>
          </p:sp>
        </p:grpSp>
        <p:grpSp>
          <p:nvGrpSpPr>
            <p:cNvPr id="7202" name="Group 62"/>
            <p:cNvGrpSpPr>
              <a:grpSpLocks/>
            </p:cNvGrpSpPr>
            <p:nvPr/>
          </p:nvGrpSpPr>
          <p:grpSpPr bwMode="auto">
            <a:xfrm>
              <a:off x="4012" y="3658"/>
              <a:ext cx="340" cy="271"/>
              <a:chOff x="4012" y="3658"/>
              <a:chExt cx="340" cy="271"/>
            </a:xfrm>
          </p:grpSpPr>
          <p:sp>
            <p:nvSpPr>
              <p:cNvPr id="7337" name="AutoShape 63"/>
              <p:cNvSpPr>
                <a:spLocks noChangeArrowheads="1"/>
              </p:cNvSpPr>
              <p:nvPr/>
            </p:nvSpPr>
            <p:spPr bwMode="auto">
              <a:xfrm>
                <a:off x="4012" y="3658"/>
                <a:ext cx="340"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38" name="Text Box 64"/>
              <p:cNvSpPr txBox="1">
                <a:spLocks noChangeArrowheads="1"/>
              </p:cNvSpPr>
              <p:nvPr/>
            </p:nvSpPr>
            <p:spPr bwMode="auto">
              <a:xfrm>
                <a:off x="4012" y="3658"/>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3.1.5.</a:t>
                </a:r>
              </a:p>
            </p:txBody>
          </p:sp>
        </p:grpSp>
        <p:sp>
          <p:nvSpPr>
            <p:cNvPr id="7203" name="Line 65"/>
            <p:cNvSpPr>
              <a:spLocks noChangeShapeType="1"/>
            </p:cNvSpPr>
            <p:nvPr/>
          </p:nvSpPr>
          <p:spPr bwMode="auto">
            <a:xfrm>
              <a:off x="3092" y="1810"/>
              <a:ext cx="1" cy="1955"/>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04" name="Line 66"/>
            <p:cNvSpPr>
              <a:spLocks noChangeShapeType="1"/>
            </p:cNvSpPr>
            <p:nvPr/>
          </p:nvSpPr>
          <p:spPr bwMode="auto">
            <a:xfrm>
              <a:off x="3582" y="1872"/>
              <a:ext cx="1" cy="1228"/>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7205" name="Group 67"/>
            <p:cNvGrpSpPr>
              <a:grpSpLocks/>
            </p:cNvGrpSpPr>
            <p:nvPr/>
          </p:nvGrpSpPr>
          <p:grpSpPr bwMode="auto">
            <a:xfrm>
              <a:off x="605" y="2310"/>
              <a:ext cx="339" cy="270"/>
              <a:chOff x="605" y="2310"/>
              <a:chExt cx="339" cy="270"/>
            </a:xfrm>
          </p:grpSpPr>
          <p:sp>
            <p:nvSpPr>
              <p:cNvPr id="7335" name="AutoShape 68"/>
              <p:cNvSpPr>
                <a:spLocks noChangeArrowheads="1"/>
              </p:cNvSpPr>
              <p:nvPr/>
            </p:nvSpPr>
            <p:spPr bwMode="auto">
              <a:xfrm>
                <a:off x="605" y="2310"/>
                <a:ext cx="339" cy="270"/>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36" name="Text Box 69"/>
              <p:cNvSpPr txBox="1">
                <a:spLocks noChangeArrowheads="1"/>
              </p:cNvSpPr>
              <p:nvPr/>
            </p:nvSpPr>
            <p:spPr bwMode="auto">
              <a:xfrm>
                <a:off x="605" y="2310"/>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1.2.1.</a:t>
                </a:r>
              </a:p>
            </p:txBody>
          </p:sp>
        </p:grpSp>
        <p:grpSp>
          <p:nvGrpSpPr>
            <p:cNvPr id="7206" name="Group 70"/>
            <p:cNvGrpSpPr>
              <a:grpSpLocks/>
            </p:cNvGrpSpPr>
            <p:nvPr/>
          </p:nvGrpSpPr>
          <p:grpSpPr bwMode="auto">
            <a:xfrm>
              <a:off x="1810" y="2310"/>
              <a:ext cx="340" cy="270"/>
              <a:chOff x="1810" y="2310"/>
              <a:chExt cx="340" cy="270"/>
            </a:xfrm>
          </p:grpSpPr>
          <p:sp>
            <p:nvSpPr>
              <p:cNvPr id="7333" name="AutoShape 71"/>
              <p:cNvSpPr>
                <a:spLocks noChangeArrowheads="1"/>
              </p:cNvSpPr>
              <p:nvPr/>
            </p:nvSpPr>
            <p:spPr bwMode="auto">
              <a:xfrm>
                <a:off x="1810" y="2310"/>
                <a:ext cx="340" cy="270"/>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34" name="Text Box 72"/>
              <p:cNvSpPr txBox="1">
                <a:spLocks noChangeArrowheads="1"/>
              </p:cNvSpPr>
              <p:nvPr/>
            </p:nvSpPr>
            <p:spPr bwMode="auto">
              <a:xfrm>
                <a:off x="1810" y="2310"/>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1.5.1.</a:t>
                </a:r>
              </a:p>
            </p:txBody>
          </p:sp>
        </p:grpSp>
        <p:grpSp>
          <p:nvGrpSpPr>
            <p:cNvPr id="7207" name="Group 73"/>
            <p:cNvGrpSpPr>
              <a:grpSpLocks/>
            </p:cNvGrpSpPr>
            <p:nvPr/>
          </p:nvGrpSpPr>
          <p:grpSpPr bwMode="auto">
            <a:xfrm>
              <a:off x="1007" y="2310"/>
              <a:ext cx="343" cy="270"/>
              <a:chOff x="1007" y="2310"/>
              <a:chExt cx="343" cy="270"/>
            </a:xfrm>
          </p:grpSpPr>
          <p:sp>
            <p:nvSpPr>
              <p:cNvPr id="7331" name="AutoShape 74"/>
              <p:cNvSpPr>
                <a:spLocks noChangeArrowheads="1"/>
              </p:cNvSpPr>
              <p:nvPr/>
            </p:nvSpPr>
            <p:spPr bwMode="auto">
              <a:xfrm>
                <a:off x="1007" y="2310"/>
                <a:ext cx="343" cy="270"/>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32" name="Text Box 75"/>
              <p:cNvSpPr txBox="1">
                <a:spLocks noChangeArrowheads="1"/>
              </p:cNvSpPr>
              <p:nvPr/>
            </p:nvSpPr>
            <p:spPr bwMode="auto">
              <a:xfrm>
                <a:off x="1007" y="2310"/>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1.3.1.</a:t>
                </a:r>
              </a:p>
            </p:txBody>
          </p:sp>
        </p:grpSp>
        <p:grpSp>
          <p:nvGrpSpPr>
            <p:cNvPr id="7208" name="Group 76"/>
            <p:cNvGrpSpPr>
              <a:grpSpLocks/>
            </p:cNvGrpSpPr>
            <p:nvPr/>
          </p:nvGrpSpPr>
          <p:grpSpPr bwMode="auto">
            <a:xfrm>
              <a:off x="1408" y="2310"/>
              <a:ext cx="338" cy="270"/>
              <a:chOff x="1408" y="2310"/>
              <a:chExt cx="338" cy="270"/>
            </a:xfrm>
          </p:grpSpPr>
          <p:sp>
            <p:nvSpPr>
              <p:cNvPr id="7329" name="AutoShape 77"/>
              <p:cNvSpPr>
                <a:spLocks noChangeArrowheads="1"/>
              </p:cNvSpPr>
              <p:nvPr/>
            </p:nvSpPr>
            <p:spPr bwMode="auto">
              <a:xfrm>
                <a:off x="1408" y="2310"/>
                <a:ext cx="338" cy="270"/>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30" name="Text Box 78"/>
              <p:cNvSpPr txBox="1">
                <a:spLocks noChangeArrowheads="1"/>
              </p:cNvSpPr>
              <p:nvPr/>
            </p:nvSpPr>
            <p:spPr bwMode="auto">
              <a:xfrm>
                <a:off x="1408" y="2310"/>
                <a:ext cx="33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1.4.1.</a:t>
                </a:r>
              </a:p>
            </p:txBody>
          </p:sp>
        </p:grpSp>
        <p:grpSp>
          <p:nvGrpSpPr>
            <p:cNvPr id="7209" name="Group 79"/>
            <p:cNvGrpSpPr>
              <a:grpSpLocks/>
            </p:cNvGrpSpPr>
            <p:nvPr/>
          </p:nvGrpSpPr>
          <p:grpSpPr bwMode="auto">
            <a:xfrm>
              <a:off x="605" y="2646"/>
              <a:ext cx="339" cy="271"/>
              <a:chOff x="605" y="2646"/>
              <a:chExt cx="339" cy="271"/>
            </a:xfrm>
          </p:grpSpPr>
          <p:sp>
            <p:nvSpPr>
              <p:cNvPr id="7327" name="AutoShape 80"/>
              <p:cNvSpPr>
                <a:spLocks noChangeArrowheads="1"/>
              </p:cNvSpPr>
              <p:nvPr/>
            </p:nvSpPr>
            <p:spPr bwMode="auto">
              <a:xfrm>
                <a:off x="605" y="2646"/>
                <a:ext cx="339"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28" name="Text Box 81"/>
              <p:cNvSpPr txBox="1">
                <a:spLocks noChangeArrowheads="1"/>
              </p:cNvSpPr>
              <p:nvPr/>
            </p:nvSpPr>
            <p:spPr bwMode="auto">
              <a:xfrm>
                <a:off x="605" y="2646"/>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1.2.2.</a:t>
                </a:r>
              </a:p>
            </p:txBody>
          </p:sp>
        </p:grpSp>
        <p:grpSp>
          <p:nvGrpSpPr>
            <p:cNvPr id="7210" name="Group 82"/>
            <p:cNvGrpSpPr>
              <a:grpSpLocks/>
            </p:cNvGrpSpPr>
            <p:nvPr/>
          </p:nvGrpSpPr>
          <p:grpSpPr bwMode="auto">
            <a:xfrm>
              <a:off x="1810" y="2646"/>
              <a:ext cx="340" cy="271"/>
              <a:chOff x="1810" y="2646"/>
              <a:chExt cx="340" cy="271"/>
            </a:xfrm>
          </p:grpSpPr>
          <p:sp>
            <p:nvSpPr>
              <p:cNvPr id="7325" name="AutoShape 83"/>
              <p:cNvSpPr>
                <a:spLocks noChangeArrowheads="1"/>
              </p:cNvSpPr>
              <p:nvPr/>
            </p:nvSpPr>
            <p:spPr bwMode="auto">
              <a:xfrm>
                <a:off x="1810" y="2646"/>
                <a:ext cx="340"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26" name="Text Box 84"/>
              <p:cNvSpPr txBox="1">
                <a:spLocks noChangeArrowheads="1"/>
              </p:cNvSpPr>
              <p:nvPr/>
            </p:nvSpPr>
            <p:spPr bwMode="auto">
              <a:xfrm>
                <a:off x="1810" y="2646"/>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1.5.2.</a:t>
                </a:r>
              </a:p>
            </p:txBody>
          </p:sp>
        </p:grpSp>
        <p:grpSp>
          <p:nvGrpSpPr>
            <p:cNvPr id="7211" name="Group 85"/>
            <p:cNvGrpSpPr>
              <a:grpSpLocks/>
            </p:cNvGrpSpPr>
            <p:nvPr/>
          </p:nvGrpSpPr>
          <p:grpSpPr bwMode="auto">
            <a:xfrm>
              <a:off x="1007" y="2646"/>
              <a:ext cx="343" cy="271"/>
              <a:chOff x="1007" y="2646"/>
              <a:chExt cx="343" cy="271"/>
            </a:xfrm>
          </p:grpSpPr>
          <p:sp>
            <p:nvSpPr>
              <p:cNvPr id="7323" name="AutoShape 86"/>
              <p:cNvSpPr>
                <a:spLocks noChangeArrowheads="1"/>
              </p:cNvSpPr>
              <p:nvPr/>
            </p:nvSpPr>
            <p:spPr bwMode="auto">
              <a:xfrm>
                <a:off x="1007" y="2646"/>
                <a:ext cx="343"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24" name="Text Box 87"/>
              <p:cNvSpPr txBox="1">
                <a:spLocks noChangeArrowheads="1"/>
              </p:cNvSpPr>
              <p:nvPr/>
            </p:nvSpPr>
            <p:spPr bwMode="auto">
              <a:xfrm>
                <a:off x="1007" y="2646"/>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1.3.2.</a:t>
                </a:r>
              </a:p>
            </p:txBody>
          </p:sp>
        </p:grpSp>
        <p:grpSp>
          <p:nvGrpSpPr>
            <p:cNvPr id="7212" name="Group 88"/>
            <p:cNvGrpSpPr>
              <a:grpSpLocks/>
            </p:cNvGrpSpPr>
            <p:nvPr/>
          </p:nvGrpSpPr>
          <p:grpSpPr bwMode="auto">
            <a:xfrm>
              <a:off x="1408" y="2646"/>
              <a:ext cx="338" cy="271"/>
              <a:chOff x="1408" y="2646"/>
              <a:chExt cx="338" cy="271"/>
            </a:xfrm>
          </p:grpSpPr>
          <p:sp>
            <p:nvSpPr>
              <p:cNvPr id="7321" name="AutoShape 89"/>
              <p:cNvSpPr>
                <a:spLocks noChangeArrowheads="1"/>
              </p:cNvSpPr>
              <p:nvPr/>
            </p:nvSpPr>
            <p:spPr bwMode="auto">
              <a:xfrm>
                <a:off x="1408" y="2646"/>
                <a:ext cx="338"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22" name="Text Box 90"/>
              <p:cNvSpPr txBox="1">
                <a:spLocks noChangeArrowheads="1"/>
              </p:cNvSpPr>
              <p:nvPr/>
            </p:nvSpPr>
            <p:spPr bwMode="auto">
              <a:xfrm>
                <a:off x="1408" y="2646"/>
                <a:ext cx="33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1.4.2.</a:t>
                </a:r>
              </a:p>
            </p:txBody>
          </p:sp>
        </p:grpSp>
        <p:grpSp>
          <p:nvGrpSpPr>
            <p:cNvPr id="7213" name="Group 91"/>
            <p:cNvGrpSpPr>
              <a:grpSpLocks/>
            </p:cNvGrpSpPr>
            <p:nvPr/>
          </p:nvGrpSpPr>
          <p:grpSpPr bwMode="auto">
            <a:xfrm>
              <a:off x="1810" y="2984"/>
              <a:ext cx="340" cy="271"/>
              <a:chOff x="1810" y="2984"/>
              <a:chExt cx="340" cy="271"/>
            </a:xfrm>
          </p:grpSpPr>
          <p:sp>
            <p:nvSpPr>
              <p:cNvPr id="7319" name="AutoShape 92"/>
              <p:cNvSpPr>
                <a:spLocks noChangeArrowheads="1"/>
              </p:cNvSpPr>
              <p:nvPr/>
            </p:nvSpPr>
            <p:spPr bwMode="auto">
              <a:xfrm>
                <a:off x="1810" y="2984"/>
                <a:ext cx="340"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20" name="Text Box 93"/>
              <p:cNvSpPr txBox="1">
                <a:spLocks noChangeArrowheads="1"/>
              </p:cNvSpPr>
              <p:nvPr/>
            </p:nvSpPr>
            <p:spPr bwMode="auto">
              <a:xfrm>
                <a:off x="1810" y="2984"/>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1.5.3.</a:t>
                </a:r>
              </a:p>
            </p:txBody>
          </p:sp>
        </p:grpSp>
        <p:grpSp>
          <p:nvGrpSpPr>
            <p:cNvPr id="7214" name="Group 94"/>
            <p:cNvGrpSpPr>
              <a:grpSpLocks/>
            </p:cNvGrpSpPr>
            <p:nvPr/>
          </p:nvGrpSpPr>
          <p:grpSpPr bwMode="auto">
            <a:xfrm>
              <a:off x="1007" y="2984"/>
              <a:ext cx="343" cy="271"/>
              <a:chOff x="1007" y="2984"/>
              <a:chExt cx="343" cy="271"/>
            </a:xfrm>
          </p:grpSpPr>
          <p:sp>
            <p:nvSpPr>
              <p:cNvPr id="7317" name="AutoShape 95"/>
              <p:cNvSpPr>
                <a:spLocks noChangeArrowheads="1"/>
              </p:cNvSpPr>
              <p:nvPr/>
            </p:nvSpPr>
            <p:spPr bwMode="auto">
              <a:xfrm>
                <a:off x="1007" y="2984"/>
                <a:ext cx="343"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18" name="Text Box 96"/>
              <p:cNvSpPr txBox="1">
                <a:spLocks noChangeArrowheads="1"/>
              </p:cNvSpPr>
              <p:nvPr/>
            </p:nvSpPr>
            <p:spPr bwMode="auto">
              <a:xfrm>
                <a:off x="1007" y="2984"/>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1.3.3.</a:t>
                </a:r>
              </a:p>
            </p:txBody>
          </p:sp>
        </p:grpSp>
        <p:grpSp>
          <p:nvGrpSpPr>
            <p:cNvPr id="7215" name="Group 97"/>
            <p:cNvGrpSpPr>
              <a:grpSpLocks/>
            </p:cNvGrpSpPr>
            <p:nvPr/>
          </p:nvGrpSpPr>
          <p:grpSpPr bwMode="auto">
            <a:xfrm>
              <a:off x="1408" y="2984"/>
              <a:ext cx="338" cy="271"/>
              <a:chOff x="1408" y="2984"/>
              <a:chExt cx="338" cy="271"/>
            </a:xfrm>
          </p:grpSpPr>
          <p:sp>
            <p:nvSpPr>
              <p:cNvPr id="7315" name="AutoShape 98"/>
              <p:cNvSpPr>
                <a:spLocks noChangeArrowheads="1"/>
              </p:cNvSpPr>
              <p:nvPr/>
            </p:nvSpPr>
            <p:spPr bwMode="auto">
              <a:xfrm>
                <a:off x="1408" y="2984"/>
                <a:ext cx="338"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16" name="Text Box 99"/>
              <p:cNvSpPr txBox="1">
                <a:spLocks noChangeArrowheads="1"/>
              </p:cNvSpPr>
              <p:nvPr/>
            </p:nvSpPr>
            <p:spPr bwMode="auto">
              <a:xfrm>
                <a:off x="1408" y="2984"/>
                <a:ext cx="33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1.4.3.</a:t>
                </a:r>
              </a:p>
            </p:txBody>
          </p:sp>
        </p:grpSp>
        <p:grpSp>
          <p:nvGrpSpPr>
            <p:cNvPr id="7216" name="Group 100"/>
            <p:cNvGrpSpPr>
              <a:grpSpLocks/>
            </p:cNvGrpSpPr>
            <p:nvPr/>
          </p:nvGrpSpPr>
          <p:grpSpPr bwMode="auto">
            <a:xfrm>
              <a:off x="1007" y="3322"/>
              <a:ext cx="343" cy="272"/>
              <a:chOff x="1007" y="3322"/>
              <a:chExt cx="343" cy="272"/>
            </a:xfrm>
          </p:grpSpPr>
          <p:sp>
            <p:nvSpPr>
              <p:cNvPr id="7313" name="AutoShape 101"/>
              <p:cNvSpPr>
                <a:spLocks noChangeArrowheads="1"/>
              </p:cNvSpPr>
              <p:nvPr/>
            </p:nvSpPr>
            <p:spPr bwMode="auto">
              <a:xfrm>
                <a:off x="1007" y="3322"/>
                <a:ext cx="343" cy="272"/>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14" name="Text Box 102"/>
              <p:cNvSpPr txBox="1">
                <a:spLocks noChangeArrowheads="1"/>
              </p:cNvSpPr>
              <p:nvPr/>
            </p:nvSpPr>
            <p:spPr bwMode="auto">
              <a:xfrm>
                <a:off x="1007" y="3322"/>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1.3.4.</a:t>
                </a:r>
              </a:p>
            </p:txBody>
          </p:sp>
        </p:grpSp>
        <p:grpSp>
          <p:nvGrpSpPr>
            <p:cNvPr id="7217" name="Group 103"/>
            <p:cNvGrpSpPr>
              <a:grpSpLocks/>
            </p:cNvGrpSpPr>
            <p:nvPr/>
          </p:nvGrpSpPr>
          <p:grpSpPr bwMode="auto">
            <a:xfrm>
              <a:off x="2210" y="2310"/>
              <a:ext cx="339" cy="270"/>
              <a:chOff x="2210" y="2310"/>
              <a:chExt cx="339" cy="270"/>
            </a:xfrm>
          </p:grpSpPr>
          <p:sp>
            <p:nvSpPr>
              <p:cNvPr id="7311" name="AutoShape 104"/>
              <p:cNvSpPr>
                <a:spLocks noChangeArrowheads="1"/>
              </p:cNvSpPr>
              <p:nvPr/>
            </p:nvSpPr>
            <p:spPr bwMode="auto">
              <a:xfrm>
                <a:off x="2210" y="2310"/>
                <a:ext cx="339" cy="270"/>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12" name="Text Box 105"/>
              <p:cNvSpPr txBox="1">
                <a:spLocks noChangeArrowheads="1"/>
              </p:cNvSpPr>
              <p:nvPr/>
            </p:nvSpPr>
            <p:spPr bwMode="auto">
              <a:xfrm>
                <a:off x="2210" y="2310"/>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1.6.1.</a:t>
                </a:r>
              </a:p>
            </p:txBody>
          </p:sp>
        </p:grpSp>
        <p:grpSp>
          <p:nvGrpSpPr>
            <p:cNvPr id="7218" name="Group 106"/>
            <p:cNvGrpSpPr>
              <a:grpSpLocks/>
            </p:cNvGrpSpPr>
            <p:nvPr/>
          </p:nvGrpSpPr>
          <p:grpSpPr bwMode="auto">
            <a:xfrm>
              <a:off x="2210" y="2646"/>
              <a:ext cx="339" cy="271"/>
              <a:chOff x="2210" y="2646"/>
              <a:chExt cx="339" cy="271"/>
            </a:xfrm>
          </p:grpSpPr>
          <p:sp>
            <p:nvSpPr>
              <p:cNvPr id="7309" name="AutoShape 107"/>
              <p:cNvSpPr>
                <a:spLocks noChangeArrowheads="1"/>
              </p:cNvSpPr>
              <p:nvPr/>
            </p:nvSpPr>
            <p:spPr bwMode="auto">
              <a:xfrm>
                <a:off x="2210" y="2646"/>
                <a:ext cx="339"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10" name="Text Box 108"/>
              <p:cNvSpPr txBox="1">
                <a:spLocks noChangeArrowheads="1"/>
              </p:cNvSpPr>
              <p:nvPr/>
            </p:nvSpPr>
            <p:spPr bwMode="auto">
              <a:xfrm>
                <a:off x="2210" y="2646"/>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1.6.2.</a:t>
                </a:r>
              </a:p>
            </p:txBody>
          </p:sp>
        </p:grpSp>
        <p:grpSp>
          <p:nvGrpSpPr>
            <p:cNvPr id="7219" name="Group 109"/>
            <p:cNvGrpSpPr>
              <a:grpSpLocks/>
            </p:cNvGrpSpPr>
            <p:nvPr/>
          </p:nvGrpSpPr>
          <p:grpSpPr bwMode="auto">
            <a:xfrm>
              <a:off x="2210" y="2984"/>
              <a:ext cx="339" cy="271"/>
              <a:chOff x="2210" y="2984"/>
              <a:chExt cx="339" cy="271"/>
            </a:xfrm>
          </p:grpSpPr>
          <p:sp>
            <p:nvSpPr>
              <p:cNvPr id="7307" name="AutoShape 110"/>
              <p:cNvSpPr>
                <a:spLocks noChangeArrowheads="1"/>
              </p:cNvSpPr>
              <p:nvPr/>
            </p:nvSpPr>
            <p:spPr bwMode="auto">
              <a:xfrm>
                <a:off x="2210" y="2984"/>
                <a:ext cx="339"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08" name="Text Box 111"/>
              <p:cNvSpPr txBox="1">
                <a:spLocks noChangeArrowheads="1"/>
              </p:cNvSpPr>
              <p:nvPr/>
            </p:nvSpPr>
            <p:spPr bwMode="auto">
              <a:xfrm>
                <a:off x="2210" y="2984"/>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1.6.3.</a:t>
                </a:r>
              </a:p>
            </p:txBody>
          </p:sp>
        </p:grpSp>
        <p:sp>
          <p:nvSpPr>
            <p:cNvPr id="7220" name="Line 112"/>
            <p:cNvSpPr>
              <a:spLocks noChangeShapeType="1"/>
            </p:cNvSpPr>
            <p:nvPr/>
          </p:nvSpPr>
          <p:spPr bwMode="auto">
            <a:xfrm>
              <a:off x="1386" y="1121"/>
              <a:ext cx="1" cy="240"/>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21" name="Line 113"/>
            <p:cNvSpPr>
              <a:spLocks noChangeShapeType="1"/>
            </p:cNvSpPr>
            <p:nvPr/>
          </p:nvSpPr>
          <p:spPr bwMode="auto">
            <a:xfrm>
              <a:off x="2374" y="1361"/>
              <a:ext cx="1" cy="359"/>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22" name="Line 114"/>
            <p:cNvSpPr>
              <a:spLocks noChangeShapeType="1"/>
            </p:cNvSpPr>
            <p:nvPr/>
          </p:nvSpPr>
          <p:spPr bwMode="auto">
            <a:xfrm>
              <a:off x="368" y="1361"/>
              <a:ext cx="2007" cy="1"/>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23" name="Line 115"/>
            <p:cNvSpPr>
              <a:spLocks noChangeShapeType="1"/>
            </p:cNvSpPr>
            <p:nvPr/>
          </p:nvSpPr>
          <p:spPr bwMode="auto">
            <a:xfrm>
              <a:off x="778" y="1361"/>
              <a:ext cx="1" cy="359"/>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24" name="Line 116"/>
            <p:cNvSpPr>
              <a:spLocks noChangeShapeType="1"/>
            </p:cNvSpPr>
            <p:nvPr/>
          </p:nvSpPr>
          <p:spPr bwMode="auto">
            <a:xfrm>
              <a:off x="1967" y="1361"/>
              <a:ext cx="1" cy="359"/>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25" name="Line 117"/>
            <p:cNvSpPr>
              <a:spLocks noChangeShapeType="1"/>
            </p:cNvSpPr>
            <p:nvPr/>
          </p:nvSpPr>
          <p:spPr bwMode="auto">
            <a:xfrm flipV="1">
              <a:off x="1175" y="1360"/>
              <a:ext cx="1" cy="361"/>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26" name="Line 118"/>
            <p:cNvSpPr>
              <a:spLocks noChangeShapeType="1"/>
            </p:cNvSpPr>
            <p:nvPr/>
          </p:nvSpPr>
          <p:spPr bwMode="auto">
            <a:xfrm flipV="1">
              <a:off x="1574" y="1360"/>
              <a:ext cx="1" cy="361"/>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27" name="Line 119"/>
            <p:cNvSpPr>
              <a:spLocks noChangeShapeType="1"/>
            </p:cNvSpPr>
            <p:nvPr/>
          </p:nvSpPr>
          <p:spPr bwMode="auto">
            <a:xfrm>
              <a:off x="3254" y="1121"/>
              <a:ext cx="1" cy="240"/>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28" name="Line 120"/>
            <p:cNvSpPr>
              <a:spLocks noChangeShapeType="1"/>
            </p:cNvSpPr>
            <p:nvPr/>
          </p:nvSpPr>
          <p:spPr bwMode="auto">
            <a:xfrm>
              <a:off x="3060" y="1361"/>
              <a:ext cx="382" cy="1"/>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29" name="Line 121"/>
            <p:cNvSpPr>
              <a:spLocks noChangeShapeType="1"/>
            </p:cNvSpPr>
            <p:nvPr/>
          </p:nvSpPr>
          <p:spPr bwMode="auto">
            <a:xfrm>
              <a:off x="3060" y="1361"/>
              <a:ext cx="1" cy="359"/>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30" name="Line 122"/>
            <p:cNvSpPr>
              <a:spLocks noChangeShapeType="1"/>
            </p:cNvSpPr>
            <p:nvPr/>
          </p:nvSpPr>
          <p:spPr bwMode="auto">
            <a:xfrm flipV="1">
              <a:off x="3448" y="1360"/>
              <a:ext cx="1" cy="361"/>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7231" name="Group 123"/>
            <p:cNvGrpSpPr>
              <a:grpSpLocks/>
            </p:cNvGrpSpPr>
            <p:nvPr/>
          </p:nvGrpSpPr>
          <p:grpSpPr bwMode="auto">
            <a:xfrm>
              <a:off x="4161" y="1121"/>
              <a:ext cx="1217" cy="598"/>
              <a:chOff x="4161" y="1121"/>
              <a:chExt cx="1217" cy="598"/>
            </a:xfrm>
          </p:grpSpPr>
          <p:sp>
            <p:nvSpPr>
              <p:cNvPr id="7301" name="Line 124"/>
              <p:cNvSpPr>
                <a:spLocks noChangeShapeType="1"/>
              </p:cNvSpPr>
              <p:nvPr/>
            </p:nvSpPr>
            <p:spPr bwMode="auto">
              <a:xfrm>
                <a:off x="4758" y="1121"/>
                <a:ext cx="1" cy="239"/>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02" name="Line 125"/>
              <p:cNvSpPr>
                <a:spLocks noChangeShapeType="1"/>
              </p:cNvSpPr>
              <p:nvPr/>
            </p:nvSpPr>
            <p:spPr bwMode="auto">
              <a:xfrm>
                <a:off x="4161" y="1360"/>
                <a:ext cx="1218" cy="1"/>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03" name="Line 126"/>
              <p:cNvSpPr>
                <a:spLocks noChangeShapeType="1"/>
              </p:cNvSpPr>
              <p:nvPr/>
            </p:nvSpPr>
            <p:spPr bwMode="auto">
              <a:xfrm>
                <a:off x="4161" y="1360"/>
                <a:ext cx="1" cy="360"/>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04" name="Line 127"/>
              <p:cNvSpPr>
                <a:spLocks noChangeShapeType="1"/>
              </p:cNvSpPr>
              <p:nvPr/>
            </p:nvSpPr>
            <p:spPr bwMode="auto">
              <a:xfrm>
                <a:off x="5379" y="1360"/>
                <a:ext cx="1" cy="360"/>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05" name="Line 128"/>
              <p:cNvSpPr>
                <a:spLocks noChangeShapeType="1"/>
              </p:cNvSpPr>
              <p:nvPr/>
            </p:nvSpPr>
            <p:spPr bwMode="auto">
              <a:xfrm flipV="1">
                <a:off x="4567" y="1359"/>
                <a:ext cx="1" cy="362"/>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06" name="Line 129"/>
              <p:cNvSpPr>
                <a:spLocks noChangeShapeType="1"/>
              </p:cNvSpPr>
              <p:nvPr/>
            </p:nvSpPr>
            <p:spPr bwMode="auto">
              <a:xfrm flipV="1">
                <a:off x="4973" y="1359"/>
                <a:ext cx="1" cy="362"/>
              </a:xfrm>
              <a:prstGeom prst="line">
                <a:avLst/>
              </a:prstGeom>
              <a:noFill/>
              <a:ln w="1908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232" name="Group 130"/>
            <p:cNvGrpSpPr>
              <a:grpSpLocks/>
            </p:cNvGrpSpPr>
            <p:nvPr/>
          </p:nvGrpSpPr>
          <p:grpSpPr bwMode="auto">
            <a:xfrm>
              <a:off x="3992" y="1556"/>
              <a:ext cx="340" cy="587"/>
              <a:chOff x="3992" y="1556"/>
              <a:chExt cx="340" cy="587"/>
            </a:xfrm>
          </p:grpSpPr>
          <p:sp>
            <p:nvSpPr>
              <p:cNvPr id="7299" name="AutoShape 131"/>
              <p:cNvSpPr>
                <a:spLocks noChangeArrowheads="1"/>
              </p:cNvSpPr>
              <p:nvPr/>
            </p:nvSpPr>
            <p:spPr bwMode="auto">
              <a:xfrm>
                <a:off x="3992" y="1556"/>
                <a:ext cx="340" cy="587"/>
              </a:xfrm>
              <a:prstGeom prst="roundRect">
                <a:avLst>
                  <a:gd name="adj" fmla="val 292"/>
                </a:avLst>
              </a:prstGeom>
              <a:solidFill>
                <a:srgbClr val="FFFFFF"/>
              </a:solidFill>
              <a:ln w="1260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300" name="Text Box 132"/>
              <p:cNvSpPr txBox="1">
                <a:spLocks noChangeArrowheads="1"/>
              </p:cNvSpPr>
              <p:nvPr/>
            </p:nvSpPr>
            <p:spPr bwMode="auto">
              <a:xfrm>
                <a:off x="3992" y="1556"/>
                <a:ext cx="34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endParaRPr lang="en-GB" altLang="lt-LT" sz="1400" b="1">
                  <a:solidFill>
                    <a:srgbClr val="000000"/>
                  </a:solidFill>
                </a:endParaRPr>
              </a:p>
              <a:p>
                <a:pPr algn="ctr">
                  <a:spcBef>
                    <a:spcPct val="0"/>
                  </a:spcBef>
                  <a:buClr>
                    <a:srgbClr val="000000"/>
                  </a:buClr>
                  <a:buSzPct val="77000"/>
                  <a:buFontTx/>
                  <a:buNone/>
                </a:pPr>
                <a:r>
                  <a:rPr lang="en-GB" altLang="lt-LT" sz="1400" b="1">
                    <a:solidFill>
                      <a:srgbClr val="000000"/>
                    </a:solidFill>
                  </a:rPr>
                  <a:t>3.1.</a:t>
                </a:r>
              </a:p>
            </p:txBody>
          </p:sp>
        </p:grpSp>
        <p:grpSp>
          <p:nvGrpSpPr>
            <p:cNvPr id="7233" name="Group 133"/>
            <p:cNvGrpSpPr>
              <a:grpSpLocks/>
            </p:cNvGrpSpPr>
            <p:nvPr/>
          </p:nvGrpSpPr>
          <p:grpSpPr bwMode="auto">
            <a:xfrm>
              <a:off x="5197" y="1556"/>
              <a:ext cx="340" cy="587"/>
              <a:chOff x="5197" y="1556"/>
              <a:chExt cx="340" cy="587"/>
            </a:xfrm>
          </p:grpSpPr>
          <p:sp>
            <p:nvSpPr>
              <p:cNvPr id="7297" name="AutoShape 134"/>
              <p:cNvSpPr>
                <a:spLocks noChangeArrowheads="1"/>
              </p:cNvSpPr>
              <p:nvPr/>
            </p:nvSpPr>
            <p:spPr bwMode="auto">
              <a:xfrm>
                <a:off x="5197" y="1556"/>
                <a:ext cx="340" cy="587"/>
              </a:xfrm>
              <a:prstGeom prst="roundRect">
                <a:avLst>
                  <a:gd name="adj" fmla="val 292"/>
                </a:avLst>
              </a:prstGeom>
              <a:solidFill>
                <a:srgbClr val="FFFFFF"/>
              </a:solidFill>
              <a:ln w="1260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98" name="Text Box 135"/>
              <p:cNvSpPr txBox="1">
                <a:spLocks noChangeArrowheads="1"/>
              </p:cNvSpPr>
              <p:nvPr/>
            </p:nvSpPr>
            <p:spPr bwMode="auto">
              <a:xfrm>
                <a:off x="5197" y="1556"/>
                <a:ext cx="34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endParaRPr lang="en-GB" altLang="lt-LT" sz="1400" b="1">
                  <a:solidFill>
                    <a:srgbClr val="000000"/>
                  </a:solidFill>
                </a:endParaRPr>
              </a:p>
              <a:p>
                <a:pPr algn="ctr">
                  <a:spcBef>
                    <a:spcPct val="0"/>
                  </a:spcBef>
                  <a:buClr>
                    <a:srgbClr val="000000"/>
                  </a:buClr>
                  <a:buSzPct val="77000"/>
                  <a:buFontTx/>
                  <a:buNone/>
                </a:pPr>
                <a:r>
                  <a:rPr lang="en-GB" altLang="lt-LT" sz="1400" b="1">
                    <a:solidFill>
                      <a:srgbClr val="000000"/>
                    </a:solidFill>
                  </a:rPr>
                  <a:t>3.4.</a:t>
                </a:r>
              </a:p>
            </p:txBody>
          </p:sp>
        </p:grpSp>
        <p:grpSp>
          <p:nvGrpSpPr>
            <p:cNvPr id="7234" name="Group 136"/>
            <p:cNvGrpSpPr>
              <a:grpSpLocks/>
            </p:cNvGrpSpPr>
            <p:nvPr/>
          </p:nvGrpSpPr>
          <p:grpSpPr bwMode="auto">
            <a:xfrm>
              <a:off x="4394" y="1556"/>
              <a:ext cx="340" cy="587"/>
              <a:chOff x="4394" y="1556"/>
              <a:chExt cx="340" cy="587"/>
            </a:xfrm>
          </p:grpSpPr>
          <p:sp>
            <p:nvSpPr>
              <p:cNvPr id="7295" name="AutoShape 137"/>
              <p:cNvSpPr>
                <a:spLocks noChangeArrowheads="1"/>
              </p:cNvSpPr>
              <p:nvPr/>
            </p:nvSpPr>
            <p:spPr bwMode="auto">
              <a:xfrm>
                <a:off x="4394" y="1556"/>
                <a:ext cx="340" cy="587"/>
              </a:xfrm>
              <a:prstGeom prst="roundRect">
                <a:avLst>
                  <a:gd name="adj" fmla="val 292"/>
                </a:avLst>
              </a:prstGeom>
              <a:solidFill>
                <a:srgbClr val="FFFFFF"/>
              </a:solidFill>
              <a:ln w="1260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96" name="Text Box 138"/>
              <p:cNvSpPr txBox="1">
                <a:spLocks noChangeArrowheads="1"/>
              </p:cNvSpPr>
              <p:nvPr/>
            </p:nvSpPr>
            <p:spPr bwMode="auto">
              <a:xfrm>
                <a:off x="4394" y="1556"/>
                <a:ext cx="34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endParaRPr lang="en-GB" altLang="lt-LT" sz="1400" b="1">
                  <a:solidFill>
                    <a:srgbClr val="000000"/>
                  </a:solidFill>
                </a:endParaRPr>
              </a:p>
              <a:p>
                <a:pPr algn="ctr">
                  <a:spcBef>
                    <a:spcPct val="0"/>
                  </a:spcBef>
                  <a:buClr>
                    <a:srgbClr val="000000"/>
                  </a:buClr>
                  <a:buSzPct val="77000"/>
                  <a:buFontTx/>
                  <a:buNone/>
                </a:pPr>
                <a:r>
                  <a:rPr lang="en-GB" altLang="lt-LT" sz="1400" b="1">
                    <a:solidFill>
                      <a:srgbClr val="000000"/>
                    </a:solidFill>
                  </a:rPr>
                  <a:t>3.2.</a:t>
                </a:r>
              </a:p>
            </p:txBody>
          </p:sp>
        </p:grpSp>
        <p:grpSp>
          <p:nvGrpSpPr>
            <p:cNvPr id="7235" name="Group 139"/>
            <p:cNvGrpSpPr>
              <a:grpSpLocks/>
            </p:cNvGrpSpPr>
            <p:nvPr/>
          </p:nvGrpSpPr>
          <p:grpSpPr bwMode="auto">
            <a:xfrm>
              <a:off x="4795" y="1556"/>
              <a:ext cx="340" cy="587"/>
              <a:chOff x="4795" y="1556"/>
              <a:chExt cx="340" cy="587"/>
            </a:xfrm>
          </p:grpSpPr>
          <p:sp>
            <p:nvSpPr>
              <p:cNvPr id="7293" name="AutoShape 140"/>
              <p:cNvSpPr>
                <a:spLocks noChangeArrowheads="1"/>
              </p:cNvSpPr>
              <p:nvPr/>
            </p:nvSpPr>
            <p:spPr bwMode="auto">
              <a:xfrm>
                <a:off x="4795" y="1556"/>
                <a:ext cx="340" cy="587"/>
              </a:xfrm>
              <a:prstGeom prst="roundRect">
                <a:avLst>
                  <a:gd name="adj" fmla="val 292"/>
                </a:avLst>
              </a:prstGeom>
              <a:solidFill>
                <a:srgbClr val="FFFFFF"/>
              </a:solidFill>
              <a:ln w="1260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94" name="Text Box 141"/>
              <p:cNvSpPr txBox="1">
                <a:spLocks noChangeArrowheads="1"/>
              </p:cNvSpPr>
              <p:nvPr/>
            </p:nvSpPr>
            <p:spPr bwMode="auto">
              <a:xfrm>
                <a:off x="4795" y="1556"/>
                <a:ext cx="34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endParaRPr lang="en-GB" altLang="lt-LT" sz="1400" b="1">
                  <a:solidFill>
                    <a:srgbClr val="000000"/>
                  </a:solidFill>
                </a:endParaRPr>
              </a:p>
              <a:p>
                <a:pPr algn="ctr">
                  <a:spcBef>
                    <a:spcPct val="0"/>
                  </a:spcBef>
                  <a:buClr>
                    <a:srgbClr val="000000"/>
                  </a:buClr>
                  <a:buSzPct val="77000"/>
                  <a:buFontTx/>
                  <a:buNone/>
                </a:pPr>
                <a:r>
                  <a:rPr lang="en-GB" altLang="lt-LT" sz="1400" b="1">
                    <a:solidFill>
                      <a:srgbClr val="000000"/>
                    </a:solidFill>
                  </a:rPr>
                  <a:t>3.3.</a:t>
                </a:r>
              </a:p>
            </p:txBody>
          </p:sp>
        </p:grpSp>
        <p:grpSp>
          <p:nvGrpSpPr>
            <p:cNvPr id="7236" name="Group 142"/>
            <p:cNvGrpSpPr>
              <a:grpSpLocks/>
            </p:cNvGrpSpPr>
            <p:nvPr/>
          </p:nvGrpSpPr>
          <p:grpSpPr bwMode="auto">
            <a:xfrm>
              <a:off x="605" y="1556"/>
              <a:ext cx="339" cy="587"/>
              <a:chOff x="605" y="1556"/>
              <a:chExt cx="339" cy="587"/>
            </a:xfrm>
          </p:grpSpPr>
          <p:sp>
            <p:nvSpPr>
              <p:cNvPr id="7291" name="AutoShape 143"/>
              <p:cNvSpPr>
                <a:spLocks noChangeArrowheads="1"/>
              </p:cNvSpPr>
              <p:nvPr/>
            </p:nvSpPr>
            <p:spPr bwMode="auto">
              <a:xfrm>
                <a:off x="605" y="1556"/>
                <a:ext cx="339" cy="587"/>
              </a:xfrm>
              <a:prstGeom prst="roundRect">
                <a:avLst>
                  <a:gd name="adj" fmla="val 292"/>
                </a:avLst>
              </a:prstGeom>
              <a:solidFill>
                <a:srgbClr val="FFFFFF"/>
              </a:solidFill>
              <a:ln w="1260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92" name="Text Box 144"/>
              <p:cNvSpPr txBox="1">
                <a:spLocks noChangeArrowheads="1"/>
              </p:cNvSpPr>
              <p:nvPr/>
            </p:nvSpPr>
            <p:spPr bwMode="auto">
              <a:xfrm>
                <a:off x="605" y="1556"/>
                <a:ext cx="339"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endParaRPr lang="en-GB" altLang="lt-LT" sz="1400" b="1">
                  <a:solidFill>
                    <a:srgbClr val="000000"/>
                  </a:solidFill>
                </a:endParaRPr>
              </a:p>
              <a:p>
                <a:pPr algn="ctr">
                  <a:spcBef>
                    <a:spcPct val="0"/>
                  </a:spcBef>
                  <a:buClr>
                    <a:srgbClr val="000000"/>
                  </a:buClr>
                  <a:buSzPct val="77000"/>
                  <a:buFontTx/>
                  <a:buNone/>
                </a:pPr>
                <a:r>
                  <a:rPr lang="en-GB" altLang="lt-LT" sz="1400" b="1">
                    <a:solidFill>
                      <a:srgbClr val="000000"/>
                    </a:solidFill>
                  </a:rPr>
                  <a:t>1.2.</a:t>
                </a:r>
              </a:p>
            </p:txBody>
          </p:sp>
        </p:grpSp>
        <p:grpSp>
          <p:nvGrpSpPr>
            <p:cNvPr id="7237" name="Group 145"/>
            <p:cNvGrpSpPr>
              <a:grpSpLocks/>
            </p:cNvGrpSpPr>
            <p:nvPr/>
          </p:nvGrpSpPr>
          <p:grpSpPr bwMode="auto">
            <a:xfrm>
              <a:off x="1810" y="1556"/>
              <a:ext cx="340" cy="587"/>
              <a:chOff x="1810" y="1556"/>
              <a:chExt cx="340" cy="587"/>
            </a:xfrm>
          </p:grpSpPr>
          <p:sp>
            <p:nvSpPr>
              <p:cNvPr id="7289" name="AutoShape 146"/>
              <p:cNvSpPr>
                <a:spLocks noChangeArrowheads="1"/>
              </p:cNvSpPr>
              <p:nvPr/>
            </p:nvSpPr>
            <p:spPr bwMode="auto">
              <a:xfrm>
                <a:off x="1810" y="1556"/>
                <a:ext cx="340" cy="587"/>
              </a:xfrm>
              <a:prstGeom prst="roundRect">
                <a:avLst>
                  <a:gd name="adj" fmla="val 292"/>
                </a:avLst>
              </a:prstGeom>
              <a:solidFill>
                <a:srgbClr val="FFFFFF"/>
              </a:solidFill>
              <a:ln w="1260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90" name="Text Box 147"/>
              <p:cNvSpPr txBox="1">
                <a:spLocks noChangeArrowheads="1"/>
              </p:cNvSpPr>
              <p:nvPr/>
            </p:nvSpPr>
            <p:spPr bwMode="auto">
              <a:xfrm>
                <a:off x="1810" y="1556"/>
                <a:ext cx="34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endParaRPr lang="en-GB" altLang="lt-LT" sz="1400" b="1">
                  <a:solidFill>
                    <a:srgbClr val="000000"/>
                  </a:solidFill>
                </a:endParaRPr>
              </a:p>
              <a:p>
                <a:pPr algn="ctr">
                  <a:spcBef>
                    <a:spcPct val="0"/>
                  </a:spcBef>
                  <a:buClr>
                    <a:srgbClr val="000000"/>
                  </a:buClr>
                  <a:buSzPct val="77000"/>
                  <a:buFontTx/>
                  <a:buNone/>
                </a:pPr>
                <a:r>
                  <a:rPr lang="en-GB" altLang="lt-LT" sz="1400" b="1">
                    <a:solidFill>
                      <a:srgbClr val="000000"/>
                    </a:solidFill>
                  </a:rPr>
                  <a:t>1.5.</a:t>
                </a:r>
              </a:p>
            </p:txBody>
          </p:sp>
        </p:grpSp>
        <p:grpSp>
          <p:nvGrpSpPr>
            <p:cNvPr id="7238" name="Group 148"/>
            <p:cNvGrpSpPr>
              <a:grpSpLocks/>
            </p:cNvGrpSpPr>
            <p:nvPr/>
          </p:nvGrpSpPr>
          <p:grpSpPr bwMode="auto">
            <a:xfrm>
              <a:off x="1007" y="1556"/>
              <a:ext cx="343" cy="587"/>
              <a:chOff x="1007" y="1556"/>
              <a:chExt cx="343" cy="587"/>
            </a:xfrm>
          </p:grpSpPr>
          <p:sp>
            <p:nvSpPr>
              <p:cNvPr id="7287" name="AutoShape 149"/>
              <p:cNvSpPr>
                <a:spLocks noChangeArrowheads="1"/>
              </p:cNvSpPr>
              <p:nvPr/>
            </p:nvSpPr>
            <p:spPr bwMode="auto">
              <a:xfrm>
                <a:off x="1007" y="1556"/>
                <a:ext cx="343" cy="587"/>
              </a:xfrm>
              <a:prstGeom prst="roundRect">
                <a:avLst>
                  <a:gd name="adj" fmla="val 292"/>
                </a:avLst>
              </a:prstGeom>
              <a:solidFill>
                <a:srgbClr val="FFFFFF"/>
              </a:solidFill>
              <a:ln w="1260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88" name="Text Box 150"/>
              <p:cNvSpPr txBox="1">
                <a:spLocks noChangeArrowheads="1"/>
              </p:cNvSpPr>
              <p:nvPr/>
            </p:nvSpPr>
            <p:spPr bwMode="auto">
              <a:xfrm>
                <a:off x="1007" y="1556"/>
                <a:ext cx="339"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endParaRPr lang="en-GB" altLang="lt-LT" sz="1400" b="1">
                  <a:solidFill>
                    <a:srgbClr val="000000"/>
                  </a:solidFill>
                </a:endParaRPr>
              </a:p>
              <a:p>
                <a:pPr algn="ctr">
                  <a:spcBef>
                    <a:spcPct val="0"/>
                  </a:spcBef>
                  <a:buClr>
                    <a:srgbClr val="000000"/>
                  </a:buClr>
                  <a:buSzPct val="77000"/>
                  <a:buFontTx/>
                  <a:buNone/>
                </a:pPr>
                <a:r>
                  <a:rPr lang="en-GB" altLang="lt-LT" sz="1400" b="1">
                    <a:solidFill>
                      <a:srgbClr val="000000"/>
                    </a:solidFill>
                  </a:rPr>
                  <a:t>1.3.</a:t>
                </a:r>
              </a:p>
            </p:txBody>
          </p:sp>
        </p:grpSp>
        <p:grpSp>
          <p:nvGrpSpPr>
            <p:cNvPr id="7239" name="Group 151"/>
            <p:cNvGrpSpPr>
              <a:grpSpLocks/>
            </p:cNvGrpSpPr>
            <p:nvPr/>
          </p:nvGrpSpPr>
          <p:grpSpPr bwMode="auto">
            <a:xfrm>
              <a:off x="1408" y="1556"/>
              <a:ext cx="340" cy="587"/>
              <a:chOff x="1408" y="1556"/>
              <a:chExt cx="340" cy="587"/>
            </a:xfrm>
          </p:grpSpPr>
          <p:sp>
            <p:nvSpPr>
              <p:cNvPr id="7285" name="AutoShape 152"/>
              <p:cNvSpPr>
                <a:spLocks noChangeArrowheads="1"/>
              </p:cNvSpPr>
              <p:nvPr/>
            </p:nvSpPr>
            <p:spPr bwMode="auto">
              <a:xfrm>
                <a:off x="1408" y="1556"/>
                <a:ext cx="340" cy="587"/>
              </a:xfrm>
              <a:prstGeom prst="roundRect">
                <a:avLst>
                  <a:gd name="adj" fmla="val 292"/>
                </a:avLst>
              </a:prstGeom>
              <a:solidFill>
                <a:srgbClr val="FFFFFF"/>
              </a:solidFill>
              <a:ln w="1260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86" name="Text Box 153"/>
              <p:cNvSpPr txBox="1">
                <a:spLocks noChangeArrowheads="1"/>
              </p:cNvSpPr>
              <p:nvPr/>
            </p:nvSpPr>
            <p:spPr bwMode="auto">
              <a:xfrm>
                <a:off x="1408" y="1556"/>
                <a:ext cx="34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endParaRPr lang="en-GB" altLang="lt-LT" sz="1400" b="1">
                  <a:solidFill>
                    <a:srgbClr val="000000"/>
                  </a:solidFill>
                </a:endParaRPr>
              </a:p>
              <a:p>
                <a:pPr algn="ctr">
                  <a:spcBef>
                    <a:spcPct val="0"/>
                  </a:spcBef>
                  <a:buClr>
                    <a:srgbClr val="000000"/>
                  </a:buClr>
                  <a:buSzPct val="77000"/>
                  <a:buFontTx/>
                  <a:buNone/>
                </a:pPr>
                <a:r>
                  <a:rPr lang="en-GB" altLang="lt-LT" sz="1400" b="1">
                    <a:solidFill>
                      <a:srgbClr val="000000"/>
                    </a:solidFill>
                  </a:rPr>
                  <a:t>1.4.</a:t>
                </a:r>
              </a:p>
            </p:txBody>
          </p:sp>
        </p:grpSp>
        <p:grpSp>
          <p:nvGrpSpPr>
            <p:cNvPr id="7240" name="Group 154"/>
            <p:cNvGrpSpPr>
              <a:grpSpLocks/>
            </p:cNvGrpSpPr>
            <p:nvPr/>
          </p:nvGrpSpPr>
          <p:grpSpPr bwMode="auto">
            <a:xfrm>
              <a:off x="2210" y="1556"/>
              <a:ext cx="339" cy="587"/>
              <a:chOff x="2210" y="1556"/>
              <a:chExt cx="339" cy="587"/>
            </a:xfrm>
          </p:grpSpPr>
          <p:sp>
            <p:nvSpPr>
              <p:cNvPr id="7283" name="AutoShape 155"/>
              <p:cNvSpPr>
                <a:spLocks noChangeArrowheads="1"/>
              </p:cNvSpPr>
              <p:nvPr/>
            </p:nvSpPr>
            <p:spPr bwMode="auto">
              <a:xfrm>
                <a:off x="2210" y="1556"/>
                <a:ext cx="339" cy="587"/>
              </a:xfrm>
              <a:prstGeom prst="roundRect">
                <a:avLst>
                  <a:gd name="adj" fmla="val 292"/>
                </a:avLst>
              </a:prstGeom>
              <a:solidFill>
                <a:srgbClr val="FFFFFF"/>
              </a:solidFill>
              <a:ln w="1260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84" name="Text Box 156"/>
              <p:cNvSpPr txBox="1">
                <a:spLocks noChangeArrowheads="1"/>
              </p:cNvSpPr>
              <p:nvPr/>
            </p:nvSpPr>
            <p:spPr bwMode="auto">
              <a:xfrm>
                <a:off x="2210" y="1556"/>
                <a:ext cx="339"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endParaRPr lang="en-GB" altLang="lt-LT" sz="1400" b="1">
                  <a:solidFill>
                    <a:srgbClr val="000000"/>
                  </a:solidFill>
                </a:endParaRPr>
              </a:p>
              <a:p>
                <a:pPr algn="ctr">
                  <a:spcBef>
                    <a:spcPct val="0"/>
                  </a:spcBef>
                  <a:buClr>
                    <a:srgbClr val="000000"/>
                  </a:buClr>
                  <a:buSzPct val="77000"/>
                  <a:buFontTx/>
                  <a:buNone/>
                </a:pPr>
                <a:r>
                  <a:rPr lang="en-GB" altLang="lt-LT" sz="1400" b="1">
                    <a:solidFill>
                      <a:srgbClr val="000000"/>
                    </a:solidFill>
                  </a:rPr>
                  <a:t>1.6.</a:t>
                </a:r>
              </a:p>
            </p:txBody>
          </p:sp>
        </p:grpSp>
        <p:grpSp>
          <p:nvGrpSpPr>
            <p:cNvPr id="7241" name="Group 157"/>
            <p:cNvGrpSpPr>
              <a:grpSpLocks/>
            </p:cNvGrpSpPr>
            <p:nvPr/>
          </p:nvGrpSpPr>
          <p:grpSpPr bwMode="auto">
            <a:xfrm>
              <a:off x="624" y="346"/>
              <a:ext cx="1544" cy="774"/>
              <a:chOff x="624" y="346"/>
              <a:chExt cx="1544" cy="774"/>
            </a:xfrm>
          </p:grpSpPr>
          <p:sp>
            <p:nvSpPr>
              <p:cNvPr id="7281" name="AutoShape 158"/>
              <p:cNvSpPr>
                <a:spLocks noChangeArrowheads="1"/>
              </p:cNvSpPr>
              <p:nvPr/>
            </p:nvSpPr>
            <p:spPr bwMode="auto">
              <a:xfrm>
                <a:off x="624" y="346"/>
                <a:ext cx="1544" cy="774"/>
              </a:xfrm>
              <a:prstGeom prst="roundRect">
                <a:avLst>
                  <a:gd name="adj" fmla="val 125"/>
                </a:avLst>
              </a:prstGeom>
              <a:solidFill>
                <a:srgbClr val="FFFFFF"/>
              </a:solidFill>
              <a:ln w="3816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343199" name="Text Box 159"/>
              <p:cNvSpPr txBox="1">
                <a:spLocks noChangeArrowheads="1"/>
              </p:cNvSpPr>
              <p:nvPr/>
            </p:nvSpPr>
            <p:spPr bwMode="auto">
              <a:xfrm>
                <a:off x="624" y="346"/>
                <a:ext cx="1544" cy="246"/>
              </a:xfrm>
              <a:prstGeom prst="rect">
                <a:avLst/>
              </a:prstGeom>
              <a:noFill/>
              <a:ln w="9525">
                <a:noFill/>
                <a:miter lim="800000"/>
                <a:headEnd/>
                <a:tailEnd/>
              </a:ln>
            </p:spPr>
            <p:txBody>
              <a:bodyPr lIns="36000" tIns="46800" rIns="36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66000"/>
                  <a:buFontTx/>
                  <a:buNone/>
                  <a:defRPr/>
                </a:pPr>
                <a:r>
                  <a:rPr lang="en-GB" altLang="lt-LT" sz="1200" b="1" dirty="0">
                    <a:solidFill>
                      <a:srgbClr val="000000"/>
                    </a:solidFill>
                    <a:effectLst>
                      <a:outerShdw blurRad="38100" dist="38100" dir="2700000" algn="tl">
                        <a:srgbClr val="C0C0C0"/>
                      </a:outerShdw>
                    </a:effectLst>
                  </a:rPr>
                  <a:t> </a:t>
                </a:r>
                <a:r>
                  <a:rPr lang="en-GB" altLang="lt-LT" sz="2000" b="1" dirty="0">
                    <a:solidFill>
                      <a:srgbClr val="000000"/>
                    </a:solidFill>
                    <a:effectLst>
                      <a:outerShdw blurRad="38100" dist="38100" dir="2700000" algn="tl">
                        <a:srgbClr val="C0C0C0"/>
                      </a:outerShdw>
                    </a:effectLst>
                  </a:rPr>
                  <a:t>1 Strategic </a:t>
                </a:r>
                <a:r>
                  <a:rPr lang="lt-LT" altLang="lt-LT" sz="2000" b="1" dirty="0" err="1">
                    <a:solidFill>
                      <a:srgbClr val="000000"/>
                    </a:solidFill>
                    <a:effectLst>
                      <a:outerShdw blurRad="38100" dist="38100" dir="2700000" algn="tl">
                        <a:srgbClr val="C0C0C0"/>
                      </a:outerShdw>
                    </a:effectLst>
                  </a:rPr>
                  <a:t>priority</a:t>
                </a:r>
                <a:endParaRPr lang="en-GB" altLang="lt-LT" sz="2000" b="1" dirty="0">
                  <a:solidFill>
                    <a:srgbClr val="000000"/>
                  </a:solidFill>
                  <a:effectLst>
                    <a:outerShdw blurRad="38100" dist="38100" dir="2700000" algn="tl">
                      <a:srgbClr val="C0C0C0"/>
                    </a:outerShdw>
                  </a:effectLst>
                </a:endParaRPr>
              </a:p>
            </p:txBody>
          </p:sp>
        </p:grpSp>
        <p:grpSp>
          <p:nvGrpSpPr>
            <p:cNvPr id="7242" name="Group 160"/>
            <p:cNvGrpSpPr>
              <a:grpSpLocks/>
            </p:cNvGrpSpPr>
            <p:nvPr/>
          </p:nvGrpSpPr>
          <p:grpSpPr bwMode="auto">
            <a:xfrm>
              <a:off x="2309" y="346"/>
              <a:ext cx="1543" cy="774"/>
              <a:chOff x="2309" y="346"/>
              <a:chExt cx="1543" cy="774"/>
            </a:xfrm>
          </p:grpSpPr>
          <p:sp>
            <p:nvSpPr>
              <p:cNvPr id="7279" name="AutoShape 161"/>
              <p:cNvSpPr>
                <a:spLocks noChangeArrowheads="1"/>
              </p:cNvSpPr>
              <p:nvPr/>
            </p:nvSpPr>
            <p:spPr bwMode="auto">
              <a:xfrm>
                <a:off x="2309" y="346"/>
                <a:ext cx="1543" cy="774"/>
              </a:xfrm>
              <a:prstGeom prst="roundRect">
                <a:avLst>
                  <a:gd name="adj" fmla="val 125"/>
                </a:avLst>
              </a:prstGeom>
              <a:solidFill>
                <a:srgbClr val="CCCC99"/>
              </a:solidFill>
              <a:ln w="3816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343202" name="Text Box 162"/>
              <p:cNvSpPr txBox="1">
                <a:spLocks noChangeArrowheads="1"/>
              </p:cNvSpPr>
              <p:nvPr/>
            </p:nvSpPr>
            <p:spPr bwMode="auto">
              <a:xfrm>
                <a:off x="2309" y="346"/>
                <a:ext cx="1543" cy="612"/>
              </a:xfrm>
              <a:prstGeom prst="rect">
                <a:avLst/>
              </a:prstGeom>
              <a:noFill/>
              <a:ln w="9525">
                <a:noFill/>
                <a:miter lim="800000"/>
                <a:headEnd/>
                <a:tailEnd/>
              </a:ln>
            </p:spPr>
            <p:txBody>
              <a:bodyPr lIns="36000" tIns="46800" rIns="36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111000"/>
                  <a:buFontTx/>
                  <a:buNone/>
                  <a:defRPr/>
                </a:pPr>
                <a:r>
                  <a:rPr lang="en-GB" altLang="lt-LT" sz="2000" b="1" dirty="0">
                    <a:solidFill>
                      <a:srgbClr val="000000"/>
                    </a:solidFill>
                    <a:effectLst>
                      <a:outerShdw blurRad="38100" dist="38100" dir="2700000" algn="tl">
                        <a:srgbClr val="C0C0C0"/>
                      </a:outerShdw>
                    </a:effectLst>
                  </a:rPr>
                  <a:t>2 Strategic</a:t>
                </a:r>
                <a:endParaRPr lang="lt-LT" altLang="lt-LT" sz="2000" b="1" dirty="0">
                  <a:solidFill>
                    <a:srgbClr val="000000"/>
                  </a:solidFill>
                  <a:effectLst>
                    <a:outerShdw blurRad="38100" dist="38100" dir="2700000" algn="tl">
                      <a:srgbClr val="C0C0C0"/>
                    </a:outerShdw>
                  </a:effectLst>
                </a:endParaRPr>
              </a:p>
              <a:p>
                <a:pPr algn="ctr">
                  <a:lnSpc>
                    <a:spcPct val="93000"/>
                  </a:lnSpc>
                  <a:spcBef>
                    <a:spcPct val="0"/>
                  </a:spcBef>
                  <a:buClr>
                    <a:srgbClr val="000000"/>
                  </a:buClr>
                  <a:buSzPct val="111000"/>
                  <a:buFontTx/>
                  <a:buNone/>
                  <a:defRPr/>
                </a:pPr>
                <a:r>
                  <a:rPr lang="lt-LT" altLang="lt-LT" sz="1800" b="1" dirty="0" err="1">
                    <a:solidFill>
                      <a:srgbClr val="000000"/>
                    </a:solidFill>
                    <a:effectLst>
                      <a:outerShdw blurRad="38100" dist="38100" dir="2700000" algn="tl">
                        <a:srgbClr val="C0C0C0"/>
                      </a:outerShdw>
                    </a:effectLst>
                  </a:rPr>
                  <a:t>priority</a:t>
                </a:r>
                <a:endParaRPr lang="en-GB" altLang="lt-LT" sz="2000" b="1" dirty="0">
                  <a:solidFill>
                    <a:srgbClr val="000000"/>
                  </a:solidFill>
                  <a:effectLst>
                    <a:outerShdw blurRad="38100" dist="38100" dir="2700000" algn="tl">
                      <a:srgbClr val="C0C0C0"/>
                    </a:outerShdw>
                  </a:effectLst>
                </a:endParaRPr>
              </a:p>
              <a:p>
                <a:pPr>
                  <a:spcBef>
                    <a:spcPct val="0"/>
                  </a:spcBef>
                  <a:buClr>
                    <a:srgbClr val="000000"/>
                  </a:buClr>
                  <a:buSzPct val="111000"/>
                  <a:buFontTx/>
                  <a:buNone/>
                  <a:defRPr/>
                </a:pPr>
                <a:endParaRPr lang="en-GB" altLang="lt-LT" sz="2000" b="1" dirty="0">
                  <a:solidFill>
                    <a:srgbClr val="000000"/>
                  </a:solidFill>
                  <a:effectLst>
                    <a:outerShdw blurRad="38100" dist="38100" dir="2700000" algn="tl">
                      <a:srgbClr val="C0C0C0"/>
                    </a:outerShdw>
                  </a:effectLst>
                </a:endParaRPr>
              </a:p>
            </p:txBody>
          </p:sp>
        </p:grpSp>
        <p:grpSp>
          <p:nvGrpSpPr>
            <p:cNvPr id="7243" name="Group 163"/>
            <p:cNvGrpSpPr>
              <a:grpSpLocks/>
            </p:cNvGrpSpPr>
            <p:nvPr/>
          </p:nvGrpSpPr>
          <p:grpSpPr bwMode="auto">
            <a:xfrm>
              <a:off x="3992" y="346"/>
              <a:ext cx="1541" cy="774"/>
              <a:chOff x="3992" y="346"/>
              <a:chExt cx="1541" cy="774"/>
            </a:xfrm>
          </p:grpSpPr>
          <p:sp>
            <p:nvSpPr>
              <p:cNvPr id="7277" name="AutoShape 164"/>
              <p:cNvSpPr>
                <a:spLocks noChangeArrowheads="1"/>
              </p:cNvSpPr>
              <p:nvPr/>
            </p:nvSpPr>
            <p:spPr bwMode="auto">
              <a:xfrm>
                <a:off x="3992" y="346"/>
                <a:ext cx="1541" cy="774"/>
              </a:xfrm>
              <a:prstGeom prst="roundRect">
                <a:avLst>
                  <a:gd name="adj" fmla="val 125"/>
                </a:avLst>
              </a:prstGeom>
              <a:solidFill>
                <a:srgbClr val="FFFFFF"/>
              </a:solidFill>
              <a:ln w="3816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343205" name="Text Box 165"/>
              <p:cNvSpPr txBox="1">
                <a:spLocks noChangeArrowheads="1"/>
              </p:cNvSpPr>
              <p:nvPr/>
            </p:nvSpPr>
            <p:spPr bwMode="auto">
              <a:xfrm>
                <a:off x="3992" y="346"/>
                <a:ext cx="1539" cy="246"/>
              </a:xfrm>
              <a:prstGeom prst="rect">
                <a:avLst/>
              </a:prstGeom>
              <a:noFill/>
              <a:ln w="9525">
                <a:noFill/>
                <a:miter lim="800000"/>
                <a:headEnd/>
                <a:tailEnd/>
              </a:ln>
            </p:spPr>
            <p:txBody>
              <a:bodyPr lIns="36000" tIns="46800" rIns="36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111000"/>
                  <a:buFontTx/>
                  <a:buNone/>
                  <a:defRPr/>
                </a:pPr>
                <a:r>
                  <a:rPr lang="en-GB" altLang="lt-LT" sz="2000" b="1" dirty="0">
                    <a:solidFill>
                      <a:srgbClr val="000000"/>
                    </a:solidFill>
                    <a:effectLst>
                      <a:outerShdw blurRad="38100" dist="38100" dir="2700000" algn="tl">
                        <a:srgbClr val="C0C0C0"/>
                      </a:outerShdw>
                    </a:effectLst>
                  </a:rPr>
                  <a:t>3 Strategic </a:t>
                </a:r>
                <a:r>
                  <a:rPr lang="lt-LT" altLang="lt-LT" sz="2000" b="1" dirty="0" err="1">
                    <a:solidFill>
                      <a:srgbClr val="000000"/>
                    </a:solidFill>
                    <a:effectLst>
                      <a:outerShdw blurRad="38100" dist="38100" dir="2700000" algn="tl">
                        <a:srgbClr val="C0C0C0"/>
                      </a:outerShdw>
                    </a:effectLst>
                  </a:rPr>
                  <a:t>priority</a:t>
                </a:r>
                <a:endParaRPr lang="en-GB" altLang="lt-LT" sz="2000" b="1" dirty="0">
                  <a:solidFill>
                    <a:srgbClr val="000000"/>
                  </a:solidFill>
                  <a:effectLst>
                    <a:outerShdw blurRad="38100" dist="38100" dir="2700000" algn="tl">
                      <a:srgbClr val="C0C0C0"/>
                    </a:outerShdw>
                  </a:effectLst>
                </a:endParaRPr>
              </a:p>
            </p:txBody>
          </p:sp>
        </p:grpSp>
        <p:grpSp>
          <p:nvGrpSpPr>
            <p:cNvPr id="7244" name="Group 166"/>
            <p:cNvGrpSpPr>
              <a:grpSpLocks/>
            </p:cNvGrpSpPr>
            <p:nvPr/>
          </p:nvGrpSpPr>
          <p:grpSpPr bwMode="auto">
            <a:xfrm>
              <a:off x="3386" y="1993"/>
              <a:ext cx="341" cy="271"/>
              <a:chOff x="3386" y="1993"/>
              <a:chExt cx="341" cy="271"/>
            </a:xfrm>
          </p:grpSpPr>
          <p:sp>
            <p:nvSpPr>
              <p:cNvPr id="7275" name="AutoShape 167"/>
              <p:cNvSpPr>
                <a:spLocks noChangeArrowheads="1"/>
              </p:cNvSpPr>
              <p:nvPr/>
            </p:nvSpPr>
            <p:spPr bwMode="auto">
              <a:xfrm>
                <a:off x="3386" y="1993"/>
                <a:ext cx="341"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76" name="Text Box 168"/>
              <p:cNvSpPr txBox="1">
                <a:spLocks noChangeArrowheads="1"/>
              </p:cNvSpPr>
              <p:nvPr/>
            </p:nvSpPr>
            <p:spPr bwMode="auto">
              <a:xfrm>
                <a:off x="3386" y="1993"/>
                <a:ext cx="34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55000"/>
                  <a:buFontTx/>
                  <a:buNone/>
                </a:pPr>
                <a:r>
                  <a:rPr lang="en-GB" altLang="lt-LT" sz="1000" b="1">
                    <a:solidFill>
                      <a:srgbClr val="000000"/>
                    </a:solidFill>
                  </a:rPr>
                  <a:t>2.2.1.</a:t>
                </a:r>
              </a:p>
            </p:txBody>
          </p:sp>
        </p:grpSp>
        <p:grpSp>
          <p:nvGrpSpPr>
            <p:cNvPr id="7245" name="Group 169"/>
            <p:cNvGrpSpPr>
              <a:grpSpLocks/>
            </p:cNvGrpSpPr>
            <p:nvPr/>
          </p:nvGrpSpPr>
          <p:grpSpPr bwMode="auto">
            <a:xfrm>
              <a:off x="3386" y="2422"/>
              <a:ext cx="341" cy="270"/>
              <a:chOff x="3386" y="2422"/>
              <a:chExt cx="341" cy="270"/>
            </a:xfrm>
          </p:grpSpPr>
          <p:sp>
            <p:nvSpPr>
              <p:cNvPr id="7273" name="AutoShape 170"/>
              <p:cNvSpPr>
                <a:spLocks noChangeArrowheads="1"/>
              </p:cNvSpPr>
              <p:nvPr/>
            </p:nvSpPr>
            <p:spPr bwMode="auto">
              <a:xfrm>
                <a:off x="3386" y="2422"/>
                <a:ext cx="341" cy="270"/>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74" name="Text Box 171"/>
              <p:cNvSpPr txBox="1">
                <a:spLocks noChangeArrowheads="1"/>
              </p:cNvSpPr>
              <p:nvPr/>
            </p:nvSpPr>
            <p:spPr bwMode="auto">
              <a:xfrm>
                <a:off x="3386" y="2422"/>
                <a:ext cx="34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55000"/>
                  <a:buFontTx/>
                  <a:buNone/>
                </a:pPr>
                <a:r>
                  <a:rPr lang="en-GB" altLang="lt-LT" sz="1000" b="1">
                    <a:solidFill>
                      <a:srgbClr val="000000"/>
                    </a:solidFill>
                  </a:rPr>
                  <a:t>2.2.2.</a:t>
                </a:r>
              </a:p>
            </p:txBody>
          </p:sp>
        </p:grpSp>
        <p:grpSp>
          <p:nvGrpSpPr>
            <p:cNvPr id="7246" name="Group 172"/>
            <p:cNvGrpSpPr>
              <a:grpSpLocks/>
            </p:cNvGrpSpPr>
            <p:nvPr/>
          </p:nvGrpSpPr>
          <p:grpSpPr bwMode="auto">
            <a:xfrm>
              <a:off x="204" y="1556"/>
              <a:ext cx="340" cy="587"/>
              <a:chOff x="204" y="1556"/>
              <a:chExt cx="340" cy="587"/>
            </a:xfrm>
          </p:grpSpPr>
          <p:sp>
            <p:nvSpPr>
              <p:cNvPr id="7271" name="AutoShape 173"/>
              <p:cNvSpPr>
                <a:spLocks noChangeArrowheads="1"/>
              </p:cNvSpPr>
              <p:nvPr/>
            </p:nvSpPr>
            <p:spPr bwMode="auto">
              <a:xfrm>
                <a:off x="204" y="1556"/>
                <a:ext cx="340" cy="587"/>
              </a:xfrm>
              <a:prstGeom prst="roundRect">
                <a:avLst>
                  <a:gd name="adj" fmla="val 292"/>
                </a:avLst>
              </a:prstGeom>
              <a:solidFill>
                <a:srgbClr val="FFFFFF"/>
              </a:solidFill>
              <a:ln w="1260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72" name="Text Box 174"/>
              <p:cNvSpPr txBox="1">
                <a:spLocks noChangeArrowheads="1"/>
              </p:cNvSpPr>
              <p:nvPr/>
            </p:nvSpPr>
            <p:spPr bwMode="auto">
              <a:xfrm>
                <a:off x="204" y="1556"/>
                <a:ext cx="34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endParaRPr lang="en-GB" altLang="lt-LT" sz="1400" b="1">
                  <a:solidFill>
                    <a:srgbClr val="000000"/>
                  </a:solidFill>
                </a:endParaRPr>
              </a:p>
              <a:p>
                <a:pPr algn="ctr">
                  <a:spcBef>
                    <a:spcPct val="0"/>
                  </a:spcBef>
                  <a:buClr>
                    <a:srgbClr val="000000"/>
                  </a:buClr>
                  <a:buSzPct val="77000"/>
                  <a:buFontTx/>
                  <a:buNone/>
                </a:pPr>
                <a:r>
                  <a:rPr lang="en-GB" altLang="lt-LT" sz="1400" b="1">
                    <a:solidFill>
                      <a:srgbClr val="000000"/>
                    </a:solidFill>
                  </a:rPr>
                  <a:t>1.1.</a:t>
                </a:r>
              </a:p>
            </p:txBody>
          </p:sp>
        </p:grpSp>
        <p:grpSp>
          <p:nvGrpSpPr>
            <p:cNvPr id="7247" name="Group 175"/>
            <p:cNvGrpSpPr>
              <a:grpSpLocks/>
            </p:cNvGrpSpPr>
            <p:nvPr/>
          </p:nvGrpSpPr>
          <p:grpSpPr bwMode="auto">
            <a:xfrm>
              <a:off x="215" y="2310"/>
              <a:ext cx="339" cy="270"/>
              <a:chOff x="215" y="2310"/>
              <a:chExt cx="339" cy="270"/>
            </a:xfrm>
          </p:grpSpPr>
          <p:sp>
            <p:nvSpPr>
              <p:cNvPr id="7269" name="AutoShape 176"/>
              <p:cNvSpPr>
                <a:spLocks noChangeArrowheads="1"/>
              </p:cNvSpPr>
              <p:nvPr/>
            </p:nvSpPr>
            <p:spPr bwMode="auto">
              <a:xfrm>
                <a:off x="215" y="2310"/>
                <a:ext cx="339" cy="270"/>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70" name="Text Box 177"/>
              <p:cNvSpPr txBox="1">
                <a:spLocks noChangeArrowheads="1"/>
              </p:cNvSpPr>
              <p:nvPr/>
            </p:nvSpPr>
            <p:spPr bwMode="auto">
              <a:xfrm>
                <a:off x="215" y="2310"/>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1.1.1.</a:t>
                </a:r>
              </a:p>
            </p:txBody>
          </p:sp>
        </p:grpSp>
        <p:grpSp>
          <p:nvGrpSpPr>
            <p:cNvPr id="7248" name="Group 178"/>
            <p:cNvGrpSpPr>
              <a:grpSpLocks/>
            </p:cNvGrpSpPr>
            <p:nvPr/>
          </p:nvGrpSpPr>
          <p:grpSpPr bwMode="auto">
            <a:xfrm>
              <a:off x="215" y="2646"/>
              <a:ext cx="339" cy="271"/>
              <a:chOff x="215" y="2646"/>
              <a:chExt cx="339" cy="271"/>
            </a:xfrm>
          </p:grpSpPr>
          <p:sp>
            <p:nvSpPr>
              <p:cNvPr id="7267" name="AutoShape 179"/>
              <p:cNvSpPr>
                <a:spLocks noChangeArrowheads="1"/>
              </p:cNvSpPr>
              <p:nvPr/>
            </p:nvSpPr>
            <p:spPr bwMode="auto">
              <a:xfrm>
                <a:off x="215" y="2646"/>
                <a:ext cx="339"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68" name="Text Box 180"/>
              <p:cNvSpPr txBox="1">
                <a:spLocks noChangeArrowheads="1"/>
              </p:cNvSpPr>
              <p:nvPr/>
            </p:nvSpPr>
            <p:spPr bwMode="auto">
              <a:xfrm>
                <a:off x="215" y="2646"/>
                <a:ext cx="33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1.1.2.</a:t>
                </a:r>
              </a:p>
            </p:txBody>
          </p:sp>
        </p:grpSp>
        <p:grpSp>
          <p:nvGrpSpPr>
            <p:cNvPr id="7249" name="Group 181"/>
            <p:cNvGrpSpPr>
              <a:grpSpLocks/>
            </p:cNvGrpSpPr>
            <p:nvPr/>
          </p:nvGrpSpPr>
          <p:grpSpPr bwMode="auto">
            <a:xfrm>
              <a:off x="1406" y="3322"/>
              <a:ext cx="342" cy="272"/>
              <a:chOff x="1406" y="3322"/>
              <a:chExt cx="342" cy="272"/>
            </a:xfrm>
          </p:grpSpPr>
          <p:sp>
            <p:nvSpPr>
              <p:cNvPr id="7265" name="AutoShape 182"/>
              <p:cNvSpPr>
                <a:spLocks noChangeArrowheads="1"/>
              </p:cNvSpPr>
              <p:nvPr/>
            </p:nvSpPr>
            <p:spPr bwMode="auto">
              <a:xfrm>
                <a:off x="1406" y="3322"/>
                <a:ext cx="342" cy="272"/>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66" name="Text Box 183"/>
              <p:cNvSpPr txBox="1">
                <a:spLocks noChangeArrowheads="1"/>
              </p:cNvSpPr>
              <p:nvPr/>
            </p:nvSpPr>
            <p:spPr bwMode="auto">
              <a:xfrm>
                <a:off x="1410" y="3322"/>
                <a:ext cx="33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1.4.4.</a:t>
                </a:r>
              </a:p>
            </p:txBody>
          </p:sp>
        </p:grpSp>
        <p:grpSp>
          <p:nvGrpSpPr>
            <p:cNvPr id="7250" name="Group 184"/>
            <p:cNvGrpSpPr>
              <a:grpSpLocks/>
            </p:cNvGrpSpPr>
            <p:nvPr/>
          </p:nvGrpSpPr>
          <p:grpSpPr bwMode="auto">
            <a:xfrm>
              <a:off x="3386" y="2848"/>
              <a:ext cx="340" cy="275"/>
              <a:chOff x="3386" y="2848"/>
              <a:chExt cx="340" cy="275"/>
            </a:xfrm>
          </p:grpSpPr>
          <p:sp>
            <p:nvSpPr>
              <p:cNvPr id="7263" name="AutoShape 185"/>
              <p:cNvSpPr>
                <a:spLocks noChangeArrowheads="1"/>
              </p:cNvSpPr>
              <p:nvPr/>
            </p:nvSpPr>
            <p:spPr bwMode="auto">
              <a:xfrm>
                <a:off x="3386" y="2848"/>
                <a:ext cx="340" cy="275"/>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64" name="Text Box 186"/>
              <p:cNvSpPr txBox="1">
                <a:spLocks noChangeArrowheads="1"/>
              </p:cNvSpPr>
              <p:nvPr/>
            </p:nvSpPr>
            <p:spPr bwMode="auto">
              <a:xfrm>
                <a:off x="3386" y="2848"/>
                <a:ext cx="34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55000"/>
                  <a:buFontTx/>
                  <a:buNone/>
                </a:pPr>
                <a:r>
                  <a:rPr lang="en-GB" altLang="lt-LT" sz="1000" b="1">
                    <a:solidFill>
                      <a:srgbClr val="000000"/>
                    </a:solidFill>
                  </a:rPr>
                  <a:t>2.2.3.</a:t>
                </a:r>
              </a:p>
            </p:txBody>
          </p:sp>
        </p:grpSp>
        <p:grpSp>
          <p:nvGrpSpPr>
            <p:cNvPr id="7251" name="Group 187"/>
            <p:cNvGrpSpPr>
              <a:grpSpLocks/>
            </p:cNvGrpSpPr>
            <p:nvPr/>
          </p:nvGrpSpPr>
          <p:grpSpPr bwMode="auto">
            <a:xfrm>
              <a:off x="4416" y="3658"/>
              <a:ext cx="344" cy="271"/>
              <a:chOff x="4416" y="3658"/>
              <a:chExt cx="344" cy="271"/>
            </a:xfrm>
          </p:grpSpPr>
          <p:sp>
            <p:nvSpPr>
              <p:cNvPr id="7261" name="AutoShape 188"/>
              <p:cNvSpPr>
                <a:spLocks noChangeArrowheads="1"/>
              </p:cNvSpPr>
              <p:nvPr/>
            </p:nvSpPr>
            <p:spPr bwMode="auto">
              <a:xfrm>
                <a:off x="4416" y="3658"/>
                <a:ext cx="344" cy="271"/>
              </a:xfrm>
              <a:prstGeom prst="roundRect">
                <a:avLst>
                  <a:gd name="adj" fmla="val 370"/>
                </a:avLst>
              </a:prstGeom>
              <a:solidFill>
                <a:srgbClr val="FFFFFF"/>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62" name="Text Box 189"/>
              <p:cNvSpPr txBox="1">
                <a:spLocks noChangeArrowheads="1"/>
              </p:cNvSpPr>
              <p:nvPr/>
            </p:nvSpPr>
            <p:spPr bwMode="auto">
              <a:xfrm>
                <a:off x="4416" y="3658"/>
                <a:ext cx="34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r>
                  <a:rPr lang="en-GB" altLang="lt-LT" sz="1400" b="1">
                    <a:solidFill>
                      <a:srgbClr val="000000"/>
                    </a:solidFill>
                  </a:rPr>
                  <a:t>3.2.5.</a:t>
                </a:r>
              </a:p>
            </p:txBody>
          </p:sp>
        </p:grpSp>
        <p:grpSp>
          <p:nvGrpSpPr>
            <p:cNvPr id="7252" name="Group 190"/>
            <p:cNvGrpSpPr>
              <a:grpSpLocks/>
            </p:cNvGrpSpPr>
            <p:nvPr/>
          </p:nvGrpSpPr>
          <p:grpSpPr bwMode="auto">
            <a:xfrm>
              <a:off x="2602" y="835"/>
              <a:ext cx="1077" cy="975"/>
              <a:chOff x="2602" y="835"/>
              <a:chExt cx="1077" cy="975"/>
            </a:xfrm>
          </p:grpSpPr>
          <p:sp>
            <p:nvSpPr>
              <p:cNvPr id="7259" name="AutoShape 191"/>
              <p:cNvSpPr>
                <a:spLocks noChangeArrowheads="1"/>
              </p:cNvSpPr>
              <p:nvPr/>
            </p:nvSpPr>
            <p:spPr bwMode="auto">
              <a:xfrm>
                <a:off x="2602" y="835"/>
                <a:ext cx="1077" cy="975"/>
              </a:xfrm>
              <a:prstGeom prst="roundRect">
                <a:avLst>
                  <a:gd name="adj" fmla="val 102"/>
                </a:avLst>
              </a:prstGeom>
              <a:solidFill>
                <a:srgbClr val="B2B2B2">
                  <a:alpha val="89018"/>
                </a:srgbClr>
              </a:solidFill>
              <a:ln w="1260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60" name="Text Box 192"/>
              <p:cNvSpPr txBox="1">
                <a:spLocks noChangeArrowheads="1"/>
              </p:cNvSpPr>
              <p:nvPr/>
            </p:nvSpPr>
            <p:spPr bwMode="auto">
              <a:xfrm>
                <a:off x="2602" y="835"/>
                <a:ext cx="1077"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77000"/>
                  <a:buFontTx/>
                  <a:buNone/>
                </a:pPr>
                <a:endParaRPr lang="en-GB" altLang="lt-LT" sz="1400" b="1">
                  <a:solidFill>
                    <a:srgbClr val="000000"/>
                  </a:solidFill>
                </a:endParaRPr>
              </a:p>
              <a:p>
                <a:pPr algn="ctr">
                  <a:spcBef>
                    <a:spcPct val="0"/>
                  </a:spcBef>
                  <a:buClr>
                    <a:srgbClr val="000000"/>
                  </a:buClr>
                  <a:buSzPct val="111000"/>
                  <a:buFontTx/>
                  <a:buNone/>
                </a:pPr>
                <a:r>
                  <a:rPr lang="en-GB" altLang="lt-LT" sz="2000" b="1">
                    <a:solidFill>
                      <a:srgbClr val="000000"/>
                    </a:solidFill>
                  </a:rPr>
                  <a:t>2.1.goal</a:t>
                </a:r>
              </a:p>
            </p:txBody>
          </p:sp>
        </p:grpSp>
        <p:grpSp>
          <p:nvGrpSpPr>
            <p:cNvPr id="7253" name="Group 193"/>
            <p:cNvGrpSpPr>
              <a:grpSpLocks/>
            </p:cNvGrpSpPr>
            <p:nvPr/>
          </p:nvGrpSpPr>
          <p:grpSpPr bwMode="auto">
            <a:xfrm>
              <a:off x="2652" y="2055"/>
              <a:ext cx="934" cy="756"/>
              <a:chOff x="2652" y="2055"/>
              <a:chExt cx="934" cy="756"/>
            </a:xfrm>
          </p:grpSpPr>
          <p:sp>
            <p:nvSpPr>
              <p:cNvPr id="7257" name="AutoShape 194"/>
              <p:cNvSpPr>
                <a:spLocks noChangeArrowheads="1"/>
              </p:cNvSpPr>
              <p:nvPr/>
            </p:nvSpPr>
            <p:spPr bwMode="auto">
              <a:xfrm>
                <a:off x="2652" y="2055"/>
                <a:ext cx="934" cy="756"/>
              </a:xfrm>
              <a:prstGeom prst="roundRect">
                <a:avLst>
                  <a:gd name="adj" fmla="val 130"/>
                </a:avLst>
              </a:prstGeom>
              <a:solidFill>
                <a:srgbClr val="FFA5A5">
                  <a:alpha val="29803"/>
                </a:srgbClr>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58" name="Text Box 195"/>
              <p:cNvSpPr txBox="1">
                <a:spLocks noChangeArrowheads="1"/>
              </p:cNvSpPr>
              <p:nvPr/>
            </p:nvSpPr>
            <p:spPr bwMode="auto">
              <a:xfrm>
                <a:off x="2652" y="2055"/>
                <a:ext cx="930" cy="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105000"/>
                  <a:buFontTx/>
                  <a:buNone/>
                </a:pPr>
                <a:r>
                  <a:rPr lang="en-GB" altLang="lt-LT" sz="1900" b="1">
                    <a:solidFill>
                      <a:srgbClr val="000000"/>
                    </a:solidFill>
                  </a:rPr>
                  <a:t>2.1.1. objective</a:t>
                </a:r>
              </a:p>
            </p:txBody>
          </p:sp>
        </p:grpSp>
        <p:grpSp>
          <p:nvGrpSpPr>
            <p:cNvPr id="7254" name="Group 196"/>
            <p:cNvGrpSpPr>
              <a:grpSpLocks/>
            </p:cNvGrpSpPr>
            <p:nvPr/>
          </p:nvGrpSpPr>
          <p:grpSpPr bwMode="auto">
            <a:xfrm>
              <a:off x="2749" y="2910"/>
              <a:ext cx="783" cy="672"/>
              <a:chOff x="2749" y="2910"/>
              <a:chExt cx="783" cy="672"/>
            </a:xfrm>
          </p:grpSpPr>
          <p:sp>
            <p:nvSpPr>
              <p:cNvPr id="7255" name="AutoShape 197"/>
              <p:cNvSpPr>
                <a:spLocks noChangeArrowheads="1"/>
              </p:cNvSpPr>
              <p:nvPr/>
            </p:nvSpPr>
            <p:spPr bwMode="auto">
              <a:xfrm>
                <a:off x="2749" y="2910"/>
                <a:ext cx="779" cy="672"/>
              </a:xfrm>
              <a:prstGeom prst="roundRect">
                <a:avLst>
                  <a:gd name="adj" fmla="val 148"/>
                </a:avLst>
              </a:prstGeom>
              <a:solidFill>
                <a:srgbClr val="FFCC99"/>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256" name="Text Box 198"/>
              <p:cNvSpPr txBox="1">
                <a:spLocks noChangeArrowheads="1"/>
              </p:cNvSpPr>
              <p:nvPr/>
            </p:nvSpPr>
            <p:spPr bwMode="auto">
              <a:xfrm>
                <a:off x="2749" y="2910"/>
                <a:ext cx="783"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94000"/>
                  <a:buFontTx/>
                  <a:buNone/>
                </a:pPr>
                <a:r>
                  <a:rPr lang="en-GB" altLang="lt-LT" sz="1700" b="1" dirty="0">
                    <a:solidFill>
                      <a:srgbClr val="000000"/>
                    </a:solidFill>
                  </a:rPr>
                  <a:t>2.1.1.1 </a:t>
                </a:r>
                <a:r>
                  <a:rPr lang="en-GB" altLang="lt-LT" sz="1700" b="1" dirty="0" smtClean="0">
                    <a:solidFill>
                      <a:srgbClr val="000000"/>
                    </a:solidFill>
                  </a:rPr>
                  <a:t>action</a:t>
                </a:r>
                <a:endParaRPr lang="en-GB" altLang="lt-LT" sz="1700" b="1" dirty="0">
                  <a:solidFill>
                    <a:srgbClr val="000000"/>
                  </a:solidFill>
                </a:endParaRPr>
              </a:p>
            </p:txBody>
          </p:sp>
        </p:grpSp>
      </p:grpSp>
      <p:grpSp>
        <p:nvGrpSpPr>
          <p:cNvPr id="7171" name="Group 199"/>
          <p:cNvGrpSpPr>
            <a:grpSpLocks/>
          </p:cNvGrpSpPr>
          <p:nvPr/>
        </p:nvGrpSpPr>
        <p:grpSpPr bwMode="auto">
          <a:xfrm>
            <a:off x="5880101" y="5805488"/>
            <a:ext cx="1223963" cy="792162"/>
            <a:chOff x="2744" y="3657"/>
            <a:chExt cx="771" cy="499"/>
          </a:xfrm>
        </p:grpSpPr>
        <p:sp>
          <p:nvSpPr>
            <p:cNvPr id="7173" name="AutoShape 200"/>
            <p:cNvSpPr>
              <a:spLocks noChangeArrowheads="1"/>
            </p:cNvSpPr>
            <p:nvPr/>
          </p:nvSpPr>
          <p:spPr bwMode="auto">
            <a:xfrm>
              <a:off x="2744" y="3657"/>
              <a:ext cx="771" cy="499"/>
            </a:xfrm>
            <a:prstGeom prst="roundRect">
              <a:avLst>
                <a:gd name="adj" fmla="val 199"/>
              </a:avLst>
            </a:prstGeom>
            <a:solidFill>
              <a:srgbClr val="FFCC99"/>
            </a:solidFill>
            <a:ln w="3240">
              <a:solidFill>
                <a:srgbClr val="000000"/>
              </a:solidFill>
              <a:round/>
              <a:headEnd/>
              <a:tailEnd/>
            </a:ln>
            <a:effectLst>
              <a:outerShdw dist="17819" dir="2700000" algn="ctr" rotWithShape="0">
                <a:srgbClr val="808080"/>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lt-LT" sz="1800"/>
            </a:p>
          </p:txBody>
        </p:sp>
        <p:sp>
          <p:nvSpPr>
            <p:cNvPr id="7174" name="Text Box 201"/>
            <p:cNvSpPr txBox="1">
              <a:spLocks noChangeArrowheads="1"/>
            </p:cNvSpPr>
            <p:nvPr/>
          </p:nvSpPr>
          <p:spPr bwMode="auto">
            <a:xfrm>
              <a:off x="2744" y="3657"/>
              <a:ext cx="771"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lnSpc>
                  <a:spcPct val="93000"/>
                </a:lnSpc>
                <a:spcBef>
                  <a:spcPct val="0"/>
                </a:spcBef>
                <a:buClr>
                  <a:srgbClr val="000000"/>
                </a:buClr>
                <a:buSzPct val="94000"/>
                <a:buFontTx/>
                <a:buNone/>
              </a:pPr>
              <a:r>
                <a:rPr lang="en-GB" altLang="lt-LT" sz="1700" b="1" dirty="0">
                  <a:solidFill>
                    <a:srgbClr val="000000"/>
                  </a:solidFill>
                </a:rPr>
                <a:t>2.1.1.2 </a:t>
              </a:r>
              <a:r>
                <a:rPr lang="en-GB" altLang="lt-LT" sz="1700" b="1" dirty="0" smtClean="0">
                  <a:solidFill>
                    <a:srgbClr val="000000"/>
                  </a:solidFill>
                </a:rPr>
                <a:t>action</a:t>
              </a:r>
              <a:endParaRPr lang="en-GB" altLang="lt-LT" sz="1700" b="1" dirty="0">
                <a:solidFill>
                  <a:srgbClr val="000000"/>
                </a:solidFill>
              </a:endParaRPr>
            </a:p>
          </p:txBody>
        </p:sp>
      </p:grpSp>
      <p:sp>
        <p:nvSpPr>
          <p:cNvPr id="7172" name="Rectangle 203"/>
          <p:cNvSpPr>
            <a:spLocks noGrp="1" noChangeArrowheads="1"/>
          </p:cNvSpPr>
          <p:nvPr>
            <p:ph type="title" idx="4294967295"/>
          </p:nvPr>
        </p:nvSpPr>
        <p:spPr>
          <a:xfrm>
            <a:off x="1774826" y="188913"/>
            <a:ext cx="2665413" cy="679450"/>
          </a:xfrm>
          <a:solidFill>
            <a:schemeClr val="accent1"/>
          </a:solidFill>
        </p:spPr>
        <p:txBody>
          <a:bodyPr/>
          <a:lstStyle/>
          <a:p>
            <a:pPr algn="l" eaLnBrk="1" hangingPunct="1"/>
            <a:r>
              <a:rPr lang="lt-LT" altLang="lt-LT" sz="3200">
                <a:solidFill>
                  <a:srgbClr val="C00000"/>
                </a:solidFill>
                <a:cs typeface="Times New Roman" panose="02020603050405020304" pitchFamily="18" charset="0"/>
              </a:rPr>
              <a:t>SP stru</a:t>
            </a:r>
            <a:r>
              <a:rPr lang="en-US" altLang="lt-LT" sz="3200">
                <a:solidFill>
                  <a:srgbClr val="C00000"/>
                </a:solidFill>
                <a:cs typeface="Times New Roman" panose="02020603050405020304" pitchFamily="18" charset="0"/>
              </a:rPr>
              <a:t>cture:</a:t>
            </a:r>
          </a:p>
        </p:txBody>
      </p:sp>
    </p:spTree>
    <p:extLst>
      <p:ext uri="{BB962C8B-B14F-4D97-AF65-F5344CB8AC3E}">
        <p14:creationId xmlns:p14="http://schemas.microsoft.com/office/powerpoint/2010/main" val="299725882"/>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Metrics of indicators</a:t>
            </a:r>
            <a:endParaRPr lang="en-US" b="1" dirty="0"/>
          </a:p>
        </p:txBody>
      </p:sp>
      <p:graphicFrame>
        <p:nvGraphicFramePr>
          <p:cNvPr id="5" name="Content Placeholder 4"/>
          <p:cNvGraphicFramePr>
            <a:graphicFrameLocks noGrp="1"/>
          </p:cNvGraphicFramePr>
          <p:nvPr>
            <p:ph idx="1"/>
            <p:extLst/>
          </p:nvPr>
        </p:nvGraphicFramePr>
        <p:xfrm>
          <a:off x="2009030" y="1940119"/>
          <a:ext cx="8030320" cy="3647328"/>
        </p:xfrm>
        <a:graphic>
          <a:graphicData uri="http://schemas.openxmlformats.org/drawingml/2006/table">
            <a:tbl>
              <a:tblPr firstRow="1" firstCol="1" bandRow="1" bandCol="1">
                <a:tableStyleId>{5C22544A-7EE6-4342-B048-85BDC9FD1C3A}</a:tableStyleId>
              </a:tblPr>
              <a:tblGrid>
                <a:gridCol w="3586484">
                  <a:extLst>
                    <a:ext uri="{9D8B030D-6E8A-4147-A177-3AD203B41FA5}">
                      <a16:colId xmlns:a16="http://schemas.microsoft.com/office/drawing/2014/main" val="2411615780"/>
                    </a:ext>
                  </a:extLst>
                </a:gridCol>
                <a:gridCol w="1060151">
                  <a:extLst>
                    <a:ext uri="{9D8B030D-6E8A-4147-A177-3AD203B41FA5}">
                      <a16:colId xmlns:a16="http://schemas.microsoft.com/office/drawing/2014/main" val="786465271"/>
                    </a:ext>
                  </a:extLst>
                </a:gridCol>
                <a:gridCol w="1062247">
                  <a:extLst>
                    <a:ext uri="{9D8B030D-6E8A-4147-A177-3AD203B41FA5}">
                      <a16:colId xmlns:a16="http://schemas.microsoft.com/office/drawing/2014/main" val="24207828"/>
                    </a:ext>
                  </a:extLst>
                </a:gridCol>
                <a:gridCol w="1160719">
                  <a:extLst>
                    <a:ext uri="{9D8B030D-6E8A-4147-A177-3AD203B41FA5}">
                      <a16:colId xmlns:a16="http://schemas.microsoft.com/office/drawing/2014/main" val="3322891249"/>
                    </a:ext>
                  </a:extLst>
                </a:gridCol>
                <a:gridCol w="1160719">
                  <a:extLst>
                    <a:ext uri="{9D8B030D-6E8A-4147-A177-3AD203B41FA5}">
                      <a16:colId xmlns:a16="http://schemas.microsoft.com/office/drawing/2014/main" val="2480981704"/>
                    </a:ext>
                  </a:extLst>
                </a:gridCol>
              </a:tblGrid>
              <a:tr h="344088">
                <a:tc rowSpan="2">
                  <a:txBody>
                    <a:bodyPr/>
                    <a:lstStyle/>
                    <a:p>
                      <a:pPr algn="ctr">
                        <a:spcAft>
                          <a:spcPts val="0"/>
                        </a:spcAft>
                      </a:pPr>
                      <a:r>
                        <a:rPr lang="en-US" sz="2400" dirty="0" smtClean="0">
                          <a:solidFill>
                            <a:schemeClr val="tx1"/>
                          </a:solidFill>
                          <a:effectLst/>
                          <a:latin typeface="+mn-lt"/>
                          <a:ea typeface="+mn-ea"/>
                        </a:rPr>
                        <a:t>Indicators</a:t>
                      </a:r>
                      <a:endParaRPr lang="lt-LT" sz="24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gridSpan="4">
                  <a:txBody>
                    <a:bodyPr/>
                    <a:lstStyle/>
                    <a:p>
                      <a:pPr algn="ctr">
                        <a:spcAft>
                          <a:spcPts val="0"/>
                        </a:spcAft>
                      </a:pPr>
                      <a:r>
                        <a:rPr lang="en-US" sz="1800" noProof="0" dirty="0" smtClean="0">
                          <a:solidFill>
                            <a:schemeClr val="tx1"/>
                          </a:solidFill>
                          <a:effectLst/>
                        </a:rPr>
                        <a:t>Measurement units</a:t>
                      </a:r>
                      <a:endParaRPr lang="en-US" sz="1800" noProof="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0679285"/>
                  </a:ext>
                </a:extLst>
              </a:tr>
              <a:tr h="344088">
                <a:tc vMerge="1">
                  <a:txBody>
                    <a:bodyPr/>
                    <a:lstStyle/>
                    <a:p>
                      <a:endParaRPr lang="en-US"/>
                    </a:p>
                  </a:txBody>
                  <a:tcPr/>
                </a:tc>
                <a:tc>
                  <a:txBody>
                    <a:bodyPr/>
                    <a:lstStyle/>
                    <a:p>
                      <a:pPr algn="ctr">
                        <a:spcAft>
                          <a:spcPts val="0"/>
                        </a:spcAft>
                      </a:pPr>
                      <a:r>
                        <a:rPr lang="lt-LT" sz="1400" dirty="0">
                          <a:solidFill>
                            <a:schemeClr val="tx1"/>
                          </a:solidFill>
                          <a:effectLst/>
                        </a:rPr>
                        <a:t>(n – 1)</a:t>
                      </a:r>
                      <a:endParaRPr lang="lt-LT" sz="14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lt-LT" sz="1400" dirty="0">
                          <a:solidFill>
                            <a:schemeClr val="tx1"/>
                          </a:solidFill>
                          <a:effectLst/>
                        </a:rPr>
                        <a:t>n</a:t>
                      </a:r>
                      <a:endParaRPr lang="lt-LT" sz="14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lt-LT" sz="1400" dirty="0">
                          <a:solidFill>
                            <a:schemeClr val="tx1"/>
                          </a:solidFill>
                          <a:effectLst/>
                        </a:rPr>
                        <a:t>(n + 1)</a:t>
                      </a:r>
                      <a:endParaRPr lang="lt-LT" sz="14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lt-LT" sz="1400" dirty="0">
                          <a:solidFill>
                            <a:schemeClr val="tx1"/>
                          </a:solidFill>
                          <a:effectLst/>
                        </a:rPr>
                        <a:t>(n + 2)</a:t>
                      </a:r>
                      <a:endParaRPr lang="lt-LT" sz="14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801800708"/>
                  </a:ext>
                </a:extLst>
              </a:tr>
              <a:tr h="369894">
                <a:tc>
                  <a:txBody>
                    <a:bodyPr/>
                    <a:lstStyle/>
                    <a:p>
                      <a:pPr>
                        <a:spcAft>
                          <a:spcPts val="0"/>
                        </a:spcAft>
                      </a:pPr>
                      <a:r>
                        <a:rPr lang="en-US" sz="1600" dirty="0" smtClean="0">
                          <a:solidFill>
                            <a:schemeClr val="tx1"/>
                          </a:solidFill>
                          <a:effectLst/>
                        </a:rPr>
                        <a:t>1 goal  (title)</a:t>
                      </a:r>
                      <a:endParaRPr lang="lt-LT" sz="16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820612040"/>
                  </a:ext>
                </a:extLst>
              </a:tr>
              <a:tr h="369894">
                <a:tc>
                  <a:txBody>
                    <a:bodyPr/>
                    <a:lstStyle/>
                    <a:p>
                      <a:pPr>
                        <a:spcAft>
                          <a:spcPts val="0"/>
                        </a:spcAft>
                      </a:pPr>
                      <a:r>
                        <a:rPr lang="en-US" sz="1600" dirty="0" smtClean="0">
                          <a:solidFill>
                            <a:schemeClr val="tx1"/>
                          </a:solidFill>
                          <a:effectLst/>
                        </a:rPr>
                        <a:t>Name of outcome</a:t>
                      </a:r>
                      <a:r>
                        <a:rPr lang="en-US" sz="1600" baseline="0" dirty="0" smtClean="0">
                          <a:solidFill>
                            <a:schemeClr val="tx1"/>
                          </a:solidFill>
                          <a:effectLst/>
                        </a:rPr>
                        <a:t> </a:t>
                      </a:r>
                      <a:r>
                        <a:rPr lang="en-US" sz="1600" dirty="0" smtClean="0">
                          <a:solidFill>
                            <a:schemeClr val="tx1"/>
                          </a:solidFill>
                          <a:effectLst/>
                        </a:rPr>
                        <a:t>indicator</a:t>
                      </a:r>
                      <a:endParaRPr lang="lt-LT" sz="16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44109852"/>
                  </a:ext>
                </a:extLst>
              </a:tr>
              <a:tr h="369894">
                <a:tc>
                  <a:txBody>
                    <a:bodyPr/>
                    <a:lstStyle/>
                    <a:p>
                      <a:pPr>
                        <a:spcAft>
                          <a:spcPts val="0"/>
                        </a:spcAft>
                      </a:pPr>
                      <a:r>
                        <a:rPr lang="en-US" sz="1600" dirty="0" smtClean="0">
                          <a:solidFill>
                            <a:schemeClr val="tx1"/>
                          </a:solidFill>
                          <a:effectLst/>
                        </a:rPr>
                        <a:t>Name of outcome indicator</a:t>
                      </a:r>
                      <a:endParaRPr lang="lt-LT" sz="16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50508438"/>
                  </a:ext>
                </a:extLst>
              </a:tr>
              <a:tr h="369894">
                <a:tc>
                  <a:txBody>
                    <a:bodyPr/>
                    <a:lstStyle/>
                    <a:p>
                      <a:pPr>
                        <a:spcAft>
                          <a:spcPts val="0"/>
                        </a:spcAft>
                      </a:pPr>
                      <a:r>
                        <a:rPr lang="lt-LT" sz="1600" dirty="0">
                          <a:solidFill>
                            <a:schemeClr val="tx1"/>
                          </a:solidFill>
                          <a:effectLst/>
                        </a:rPr>
                        <a:t>1 </a:t>
                      </a:r>
                      <a:r>
                        <a:rPr lang="en-US" sz="1600" dirty="0" smtClean="0">
                          <a:solidFill>
                            <a:schemeClr val="tx1"/>
                          </a:solidFill>
                          <a:effectLst/>
                        </a:rPr>
                        <a:t>goal 1</a:t>
                      </a:r>
                      <a:r>
                        <a:rPr lang="en-US" sz="1600" baseline="0" dirty="0" smtClean="0">
                          <a:solidFill>
                            <a:schemeClr val="tx1"/>
                          </a:solidFill>
                          <a:effectLst/>
                        </a:rPr>
                        <a:t> objective (title)</a:t>
                      </a:r>
                      <a:endParaRPr lang="lt-LT" sz="16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43951146"/>
                  </a:ext>
                </a:extLst>
              </a:tr>
              <a:tr h="369894">
                <a:tc>
                  <a:txBody>
                    <a:bodyPr/>
                    <a:lstStyle/>
                    <a:p>
                      <a:pPr>
                        <a:spcAft>
                          <a:spcPts val="0"/>
                        </a:spcAft>
                      </a:pPr>
                      <a:r>
                        <a:rPr lang="en-US" sz="1600" dirty="0" smtClean="0">
                          <a:solidFill>
                            <a:schemeClr val="tx1"/>
                          </a:solidFill>
                          <a:effectLst/>
                        </a:rPr>
                        <a:t>Name</a:t>
                      </a:r>
                      <a:r>
                        <a:rPr lang="en-US" sz="1600" baseline="0" dirty="0" smtClean="0">
                          <a:solidFill>
                            <a:schemeClr val="tx1"/>
                          </a:solidFill>
                          <a:effectLst/>
                        </a:rPr>
                        <a:t> of </a:t>
                      </a:r>
                      <a:r>
                        <a:rPr lang="en-US" sz="1600" dirty="0" smtClean="0">
                          <a:solidFill>
                            <a:schemeClr val="tx1"/>
                          </a:solidFill>
                          <a:effectLst/>
                        </a:rPr>
                        <a:t> output indicator</a:t>
                      </a:r>
                      <a:endParaRPr lang="lt-LT" sz="16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728418419"/>
                  </a:ext>
                </a:extLst>
              </a:tr>
              <a:tr h="369894">
                <a:tc>
                  <a:txBody>
                    <a:bodyPr/>
                    <a:lstStyle/>
                    <a:p>
                      <a:pPr>
                        <a:spcAft>
                          <a:spcPts val="0"/>
                        </a:spcAft>
                      </a:pPr>
                      <a:r>
                        <a:rPr lang="lt-LT" sz="1600" dirty="0" smtClean="0">
                          <a:solidFill>
                            <a:schemeClr val="tx1"/>
                          </a:solidFill>
                          <a:effectLst/>
                        </a:rPr>
                        <a:t>1 </a:t>
                      </a:r>
                      <a:r>
                        <a:rPr lang="en-US" sz="1600" dirty="0" smtClean="0">
                          <a:solidFill>
                            <a:schemeClr val="tx1"/>
                          </a:solidFill>
                          <a:effectLst/>
                        </a:rPr>
                        <a:t>goal 2</a:t>
                      </a:r>
                      <a:r>
                        <a:rPr lang="en-US" sz="1600" baseline="0" dirty="0" smtClean="0">
                          <a:solidFill>
                            <a:schemeClr val="tx1"/>
                          </a:solidFill>
                          <a:effectLst/>
                        </a:rPr>
                        <a:t> objective (title)</a:t>
                      </a:r>
                      <a:endParaRPr lang="lt-LT" sz="16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940394621"/>
                  </a:ext>
                </a:extLst>
              </a:tr>
              <a:tr h="369894">
                <a:tc>
                  <a:txBody>
                    <a:bodyPr/>
                    <a:lstStyle/>
                    <a:p>
                      <a:pPr>
                        <a:spcAft>
                          <a:spcPts val="0"/>
                        </a:spcAft>
                      </a:pPr>
                      <a:r>
                        <a:rPr lang="en-US" sz="1600" dirty="0" smtClean="0">
                          <a:solidFill>
                            <a:schemeClr val="tx1"/>
                          </a:solidFill>
                          <a:effectLst/>
                        </a:rPr>
                        <a:t>Name</a:t>
                      </a:r>
                      <a:r>
                        <a:rPr lang="en-US" sz="1600" baseline="0" dirty="0" smtClean="0">
                          <a:solidFill>
                            <a:schemeClr val="tx1"/>
                          </a:solidFill>
                          <a:effectLst/>
                        </a:rPr>
                        <a:t> of </a:t>
                      </a:r>
                      <a:r>
                        <a:rPr lang="en-US" sz="1600" dirty="0" smtClean="0">
                          <a:solidFill>
                            <a:schemeClr val="tx1"/>
                          </a:solidFill>
                          <a:effectLst/>
                        </a:rPr>
                        <a:t> output indicator</a:t>
                      </a:r>
                      <a:endParaRPr lang="lt-LT" sz="16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a:solidFill>
                            <a:schemeClr val="tx1"/>
                          </a:solidFill>
                          <a:effectLst/>
                        </a:rPr>
                        <a:t> </a:t>
                      </a:r>
                      <a:endParaRPr lang="lt-LT" sz="120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432826530"/>
                  </a:ext>
                </a:extLst>
              </a:tr>
              <a:tr h="369894">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lt-LT" sz="1200" dirty="0">
                          <a:solidFill>
                            <a:schemeClr val="tx1"/>
                          </a:solidFill>
                          <a:effectLst/>
                        </a:rPr>
                        <a:t>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36195" marR="36195"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244051625"/>
                  </a:ext>
                </a:extLst>
              </a:tr>
            </a:tbl>
          </a:graphicData>
        </a:graphic>
      </p:graphicFrame>
    </p:spTree>
    <p:extLst>
      <p:ext uri="{BB962C8B-B14F-4D97-AF65-F5344CB8AC3E}">
        <p14:creationId xmlns:p14="http://schemas.microsoft.com/office/powerpoint/2010/main" val="1626718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2102</TotalTime>
  <Words>851</Words>
  <Application>Microsoft Office PowerPoint</Application>
  <PresentationFormat>Widescreen</PresentationFormat>
  <Paragraphs>215</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Strategic Plan 2020-2025   Azerbaijan Technical University </vt:lpstr>
      <vt:lpstr>PowerPoint Presentation</vt:lpstr>
      <vt:lpstr>Why strategic plan is important to you and your University?</vt:lpstr>
      <vt:lpstr>Strategy is</vt:lpstr>
      <vt:lpstr>How to organize development of the strategy?</vt:lpstr>
      <vt:lpstr>Structure of strategic plan</vt:lpstr>
      <vt:lpstr>Indicators</vt:lpstr>
      <vt:lpstr>SP structure:</vt:lpstr>
      <vt:lpstr>Metrics of indicators</vt:lpstr>
      <vt:lpstr> University vision:   To support constant innovation, change and development as a research university that provides research and education to address current issues. </vt:lpstr>
      <vt:lpstr>Research University</vt:lpstr>
      <vt:lpstr>GOAL: To build higher education at the University in accordance with modern standarts    </vt:lpstr>
      <vt:lpstr> GOAL: To build higher education at the University in accordance with modern standarts  </vt:lpstr>
      <vt:lpstr>Action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Jurgita Šiugždinienė</dc:creator>
  <cp:lastModifiedBy>Jurgita Šiugždinienė</cp:lastModifiedBy>
  <cp:revision>14</cp:revision>
  <dcterms:created xsi:type="dcterms:W3CDTF">2020-02-10T08:27:06Z</dcterms:created>
  <dcterms:modified xsi:type="dcterms:W3CDTF">2020-02-11T19:29:54Z</dcterms:modified>
</cp:coreProperties>
</file>