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4.jpeg" ContentType="image/jpe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4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png" ContentType="image/png"/>
  <Override PartName="/ppt/media/image3.png" ContentType="image/png"/>
  <Override PartName="/ppt/media/image19.jpeg" ContentType="image/jpeg"/>
  <Override PartName="/ppt/media/image6.png" ContentType="image/png"/>
  <Override PartName="/ppt/media/image21.png" ContentType="image/png"/>
  <Override PartName="/ppt/media/image13.jpeg" ContentType="image/jpeg"/>
  <Override PartName="/ppt/media/image11.png" ContentType="image/png"/>
  <Override PartName="/ppt/media/image18.jpeg" ContentType="image/jpeg"/>
  <Override PartName="/ppt/media/image12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tif" ContentType="image/tiff"/>
  <Override PartName="/ppt/media/image5.png" ContentType="image/png"/>
  <Override PartName="/ppt/media/image20.png" ContentType="image/png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3"/>
          <a:stretch/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39765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39765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hyperlink" Target="http://www.queensu.ca/teachingandlearning/modules/assessments/19_s2_11_sample_assessment_methods.html" TargetMode="External"/><Relationship Id="rId5" Type="http://schemas.openxmlformats.org/officeDocument/2006/relationships/hyperlink" Target="http://www.queensu.ca/teachingandlearning/modules/assessments/09_s2_01_intro_section.html" TargetMode="External"/><Relationship Id="rId6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www.queensu.ca/teachingandlearning/modules/assessments/09_s2_01_intro_section.html" TargetMode="External"/><Relationship Id="rId2" Type="http://schemas.openxmlformats.org/officeDocument/2006/relationships/hyperlink" Target="http://www.queensu.ca/teachingandlearning/modules/assessments/20_s2_12_designing_authentic_assessments.html" TargetMode="External"/><Relationship Id="rId3" Type="http://schemas.openxmlformats.org/officeDocument/2006/relationships/hyperlink" Target="http://www.queensu.ca/teachingandlearning/modules/assessments/24_s3_02_intro_section_02.html" TargetMode="External"/><Relationship Id="rId4" Type="http://schemas.openxmlformats.org/officeDocument/2006/relationships/hyperlink" Target="http://www.queensu.ca/teachingandlearning/modules/assessments/19_s2_11_sample_assessment_methods.html" TargetMode="External"/><Relationship Id="rId5" Type="http://schemas.openxmlformats.org/officeDocument/2006/relationships/hyperlink" Target="http://www.queensu.ca/teachingandlearning/modules/assessments/31_s4_01_intro_section.html" TargetMode="External"/><Relationship Id="rId6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://www.queensu.ca/teachingandlearning/modules/assessments/18_s2_10_revisiting_learning_outcomes.html" TargetMode="External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t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838080" y="4525200"/>
            <a:ext cx="68004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5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Learning outcome assessment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7961400" y="4300200"/>
            <a:ext cx="3568680" cy="21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Twinning project ENI/2018/395-401, AZ/14/ENI/OT/01/17 (AZ/49) Support to strengthening the higher education system in Azerbaijan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 – 20th February, 2020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588600" y="620640"/>
            <a:ext cx="2242800" cy="224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5"/>
          <p:cNvSpPr/>
          <p:nvPr/>
        </p:nvSpPr>
        <p:spPr>
          <a:xfrm>
            <a:off x="3395160" y="2466720"/>
            <a:ext cx="961200" cy="96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6"/>
          <p:cNvSpPr/>
          <p:nvPr/>
        </p:nvSpPr>
        <p:spPr>
          <a:xfrm>
            <a:off x="5125680" y="2328120"/>
            <a:ext cx="292680" cy="292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7"/>
          <p:cNvSpPr/>
          <p:nvPr/>
        </p:nvSpPr>
        <p:spPr>
          <a:xfrm>
            <a:off x="6492240" y="0"/>
            <a:ext cx="5698800" cy="4058280"/>
          </a:xfrm>
          <a:custGeom>
            <a:avLst/>
            <a:gdLst/>
            <a:ah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8"/>
          <p:cNvSpPr/>
          <p:nvPr/>
        </p:nvSpPr>
        <p:spPr>
          <a:xfrm>
            <a:off x="7800120" y="4525200"/>
            <a:ext cx="360" cy="17373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SOLO Taxonomy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(Structure of Observed Learning Outcomes)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4572000" y="1737720"/>
            <a:ext cx="5851800" cy="438840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5012640" y="6252840"/>
            <a:ext cx="5394600" cy="33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https://eductechalogy.org/2017/07/03/forget-blooms-heres-to-solo-teaching/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SOLO Taxonomy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(Structure of Observed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Learning Outcomes)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5760720" y="-18720"/>
            <a:ext cx="4847760" cy="685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537840" y="0"/>
            <a:ext cx="1062864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544680" y="0"/>
            <a:ext cx="11981880" cy="6724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perspectiveRelaxedModerately"/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Assessment methods (AM) set by the new Azerbaijan State Standards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for Studies Programmes):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E-study methods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written assignments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tests of knowledge and skills, computer-based tests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continuous monitoring of knowledge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oral presentations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public discussions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work placement reports, fieldwork reports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assessment of skills based on observations in work placements, laboratories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project work reports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professional portfolios assessment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peer assessment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demonstrations in simulated environment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collegiate and self-assessment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……………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………………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" descr=""/>
          <p:cNvPicPr/>
          <p:nvPr/>
        </p:nvPicPr>
        <p:blipFill>
          <a:blip r:embed="rId1"/>
          <a:stretch/>
        </p:blipFill>
        <p:spPr>
          <a:xfrm>
            <a:off x="0" y="-14760"/>
            <a:ext cx="4140000" cy="6896160"/>
          </a:xfrm>
          <a:prstGeom prst="rect">
            <a:avLst/>
          </a:prstGeom>
          <a:ln>
            <a:noFill/>
          </a:ln>
        </p:spPr>
      </p:pic>
      <p:pic>
        <p:nvPicPr>
          <p:cNvPr id="263" name="Picture 2" descr=""/>
          <p:cNvPicPr/>
          <p:nvPr/>
        </p:nvPicPr>
        <p:blipFill>
          <a:blip r:embed="rId2"/>
          <a:stretch/>
        </p:blipFill>
        <p:spPr>
          <a:xfrm>
            <a:off x="4141080" y="774000"/>
            <a:ext cx="3891600" cy="6082920"/>
          </a:xfrm>
          <a:prstGeom prst="rect">
            <a:avLst/>
          </a:prstGeom>
          <a:ln>
            <a:noFill/>
          </a:ln>
        </p:spPr>
      </p:pic>
      <p:pic>
        <p:nvPicPr>
          <p:cNvPr id="264" name="Picture 3" descr=""/>
          <p:cNvPicPr/>
          <p:nvPr/>
        </p:nvPicPr>
        <p:blipFill>
          <a:blip r:embed="rId3"/>
          <a:stretch/>
        </p:blipFill>
        <p:spPr>
          <a:xfrm>
            <a:off x="8033760" y="1062000"/>
            <a:ext cx="4157280" cy="5794920"/>
          </a:xfrm>
          <a:prstGeom prst="rect">
            <a:avLst/>
          </a:prstGeom>
          <a:ln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4141080" y="-16200"/>
            <a:ext cx="804996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http://www.queensu.ca/teachingandlearning/modules/assessments/19_s2_11_sample_assessment_methods.html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http://www.queensu.ca/teachingandlearning/modules/assessments/09_s2_01_intro_section.html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6054480" y="332640"/>
            <a:ext cx="3498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Sample Assessment Methods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160992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244440" y="1464480"/>
            <a:ext cx="12191040" cy="12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ASSESSMENT TYPES: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Diagnostic, Formative and Summative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1"/>
              </a:rPr>
              <a:t>http://www.queensu.ca/teachingandlearning/modules/assessments/09_s2_01_intro_section.html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861000" y="3932640"/>
            <a:ext cx="4482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2"/>
              </a:rPr>
              <a:t>Designing Authentic Assessments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070080" y="4876560"/>
            <a:ext cx="6046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3"/>
              </a:rPr>
              <a:t>Involving Students in the Assessment Process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3968280" y="3462480"/>
            <a:ext cx="39081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4"/>
              </a:rPr>
              <a:t>Sample Assessment Methods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3595320" y="4402800"/>
            <a:ext cx="49168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5"/>
              </a:rPr>
              <a:t>Examples of Innovative Assessments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Learning outcomes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After the session you will be able to: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 competence assessment in study program based on LOs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Give examples of different summative assessment methods and choose them for LO assessment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Understand concept of formative assessment and choose it for student learning facilitation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124160" y="2197440"/>
            <a:ext cx="3190680" cy="1276920"/>
          </a:xfrm>
          <a:prstGeom prst="flowChartAlternateProcess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Course: academic writing 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7406640" y="2194560"/>
            <a:ext cx="3739320" cy="1276920"/>
          </a:xfrm>
          <a:prstGeom prst="flowChartAlternateProcess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Course: academic writing III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832320" y="2187720"/>
            <a:ext cx="3190680" cy="1276920"/>
          </a:xfrm>
          <a:prstGeom prst="flowChartAlternateProcess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Course: academic writing 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1920240" y="3551760"/>
            <a:ext cx="9417960" cy="1919880"/>
          </a:xfrm>
          <a:prstGeom prst="flowChartAlternateProcess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Course: oral presentation and communication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is the relation between competence and learning outcomes?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1077840" y="2236320"/>
            <a:ext cx="2742840" cy="822600"/>
          </a:xfrm>
          <a:prstGeom prst="rect">
            <a:avLst/>
          </a:prstGeom>
          <a:solidFill>
            <a:srgbClr val="cc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able to...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write a short report of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 assignment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7"/>
          <p:cNvSpPr/>
          <p:nvPr/>
        </p:nvSpPr>
        <p:spPr>
          <a:xfrm>
            <a:off x="4307040" y="2291760"/>
            <a:ext cx="2550600" cy="731160"/>
          </a:xfrm>
          <a:prstGeom prst="rect">
            <a:avLst/>
          </a:prstGeom>
          <a:solidFill>
            <a:srgbClr val="cc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able to...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write a course work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 selected topic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7567200" y="2308320"/>
            <a:ext cx="3474360" cy="731160"/>
          </a:xfrm>
          <a:prstGeom prst="rect">
            <a:avLst/>
          </a:prstGeom>
          <a:solidFill>
            <a:srgbClr val="cc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able to...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write thesis on original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and discuss results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9"/>
          <p:cNvSpPr/>
          <p:nvPr/>
        </p:nvSpPr>
        <p:spPr>
          <a:xfrm>
            <a:off x="2386800" y="3693600"/>
            <a:ext cx="3190680" cy="731160"/>
          </a:xfrm>
          <a:prstGeom prst="rect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able to...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Make short oral presentation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0"/>
          <p:cNvSpPr/>
          <p:nvPr/>
        </p:nvSpPr>
        <p:spPr>
          <a:xfrm>
            <a:off x="7608960" y="4480560"/>
            <a:ext cx="3556440" cy="822600"/>
          </a:xfrm>
          <a:prstGeom prst="rect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able to...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Discuss topics with colleagues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 use scientific argumentation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1"/>
          <p:cNvSpPr/>
          <p:nvPr/>
        </p:nvSpPr>
        <p:spPr>
          <a:xfrm>
            <a:off x="565200" y="5649840"/>
            <a:ext cx="3017160" cy="1005480"/>
          </a:xfrm>
          <a:custGeom>
            <a:avLst/>
            <a:gdLst/>
            <a:ahLst/>
            <a:rect l="l" t="t" r="r" b="b"/>
            <a:pathLst>
              <a:path w="8384" h="2796">
                <a:moveTo>
                  <a:pt x="0" y="0"/>
                </a:moveTo>
                <a:lnTo>
                  <a:pt x="6287" y="0"/>
                </a:lnTo>
                <a:lnTo>
                  <a:pt x="8383" y="1397"/>
                </a:lnTo>
                <a:lnTo>
                  <a:pt x="6287" y="2795"/>
                </a:lnTo>
                <a:lnTo>
                  <a:pt x="0" y="2795"/>
                </a:lnTo>
                <a:lnTo>
                  <a:pt x="2095" y="1397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Study year 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2"/>
          <p:cNvSpPr/>
          <p:nvPr/>
        </p:nvSpPr>
        <p:spPr>
          <a:xfrm>
            <a:off x="6035040" y="3602160"/>
            <a:ext cx="3922200" cy="822600"/>
          </a:xfrm>
          <a:prstGeom prst="rect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able to...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Make oral presentation to different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audiences using proper language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13"/>
          <p:cNvSpPr/>
          <p:nvPr/>
        </p:nvSpPr>
        <p:spPr>
          <a:xfrm>
            <a:off x="3161520" y="5650200"/>
            <a:ext cx="3017160" cy="1005480"/>
          </a:xfrm>
          <a:custGeom>
            <a:avLst/>
            <a:gdLst/>
            <a:ahLst/>
            <a:rect l="l" t="t" r="r" b="b"/>
            <a:pathLst>
              <a:path w="8384" h="2796">
                <a:moveTo>
                  <a:pt x="0" y="0"/>
                </a:moveTo>
                <a:lnTo>
                  <a:pt x="6287" y="0"/>
                </a:lnTo>
                <a:lnTo>
                  <a:pt x="8383" y="1397"/>
                </a:lnTo>
                <a:lnTo>
                  <a:pt x="6287" y="2795"/>
                </a:lnTo>
                <a:lnTo>
                  <a:pt x="0" y="2795"/>
                </a:lnTo>
                <a:lnTo>
                  <a:pt x="2095" y="1397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Study year 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4"/>
          <p:cNvSpPr/>
          <p:nvPr/>
        </p:nvSpPr>
        <p:spPr>
          <a:xfrm>
            <a:off x="5741280" y="5650200"/>
            <a:ext cx="3017160" cy="1005480"/>
          </a:xfrm>
          <a:custGeom>
            <a:avLst/>
            <a:gdLst/>
            <a:ahLst/>
            <a:rect l="l" t="t" r="r" b="b"/>
            <a:pathLst>
              <a:path w="8384" h="2796">
                <a:moveTo>
                  <a:pt x="0" y="0"/>
                </a:moveTo>
                <a:lnTo>
                  <a:pt x="6287" y="0"/>
                </a:lnTo>
                <a:lnTo>
                  <a:pt x="8383" y="1397"/>
                </a:lnTo>
                <a:lnTo>
                  <a:pt x="6287" y="2795"/>
                </a:lnTo>
                <a:lnTo>
                  <a:pt x="0" y="2795"/>
                </a:lnTo>
                <a:lnTo>
                  <a:pt x="2095" y="1397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Study year III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15"/>
          <p:cNvSpPr/>
          <p:nvPr/>
        </p:nvSpPr>
        <p:spPr>
          <a:xfrm>
            <a:off x="8337600" y="5650200"/>
            <a:ext cx="3017160" cy="1005480"/>
          </a:xfrm>
          <a:custGeom>
            <a:avLst/>
            <a:gdLst/>
            <a:ahLst/>
            <a:rect l="l" t="t" r="r" b="b"/>
            <a:pathLst>
              <a:path w="8384" h="2796">
                <a:moveTo>
                  <a:pt x="0" y="0"/>
                </a:moveTo>
                <a:lnTo>
                  <a:pt x="6287" y="0"/>
                </a:lnTo>
                <a:lnTo>
                  <a:pt x="8383" y="1397"/>
                </a:lnTo>
                <a:lnTo>
                  <a:pt x="6287" y="2795"/>
                </a:lnTo>
                <a:lnTo>
                  <a:pt x="0" y="2795"/>
                </a:lnTo>
                <a:lnTo>
                  <a:pt x="2095" y="1397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Study year IV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16"/>
          <p:cNvSpPr/>
          <p:nvPr/>
        </p:nvSpPr>
        <p:spPr>
          <a:xfrm>
            <a:off x="838080" y="1571040"/>
            <a:ext cx="10698120" cy="548280"/>
          </a:xfrm>
          <a:custGeom>
            <a:avLst/>
            <a:gdLst/>
            <a:ahLst/>
            <a:rect l="l" t="t" r="r" b="b"/>
            <a:pathLst>
              <a:path w="29720" h="1525">
                <a:moveTo>
                  <a:pt x="0" y="0"/>
                </a:moveTo>
                <a:lnTo>
                  <a:pt x="28832" y="0"/>
                </a:lnTo>
                <a:lnTo>
                  <a:pt x="29719" y="762"/>
                </a:lnTo>
                <a:lnTo>
                  <a:pt x="28832" y="1524"/>
                </a:lnTo>
                <a:lnTo>
                  <a:pt x="0" y="1524"/>
                </a:lnTo>
                <a:lnTo>
                  <a:pt x="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Comptence: communication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7"/>
          <p:cNvSpPr/>
          <p:nvPr/>
        </p:nvSpPr>
        <p:spPr>
          <a:xfrm rot="1345800">
            <a:off x="10546560" y="915840"/>
            <a:ext cx="1554120" cy="639720"/>
          </a:xfrm>
          <a:prstGeom prst="ellipse">
            <a:avLst/>
          </a:prstGeom>
          <a:solidFill>
            <a:srgbClr val="e6e6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274320" y="1920240"/>
            <a:ext cx="11905200" cy="375660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2374920" y="651240"/>
            <a:ext cx="54640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el"/>
                <a:ea typeface="DejaVu Sans"/>
              </a:rPr>
              <a:t>Learning Outcomes should be SMART: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91440" y="2560320"/>
            <a:ext cx="3839760" cy="1005120"/>
          </a:xfrm>
          <a:prstGeom prst="ellipse">
            <a:avLst/>
          </a:prstGeom>
          <a:noFill/>
          <a:ln w="91440">
            <a:solidFill>
              <a:srgbClr val="66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914400" y="16920"/>
            <a:ext cx="1100556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334960" y="1554480"/>
            <a:ext cx="6442920" cy="1645560"/>
          </a:xfrm>
          <a:prstGeom prst="ellipse">
            <a:avLst/>
          </a:pr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Assessment drives learning!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646240" y="4023360"/>
            <a:ext cx="5141160" cy="127980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Regardless of formal information,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students allways learn what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they think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needed for exams...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1178280" y="365760"/>
            <a:ext cx="9911160" cy="646452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317880" y="192960"/>
            <a:ext cx="118731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http://www.queensu.ca/teachingandlearning/modules/assessments/18_s2_10_revisiting_learning_outcomes.html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1334880" y="0"/>
            <a:ext cx="95648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Content Placeholder 3" descr=""/>
          <p:cNvPicPr/>
          <p:nvPr/>
        </p:nvPicPr>
        <p:blipFill>
          <a:blip r:embed="rId1"/>
          <a:stretch/>
        </p:blipFill>
        <p:spPr>
          <a:xfrm>
            <a:off x="1283040" y="16200"/>
            <a:ext cx="9024840" cy="684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LibreOffice/5.2.5.1$Linux_X86_64 LibreOffice_project/20m0$Build-1</Application>
  <Words>1180</Words>
  <Paragraphs>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2020-02-07T18:22:46Z</dcterms:created>
  <dc:creator>Tatjana Volkova</dc:creator>
  <dc:description/>
  <dc:language>en-US</dc:language>
  <cp:lastModifiedBy/>
  <dcterms:modified xsi:type="dcterms:W3CDTF">2020-02-10T22:30:41Z</dcterms:modified>
  <cp:revision>18</cp:revision>
  <dc:subject/>
  <dc:title>Innovative teaching and learning approaches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